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70" r:id="rId4"/>
    <p:sldId id="371" r:id="rId5"/>
    <p:sldId id="374" r:id="rId6"/>
    <p:sldId id="260" r:id="rId7"/>
    <p:sldId id="372" r:id="rId8"/>
    <p:sldId id="376" r:id="rId9"/>
    <p:sldId id="375" r:id="rId10"/>
    <p:sldId id="377" r:id="rId11"/>
    <p:sldId id="378" r:id="rId12"/>
    <p:sldId id="373" r:id="rId13"/>
    <p:sldId id="261" r:id="rId14"/>
    <p:sldId id="351" r:id="rId15"/>
    <p:sldId id="354" r:id="rId16"/>
    <p:sldId id="383" r:id="rId17"/>
    <p:sldId id="382" r:id="rId18"/>
    <p:sldId id="390" r:id="rId19"/>
    <p:sldId id="384" r:id="rId20"/>
    <p:sldId id="381" r:id="rId21"/>
    <p:sldId id="385" r:id="rId22"/>
    <p:sldId id="386" r:id="rId23"/>
    <p:sldId id="379" r:id="rId24"/>
    <p:sldId id="380" r:id="rId25"/>
    <p:sldId id="388" r:id="rId26"/>
    <p:sldId id="389" r:id="rId27"/>
    <p:sldId id="391" r:id="rId28"/>
    <p:sldId id="393" r:id="rId29"/>
    <p:sldId id="394" r:id="rId30"/>
    <p:sldId id="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58F6-52E1-4FE9-A2D3-010409E0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7B33-E478-4306-853F-653A1479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E81B-8092-4455-BB79-1BD43FF1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0777-500C-4F55-8D98-613E2012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DAF8-ECDF-4F49-8471-3F3BA4B3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5D7C-3E33-4823-BB19-089313CB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BE6B-1A1D-4FAF-AC4B-73FCFE16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78E1-551C-46A4-8F56-5A5A28A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992F-0EEA-4114-9BB1-F3603B5F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BC3C-01C2-4432-8FCA-C571DAE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760A1-8D98-4FBF-866B-C026538F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01EF-286A-4092-9C66-34E00C6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9A75-21A4-46D5-8103-429322BA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6C91-6BD4-4739-A2FA-575A05A0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267-605A-4112-A094-E6140C58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5C83-EE55-4A94-9089-1D13933C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1F8B-696F-4C00-B476-5368694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10BB-2EA7-421E-B8DF-8B593661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5132-D547-460E-9140-7942897C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2387-9102-4B69-9B05-DBF9F8E8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8CEA-35DA-492F-B173-BCD25F6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0284-76DC-4C07-82FD-18D0E09A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123B-7411-4772-945C-87F82872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9074-1B3C-403B-B12E-1E950359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9D1D-E4FC-42F3-936F-D513BCFD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DC2-FFAC-4A09-8F19-0E11CBC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1AE4-7018-46D4-9F30-CD81DBC30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FDA7-0F18-4D6E-AB9B-59884685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6A52-6EDC-4A56-A753-4FC66EFD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77F5-972D-440E-857A-033AB456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7295-8BA7-4468-AA89-8DAC0E82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7FA-D2C2-41F2-8270-9FC0B22E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4A54E-89CD-4525-9E74-DABD62C5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C8BE-92B3-45E2-B3FB-7139FB92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389D-B938-4703-8E32-EA1A47464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84A4B-5BC2-41FE-A938-9547C24F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43472-727C-40B3-B533-7312ED4A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2DB1B-F287-4D6A-9987-24B80F83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3BF58-115C-4F89-A998-FB532D7E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BD93-F42B-4BA8-AD5C-F0368684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2BCFF-4C5E-4109-9DE6-C7B74EB4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F8D74-5F49-4C22-A311-114D2425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B10A-BDCE-4DE9-90F8-C51835F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69FD3-82CB-4FD4-A3C9-D252C63C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5E02E-8DEC-4FAB-9343-7D256510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78A5-74CB-4DE1-8318-BBE1D669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EF69-1472-464C-87F5-B9DD252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041D-A49C-46AA-A551-12E56D0C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A3EE-FE7E-41E4-9FF7-EF0BB18C8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2A88-A4C6-46E3-938D-35ADC812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85E4-6A3C-4B74-A6BD-469DA990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4BB5-5DE2-478E-8CDE-50AA703B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F719-19F7-4FE6-BA49-AE94151E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9F0FD-9CF1-4748-B108-B43BE6612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3D35-8EC4-46B1-842A-3ADFE6E7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1214-1DAA-4117-BFC4-9E320609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D1CEA-B9D0-45F7-853E-5625CE8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3773-D633-4276-97A0-EEB715C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C52BB-408D-4857-BD77-3F041EB3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59C3-6662-41B5-A32B-7C8012C9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EAD8-CDC9-4DE1-BC2D-DA8045FC9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3261-7628-4381-91D9-44D6475FE7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1F2B-90F3-45F8-996B-2747B2D0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578E-D5B6-4D6A-B1F4-53B36ABCE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8437957/difference-between-3nf-and-bcnf-in-simple-terms-must-be-able-to-explain-to-an-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protoday.com/sql-server/designing-performance-lookup-tables" TargetMode="External"/><Relationship Id="rId2" Type="http://schemas.openxmlformats.org/officeDocument/2006/relationships/hyperlink" Target="https://www.sqlmvp.org/lookup-table-in-sql-ser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ervercentral.com/articles/lookup-table-design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826-4D5D-4E87-BB13-9645CA28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9779-AEBF-4BDF-9D2A-4B808DDB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0716"/>
          </a:xfrm>
        </p:spPr>
        <p:txBody>
          <a:bodyPr>
            <a:normAutofit/>
          </a:bodyPr>
          <a:lstStyle/>
          <a:p>
            <a:r>
              <a:rPr lang="en-US" sz="2800" dirty="0"/>
              <a:t>Basic (1</a:t>
            </a:r>
            <a:r>
              <a:rPr lang="en-US" sz="2800" baseline="30000" dirty="0"/>
              <a:t>st</a:t>
            </a:r>
            <a:r>
              <a:rPr lang="en-US" sz="2800" dirty="0"/>
              <a:t>, 2</a:t>
            </a:r>
            <a:r>
              <a:rPr lang="en-US" sz="2800" baseline="30000" dirty="0"/>
              <a:t>nd</a:t>
            </a:r>
            <a:r>
              <a:rPr lang="en-US" sz="2800" dirty="0"/>
              <a:t>, 3</a:t>
            </a:r>
            <a:r>
              <a:rPr lang="en-US" sz="2800" baseline="30000" dirty="0"/>
              <a:t>rd</a:t>
            </a:r>
            <a:r>
              <a:rPr lang="en-US" sz="2800" dirty="0"/>
              <a:t> Forms) -</a:t>
            </a:r>
          </a:p>
          <a:p>
            <a:r>
              <a:rPr lang="en-US" dirty="0"/>
              <a:t>Referential Integrity: PK-FK (between tables)</a:t>
            </a:r>
          </a:p>
          <a:p>
            <a:r>
              <a:rPr lang="en-US" dirty="0"/>
              <a:t>Attribute Dependencies: Functional, Transitive (within the table itself)</a:t>
            </a:r>
          </a:p>
          <a:p>
            <a:r>
              <a:rPr lang="en-US" sz="2800" dirty="0"/>
              <a:t>Advanced (BCNF, 4</a:t>
            </a:r>
            <a:r>
              <a:rPr lang="en-US" sz="2800" baseline="30000" dirty="0"/>
              <a:t>th</a:t>
            </a:r>
            <a:r>
              <a:rPr lang="en-US" sz="2800" dirty="0"/>
              <a:t>, 5</a:t>
            </a:r>
            <a:r>
              <a:rPr lang="en-US" sz="2800" baseline="30000" dirty="0"/>
              <a:t>th</a:t>
            </a:r>
            <a:r>
              <a:rPr lang="en-US" sz="2800" dirty="0"/>
              <a:t> , 6</a:t>
            </a:r>
            <a:r>
              <a:rPr lang="en-US" sz="2800" baseline="30000" dirty="0"/>
              <a:t>th</a:t>
            </a:r>
            <a:r>
              <a:rPr lang="en-US" sz="2800" dirty="0"/>
              <a:t> Forms) -</a:t>
            </a:r>
          </a:p>
          <a:p>
            <a:r>
              <a:rPr lang="en-US" dirty="0"/>
              <a:t>Superkey, Multivalued, Join, DKNK</a:t>
            </a:r>
          </a:p>
        </p:txBody>
      </p:sp>
    </p:spTree>
    <p:extLst>
      <p:ext uri="{BB962C8B-B14F-4D97-AF65-F5344CB8AC3E}">
        <p14:creationId xmlns:p14="http://schemas.microsoft.com/office/powerpoint/2010/main" val="402896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60292-110F-4198-9EF1-0E1ADFF48610}"/>
              </a:ext>
            </a:extLst>
          </p:cNvPr>
          <p:cNvSpPr/>
          <p:nvPr/>
        </p:nvSpPr>
        <p:spPr>
          <a:xfrm>
            <a:off x="1615282" y="2895600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1" name="Rectangle 26">
            <a:extLst>
              <a:ext uri="{FF2B5EF4-FFF2-40B4-BE49-F238E27FC236}">
                <a16:creationId xmlns:a16="http://schemas.microsoft.com/office/drawing/2014/main" id="{135A4BD5-D0C4-42D5-B9FF-B2C7572B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1828800"/>
            <a:ext cx="32416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Text Box 27">
            <a:extLst>
              <a:ext uri="{FF2B5EF4-FFF2-40B4-BE49-F238E27FC236}">
                <a16:creationId xmlns:a16="http://schemas.microsoft.com/office/drawing/2014/main" id="{C9AA2FA7-ABBE-4D2E-8302-C85937C8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022476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73" name="Text Box 28">
            <a:extLst>
              <a:ext uri="{FF2B5EF4-FFF2-40B4-BE49-F238E27FC236}">
                <a16:creationId xmlns:a16="http://schemas.microsoft.com/office/drawing/2014/main" id="{B87B189E-B10C-43AE-8AE5-F1627567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0224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7174" name="Line 32">
            <a:extLst>
              <a:ext uri="{FF2B5EF4-FFF2-40B4-BE49-F238E27FC236}">
                <a16:creationId xmlns:a16="http://schemas.microsoft.com/office/drawing/2014/main" id="{B30040A2-F9F3-4F91-AF55-8DD8FF72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36">
            <a:extLst>
              <a:ext uri="{FF2B5EF4-FFF2-40B4-BE49-F238E27FC236}">
                <a16:creationId xmlns:a16="http://schemas.microsoft.com/office/drawing/2014/main" id="{DAE689C3-F72A-46B4-B9A9-69A7B0E1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2506663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>
            <a:extLst>
              <a:ext uri="{FF2B5EF4-FFF2-40B4-BE49-F238E27FC236}">
                <a16:creationId xmlns:a16="http://schemas.microsoft.com/office/drawing/2014/main" id="{E779BC04-8373-4D8B-AD96-D0C5D9E98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42">
            <a:extLst>
              <a:ext uri="{FF2B5EF4-FFF2-40B4-BE49-F238E27FC236}">
                <a16:creationId xmlns:a16="http://schemas.microsoft.com/office/drawing/2014/main" id="{532EDEBB-6F54-4E60-9D0B-0C3A4B8BD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45">
            <a:extLst>
              <a:ext uri="{FF2B5EF4-FFF2-40B4-BE49-F238E27FC236}">
                <a16:creationId xmlns:a16="http://schemas.microsoft.com/office/drawing/2014/main" id="{6E29E149-E7B5-4CF9-82D5-F24B2D770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1536700"/>
            <a:ext cx="1670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3581400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295650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765551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249738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6" y="3768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4" y="42497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768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61">
            <a:extLst>
              <a:ext uri="{FF2B5EF4-FFF2-40B4-BE49-F238E27FC236}">
                <a16:creationId xmlns:a16="http://schemas.microsoft.com/office/drawing/2014/main" id="{4C0652C0-61D2-4FD4-82FE-06C33F52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751138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65">
            <a:extLst>
              <a:ext uri="{FF2B5EF4-FFF2-40B4-BE49-F238E27FC236}">
                <a16:creationId xmlns:a16="http://schemas.microsoft.com/office/drawing/2014/main" id="{487D5086-F184-4846-B815-5E6A9CB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006601"/>
            <a:ext cx="85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Part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59201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340609" y="3814143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5AA1A1-A11F-4328-9355-812C25E59E66}"/>
              </a:ext>
            </a:extLst>
          </p:cNvPr>
          <p:cNvSpPr/>
          <p:nvPr/>
        </p:nvSpPr>
        <p:spPr>
          <a:xfrm>
            <a:off x="4204892" y="1407167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408054-D624-49AD-802A-CB1F6216FA7B}"/>
              </a:ext>
            </a:extLst>
          </p:cNvPr>
          <p:cNvSpPr/>
          <p:nvPr/>
        </p:nvSpPr>
        <p:spPr>
          <a:xfrm>
            <a:off x="4049712" y="3589338"/>
            <a:ext cx="170021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799" y="609600"/>
            <a:ext cx="9824113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sz="4900" dirty="0"/>
            </a:br>
            <a:r>
              <a:rPr lang="en-US" altLang="en-US" dirty="0"/>
              <a:t>“The remaining attributes left behind”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9384715" y="2117578"/>
            <a:ext cx="280569" cy="75868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2398721" y="2116358"/>
            <a:ext cx="280563" cy="71899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07B01C-B727-4387-AE83-2DADA57435CF}"/>
              </a:ext>
            </a:extLst>
          </p:cNvPr>
          <p:cNvSpPr/>
          <p:nvPr/>
        </p:nvSpPr>
        <p:spPr>
          <a:xfrm>
            <a:off x="8542336" y="2987675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680432E-EDD7-42A0-ACA5-575826956638}"/>
              </a:ext>
            </a:extLst>
          </p:cNvPr>
          <p:cNvSpPr/>
          <p:nvPr/>
        </p:nvSpPr>
        <p:spPr>
          <a:xfrm>
            <a:off x="6068431" y="2127552"/>
            <a:ext cx="280563" cy="71899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049D61-C536-41A4-85A2-25E5C317FAF9}"/>
              </a:ext>
            </a:extLst>
          </p:cNvPr>
          <p:cNvSpPr/>
          <p:nvPr/>
        </p:nvSpPr>
        <p:spPr>
          <a:xfrm>
            <a:off x="1286270" y="2901722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B77B51-EE1D-451A-A80B-4D70E69B6FEB}"/>
              </a:ext>
            </a:extLst>
          </p:cNvPr>
          <p:cNvSpPr/>
          <p:nvPr/>
        </p:nvSpPr>
        <p:spPr>
          <a:xfrm>
            <a:off x="4999036" y="2958589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1" name="Rectangle 26">
            <a:extLst>
              <a:ext uri="{FF2B5EF4-FFF2-40B4-BE49-F238E27FC236}">
                <a16:creationId xmlns:a16="http://schemas.microsoft.com/office/drawing/2014/main" id="{135A4BD5-D0C4-42D5-B9FF-B2C7572B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1828800"/>
            <a:ext cx="32416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Text Box 27">
            <a:extLst>
              <a:ext uri="{FF2B5EF4-FFF2-40B4-BE49-F238E27FC236}">
                <a16:creationId xmlns:a16="http://schemas.microsoft.com/office/drawing/2014/main" id="{C9AA2FA7-ABBE-4D2E-8302-C85937C8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022476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73" name="Text Box 28">
            <a:extLst>
              <a:ext uri="{FF2B5EF4-FFF2-40B4-BE49-F238E27FC236}">
                <a16:creationId xmlns:a16="http://schemas.microsoft.com/office/drawing/2014/main" id="{B87B189E-B10C-43AE-8AE5-F1627567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0224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7174" name="Line 32">
            <a:extLst>
              <a:ext uri="{FF2B5EF4-FFF2-40B4-BE49-F238E27FC236}">
                <a16:creationId xmlns:a16="http://schemas.microsoft.com/office/drawing/2014/main" id="{B30040A2-F9F3-4F91-AF55-8DD8FF72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36">
            <a:extLst>
              <a:ext uri="{FF2B5EF4-FFF2-40B4-BE49-F238E27FC236}">
                <a16:creationId xmlns:a16="http://schemas.microsoft.com/office/drawing/2014/main" id="{DAE689C3-F72A-46B4-B9A9-69A7B0E1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2506663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>
            <a:extLst>
              <a:ext uri="{FF2B5EF4-FFF2-40B4-BE49-F238E27FC236}">
                <a16:creationId xmlns:a16="http://schemas.microsoft.com/office/drawing/2014/main" id="{E779BC04-8373-4D8B-AD96-D0C5D9E98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42">
            <a:extLst>
              <a:ext uri="{FF2B5EF4-FFF2-40B4-BE49-F238E27FC236}">
                <a16:creationId xmlns:a16="http://schemas.microsoft.com/office/drawing/2014/main" id="{532EDEBB-6F54-4E60-9D0B-0C3A4B8BD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45">
            <a:extLst>
              <a:ext uri="{FF2B5EF4-FFF2-40B4-BE49-F238E27FC236}">
                <a16:creationId xmlns:a16="http://schemas.microsoft.com/office/drawing/2014/main" id="{6E29E149-E7B5-4CF9-82D5-F24B2D770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1536700"/>
            <a:ext cx="1670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3581400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295650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765551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249738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6" y="3768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4" y="42497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768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55">
            <a:extLst>
              <a:ext uri="{FF2B5EF4-FFF2-40B4-BE49-F238E27FC236}">
                <a16:creationId xmlns:a16="http://schemas.microsoft.com/office/drawing/2014/main" id="{8E1D38DD-1938-498D-96A2-BCA63F56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5410200"/>
            <a:ext cx="37338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Line 56">
            <a:extLst>
              <a:ext uri="{FF2B5EF4-FFF2-40B4-BE49-F238E27FC236}">
                <a16:creationId xmlns:a16="http://schemas.microsoft.com/office/drawing/2014/main" id="{E490D356-DD32-48D6-A61D-87BC26C6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57">
            <a:extLst>
              <a:ext uri="{FF2B5EF4-FFF2-40B4-BE49-F238E27FC236}">
                <a16:creationId xmlns:a16="http://schemas.microsoft.com/office/drawing/2014/main" id="{742491AD-D599-4D6B-A73E-82833830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3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58">
            <a:extLst>
              <a:ext uri="{FF2B5EF4-FFF2-40B4-BE49-F238E27FC236}">
                <a16:creationId xmlns:a16="http://schemas.microsoft.com/office/drawing/2014/main" id="{515C76A4-A043-4AE1-8DFE-960DDDE4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18100"/>
            <a:ext cx="1404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Text Box 59">
            <a:extLst>
              <a:ext uri="{FF2B5EF4-FFF2-40B4-BE49-F238E27FC236}">
                <a16:creationId xmlns:a16="http://schemas.microsoft.com/office/drawing/2014/main" id="{4D3F00E1-0886-4E90-9E61-DA70250D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6" y="55975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96" name="Line 60">
            <a:extLst>
              <a:ext uri="{FF2B5EF4-FFF2-40B4-BE49-F238E27FC236}">
                <a16:creationId xmlns:a16="http://schemas.microsoft.com/office/drawing/2014/main" id="{2FDBFBFD-9058-468D-821D-B07A87BFE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6" y="60785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3">
            <a:extLst>
              <a:ext uri="{FF2B5EF4-FFF2-40B4-BE49-F238E27FC236}">
                <a16:creationId xmlns:a16="http://schemas.microsoft.com/office/drawing/2014/main" id="{42909822-526A-4881-8CBD-7D44EBB95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313" y="541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AD539FC7-D8E9-4F3D-B023-5C1A4AE9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9" y="5594351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7199" name="Line 61">
            <a:extLst>
              <a:ext uri="{FF2B5EF4-FFF2-40B4-BE49-F238E27FC236}">
                <a16:creationId xmlns:a16="http://schemas.microsoft.com/office/drawing/2014/main" id="{4C0652C0-61D2-4FD4-82FE-06C33F52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751138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62">
            <a:extLst>
              <a:ext uri="{FF2B5EF4-FFF2-40B4-BE49-F238E27FC236}">
                <a16:creationId xmlns:a16="http://schemas.microsoft.com/office/drawing/2014/main" id="{27EBA52E-D341-45F4-AF5A-C126F3BC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4792663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63">
            <a:extLst>
              <a:ext uri="{FF2B5EF4-FFF2-40B4-BE49-F238E27FC236}">
                <a16:creationId xmlns:a16="http://schemas.microsoft.com/office/drawing/2014/main" id="{D55EAAE0-4290-456D-9C38-C8DA0B257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1" y="4800600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64">
            <a:extLst>
              <a:ext uri="{FF2B5EF4-FFF2-40B4-BE49-F238E27FC236}">
                <a16:creationId xmlns:a16="http://schemas.microsoft.com/office/drawing/2014/main" id="{9728E189-CB17-46CA-88BC-B6C60E109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9100" y="4483100"/>
            <a:ext cx="0" cy="338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65">
            <a:extLst>
              <a:ext uri="{FF2B5EF4-FFF2-40B4-BE49-F238E27FC236}">
                <a16:creationId xmlns:a16="http://schemas.microsoft.com/office/drawing/2014/main" id="{487D5086-F184-4846-B815-5E6A9CB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006601"/>
            <a:ext cx="85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Part</a:t>
            </a:r>
          </a:p>
        </p:txBody>
      </p:sp>
      <p:sp>
        <p:nvSpPr>
          <p:cNvPr id="7204" name="Text Box 66">
            <a:extLst>
              <a:ext uri="{FF2B5EF4-FFF2-40B4-BE49-F238E27FC236}">
                <a16:creationId xmlns:a16="http://schemas.microsoft.com/office/drawing/2014/main" id="{DE9FCCC9-2EED-45DC-BE75-7AC48FC3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588001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Vendor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59201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340609" y="3814143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5AA1A1-A11F-4328-9355-812C25E59E66}"/>
              </a:ext>
            </a:extLst>
          </p:cNvPr>
          <p:cNvSpPr/>
          <p:nvPr/>
        </p:nvSpPr>
        <p:spPr>
          <a:xfrm>
            <a:off x="4204892" y="1407167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2BCC7-42B3-41BB-99F9-3624299D16F3}"/>
              </a:ext>
            </a:extLst>
          </p:cNvPr>
          <p:cNvSpPr/>
          <p:nvPr/>
        </p:nvSpPr>
        <p:spPr>
          <a:xfrm>
            <a:off x="4373166" y="5097463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715D5C5-8308-4A94-92D6-DBF86B45650D}"/>
              </a:ext>
            </a:extLst>
          </p:cNvPr>
          <p:cNvSpPr/>
          <p:nvPr/>
        </p:nvSpPr>
        <p:spPr>
          <a:xfrm>
            <a:off x="3878264" y="3138487"/>
            <a:ext cx="6057306" cy="18970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D091E4F1-553A-43D5-913D-B1143D2D6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6EC87-FA24-4565-8718-C27C279819F9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B2C562A-4287-436A-8639-D72EB0F8C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/>
              <a:t>Transitive</a:t>
            </a:r>
            <a:r>
              <a:rPr lang="en-US" altLang="en-US" dirty="0"/>
              <a:t> Dependency (</a:t>
            </a:r>
            <a:r>
              <a:rPr lang="en-US" altLang="en-US" dirty="0">
                <a:solidFill>
                  <a:srgbClr val="FF0000"/>
                </a:solidFill>
              </a:rPr>
              <a:t>non-key</a:t>
            </a:r>
            <a:r>
              <a:rPr lang="en-US" altLang="en-US" dirty="0"/>
              <a:t> attribute)</a:t>
            </a:r>
            <a:br>
              <a:rPr lang="en-US" altLang="en-US" dirty="0"/>
            </a:br>
            <a:r>
              <a:rPr lang="en-US" altLang="en-US" dirty="0"/>
              <a:t>“double arrow problem”</a:t>
            </a:r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1D4090AE-FE4A-4F84-8CBD-80E939407906}"/>
              </a:ext>
            </a:extLst>
          </p:cNvPr>
          <p:cNvGrpSpPr>
            <a:grpSpLocks/>
          </p:cNvGrpSpPr>
          <p:nvPr/>
        </p:nvGrpSpPr>
        <p:grpSpPr bwMode="auto">
          <a:xfrm>
            <a:off x="3065499" y="2256542"/>
            <a:ext cx="4389438" cy="1155700"/>
            <a:chOff x="1490" y="2344"/>
            <a:chExt cx="2765" cy="728"/>
          </a:xfrm>
          <a:noFill/>
        </p:grpSpPr>
        <p:sp>
          <p:nvSpPr>
            <p:cNvPr id="48153" name="Rectangle 5">
              <a:extLst>
                <a:ext uri="{FF2B5EF4-FFF2-40B4-BE49-F238E27FC236}">
                  <a16:creationId xmlns:a16="http://schemas.microsoft.com/office/drawing/2014/main" id="{8653F3A3-B9A9-4613-89CE-50E7DF9E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EmpID</a:t>
              </a:r>
            </a:p>
          </p:txBody>
        </p:sp>
        <p:sp>
          <p:nvSpPr>
            <p:cNvPr id="48154" name="Rectangle 6">
              <a:extLst>
                <a:ext uri="{FF2B5EF4-FFF2-40B4-BE49-F238E27FC236}">
                  <a16:creationId xmlns:a16="http://schemas.microsoft.com/office/drawing/2014/main" id="{FC2751A9-7837-4498-A2E3-3E84E369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CourseTitle</a:t>
              </a:r>
            </a:p>
          </p:txBody>
        </p:sp>
        <p:sp>
          <p:nvSpPr>
            <p:cNvPr id="48155" name="Line 7">
              <a:extLst>
                <a:ext uri="{FF2B5EF4-FFF2-40B4-BE49-F238E27FC236}">
                  <a16:creationId xmlns:a16="http://schemas.microsoft.com/office/drawing/2014/main" id="{15F4BE45-EB7F-4F32-88F0-852B25972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2902"/>
              <a:ext cx="51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6" name="Line 8">
              <a:extLst>
                <a:ext uri="{FF2B5EF4-FFF2-40B4-BE49-F238E27FC236}">
                  <a16:creationId xmlns:a16="http://schemas.microsoft.com/office/drawing/2014/main" id="{2012432D-B86B-4EF8-87AE-812A45020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06"/>
              <a:ext cx="81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7" name="Rectangle 9">
              <a:extLst>
                <a:ext uri="{FF2B5EF4-FFF2-40B4-BE49-F238E27FC236}">
                  <a16:creationId xmlns:a16="http://schemas.microsoft.com/office/drawing/2014/main" id="{53BB3836-6BA4-4917-8ACD-61795169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Date</a:t>
              </a:r>
            </a:p>
            <a:p>
              <a:pPr algn="ctr">
                <a:defRPr/>
              </a:pPr>
              <a:r>
                <a:rPr lang="en-US" b="1" dirty="0"/>
                <a:t>Completed</a:t>
              </a:r>
            </a:p>
          </p:txBody>
        </p:sp>
        <p:sp>
          <p:nvSpPr>
            <p:cNvPr id="48158" name="Line 10">
              <a:extLst>
                <a:ext uri="{FF2B5EF4-FFF2-40B4-BE49-F238E27FC236}">
                  <a16:creationId xmlns:a16="http://schemas.microsoft.com/office/drawing/2014/main" id="{BA159AA4-AE53-4C79-8001-F3BB5D3A7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9" name="Line 11">
              <a:extLst>
                <a:ext uri="{FF2B5EF4-FFF2-40B4-BE49-F238E27FC236}">
                  <a16:creationId xmlns:a16="http://schemas.microsoft.com/office/drawing/2014/main" id="{2A0E0595-F442-4FBC-A573-0B57879D9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60" name="Line 12">
              <a:extLst>
                <a:ext uri="{FF2B5EF4-FFF2-40B4-BE49-F238E27FC236}">
                  <a16:creationId xmlns:a16="http://schemas.microsoft.com/office/drawing/2014/main" id="{29347076-4C18-4F0C-A9F1-A6420E790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356"/>
              <a:ext cx="184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61" name="Line 13">
              <a:extLst>
                <a:ext uri="{FF2B5EF4-FFF2-40B4-BE49-F238E27FC236}">
                  <a16:creationId xmlns:a16="http://schemas.microsoft.com/office/drawing/2014/main" id="{245B92D0-FE7E-491E-9ABF-8E5AD5B4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4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68615" name="Line 15">
            <a:extLst>
              <a:ext uri="{FF2B5EF4-FFF2-40B4-BE49-F238E27FC236}">
                <a16:creationId xmlns:a16="http://schemas.microsoft.com/office/drawing/2014/main" id="{64C82D42-E7F8-42E5-833C-4D9931D2428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735411" y="3423354"/>
            <a:ext cx="0" cy="3691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7" name="Group 17">
            <a:extLst>
              <a:ext uri="{FF2B5EF4-FFF2-40B4-BE49-F238E27FC236}">
                <a16:creationId xmlns:a16="http://schemas.microsoft.com/office/drawing/2014/main" id="{0D3AD7FE-2104-46E4-BED4-8775AD5A38BD}"/>
              </a:ext>
            </a:extLst>
          </p:cNvPr>
          <p:cNvGrpSpPr>
            <a:grpSpLocks/>
          </p:cNvGrpSpPr>
          <p:nvPr/>
        </p:nvGrpSpPr>
        <p:grpSpPr bwMode="auto">
          <a:xfrm>
            <a:off x="3047243" y="3536950"/>
            <a:ext cx="5843587" cy="1416050"/>
            <a:chOff x="1043" y="3140"/>
            <a:chExt cx="3681" cy="892"/>
          </a:xfrm>
          <a:noFill/>
        </p:grpSpPr>
        <p:grpSp>
          <p:nvGrpSpPr>
            <p:cNvPr id="48139" name="Group 18">
              <a:extLst>
                <a:ext uri="{FF2B5EF4-FFF2-40B4-BE49-F238E27FC236}">
                  <a16:creationId xmlns:a16="http://schemas.microsoft.com/office/drawing/2014/main" id="{3F2FC369-8B17-4262-A240-32923E2B8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" y="3315"/>
              <a:ext cx="3681" cy="717"/>
              <a:chOff x="1043" y="3315"/>
              <a:chExt cx="3681" cy="717"/>
            </a:xfrm>
            <a:grpFill/>
          </p:grpSpPr>
          <p:sp>
            <p:nvSpPr>
              <p:cNvPr id="48143" name="Rectangle 19">
                <a:extLst>
                  <a:ext uri="{FF2B5EF4-FFF2-40B4-BE49-F238E27FC236}">
                    <a16:creationId xmlns:a16="http://schemas.microsoft.com/office/drawing/2014/main" id="{E5334009-4CC6-4C30-A243-492702414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EmpName</a:t>
                </a:r>
              </a:p>
            </p:txBody>
          </p:sp>
          <p:sp>
            <p:nvSpPr>
              <p:cNvPr id="48144" name="Rectangle 20">
                <a:extLst>
                  <a:ext uri="{FF2B5EF4-FFF2-40B4-BE49-F238E27FC236}">
                    <a16:creationId xmlns:a16="http://schemas.microsoft.com/office/drawing/2014/main" id="{12CA3341-8E98-4124-8581-FC2A661E9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48145" name="Rectangle 21">
                <a:extLst>
                  <a:ext uri="{FF2B5EF4-FFF2-40B4-BE49-F238E27FC236}">
                    <a16:creationId xmlns:a16="http://schemas.microsoft.com/office/drawing/2014/main" id="{E93EF6AA-4B0D-4A75-A441-EA8A32ACD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DeptPhone</a:t>
                </a:r>
              </a:p>
            </p:txBody>
          </p:sp>
          <p:sp>
            <p:nvSpPr>
              <p:cNvPr id="48146" name="Line 22">
                <a:extLst>
                  <a:ext uri="{FF2B5EF4-FFF2-40B4-BE49-F238E27FC236}">
                    <a16:creationId xmlns:a16="http://schemas.microsoft.com/office/drawing/2014/main" id="{849897A3-D598-4D3D-8697-B98FCA90F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5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7" name="Line 23">
                <a:extLst>
                  <a:ext uri="{FF2B5EF4-FFF2-40B4-BE49-F238E27FC236}">
                    <a16:creationId xmlns:a16="http://schemas.microsoft.com/office/drawing/2014/main" id="{10EAC055-2A95-492D-9436-7ED388001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4021"/>
                <a:ext cx="2736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8" name="Line 24">
                <a:extLst>
                  <a:ext uri="{FF2B5EF4-FFF2-40B4-BE49-F238E27FC236}">
                    <a16:creationId xmlns:a16="http://schemas.microsoft.com/office/drawing/2014/main" id="{F9782CBB-1E36-4ABA-A09A-8BABF641C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9" name="Line 25">
                <a:extLst>
                  <a:ext uri="{FF2B5EF4-FFF2-40B4-BE49-F238E27FC236}">
                    <a16:creationId xmlns:a16="http://schemas.microsoft.com/office/drawing/2014/main" id="{34E0185C-D1C9-4CBF-827A-A0DA1512F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3836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50" name="Line 26">
                <a:extLst>
                  <a:ext uri="{FF2B5EF4-FFF2-40B4-BE49-F238E27FC236}">
                    <a16:creationId xmlns:a16="http://schemas.microsoft.com/office/drawing/2014/main" id="{E4181E22-DD57-4F51-9546-36D6A96A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7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51" name="Rectangle 27">
                <a:extLst>
                  <a:ext uri="{FF2B5EF4-FFF2-40B4-BE49-F238E27FC236}">
                    <a16:creationId xmlns:a16="http://schemas.microsoft.com/office/drawing/2014/main" id="{3B0A2129-6C1A-4864-AFB7-AD0C9FB14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1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EmpID</a:t>
                </a:r>
              </a:p>
            </p:txBody>
          </p:sp>
          <p:sp>
            <p:nvSpPr>
              <p:cNvPr id="48152" name="Line 28">
                <a:extLst>
                  <a:ext uri="{FF2B5EF4-FFF2-40B4-BE49-F238E27FC236}">
                    <a16:creationId xmlns:a16="http://schemas.microsoft.com/office/drawing/2014/main" id="{7C634113-23E7-4D72-97B7-CD3271DB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6" y="3670"/>
                <a:ext cx="513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48140" name="Line 29">
              <a:extLst>
                <a:ext uri="{FF2B5EF4-FFF2-40B4-BE49-F238E27FC236}">
                  <a16:creationId xmlns:a16="http://schemas.microsoft.com/office/drawing/2014/main" id="{F3F5E8CA-6B65-43A9-8E1D-41167511C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7" y="3142"/>
              <a:ext cx="0" cy="1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41" name="Line 30">
              <a:extLst>
                <a:ext uri="{FF2B5EF4-FFF2-40B4-BE49-F238E27FC236}">
                  <a16:creationId xmlns:a16="http://schemas.microsoft.com/office/drawing/2014/main" id="{595A8665-987F-46C1-B44D-643DB5345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146"/>
              <a:ext cx="92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42" name="Line 31">
              <a:extLst>
                <a:ext uri="{FF2B5EF4-FFF2-40B4-BE49-F238E27FC236}">
                  <a16:creationId xmlns:a16="http://schemas.microsoft.com/office/drawing/2014/main" id="{4CCAD8CE-AF8E-4652-ABAD-856A1C6AB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3140"/>
              <a:ext cx="0" cy="17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44400B47-4981-4266-952C-5E1466BC97C5}"/>
              </a:ext>
            </a:extLst>
          </p:cNvPr>
          <p:cNvSpPr/>
          <p:nvPr/>
        </p:nvSpPr>
        <p:spPr>
          <a:xfrm rot="10800000">
            <a:off x="8274882" y="3513139"/>
            <a:ext cx="1231895" cy="279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74B256A4-EC45-46B5-98F6-C75326D68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69" y="3423354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2NF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4C380-EE71-4C87-BD95-1FDDFD651598}"/>
              </a:ext>
            </a:extLst>
          </p:cNvPr>
          <p:cNvSpPr/>
          <p:nvPr/>
        </p:nvSpPr>
        <p:spPr>
          <a:xfrm>
            <a:off x="5846859" y="3710691"/>
            <a:ext cx="3423444" cy="1141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B9D0CE09-4865-4C8C-BC57-780F4821C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D6A981-F5B0-4F19-B73D-1DD621B7BB06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068CFCF-4951-4E5F-BE47-DE363760C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343" y="365125"/>
            <a:ext cx="11224579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CDD4BB54-65A7-43CD-A631-CE9483EC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69" y="3423354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3NF</a:t>
            </a:r>
          </a:p>
        </p:txBody>
      </p:sp>
      <p:grpSp>
        <p:nvGrpSpPr>
          <p:cNvPr id="51206" name="Group 27">
            <a:extLst>
              <a:ext uri="{FF2B5EF4-FFF2-40B4-BE49-F238E27FC236}">
                <a16:creationId xmlns:a16="http://schemas.microsoft.com/office/drawing/2014/main" id="{4C3ABC72-6530-47A9-B149-0D3EE2E8E8B2}"/>
              </a:ext>
            </a:extLst>
          </p:cNvPr>
          <p:cNvGrpSpPr>
            <a:grpSpLocks/>
          </p:cNvGrpSpPr>
          <p:nvPr/>
        </p:nvGrpSpPr>
        <p:grpSpPr bwMode="auto">
          <a:xfrm>
            <a:off x="3901281" y="4489450"/>
            <a:ext cx="2919412" cy="1116013"/>
            <a:chOff x="1499" y="2976"/>
            <a:chExt cx="1839" cy="703"/>
          </a:xfrm>
          <a:noFill/>
        </p:grpSpPr>
        <p:grpSp>
          <p:nvGrpSpPr>
            <p:cNvPr id="51222" name="Group 8">
              <a:extLst>
                <a:ext uri="{FF2B5EF4-FFF2-40B4-BE49-F238E27FC236}">
                  <a16:creationId xmlns:a16="http://schemas.microsoft.com/office/drawing/2014/main" id="{DF7791DF-A26C-4D4D-A0A3-FD76F1739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9" y="3151"/>
              <a:ext cx="1839" cy="528"/>
              <a:chOff x="1499" y="3399"/>
              <a:chExt cx="1839" cy="528"/>
            </a:xfrm>
            <a:grpFill/>
          </p:grpSpPr>
          <p:sp>
            <p:nvSpPr>
              <p:cNvPr id="51226" name="Rectangle 9">
                <a:extLst>
                  <a:ext uri="{FF2B5EF4-FFF2-40B4-BE49-F238E27FC236}">
                    <a16:creationId xmlns:a16="http://schemas.microsoft.com/office/drawing/2014/main" id="{136CE205-9121-4A90-B8B6-D57F259BD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" y="3399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51227" name="Rectangle 10">
                <a:extLst>
                  <a:ext uri="{FF2B5EF4-FFF2-40B4-BE49-F238E27FC236}">
                    <a16:creationId xmlns:a16="http://schemas.microsoft.com/office/drawing/2014/main" id="{77B84A1F-5E93-48FD-BEA9-90FB895E5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3399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DeptPhone</a:t>
                </a:r>
              </a:p>
            </p:txBody>
          </p:sp>
          <p:sp>
            <p:nvSpPr>
              <p:cNvPr id="51228" name="Line 11">
                <a:extLst>
                  <a:ext uri="{FF2B5EF4-FFF2-40B4-BE49-F238E27FC236}">
                    <a16:creationId xmlns:a16="http://schemas.microsoft.com/office/drawing/2014/main" id="{BC93A22B-3047-460D-9AB0-29146E93E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9" y="3754"/>
                <a:ext cx="720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51223" name="Line 12">
              <a:extLst>
                <a:ext uri="{FF2B5EF4-FFF2-40B4-BE49-F238E27FC236}">
                  <a16:creationId xmlns:a16="http://schemas.microsoft.com/office/drawing/2014/main" id="{7D8DD4A2-F18E-40D4-B3AA-8CA220850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976"/>
              <a:ext cx="0" cy="1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224" name="Line 13">
              <a:extLst>
                <a:ext uri="{FF2B5EF4-FFF2-40B4-BE49-F238E27FC236}">
                  <a16:creationId xmlns:a16="http://schemas.microsoft.com/office/drawing/2014/main" id="{158205C7-DA10-45A7-9F25-4DFB719A8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2986"/>
              <a:ext cx="77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225" name="Line 14">
              <a:extLst>
                <a:ext uri="{FF2B5EF4-FFF2-40B4-BE49-F238E27FC236}">
                  <a16:creationId xmlns:a16="http://schemas.microsoft.com/office/drawing/2014/main" id="{09560674-8DEB-426C-A6FE-325B0990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76"/>
              <a:ext cx="0" cy="17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1208" name="Group 30">
            <a:extLst>
              <a:ext uri="{FF2B5EF4-FFF2-40B4-BE49-F238E27FC236}">
                <a16:creationId xmlns:a16="http://schemas.microsoft.com/office/drawing/2014/main" id="{EA7F8D41-0BD3-44CB-AA60-B7DFD3595F83}"/>
              </a:ext>
            </a:extLst>
          </p:cNvPr>
          <p:cNvGrpSpPr>
            <a:grpSpLocks/>
          </p:cNvGrpSpPr>
          <p:nvPr/>
        </p:nvGrpSpPr>
        <p:grpSpPr bwMode="auto">
          <a:xfrm>
            <a:off x="3894930" y="3022600"/>
            <a:ext cx="4389438" cy="1155700"/>
            <a:chOff x="1490" y="2056"/>
            <a:chExt cx="2765" cy="728"/>
          </a:xfrm>
          <a:noFill/>
        </p:grpSpPr>
        <p:grpSp>
          <p:nvGrpSpPr>
            <p:cNvPr id="51213" name="Group 29">
              <a:extLst>
                <a:ext uri="{FF2B5EF4-FFF2-40B4-BE49-F238E27FC236}">
                  <a16:creationId xmlns:a16="http://schemas.microsoft.com/office/drawing/2014/main" id="{0F914C48-C2FD-4945-9E17-2329085FE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0" y="2056"/>
              <a:ext cx="2765" cy="728"/>
              <a:chOff x="1490" y="2056"/>
              <a:chExt cx="2765" cy="728"/>
            </a:xfrm>
            <a:grpFill/>
          </p:grpSpPr>
          <p:sp>
            <p:nvSpPr>
              <p:cNvPr id="51215" name="Rectangle 18">
                <a:extLst>
                  <a:ext uri="{FF2B5EF4-FFF2-40B4-BE49-F238E27FC236}">
                    <a16:creationId xmlns:a16="http://schemas.microsoft.com/office/drawing/2014/main" id="{89BC435F-F47D-4EFC-9A2C-F8BEC48D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EmpID</a:t>
                </a:r>
              </a:p>
            </p:txBody>
          </p:sp>
          <p:sp>
            <p:nvSpPr>
              <p:cNvPr id="51216" name="Rectangle 19">
                <a:extLst>
                  <a:ext uri="{FF2B5EF4-FFF2-40B4-BE49-F238E27FC236}">
                    <a16:creationId xmlns:a16="http://schemas.microsoft.com/office/drawing/2014/main" id="{CD573BDF-C064-40FE-B46C-1312A65F4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EmpName</a:t>
                </a:r>
              </a:p>
            </p:txBody>
          </p:sp>
          <p:sp>
            <p:nvSpPr>
              <p:cNvPr id="51217" name="Line 20">
                <a:extLst>
                  <a:ext uri="{FF2B5EF4-FFF2-40B4-BE49-F238E27FC236}">
                    <a16:creationId xmlns:a16="http://schemas.microsoft.com/office/drawing/2014/main" id="{9DB72E2B-04A1-4B61-AECF-DA86735E8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2614"/>
                <a:ext cx="513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18" name="Rectangle 21">
                <a:extLst>
                  <a:ext uri="{FF2B5EF4-FFF2-40B4-BE49-F238E27FC236}">
                    <a16:creationId xmlns:a16="http://schemas.microsoft.com/office/drawing/2014/main" id="{679714EE-16F9-4543-B887-296D25306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51219" name="Line 22">
                <a:extLst>
                  <a:ext uri="{FF2B5EF4-FFF2-40B4-BE49-F238E27FC236}">
                    <a16:creationId xmlns:a16="http://schemas.microsoft.com/office/drawing/2014/main" id="{5932BE3E-7157-4FC0-892B-9A7067C8A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3" y="2064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20" name="Line 23">
                <a:extLst>
                  <a:ext uri="{FF2B5EF4-FFF2-40B4-BE49-F238E27FC236}">
                    <a16:creationId xmlns:a16="http://schemas.microsoft.com/office/drawing/2014/main" id="{B7911F87-B03A-4055-BD9F-D22F31F27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2060"/>
                <a:ext cx="1846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21" name="Line 24">
                <a:extLst>
                  <a:ext uri="{FF2B5EF4-FFF2-40B4-BE49-F238E27FC236}">
                    <a16:creationId xmlns:a16="http://schemas.microsoft.com/office/drawing/2014/main" id="{DC2F231F-36F1-41DA-9BC0-49D02F320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2056"/>
                <a:ext cx="0" cy="196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51214" name="Line 25">
              <a:extLst>
                <a:ext uri="{FF2B5EF4-FFF2-40B4-BE49-F238E27FC236}">
                  <a16:creationId xmlns:a16="http://schemas.microsoft.com/office/drawing/2014/main" id="{57FA16C3-BB6F-4AEB-8F90-06F186DCF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6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71689" name="Group 31">
            <a:extLst>
              <a:ext uri="{FF2B5EF4-FFF2-40B4-BE49-F238E27FC236}">
                <a16:creationId xmlns:a16="http://schemas.microsoft.com/office/drawing/2014/main" id="{25565BAB-37B0-446B-A5ED-110386A43D37}"/>
              </a:ext>
            </a:extLst>
          </p:cNvPr>
          <p:cNvGrpSpPr>
            <a:grpSpLocks/>
          </p:cNvGrpSpPr>
          <p:nvPr/>
        </p:nvGrpSpPr>
        <p:grpSpPr bwMode="auto">
          <a:xfrm>
            <a:off x="4475956" y="4186238"/>
            <a:ext cx="3055142" cy="573087"/>
            <a:chOff x="1909" y="2781"/>
            <a:chExt cx="1920" cy="361"/>
          </a:xfrm>
        </p:grpSpPr>
        <p:sp>
          <p:nvSpPr>
            <p:cNvPr id="71690" name="Line 4">
              <a:extLst>
                <a:ext uri="{FF2B5EF4-FFF2-40B4-BE49-F238E27FC236}">
                  <a16:creationId xmlns:a16="http://schemas.microsoft.com/office/drawing/2014/main" id="{006B23B6-4EB7-4576-A374-EDEBC2302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869" y="1938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Line 5">
              <a:extLst>
                <a:ext uri="{FF2B5EF4-FFF2-40B4-BE49-F238E27FC236}">
                  <a16:creationId xmlns:a16="http://schemas.microsoft.com/office/drawing/2014/main" id="{4414EC7D-3543-4E74-B15F-B0757AF17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925" y="2888"/>
              <a:ext cx="6" cy="25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Line 26">
              <a:extLst>
                <a:ext uri="{FF2B5EF4-FFF2-40B4-BE49-F238E27FC236}">
                  <a16:creationId xmlns:a16="http://schemas.microsoft.com/office/drawing/2014/main" id="{FC784E83-1E64-49A8-8F66-2376986CB0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13" y="2781"/>
              <a:ext cx="0" cy="1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7C11250-9C0A-409C-8227-247EFD3C010C}"/>
              </a:ext>
            </a:extLst>
          </p:cNvPr>
          <p:cNvGrpSpPr>
            <a:grpSpLocks/>
          </p:cNvGrpSpPr>
          <p:nvPr/>
        </p:nvGrpSpPr>
        <p:grpSpPr bwMode="auto">
          <a:xfrm>
            <a:off x="3883023" y="1572419"/>
            <a:ext cx="4389438" cy="1155700"/>
            <a:chOff x="1490" y="2344"/>
            <a:chExt cx="2765" cy="728"/>
          </a:xfrm>
          <a:noFill/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B5452CD-289E-4E10-B7EE-9E3BF6C9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EmpID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D1427735-9329-4D04-9FE3-B76DF511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CourseTitle</a:t>
              </a: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B73B10F1-33A0-47E2-B67D-AEF97617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2902"/>
              <a:ext cx="51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88907DB3-7110-4018-9713-3E84FACF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06"/>
              <a:ext cx="81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6DA1E88-D4E1-4C58-AA5F-09C27A6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Date</a:t>
              </a:r>
            </a:p>
            <a:p>
              <a:pPr algn="ctr">
                <a:defRPr/>
              </a:pPr>
              <a:r>
                <a:rPr lang="en-US" b="1" dirty="0"/>
                <a:t>Completed</a:t>
              </a: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BF92E363-9ECA-4202-8274-1E042B761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E7D82665-F567-42C8-86AC-7B9FFB13C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7DBC136A-CAA2-43D8-9A95-7E49D218F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356"/>
              <a:ext cx="184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611F1C10-10D6-4749-8793-6A5FDB8A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4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7" name="Line 15">
            <a:extLst>
              <a:ext uri="{FF2B5EF4-FFF2-40B4-BE49-F238E27FC236}">
                <a16:creationId xmlns:a16="http://schemas.microsoft.com/office/drawing/2014/main" id="{E9615A99-4D4C-4B5B-8FD5-1F0F295CB31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217177" y="2728119"/>
            <a:ext cx="0" cy="6183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B823C0-32A0-4A95-BB2C-AB63005D601A}"/>
              </a:ext>
            </a:extLst>
          </p:cNvPr>
          <p:cNvSpPr/>
          <p:nvPr/>
        </p:nvSpPr>
        <p:spPr>
          <a:xfrm>
            <a:off x="3742532" y="4678363"/>
            <a:ext cx="3228972" cy="1141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7821-ED2F-4086-B832-CC61D18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9" y="365125"/>
            <a:ext cx="11738067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Review: “The Key, The Whole Key, and Nothing but the Key”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C59F-ED83-4B78-91E4-E1322C7F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" y="1816916"/>
            <a:ext cx="11841482" cy="4351338"/>
          </a:xfrm>
        </p:spPr>
        <p:txBody>
          <a:bodyPr>
            <a:normAutofit/>
          </a:bodyPr>
          <a:lstStyle/>
          <a:p>
            <a:r>
              <a:rPr lang="en-US" i="1" dirty="0"/>
              <a:t>The Key </a:t>
            </a:r>
            <a:r>
              <a:rPr lang="en-US" dirty="0"/>
              <a:t>(1NF): All attributes are single, atomic values.</a:t>
            </a:r>
          </a:p>
          <a:p>
            <a:endParaRPr lang="en-US" sz="1400" dirty="0"/>
          </a:p>
          <a:p>
            <a:r>
              <a:rPr lang="en-US" i="1" dirty="0"/>
              <a:t>The Whole Key </a:t>
            </a:r>
            <a:r>
              <a:rPr lang="en-US" dirty="0"/>
              <a:t>(2NF): all non-key attributes depend on the entire PK.</a:t>
            </a:r>
          </a:p>
          <a:p>
            <a:pPr lvl="1"/>
            <a:r>
              <a:rPr lang="en-US" sz="2800" dirty="0"/>
              <a:t>Think search – “show me attributes associated with </a:t>
            </a:r>
            <a:r>
              <a:rPr lang="en-US" sz="2800" dirty="0" err="1"/>
              <a:t>ItemID</a:t>
            </a:r>
            <a:r>
              <a:rPr lang="en-US" sz="2800" dirty="0"/>
              <a:t> number 101.”</a:t>
            </a:r>
          </a:p>
          <a:p>
            <a:pPr lvl="1"/>
            <a:endParaRPr lang="en-US" sz="1200" dirty="0"/>
          </a:p>
          <a:p>
            <a:r>
              <a:rPr lang="en-US" i="1" dirty="0"/>
              <a:t>And Nothing but the Key </a:t>
            </a:r>
            <a:r>
              <a:rPr lang="en-US" dirty="0"/>
              <a:t>(3NF): no non-key value depends on another non-key value.</a:t>
            </a:r>
          </a:p>
        </p:txBody>
      </p:sp>
    </p:spTree>
    <p:extLst>
      <p:ext uri="{BB962C8B-B14F-4D97-AF65-F5344CB8AC3E}">
        <p14:creationId xmlns:p14="http://schemas.microsoft.com/office/powerpoint/2010/main" val="149683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9548-64E6-4D30-BBD8-E23E76C4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280"/>
            <a:ext cx="10515600" cy="221943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Advanced Design</a:t>
            </a:r>
            <a:br>
              <a:rPr lang="en-US" dirty="0"/>
            </a:br>
            <a:r>
              <a:rPr lang="en-US" sz="4000" dirty="0"/>
              <a:t>Using Higher Normal Forms to </a:t>
            </a:r>
            <a:br>
              <a:rPr lang="en-US" sz="4000" dirty="0"/>
            </a:br>
            <a:r>
              <a:rPr lang="en-US" sz="4000" dirty="0"/>
              <a:t>Improve Performance/Optimizing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7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E940-ED22-4E36-9438-E1C47ED6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525"/>
            <a:ext cx="10515600" cy="1499099"/>
          </a:xfrm>
        </p:spPr>
        <p:txBody>
          <a:bodyPr/>
          <a:lstStyle/>
          <a:p>
            <a:r>
              <a:rPr lang="en-US" dirty="0"/>
              <a:t>“The Key, The Whole Key, and Nothing but the Key….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,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2BE7-7459-4A3E-864C-253CBE28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578"/>
            <a:ext cx="11118669" cy="2972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and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…the super key, the multi-valued key, the join lossless key, and domain key… (BCNF, 4</a:t>
            </a:r>
            <a:r>
              <a:rPr lang="en-US" sz="4400" baseline="30000" dirty="0">
                <a:latin typeface="+mj-lt"/>
              </a:rPr>
              <a:t>th</a:t>
            </a:r>
            <a:r>
              <a:rPr lang="en-US" sz="4400" dirty="0">
                <a:latin typeface="+mj-lt"/>
              </a:rPr>
              <a:t>, 5</a:t>
            </a:r>
            <a:r>
              <a:rPr lang="en-US" sz="4400" baseline="30000" dirty="0">
                <a:latin typeface="+mj-lt"/>
              </a:rPr>
              <a:t>th</a:t>
            </a:r>
            <a:r>
              <a:rPr lang="en-US" sz="4400" dirty="0">
                <a:latin typeface="+mj-lt"/>
              </a:rPr>
              <a:t>, 6</a:t>
            </a:r>
            <a:r>
              <a:rPr lang="en-US" sz="4400" baseline="30000" dirty="0">
                <a:latin typeface="+mj-lt"/>
              </a:rPr>
              <a:t>th</a:t>
            </a:r>
            <a:r>
              <a:rPr lang="en-US" sz="4400" dirty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26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067-06E8-422E-8997-7E5093A6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365126"/>
            <a:ext cx="11170921" cy="906326"/>
          </a:xfrm>
        </p:spPr>
        <p:txBody>
          <a:bodyPr>
            <a:normAutofit/>
          </a:bodyPr>
          <a:lstStyle/>
          <a:p>
            <a:r>
              <a:rPr lang="en-US" sz="4800" dirty="0"/>
              <a:t>So help me Codd! </a:t>
            </a:r>
            <a:r>
              <a:rPr lang="en-US" dirty="0"/>
              <a:t>(</a:t>
            </a:r>
            <a:r>
              <a:rPr lang="en-US" i="1" dirty="0"/>
              <a:t>Boyce-Codd</a:t>
            </a:r>
            <a:r>
              <a:rPr lang="en-US" dirty="0"/>
              <a:t>, that is)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D0F7-9A83-4A9C-A767-976B75F5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410789"/>
            <a:ext cx="11930744" cy="5251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BCNF (3.5): Super Key</a:t>
            </a:r>
          </a:p>
          <a:p>
            <a:pPr lvl="1"/>
            <a:r>
              <a:rPr lang="en-US" sz="2800" dirty="0"/>
              <a:t>Are there an overlapping candidate keys?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3200" dirty="0"/>
              <a:t>4NF: Multi-valued dependency </a:t>
            </a:r>
            <a:r>
              <a:rPr lang="en-US" sz="3000" dirty="0"/>
              <a:t>(also called a “trivial” transitive dependency)</a:t>
            </a:r>
          </a:p>
          <a:p>
            <a:pPr lvl="1"/>
            <a:r>
              <a:rPr lang="en-US" sz="2800" dirty="0"/>
              <a:t>Does the Primary key determine non-key attributes individually, that are independent of each other?</a:t>
            </a:r>
          </a:p>
          <a:p>
            <a:pPr marL="0" indent="0">
              <a:buNone/>
            </a:pPr>
            <a:r>
              <a:rPr lang="en-US" sz="3200" dirty="0"/>
              <a:t>5NF: Join Dependency</a:t>
            </a:r>
          </a:p>
          <a:p>
            <a:pPr lvl="1"/>
            <a:r>
              <a:rPr lang="en-US" sz="2800" dirty="0"/>
              <a:t>Can we break tables into smaller component tables and be able to join them back?</a:t>
            </a:r>
          </a:p>
          <a:p>
            <a:pPr lvl="2"/>
            <a:r>
              <a:rPr lang="en-US" sz="2400" dirty="0"/>
              <a:t>Think Vertical Partition (scan time, seek time)</a:t>
            </a:r>
            <a:endParaRPr lang="en-US" sz="3200" dirty="0"/>
          </a:p>
          <a:p>
            <a:pPr lvl="2"/>
            <a:r>
              <a:rPr lang="en-US" sz="2400" dirty="0"/>
              <a:t>Can I make my queries (joins) run faster if I break these tables into smaller tables?</a:t>
            </a:r>
          </a:p>
          <a:p>
            <a:pPr marL="0" indent="0">
              <a:buNone/>
            </a:pPr>
            <a:r>
              <a:rPr lang="en-US" sz="3200" dirty="0"/>
              <a:t>6NF: DKNF</a:t>
            </a:r>
          </a:p>
          <a:p>
            <a:pPr lvl="1"/>
            <a:r>
              <a:rPr lang="en-US" sz="2800" dirty="0"/>
              <a:t>Can the table be reduced to the absolute minimum number of columns?</a:t>
            </a:r>
          </a:p>
          <a:p>
            <a:pPr lvl="1"/>
            <a:r>
              <a:rPr lang="en-US" sz="2800" dirty="0"/>
              <a:t>Think look up tables, reduction to two column tables if possible. </a:t>
            </a:r>
          </a:p>
          <a:p>
            <a:pPr lvl="1"/>
            <a:r>
              <a:rPr lang="en-US" sz="2800" dirty="0"/>
              <a:t>Example: &lt;city, state, zip&gt;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024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03C3C398-170A-486F-B250-102924F5D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DF7BD-821C-4D4E-BBC4-A4B46970DD34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604C9CB-F803-4E7C-9283-BF082157A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8741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Data Normalization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7A1ABC5-D94E-4D9F-A5FB-DD84EBDC7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112" y="1252538"/>
            <a:ext cx="11171583" cy="54689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A formal process for </a:t>
            </a:r>
            <a:r>
              <a:rPr lang="en-US" altLang="en-US" sz="3600" dirty="0">
                <a:solidFill>
                  <a:srgbClr val="0070C0"/>
                </a:solidFill>
              </a:rPr>
              <a:t>grouping attributes by table</a:t>
            </a:r>
            <a:r>
              <a:rPr lang="en-US" altLang="en-US" sz="36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sz="3200" dirty="0"/>
              <a:t>A tool to validate and improve </a:t>
            </a:r>
            <a:r>
              <a:rPr lang="en-US" altLang="en-US" sz="3200" dirty="0">
                <a:solidFill>
                  <a:srgbClr val="0070C0"/>
                </a:solidFill>
              </a:rPr>
              <a:t>logical designs </a:t>
            </a:r>
            <a:r>
              <a:rPr lang="en-US" altLang="en-US" sz="3200" dirty="0"/>
              <a:t>so that they satisfy certain constraints to avoid unnecessary redundancy of data.</a:t>
            </a:r>
          </a:p>
          <a:p>
            <a:pPr lvl="1">
              <a:spcBef>
                <a:spcPts val="600"/>
              </a:spcBef>
            </a:pPr>
            <a:r>
              <a:rPr lang="en-US" altLang="en-US" sz="3200" dirty="0"/>
              <a:t>It can be </a:t>
            </a:r>
            <a:r>
              <a:rPr lang="en-US" altLang="en-US" sz="3200" dirty="0">
                <a:solidFill>
                  <a:srgbClr val="0070C0"/>
                </a:solidFill>
              </a:rPr>
              <a:t>used to validate the structures of any relational tables</a:t>
            </a:r>
            <a:r>
              <a:rPr lang="en-US" altLang="en-US" sz="3200" dirty="0"/>
              <a:t>, even those created through ERD conversions </a:t>
            </a:r>
            <a:r>
              <a:rPr lang="en-US" altLang="en-US" sz="3600" dirty="0"/>
              <a:t>(to double-check the design).</a:t>
            </a:r>
          </a:p>
          <a:p>
            <a:pPr>
              <a:spcBef>
                <a:spcPts val="600"/>
              </a:spcBef>
            </a:pPr>
            <a:r>
              <a:rPr lang="en-US" altLang="en-US" sz="3600" dirty="0"/>
              <a:t>The process of </a:t>
            </a:r>
            <a:r>
              <a:rPr lang="en-US" altLang="en-US" sz="3600" dirty="0">
                <a:solidFill>
                  <a:srgbClr val="0070C0"/>
                </a:solidFill>
              </a:rPr>
              <a:t>decomposing a table with </a:t>
            </a:r>
            <a:r>
              <a:rPr lang="en-US" altLang="en-US" sz="3600" i="1" dirty="0">
                <a:solidFill>
                  <a:srgbClr val="0070C0"/>
                </a:solidFill>
              </a:rPr>
              <a:t>anomalies</a:t>
            </a:r>
            <a:r>
              <a:rPr lang="en-US" altLang="en-US" sz="3600" dirty="0">
                <a:solidFill>
                  <a:srgbClr val="0070C0"/>
                </a:solidFill>
              </a:rPr>
              <a:t> into two or more, smaller</a:t>
            </a:r>
            <a:r>
              <a:rPr lang="en-US" altLang="en-US" sz="3600" dirty="0"/>
              <a:t>,  </a:t>
            </a:r>
            <a:r>
              <a:rPr lang="en-US" altLang="en-US" sz="3600" i="1" dirty="0"/>
              <a:t>well-structured</a:t>
            </a:r>
            <a:r>
              <a:rPr lang="en-US" altLang="en-US" sz="3600" dirty="0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408906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0FB7-247F-4119-96D7-2177AB5D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365125"/>
            <a:ext cx="11242765" cy="1325563"/>
          </a:xfrm>
        </p:spPr>
        <p:txBody>
          <a:bodyPr/>
          <a:lstStyle/>
          <a:p>
            <a:r>
              <a:rPr lang="en-US" dirty="0"/>
              <a:t>Boyce-Codd (3.5NF): Overlapping Candidate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8DF5-524B-4929-997D-1E2BA697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951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“Super Key” Test:</a:t>
            </a:r>
          </a:p>
          <a:p>
            <a:r>
              <a:rPr lang="en-US" dirty="0"/>
              <a:t>Is every other attribute functionally dependent only on the entire primary key (“the </a:t>
            </a:r>
            <a:r>
              <a:rPr lang="en-US" i="1" dirty="0"/>
              <a:t>whole</a:t>
            </a:r>
            <a:r>
              <a:rPr lang="en-US" dirty="0"/>
              <a:t> key”), whether single or composite?</a:t>
            </a:r>
          </a:p>
          <a:p>
            <a:r>
              <a:rPr lang="en-US" dirty="0"/>
              <a:t>A Super Key is the primary key, by itself, or comprised of more than one candidate key, that ALL OTHER columns are functionally dependent upon. </a:t>
            </a:r>
          </a:p>
          <a:p>
            <a:pPr lvl="1"/>
            <a:r>
              <a:rPr lang="en-US" dirty="0"/>
              <a:t>Super Key is used only in BCNF discussion. 3NF and less you will only see PK discussed as “the key.”</a:t>
            </a:r>
          </a:p>
          <a:p>
            <a:r>
              <a:rPr lang="en-US" dirty="0"/>
              <a:t>It is </a:t>
            </a:r>
            <a:r>
              <a:rPr lang="en-US" i="1" dirty="0"/>
              <a:t>not</a:t>
            </a:r>
            <a:r>
              <a:rPr lang="en-US" dirty="0"/>
              <a:t> a “composite key” because a composite key, is composed of non candidate keys; their combination creates a unique identifier for each row.  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dirty="0"/>
              <a:t>For a crazy debate on BCNF versus 3NF see this link:</a:t>
            </a:r>
          </a:p>
          <a:p>
            <a:r>
              <a:rPr lang="en-US" dirty="0">
                <a:hlinkClick r:id="rId2"/>
              </a:rPr>
              <a:t>https://stackoverflow.com/questions/8437957/difference-between-3nf-and-bcnf-in-simple-terms-must-be-able-to-explain-to-an-8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7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E054-2CA9-450B-AB15-0EFBB83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BCNF: “overlapping” candidate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64A1-CEAF-43D7-8B36-2BB7DD04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9" y="2801365"/>
            <a:ext cx="5685813" cy="1789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014B9-09F5-4193-A88D-5CFD41FE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72" y="2612572"/>
            <a:ext cx="5570550" cy="197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E710A-B14C-4FA5-9C58-8A856F213405}"/>
              </a:ext>
            </a:extLst>
          </p:cNvPr>
          <p:cNvSpPr txBox="1"/>
          <p:nvPr/>
        </p:nvSpPr>
        <p:spPr>
          <a:xfrm>
            <a:off x="1142116" y="1784361"/>
            <a:ext cx="99077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Boyce-Codd situation, the table has two possible combinations of candidate keys for creating the PK.</a:t>
            </a:r>
          </a:p>
          <a:p>
            <a:r>
              <a:rPr lang="en-US" dirty="0"/>
              <a:t>This leads to the problem of having a non-key attribute determining a key attribute. </a:t>
            </a:r>
          </a:p>
          <a:p>
            <a:r>
              <a:rPr lang="en-US" dirty="0"/>
              <a:t>Compare this to 2NF where the problem was a key attribute partially determining a non-key attribute.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C3C92-9ACA-4C14-BEDF-FAE4D056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03" y="5063823"/>
            <a:ext cx="5342768" cy="12758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450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416-3E66-46BB-969C-A7E8FF44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solve it by…you guessed it…breaking out another table!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D8B95-4FAF-42CE-87D5-2FD73DDC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23" y="1933575"/>
            <a:ext cx="3892731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7C3C2-9C90-47CA-AB9F-DA313B37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3903752"/>
            <a:ext cx="3328171" cy="141922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6A31096-0402-45C6-A4FA-62E13C6186F9}"/>
              </a:ext>
            </a:extLst>
          </p:cNvPr>
          <p:cNvCxnSpPr>
            <a:cxnSpLocks/>
          </p:cNvCxnSpPr>
          <p:nvPr/>
        </p:nvCxnSpPr>
        <p:spPr>
          <a:xfrm rot="5400000">
            <a:off x="4241077" y="3300550"/>
            <a:ext cx="1236617" cy="1201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1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107E-9697-4863-A536-B61BED33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2A48-92E4-4C85-BD63-073D67DC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Multi-valued dependency problem:</a:t>
            </a:r>
          </a:p>
          <a:p>
            <a:r>
              <a:rPr lang="en-US" sz="3200" dirty="0"/>
              <a:t>A (pk) determines B (non-key)</a:t>
            </a:r>
          </a:p>
          <a:p>
            <a:r>
              <a:rPr lang="en-US" sz="3200" dirty="0"/>
              <a:t>A (pk) determines C (non-key)</a:t>
            </a:r>
          </a:p>
          <a:p>
            <a:pPr marL="0" indent="0">
              <a:buNone/>
            </a:pPr>
            <a:r>
              <a:rPr lang="en-US" sz="3200" dirty="0"/>
              <a:t>But</a:t>
            </a:r>
          </a:p>
          <a:p>
            <a:r>
              <a:rPr lang="en-US" sz="3200" dirty="0"/>
              <a:t>B and C are independent.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Stated another way, A determines B, and A determines C, but A does not determine B and C together.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485B-5E4B-4382-8EBB-9AFD53FB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00" y="499836"/>
            <a:ext cx="2800350" cy="203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087DB-9B71-4D4D-BDDD-AC8F40B9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74" y="3205163"/>
            <a:ext cx="18478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650FD-B492-44F1-AE1A-10445EC3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661" y="3205163"/>
            <a:ext cx="1800225" cy="1485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3A89-FF6A-4E18-A283-96E3FD2BCDD7}"/>
              </a:ext>
            </a:extLst>
          </p:cNvPr>
          <p:cNvSpPr/>
          <p:nvPr/>
        </p:nvSpPr>
        <p:spPr>
          <a:xfrm>
            <a:off x="9109166" y="600891"/>
            <a:ext cx="557348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EA11A-9546-4DD6-97ED-B5D09C6BCB74}"/>
              </a:ext>
            </a:extLst>
          </p:cNvPr>
          <p:cNvSpPr/>
          <p:nvPr/>
        </p:nvSpPr>
        <p:spPr>
          <a:xfrm>
            <a:off x="9876334" y="600891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F5220-8C57-44DF-BD95-20CE648BFE29}"/>
              </a:ext>
            </a:extLst>
          </p:cNvPr>
          <p:cNvSpPr/>
          <p:nvPr/>
        </p:nvSpPr>
        <p:spPr>
          <a:xfrm>
            <a:off x="10823392" y="600890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79A67-077B-413D-BA0C-DDEAB7D0AAEB}"/>
              </a:ext>
            </a:extLst>
          </p:cNvPr>
          <p:cNvSpPr/>
          <p:nvPr/>
        </p:nvSpPr>
        <p:spPr>
          <a:xfrm>
            <a:off x="11038520" y="3272245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FDB36-D761-4F2C-8F10-7C19F2192857}"/>
              </a:ext>
            </a:extLst>
          </p:cNvPr>
          <p:cNvSpPr/>
          <p:nvPr/>
        </p:nvSpPr>
        <p:spPr>
          <a:xfrm>
            <a:off x="8936899" y="3278776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C234E-8A37-478B-8C35-9C5256A21AF0}"/>
              </a:ext>
            </a:extLst>
          </p:cNvPr>
          <p:cNvSpPr/>
          <p:nvPr/>
        </p:nvSpPr>
        <p:spPr>
          <a:xfrm>
            <a:off x="8129178" y="3278776"/>
            <a:ext cx="557348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B6148-E7D6-4047-8896-D4A283C0D94F}"/>
              </a:ext>
            </a:extLst>
          </p:cNvPr>
          <p:cNvSpPr/>
          <p:nvPr/>
        </p:nvSpPr>
        <p:spPr>
          <a:xfrm>
            <a:off x="10214335" y="3285036"/>
            <a:ext cx="557348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0A0C4-C964-45D5-9A60-190E3D3C7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211" y="73478"/>
            <a:ext cx="2096589" cy="4678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C7479C-1D94-4DD9-9F45-95E15E708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640" y="286339"/>
            <a:ext cx="654368" cy="274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AC7D21-16BA-4D5A-944C-A420DB5A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692" y="2852738"/>
            <a:ext cx="1217565" cy="352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2B02F1-56CB-41DE-94DD-C67D830E5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960" y="2852351"/>
            <a:ext cx="1217565" cy="3524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4B1230-32B3-470D-9A42-83BC82ABD499}"/>
              </a:ext>
            </a:extLst>
          </p:cNvPr>
          <p:cNvSpPr/>
          <p:nvPr/>
        </p:nvSpPr>
        <p:spPr>
          <a:xfrm>
            <a:off x="8936899" y="1976846"/>
            <a:ext cx="2800350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70C-E677-4C7B-9064-DAFB0EBD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9155-EEA0-42E6-B47A-5923306C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Join Dependency</a:t>
            </a:r>
          </a:p>
          <a:p>
            <a:r>
              <a:rPr lang="en-US" dirty="0"/>
              <a:t>“Lossless” decomposition test:</a:t>
            </a:r>
          </a:p>
          <a:p>
            <a:pPr lvl="1"/>
            <a:r>
              <a:rPr lang="en-US" dirty="0"/>
              <a:t>The process of decomposing the columns of a table into smaller and smaller tables, until it cannot be decomposed any further without losing the relations between the columns. Hence the term “join dependency.”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This NF is used to speed up query processes similar to a partitioning or an indexing strategy. </a:t>
            </a:r>
          </a:p>
        </p:txBody>
      </p:sp>
    </p:spTree>
    <p:extLst>
      <p:ext uri="{BB962C8B-B14F-4D97-AF65-F5344CB8AC3E}">
        <p14:creationId xmlns:p14="http://schemas.microsoft.com/office/powerpoint/2010/main" val="373004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3D7C-E095-4909-9D38-DEA26AFC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2" y="229405"/>
            <a:ext cx="10515600" cy="657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NF:  Lossless Join 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B3BAE-01CA-4DB2-8A30-ADA45867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03" y="1176562"/>
            <a:ext cx="3830958" cy="1935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1D3D0-BEBA-4046-9017-3C981FA49C25}"/>
              </a:ext>
            </a:extLst>
          </p:cNvPr>
          <p:cNvSpPr txBox="1"/>
          <p:nvPr/>
        </p:nvSpPr>
        <p:spPr>
          <a:xfrm>
            <a:off x="3811168" y="865518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Original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4FB97-A2A6-4E47-A479-6003EA25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66" y="3498415"/>
            <a:ext cx="1813711" cy="1857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F1D7C-7755-4EEE-9523-5DC022FE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510" y="3503745"/>
            <a:ext cx="3572351" cy="1888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E8969-E832-4BCA-A891-F18ACD443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168" y="3479444"/>
            <a:ext cx="3572351" cy="1912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F0D66-C008-47DC-8E8E-43F9D2BC787C}"/>
              </a:ext>
            </a:extLst>
          </p:cNvPr>
          <p:cNvSpPr txBox="1"/>
          <p:nvPr/>
        </p:nvSpPr>
        <p:spPr>
          <a:xfrm>
            <a:off x="1968137" y="3086746"/>
            <a:ext cx="75329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Decomposed into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C7281-F27E-4E7D-B9C6-453D2FFFC037}"/>
              </a:ext>
            </a:extLst>
          </p:cNvPr>
          <p:cNvSpPr txBox="1"/>
          <p:nvPr/>
        </p:nvSpPr>
        <p:spPr>
          <a:xfrm>
            <a:off x="95795" y="5355620"/>
            <a:ext cx="431626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--Lossless Join Test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 err="1"/>
              <a:t>employeeID</a:t>
            </a:r>
            <a:r>
              <a:rPr lang="en-US" sz="1400" dirty="0"/>
              <a:t>, </a:t>
            </a:r>
            <a:r>
              <a:rPr lang="en-US" sz="1400" dirty="0" err="1"/>
              <a:t>projectname</a:t>
            </a:r>
            <a:r>
              <a:rPr lang="en-US" sz="1400" dirty="0"/>
              <a:t>, </a:t>
            </a:r>
            <a:r>
              <a:rPr lang="en-US" sz="1400" dirty="0" err="1"/>
              <a:t>programminglanguage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From</a:t>
            </a:r>
            <a:r>
              <a:rPr lang="en-US" sz="1400" dirty="0"/>
              <a:t> table 1 </a:t>
            </a:r>
            <a:r>
              <a:rPr lang="en-US" sz="1400" dirty="0">
                <a:solidFill>
                  <a:srgbClr val="0070C0"/>
                </a:solidFill>
              </a:rPr>
              <a:t>Join</a:t>
            </a:r>
            <a:r>
              <a:rPr lang="en-US" sz="1400" dirty="0"/>
              <a:t> table 2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projectname</a:t>
            </a:r>
            <a:r>
              <a:rPr lang="en-US" sz="1400" dirty="0"/>
              <a:t> = </a:t>
            </a:r>
            <a:r>
              <a:rPr lang="en-US" sz="1400" dirty="0" err="1"/>
              <a:t>projectname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Join</a:t>
            </a:r>
            <a:r>
              <a:rPr lang="en-US" sz="1400" dirty="0"/>
              <a:t> table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programminglanguage</a:t>
            </a:r>
            <a:r>
              <a:rPr lang="en-US" sz="1400" dirty="0"/>
              <a:t> = </a:t>
            </a:r>
            <a:r>
              <a:rPr lang="en-US" sz="1400" dirty="0" err="1"/>
              <a:t>programminglanguage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985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B0FF-6F61-4C34-B3C1-680746CE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D66D-0C6F-48B3-826B-83020CA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DKNF: Domain Key Normal Form</a:t>
            </a:r>
          </a:p>
          <a:p>
            <a:r>
              <a:rPr lang="en-US" sz="3200" dirty="0"/>
              <a:t>Break tables into tables with fewest possible columns.</a:t>
            </a:r>
          </a:p>
          <a:p>
            <a:pPr lvl="1"/>
            <a:r>
              <a:rPr lang="en-US" sz="2800" dirty="0"/>
              <a:t>Think Extreme Vertical Partitioning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589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F730-5A71-4637-B8AE-D2900B4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versus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E792-EC96-4BA8-B183-E881C71D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2" y="1573076"/>
            <a:ext cx="5937068" cy="2185852"/>
          </a:xfrm>
          <a:ln>
            <a:solidFill>
              <a:srgbClr val="0070C0"/>
            </a:solidFill>
          </a:ln>
        </p:spPr>
        <p:txBody>
          <a:bodyPr>
            <a:normAutofit fontScale="92500"/>
          </a:bodyPr>
          <a:lstStyle/>
          <a:p>
            <a:r>
              <a:rPr lang="en-US" sz="2400" dirty="0"/>
              <a:t>Customer(</a:t>
            </a:r>
            <a:r>
              <a:rPr lang="en-US" sz="2400" dirty="0" err="1"/>
              <a:t>CustID</a:t>
            </a:r>
            <a:r>
              <a:rPr lang="en-US" sz="2400" dirty="0"/>
              <a:t>, FN, LN, Street, City, State, Zip)</a:t>
            </a:r>
          </a:p>
          <a:p>
            <a:endParaRPr lang="en-US" sz="2400" dirty="0"/>
          </a:p>
          <a:p>
            <a:r>
              <a:rPr lang="en-US" sz="2400" dirty="0"/>
              <a:t>Customer(</a:t>
            </a:r>
            <a:r>
              <a:rPr lang="en-US" sz="2400" dirty="0" err="1"/>
              <a:t>CustID</a:t>
            </a:r>
            <a:r>
              <a:rPr lang="en-US" sz="2400" dirty="0"/>
              <a:t>, FN, LN, Street, Zip)</a:t>
            </a:r>
          </a:p>
          <a:p>
            <a:r>
              <a:rPr lang="en-US" sz="2400" dirty="0"/>
              <a:t>City(Zip, City)</a:t>
            </a:r>
          </a:p>
          <a:p>
            <a:r>
              <a:rPr lang="en-US" sz="2400" dirty="0"/>
              <a:t>State(Zip, State)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B6570A-E8D8-4A11-8EF9-CC319F9D7B4E}"/>
              </a:ext>
            </a:extLst>
          </p:cNvPr>
          <p:cNvSpPr/>
          <p:nvPr/>
        </p:nvSpPr>
        <p:spPr>
          <a:xfrm>
            <a:off x="1637212" y="1977691"/>
            <a:ext cx="687977" cy="49807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0CBAC-9F76-4DC5-8C7D-E85E2A214488}"/>
              </a:ext>
            </a:extLst>
          </p:cNvPr>
          <p:cNvSpPr txBox="1">
            <a:spLocks/>
          </p:cNvSpPr>
          <p:nvPr/>
        </p:nvSpPr>
        <p:spPr>
          <a:xfrm>
            <a:off x="6096000" y="1573074"/>
            <a:ext cx="5937068" cy="35736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Customer(</a:t>
            </a:r>
            <a:r>
              <a:rPr lang="en-US" sz="2400" dirty="0" err="1"/>
              <a:t>CustID</a:t>
            </a:r>
            <a:r>
              <a:rPr lang="en-US" sz="2400" dirty="0"/>
              <a:t>, FN, LN, Street, City, State, Zip)</a:t>
            </a:r>
          </a:p>
          <a:p>
            <a:endParaRPr lang="en-US" sz="2400" dirty="0"/>
          </a:p>
          <a:p>
            <a:r>
              <a:rPr lang="en-US" sz="2400" dirty="0"/>
              <a:t>FirstName(</a:t>
            </a:r>
            <a:r>
              <a:rPr lang="en-US" sz="2400" dirty="0" err="1"/>
              <a:t>CustID</a:t>
            </a:r>
            <a:r>
              <a:rPr lang="en-US" sz="2400" dirty="0"/>
              <a:t>, FN)</a:t>
            </a:r>
          </a:p>
          <a:p>
            <a:r>
              <a:rPr lang="en-US" sz="2400" dirty="0" err="1"/>
              <a:t>LastName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/>
              <a:t>, LN)</a:t>
            </a:r>
          </a:p>
          <a:p>
            <a:r>
              <a:rPr lang="en-US" sz="2400" dirty="0"/>
              <a:t>Street(</a:t>
            </a:r>
            <a:r>
              <a:rPr lang="en-US" sz="2400" dirty="0" err="1"/>
              <a:t>CustID</a:t>
            </a:r>
            <a:r>
              <a:rPr lang="en-US" sz="2400" dirty="0"/>
              <a:t>, Street)</a:t>
            </a:r>
          </a:p>
          <a:p>
            <a:r>
              <a:rPr lang="en-US" sz="2400" dirty="0"/>
              <a:t>City(</a:t>
            </a:r>
            <a:r>
              <a:rPr lang="en-US" sz="2400" dirty="0" err="1"/>
              <a:t>CustID</a:t>
            </a:r>
            <a:r>
              <a:rPr lang="en-US" sz="2400" dirty="0"/>
              <a:t>, City)</a:t>
            </a:r>
          </a:p>
          <a:p>
            <a:r>
              <a:rPr lang="en-US" sz="2400" dirty="0"/>
              <a:t>Zip(City, Zip)</a:t>
            </a:r>
          </a:p>
          <a:p>
            <a:r>
              <a:rPr lang="en-US" sz="2400" dirty="0"/>
              <a:t>State(State, Zip)</a:t>
            </a:r>
            <a:endParaRPr lang="en-US" dirty="0"/>
          </a:p>
          <a:p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190A6E7-DEF4-40E0-8015-C018BF8D27C7}"/>
              </a:ext>
            </a:extLst>
          </p:cNvPr>
          <p:cNvSpPr/>
          <p:nvPr/>
        </p:nvSpPr>
        <p:spPr>
          <a:xfrm>
            <a:off x="7441475" y="1977691"/>
            <a:ext cx="687977" cy="49807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8CC-DCA4-468F-BC4D-10DDE78A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365"/>
          </a:xfrm>
        </p:spPr>
        <p:txBody>
          <a:bodyPr/>
          <a:lstStyle/>
          <a:p>
            <a:pPr algn="ctr"/>
            <a:r>
              <a:rPr lang="en-US" dirty="0"/>
              <a:t>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BCC1-F46C-4F48-929B-99E53685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6" y="1513490"/>
            <a:ext cx="11966028" cy="519211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These NF principles are the foundations for designing data warehouse schemas. </a:t>
            </a:r>
          </a:p>
          <a:p>
            <a:r>
              <a:rPr lang="en-US" sz="3200" dirty="0"/>
              <a:t>Look up tables (key look up):</a:t>
            </a:r>
          </a:p>
          <a:p>
            <a:pPr lvl="1"/>
            <a:r>
              <a:rPr lang="en-US" sz="2800" dirty="0"/>
              <a:t>Static values that will not change can be placed in 5</a:t>
            </a:r>
            <a:r>
              <a:rPr lang="en-US" sz="2800" baseline="30000" dirty="0"/>
              <a:t>th</a:t>
            </a:r>
            <a:r>
              <a:rPr lang="en-US" sz="2800" dirty="0"/>
              <a:t> or 6</a:t>
            </a:r>
            <a:r>
              <a:rPr lang="en-US" sz="2800" baseline="30000" dirty="0"/>
              <a:t>th</a:t>
            </a:r>
            <a:r>
              <a:rPr lang="en-US" sz="2800" dirty="0"/>
              <a:t> NF tables to speed up queries. </a:t>
            </a:r>
          </a:p>
          <a:p>
            <a:pPr lvl="1"/>
            <a:r>
              <a:rPr lang="en-US" sz="2800" dirty="0"/>
              <a:t>Remember check constraints from 4212?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State like [A-Z][A-Z].</a:t>
            </a:r>
          </a:p>
          <a:p>
            <a:endParaRPr lang="en-US" sz="3200" dirty="0"/>
          </a:p>
          <a:p>
            <a:r>
              <a:rPr lang="en-US" sz="3200" dirty="0">
                <a:hlinkClick r:id="rId2"/>
              </a:rPr>
              <a:t>https://www.sqlmvp.org/lookup-table-in-sql-server/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https://www.itprotoday.com/sql-server/designing-performance-lookup-tables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4"/>
              </a:rPr>
              <a:t>https://www.sqlservercentral.com/articles/lookup-table-design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29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B56A-3D52-442D-9288-FE52A622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Lookup Table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E582E-211E-4E27-B6AA-ABFEC88D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34" y="2259869"/>
            <a:ext cx="7001532" cy="3586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C465A-8C43-445C-A1E5-281F68B877A6}"/>
              </a:ext>
            </a:extLst>
          </p:cNvPr>
          <p:cNvSpPr txBox="1"/>
          <p:nvPr/>
        </p:nvSpPr>
        <p:spPr>
          <a:xfrm>
            <a:off x="2354317" y="1506022"/>
            <a:ext cx="764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using a look up table as a constraint versus using a check on a column</a:t>
            </a:r>
          </a:p>
        </p:txBody>
      </p:sp>
    </p:spTree>
    <p:extLst>
      <p:ext uri="{BB962C8B-B14F-4D97-AF65-F5344CB8AC3E}">
        <p14:creationId xmlns:p14="http://schemas.microsoft.com/office/powerpoint/2010/main" val="410896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>
            <a:extLst>
              <a:ext uri="{FF2B5EF4-FFF2-40B4-BE49-F238E27FC236}">
                <a16:creationId xmlns:a16="http://schemas.microsoft.com/office/drawing/2014/main" id="{BF0B19BE-5CAC-48FE-A595-C679E5FC4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B7D35-2697-4E87-AF46-BE4D5DBD5E41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C3F1E735-7505-4829-AE24-3377C0257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49" y="215900"/>
            <a:ext cx="460257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Normalization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4313694B-E915-48B9-A6E7-6B006CA4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523" y="2096869"/>
            <a:ext cx="3178175" cy="64633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Basic design is to get to Third Normal Form (3NF).</a:t>
            </a:r>
          </a:p>
        </p:txBody>
      </p:sp>
      <p:sp>
        <p:nvSpPr>
          <p:cNvPr id="62469" name="Text Box 6">
            <a:extLst>
              <a:ext uri="{FF2B5EF4-FFF2-40B4-BE49-F238E27FC236}">
                <a16:creationId xmlns:a16="http://schemas.microsoft.com/office/drawing/2014/main" id="{2AFC1496-1ECD-4301-9A2F-BE03FB58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524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/>
              <a:t>ERD “Unnormalized”</a:t>
            </a:r>
          </a:p>
        </p:txBody>
      </p:sp>
      <p:sp>
        <p:nvSpPr>
          <p:cNvPr id="62470" name="Text Box 7">
            <a:extLst>
              <a:ext uri="{FF2B5EF4-FFF2-40B4-BE49-F238E27FC236}">
                <a16:creationId xmlns:a16="http://schemas.microsoft.com/office/drawing/2014/main" id="{2D3955F3-0819-4E54-9BC8-B50CD71D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1430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First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1" name="Text Box 8">
            <a:extLst>
              <a:ext uri="{FF2B5EF4-FFF2-40B4-BE49-F238E27FC236}">
                <a16:creationId xmlns:a16="http://schemas.microsoft.com/office/drawing/2014/main" id="{2AA48AEF-084C-4444-A466-F2880964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Second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2" name="Text Box 9">
            <a:extLst>
              <a:ext uri="{FF2B5EF4-FFF2-40B4-BE49-F238E27FC236}">
                <a16:creationId xmlns:a16="http://schemas.microsoft.com/office/drawing/2014/main" id="{FEE7BE38-64B4-49EF-8BAC-0E91D27E7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Third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3" name="Text Box 10">
            <a:extLst>
              <a:ext uri="{FF2B5EF4-FFF2-40B4-BE49-F238E27FC236}">
                <a16:creationId xmlns:a16="http://schemas.microsoft.com/office/drawing/2014/main" id="{69DB4410-EB56-4964-8EE3-2CD8200A5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148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Boyce-Codd Normal Form</a:t>
            </a:r>
          </a:p>
        </p:txBody>
      </p:sp>
      <p:sp>
        <p:nvSpPr>
          <p:cNvPr id="62474" name="Text Box 11">
            <a:extLst>
              <a:ext uri="{FF2B5EF4-FFF2-40B4-BE49-F238E27FC236}">
                <a16:creationId xmlns:a16="http://schemas.microsoft.com/office/drawing/2014/main" id="{CEE2A060-EBE0-48EE-B9BB-5A87B1F4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Fourth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5" name="Text Box 12">
            <a:extLst>
              <a:ext uri="{FF2B5EF4-FFF2-40B4-BE49-F238E27FC236}">
                <a16:creationId xmlns:a16="http://schemas.microsoft.com/office/drawing/2014/main" id="{B76FF770-33E3-471A-9F78-9C047A52C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960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Fifth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6" name="Line 13">
            <a:extLst>
              <a:ext uri="{FF2B5EF4-FFF2-40B4-BE49-F238E27FC236}">
                <a16:creationId xmlns:a16="http://schemas.microsoft.com/office/drawing/2014/main" id="{0DE5A8A2-C996-4442-9373-45D7ED63F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025" y="76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5">
            <a:extLst>
              <a:ext uri="{FF2B5EF4-FFF2-40B4-BE49-F238E27FC236}">
                <a16:creationId xmlns:a16="http://schemas.microsoft.com/office/drawing/2014/main" id="{DE4391D5-96CD-44ED-9084-43BF58ECF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1752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6">
            <a:extLst>
              <a:ext uri="{FF2B5EF4-FFF2-40B4-BE49-F238E27FC236}">
                <a16:creationId xmlns:a16="http://schemas.microsoft.com/office/drawing/2014/main" id="{5AE6BA42-979A-4F34-A681-77D6F3F07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7">
            <a:extLst>
              <a:ext uri="{FF2B5EF4-FFF2-40B4-BE49-F238E27FC236}">
                <a16:creationId xmlns:a16="http://schemas.microsoft.com/office/drawing/2014/main" id="{EA5D1E53-40A3-488B-A013-DDFE19726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8">
            <a:extLst>
              <a:ext uri="{FF2B5EF4-FFF2-40B4-BE49-F238E27FC236}">
                <a16:creationId xmlns:a16="http://schemas.microsoft.com/office/drawing/2014/main" id="{61678EA2-474D-4BAF-9496-D7452C419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472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19">
            <a:extLst>
              <a:ext uri="{FF2B5EF4-FFF2-40B4-BE49-F238E27FC236}">
                <a16:creationId xmlns:a16="http://schemas.microsoft.com/office/drawing/2014/main" id="{AF4BC1E7-E3FF-4EDE-8AAF-6A0E1323D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571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20">
            <a:extLst>
              <a:ext uri="{FF2B5EF4-FFF2-40B4-BE49-F238E27FC236}">
                <a16:creationId xmlns:a16="http://schemas.microsoft.com/office/drawing/2014/main" id="{10369D45-CE09-4B85-8DA2-920041AF7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86200"/>
            <a:ext cx="3581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Oval 21">
            <a:extLst>
              <a:ext uri="{FF2B5EF4-FFF2-40B4-BE49-F238E27FC236}">
                <a16:creationId xmlns:a16="http://schemas.microsoft.com/office/drawing/2014/main" id="{050F61FC-6F1E-441F-B506-10933357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73075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multivalued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attributes</a:t>
            </a:r>
          </a:p>
        </p:txBody>
      </p:sp>
      <p:sp>
        <p:nvSpPr>
          <p:cNvPr id="62484" name="Line 22">
            <a:extLst>
              <a:ext uri="{FF2B5EF4-FFF2-40B4-BE49-F238E27FC236}">
                <a16:creationId xmlns:a16="http://schemas.microsoft.com/office/drawing/2014/main" id="{4CB84380-6847-4EC7-9C78-610711E19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9144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26">
            <a:extLst>
              <a:ext uri="{FF2B5EF4-FFF2-40B4-BE49-F238E27FC236}">
                <a16:creationId xmlns:a16="http://schemas.microsoft.com/office/drawing/2014/main" id="{A3468E05-DC41-4252-9D1C-AC38E98E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455738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partial </a:t>
            </a:r>
            <a:r>
              <a:rPr lang="en-US" altLang="en-US" sz="1700" b="1" dirty="0"/>
              <a:t>functional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dependencies</a:t>
            </a:r>
          </a:p>
        </p:txBody>
      </p:sp>
      <p:sp>
        <p:nvSpPr>
          <p:cNvPr id="62486" name="Line 27">
            <a:extLst>
              <a:ext uri="{FF2B5EF4-FFF2-40B4-BE49-F238E27FC236}">
                <a16:creationId xmlns:a16="http://schemas.microsoft.com/office/drawing/2014/main" id="{DBA53842-D5B3-42BA-9BC6-604EEDF50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897063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8">
            <a:extLst>
              <a:ext uri="{FF2B5EF4-FFF2-40B4-BE49-F238E27FC236}">
                <a16:creationId xmlns:a16="http://schemas.microsoft.com/office/drawing/2014/main" id="{9905684D-7BEE-4B97-A1C0-F9BB7B54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446338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 dirty="0"/>
              <a:t>transitive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dependencies</a:t>
            </a:r>
          </a:p>
        </p:txBody>
      </p:sp>
      <p:sp>
        <p:nvSpPr>
          <p:cNvPr id="62488" name="Line 29">
            <a:extLst>
              <a:ext uri="{FF2B5EF4-FFF2-40B4-BE49-F238E27FC236}">
                <a16:creationId xmlns:a16="http://schemas.microsoft.com/office/drawing/2014/main" id="{B1DA34D9-239C-4B2E-BB3D-DE13048F3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87663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DFF3E-555F-4590-9E3C-7EC8670F3EAF}"/>
              </a:ext>
            </a:extLst>
          </p:cNvPr>
          <p:cNvSpPr txBox="1"/>
          <p:nvPr/>
        </p:nvSpPr>
        <p:spPr>
          <a:xfrm>
            <a:off x="8458200" y="5187434"/>
            <a:ext cx="2333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Database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65C10CE-A7E0-4798-BF17-866D8767C2DA}"/>
              </a:ext>
            </a:extLst>
          </p:cNvPr>
          <p:cNvSpPr/>
          <p:nvPr/>
        </p:nvSpPr>
        <p:spPr>
          <a:xfrm>
            <a:off x="7907383" y="4038601"/>
            <a:ext cx="478911" cy="26669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E49983C-8ABF-45CC-85C3-1B8A19068E6C}"/>
              </a:ext>
            </a:extLst>
          </p:cNvPr>
          <p:cNvSpPr/>
          <p:nvPr/>
        </p:nvSpPr>
        <p:spPr>
          <a:xfrm>
            <a:off x="5007447" y="1143000"/>
            <a:ext cx="322199" cy="2619093"/>
          </a:xfrm>
          <a:prstGeom prst="leftBrace">
            <a:avLst>
              <a:gd name="adj1" fmla="val 8333"/>
              <a:gd name="adj2" fmla="val 50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6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732-E633-4643-910A-12AEF334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Form Exercise and Design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9294-3D89-46E2-96FD-B9DD61DA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1"/>
            <a:ext cx="10691648" cy="4937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Take a customer, employee, student or other multi-column tables and complete the following:</a:t>
            </a:r>
          </a:p>
          <a:p>
            <a:r>
              <a:rPr lang="en-US" dirty="0"/>
              <a:t>1. Create RS designs demonstrating differences between all 7 normal forms. </a:t>
            </a:r>
          </a:p>
          <a:p>
            <a:r>
              <a:rPr lang="en-US" dirty="0"/>
              <a:t>2. Generate separate database designs using table versions that implement all 7 forms. </a:t>
            </a:r>
          </a:p>
          <a:p>
            <a:r>
              <a:rPr lang="en-US" dirty="0"/>
              <a:t>3. Consider “look up tables” for static attributes such as city, state, zip.</a:t>
            </a:r>
          </a:p>
          <a:p>
            <a:r>
              <a:rPr lang="en-US" dirty="0"/>
              <a:t>4. Run query series experiments comparing designs to evaluate differences in performance. </a:t>
            </a:r>
          </a:p>
          <a:p>
            <a:pPr lvl="1"/>
            <a:r>
              <a:rPr lang="en-US" dirty="0"/>
              <a:t>You will need to make use of execution plan and live statistics settings to complete this exercise.</a:t>
            </a:r>
          </a:p>
          <a:p>
            <a:r>
              <a:rPr lang="en-US" dirty="0"/>
              <a:t>5. Generate report of experiment results with a supported user story. </a:t>
            </a:r>
          </a:p>
        </p:txBody>
      </p:sp>
    </p:spTree>
    <p:extLst>
      <p:ext uri="{BB962C8B-B14F-4D97-AF65-F5344CB8AC3E}">
        <p14:creationId xmlns:p14="http://schemas.microsoft.com/office/powerpoint/2010/main" val="183646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8039-5241-4702-9292-ADC79F8A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Dependencies (within the table itself)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7135-9B1B-41DF-AFEE-89A83030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825625"/>
            <a:ext cx="11118574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Functional</a:t>
            </a:r>
            <a:r>
              <a:rPr lang="en-US" sz="4000" dirty="0"/>
              <a:t> (2</a:t>
            </a:r>
            <a:r>
              <a:rPr lang="en-US" sz="4000" baseline="30000" dirty="0"/>
              <a:t>nd</a:t>
            </a:r>
            <a:r>
              <a:rPr lang="en-US" sz="4000" dirty="0"/>
              <a:t> NF)</a:t>
            </a:r>
          </a:p>
          <a:p>
            <a:pPr lvl="1"/>
            <a:r>
              <a:rPr lang="en-US" sz="3600" dirty="0"/>
              <a:t>One attribute (PK) determines all the other (non-key) attributes. </a:t>
            </a:r>
          </a:p>
          <a:p>
            <a:pPr lvl="1"/>
            <a:endParaRPr lang="en-US" sz="3600" i="1" dirty="0"/>
          </a:p>
          <a:p>
            <a:pPr lvl="1"/>
            <a:r>
              <a:rPr lang="en-US" sz="3600" i="1" dirty="0">
                <a:solidFill>
                  <a:srgbClr val="0070C0"/>
                </a:solidFill>
              </a:rPr>
              <a:t>Partial</a:t>
            </a:r>
            <a:r>
              <a:rPr lang="en-US" sz="3600" dirty="0"/>
              <a:t> Functional - a </a:t>
            </a:r>
            <a:r>
              <a:rPr lang="en-US" sz="3600" i="1" dirty="0"/>
              <a:t>non-key attribute depends on part </a:t>
            </a:r>
            <a:r>
              <a:rPr lang="en-US" sz="3600" dirty="0"/>
              <a:t>of candidate key or compound key (CPK).</a:t>
            </a:r>
          </a:p>
          <a:p>
            <a:pPr marL="457200" lvl="1" indent="0">
              <a:buNone/>
            </a:pPr>
            <a:endParaRPr lang="en-US" sz="3600" dirty="0"/>
          </a:p>
          <a:p>
            <a:r>
              <a:rPr lang="en-US" sz="4000" dirty="0">
                <a:solidFill>
                  <a:srgbClr val="0070C0"/>
                </a:solidFill>
              </a:rPr>
              <a:t>Transitive</a:t>
            </a:r>
            <a:r>
              <a:rPr lang="en-US" sz="4000" dirty="0"/>
              <a:t> (3</a:t>
            </a:r>
            <a:r>
              <a:rPr lang="en-US" sz="4000" baseline="30000" dirty="0"/>
              <a:t>rd</a:t>
            </a:r>
            <a:r>
              <a:rPr lang="en-US" sz="4000" dirty="0"/>
              <a:t> NF)</a:t>
            </a:r>
          </a:p>
          <a:p>
            <a:pPr lvl="1"/>
            <a:r>
              <a:rPr lang="en-US" sz="3600" dirty="0"/>
              <a:t>A </a:t>
            </a:r>
            <a:r>
              <a:rPr lang="en-US" sz="3600" i="1" dirty="0"/>
              <a:t>non-key attribute </a:t>
            </a:r>
            <a:r>
              <a:rPr lang="en-US" sz="3600" dirty="0"/>
              <a:t>determines another </a:t>
            </a:r>
            <a:r>
              <a:rPr lang="en-US" sz="3600" i="1" dirty="0"/>
              <a:t>non-key attribute</a:t>
            </a:r>
            <a:r>
              <a:rPr lang="en-US" sz="3600" dirty="0"/>
              <a:t>.  </a:t>
            </a:r>
          </a:p>
          <a:p>
            <a:pPr lvl="1"/>
            <a:endParaRPr lang="en-US" sz="3600" dirty="0"/>
          </a:p>
          <a:p>
            <a:r>
              <a:rPr lang="en-US" sz="4000" dirty="0">
                <a:solidFill>
                  <a:srgbClr val="0070C0"/>
                </a:solidFill>
              </a:rPr>
              <a:t>Solution is to break out new table to pull out attributes that are creating the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20120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3D6B-552C-4DA5-B7F8-E2EEFC14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71" y="242295"/>
            <a:ext cx="11541457" cy="18153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Functional Dependencies: (double arrow problem)</a:t>
            </a:r>
            <a:br>
              <a:rPr lang="en-US" sz="4900" dirty="0"/>
            </a:br>
            <a:r>
              <a:rPr lang="en-US" sz="4000" dirty="0"/>
              <a:t>Partial Functional (2NF - key attribute)</a:t>
            </a:r>
            <a:br>
              <a:rPr lang="en-US" sz="4000" dirty="0"/>
            </a:br>
            <a:r>
              <a:rPr lang="en-US" sz="4000" dirty="0"/>
              <a:t>Transitive (3NF - non-key attribute)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7C07-F6E2-471A-8A48-5AE42858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60" y="2208593"/>
            <a:ext cx="11109278" cy="370171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How to handle them:</a:t>
            </a:r>
            <a:endParaRPr lang="en-US" sz="3200" dirty="0"/>
          </a:p>
          <a:p>
            <a:r>
              <a:rPr lang="en-US" dirty="0"/>
              <a:t>Follow the direction of the arrows</a:t>
            </a:r>
          </a:p>
          <a:p>
            <a:r>
              <a:rPr lang="en-US" dirty="0"/>
              <a:t>The attribute at the start of the arrow becomes the PK in the new table.</a:t>
            </a:r>
          </a:p>
          <a:p>
            <a:r>
              <a:rPr lang="en-US" dirty="0"/>
              <a:t>It leaves behind itself as a FK pointing to the PK in the new table. </a:t>
            </a:r>
          </a:p>
        </p:txBody>
      </p:sp>
    </p:spTree>
    <p:extLst>
      <p:ext uri="{BB962C8B-B14F-4D97-AF65-F5344CB8AC3E}">
        <p14:creationId xmlns:p14="http://schemas.microsoft.com/office/powerpoint/2010/main" val="385017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Partial Functional Dependencies PK with “double arrow problem”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158221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60292-110F-4198-9EF1-0E1ADFF48610}"/>
              </a:ext>
            </a:extLst>
          </p:cNvPr>
          <p:cNvSpPr/>
          <p:nvPr/>
        </p:nvSpPr>
        <p:spPr>
          <a:xfrm>
            <a:off x="1615282" y="2895600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EE9C95-9F99-4DE2-8804-E723D638C7ED}"/>
              </a:ext>
            </a:extLst>
          </p:cNvPr>
          <p:cNvSpPr/>
          <p:nvPr/>
        </p:nvSpPr>
        <p:spPr>
          <a:xfrm>
            <a:off x="5178424" y="2898681"/>
            <a:ext cx="3568541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EE9C95-9F99-4DE2-8804-E723D638C7ED}"/>
              </a:ext>
            </a:extLst>
          </p:cNvPr>
          <p:cNvSpPr/>
          <p:nvPr/>
        </p:nvSpPr>
        <p:spPr>
          <a:xfrm>
            <a:off x="5178424" y="2898681"/>
            <a:ext cx="3568541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463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251" y="2320159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925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2925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926" y="2034409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813" y="2504310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763" y="2988497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6200" y="23201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051" y="2507485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739" y="2988497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025" y="2507485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3463" y="23201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55">
            <a:extLst>
              <a:ext uri="{FF2B5EF4-FFF2-40B4-BE49-F238E27FC236}">
                <a16:creationId xmlns:a16="http://schemas.microsoft.com/office/drawing/2014/main" id="{8E1D38DD-1938-498D-96A2-BCA63F56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250" y="4148959"/>
            <a:ext cx="37338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Line 56">
            <a:extLst>
              <a:ext uri="{FF2B5EF4-FFF2-40B4-BE49-F238E27FC236}">
                <a16:creationId xmlns:a16="http://schemas.microsoft.com/office/drawing/2014/main" id="{E490D356-DD32-48D6-A61D-87BC26C6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4163" y="38441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57">
            <a:extLst>
              <a:ext uri="{FF2B5EF4-FFF2-40B4-BE49-F238E27FC236}">
                <a16:creationId xmlns:a16="http://schemas.microsoft.com/office/drawing/2014/main" id="{742491AD-D599-4D6B-A73E-82833830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6238" y="38441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58">
            <a:extLst>
              <a:ext uri="{FF2B5EF4-FFF2-40B4-BE49-F238E27FC236}">
                <a16:creationId xmlns:a16="http://schemas.microsoft.com/office/drawing/2014/main" id="{515C76A4-A043-4AE1-8DFE-960DDDE4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3525" y="3856859"/>
            <a:ext cx="1404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Text Box 59">
            <a:extLst>
              <a:ext uri="{FF2B5EF4-FFF2-40B4-BE49-F238E27FC236}">
                <a16:creationId xmlns:a16="http://schemas.microsoft.com/office/drawing/2014/main" id="{4D3F00E1-0886-4E90-9E61-DA70250D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51" y="4336285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96" name="Line 60">
            <a:extLst>
              <a:ext uri="{FF2B5EF4-FFF2-40B4-BE49-F238E27FC236}">
                <a16:creationId xmlns:a16="http://schemas.microsoft.com/office/drawing/2014/main" id="{2FDBFBFD-9058-468D-821D-B07A87BFE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901" y="4817297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3">
            <a:extLst>
              <a:ext uri="{FF2B5EF4-FFF2-40B4-BE49-F238E27FC236}">
                <a16:creationId xmlns:a16="http://schemas.microsoft.com/office/drawing/2014/main" id="{42909822-526A-4881-8CBD-7D44EBB95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438" y="41489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AD539FC7-D8E9-4F3D-B023-5C1A4AE9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114" y="4333110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7200" name="Line 62">
            <a:extLst>
              <a:ext uri="{FF2B5EF4-FFF2-40B4-BE49-F238E27FC236}">
                <a16:creationId xmlns:a16="http://schemas.microsoft.com/office/drawing/2014/main" id="{27EBA52E-D341-45F4-AF5A-C126F3BC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138" y="3531422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63">
            <a:extLst>
              <a:ext uri="{FF2B5EF4-FFF2-40B4-BE49-F238E27FC236}">
                <a16:creationId xmlns:a16="http://schemas.microsoft.com/office/drawing/2014/main" id="{D55EAAE0-4290-456D-9C38-C8DA0B257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6326" y="3539359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64">
            <a:extLst>
              <a:ext uri="{FF2B5EF4-FFF2-40B4-BE49-F238E27FC236}">
                <a16:creationId xmlns:a16="http://schemas.microsoft.com/office/drawing/2014/main" id="{9728E189-CB17-46CA-88BC-B6C60E109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5225" y="3221859"/>
            <a:ext cx="0" cy="338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Text Box 66">
            <a:extLst>
              <a:ext uri="{FF2B5EF4-FFF2-40B4-BE49-F238E27FC236}">
                <a16:creationId xmlns:a16="http://schemas.microsoft.com/office/drawing/2014/main" id="{DE9FCCC9-2EED-45DC-BE75-7AC48FC3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26" y="4326760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Vendor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26" y="2497960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466734" y="2552902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2BCC7-42B3-41BB-99F9-3624299D16F3}"/>
              </a:ext>
            </a:extLst>
          </p:cNvPr>
          <p:cNvSpPr/>
          <p:nvPr/>
        </p:nvSpPr>
        <p:spPr>
          <a:xfrm>
            <a:off x="4499291" y="3836222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5C90F2-7597-4A12-AE5E-F19E10F788F3}"/>
              </a:ext>
            </a:extLst>
          </p:cNvPr>
          <p:cNvSpPr/>
          <p:nvPr/>
        </p:nvSpPr>
        <p:spPr>
          <a:xfrm>
            <a:off x="5796675" y="2123926"/>
            <a:ext cx="2098674" cy="1263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1434</Words>
  <Application>Microsoft Office PowerPoint</Application>
  <PresentationFormat>Widescreen</PresentationFormat>
  <Paragraphs>242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Times New Roman</vt:lpstr>
      <vt:lpstr>Office Theme</vt:lpstr>
      <vt:lpstr>Normalization</vt:lpstr>
      <vt:lpstr>Data Normalization</vt:lpstr>
      <vt:lpstr>PowerPoint Presentation</vt:lpstr>
      <vt:lpstr>Dependencies (within the table itself)</vt:lpstr>
      <vt:lpstr>Functional Dependencies: (double arrow problem) Partial Functional (2NF - key attribute) Transitive (3NF - non-key attribute)</vt:lpstr>
      <vt:lpstr>Partial Functional Dependencies PK with “double arrow problem”</vt:lpstr>
      <vt:lpstr>Partial Functional Dependencies: “Follow the direction of the arrows”</vt:lpstr>
      <vt:lpstr>Partial Functional Dependencies: “Follow the direction of the arrows”</vt:lpstr>
      <vt:lpstr>When in doubt, break it out (new table that is)</vt:lpstr>
      <vt:lpstr>Partial Functional Dependencies: “Follow the direction of the arrows”</vt:lpstr>
      <vt:lpstr>When in doubt, break it out (new table that is)</vt:lpstr>
      <vt:lpstr>Partial Functional Dependencies: “The remaining attributes left behind”</vt:lpstr>
      <vt:lpstr>When in doubt, break it out (new table that is)</vt:lpstr>
      <vt:lpstr>Transitive Dependency (non-key attribute) “double arrow problem”</vt:lpstr>
      <vt:lpstr>When in doubt, break it out (new table that is)</vt:lpstr>
      <vt:lpstr>Review: “The Key, The Whole Key, and Nothing but the Key”</vt:lpstr>
      <vt:lpstr>Advanced Design Using Higher Normal Forms to  Improve Performance/Optimizing Queries</vt:lpstr>
      <vt:lpstr>“The Key, The Whole Key, and Nothing but the Key…. (1st, 2nd , 3rd)</vt:lpstr>
      <vt:lpstr>So help me Codd! (Boyce-Codd, that is)</vt:lpstr>
      <vt:lpstr>Boyce-Codd (3.5NF): Overlapping Candidate Keys</vt:lpstr>
      <vt:lpstr>BCNF: “overlapping” candidate keys</vt:lpstr>
      <vt:lpstr>We solve it by…you guessed it…breaking out another table!</vt:lpstr>
      <vt:lpstr>4th Normal Form</vt:lpstr>
      <vt:lpstr>5th Normal Form</vt:lpstr>
      <vt:lpstr>5th NF:  Lossless Join Decomposition</vt:lpstr>
      <vt:lpstr>6th Normal Form</vt:lpstr>
      <vt:lpstr>5th versus 6th </vt:lpstr>
      <vt:lpstr>Practical Application</vt:lpstr>
      <vt:lpstr>Lookup Table Example</vt:lpstr>
      <vt:lpstr>Normal Form Exercise and Design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Harvey Hyman</dc:creator>
  <cp:lastModifiedBy>Hyman, Harvey</cp:lastModifiedBy>
  <cp:revision>54</cp:revision>
  <dcterms:created xsi:type="dcterms:W3CDTF">2018-09-05T18:56:23Z</dcterms:created>
  <dcterms:modified xsi:type="dcterms:W3CDTF">2019-08-04T12:47:09Z</dcterms:modified>
</cp:coreProperties>
</file>