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17E7-876E-4D8D-973C-D6AA597A3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BD3B2-D0D9-4B3F-9E67-400B2278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65C6-053C-4931-B08F-34AA654F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2AB8-2567-4B17-A895-4A2392EC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E227-9D12-4A9A-BC57-DBCD31A3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979B-A2F7-49D3-A036-5775B70B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10DC5-31AF-4BBE-9A35-D33C61B1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9CA2-5FFA-4631-90AC-3C7C54F4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96D2-5178-4EE7-958D-FC24AFC0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45AF-FC04-4982-A6F6-BE5E21D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96215-B462-410C-8BAB-4290EA050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6D8F-A810-4B3F-AA38-E8D13DC0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2FEC-31D9-4B77-A336-E4B933E8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8FC0-418A-4FD5-B687-E1402BEF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A9B9-D2E9-4D21-93BA-8BC4DC25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7BAE-B232-438E-9BE0-85187770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263A-12A2-40F2-A28F-CA655C947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E15E-4401-4F04-8356-1A9B983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E268-918D-48A0-9822-1015FBF5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FC4F-0143-455D-96F5-FA71B57B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0866-4068-461E-9BC6-DC5DCF13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B4C3-2BFE-431D-9DD7-A95091C8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9D4A-E36E-4F1B-A951-1AD72DDA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82AB-C68B-471E-A90F-D678DE39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C33A-C19C-4F2E-AF6B-DB16C64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BD2E-6C25-41DF-A69B-9E7D2E8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89BF-3C4F-4989-9010-B07E2EE2B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A0BAE-1B52-4B7A-88FE-B7109169E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F98-1D57-4CD6-85DE-E0931F4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E324-6B3E-468C-95CF-41037C0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617A-8D5A-46B9-AFF9-EA3F4C69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EFAA-FB90-462C-B7B5-B4F0EAB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12DEE-420E-442E-8014-D346206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A709-19C5-4088-BD31-BC0C4A9DC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EBB9-BE0B-412E-9A99-4F2CF6A4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3448D-0E60-462A-BE68-7BEEE5456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E44D-B5AD-4859-9BC5-22EEAF48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6BC82-4FAA-4D9D-97BE-D7B7E845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E2132-960A-4429-A47A-8CD0464F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7641-9E55-447D-90B0-456FC2E8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E6B40-F34C-41B9-BD77-3996C133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222DB-4D79-4637-89B8-AC27A4F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F6C4-0F59-498F-B765-E5843E6B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77A8B-2E40-4CBB-9B78-D53CB61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2F1F5-0917-4F28-B290-79ACFD9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5DBB-98BF-4A1B-B324-B264B81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F985-362E-473B-A374-976B23D3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4C37-F83E-42B2-885B-8DC86E92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2EE8D-DA08-4262-920E-DD47FEC1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84A6-A473-4159-853F-6782F534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D1D71-C1F6-4EFE-A964-4D40641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A1689-E416-468F-B7B8-64BD7DF5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F9F9-9DBC-4DA6-9E7B-DC09FA74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129E5-5160-4968-96D0-87B965DD8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915F2-2D9C-4171-885A-8735DDC3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1E33B-0B95-4DA1-85BA-2134AD8A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AFA77-7640-4305-9360-E4C5F42B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A16C3-4B36-412A-919D-53B7C2F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ADD99-20C0-4D26-89B3-9B407E0D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408A0-478E-479C-B889-F96B0850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4074-8D93-42A1-8EA1-21793744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C30B-FABF-49C9-A8F9-E39E4481A0D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EBC0-0D73-4E5E-94D9-250BC85C1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718D-6DF9-4905-8497-58ABDE33E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8D73-A582-4E31-B4FC-9630B69A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2917/sql-server-join-hin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queries/hints-transact-sql-join?view=sql-server-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queries/hints-transact-sql-join?view=sql-server-20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use-parallel-insert-sql-server-2016-improve-query-performance/" TargetMode="External"/><Relationship Id="rId2" Type="http://schemas.openxmlformats.org/officeDocument/2006/relationships/hyperlink" Target="https://www.mssqltips.com/sqlservertip/5404/parallelism-in-sql-server-execution-pla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24DA-F8C5-49CC-9D9A-0030B5B65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Execution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7899-7123-43ED-8555-F0F11E99B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Evaluating Query Performance</a:t>
            </a:r>
          </a:p>
          <a:p>
            <a:r>
              <a:rPr lang="en-US" dirty="0"/>
              <a:t>Supporting Database Lab Experiments</a:t>
            </a:r>
          </a:p>
          <a:p>
            <a:r>
              <a:rPr lang="en-US" dirty="0"/>
              <a:t>Parallelism</a:t>
            </a:r>
          </a:p>
          <a:p>
            <a:r>
              <a:rPr lang="en-US" dirty="0"/>
              <a:t>Join Hints</a:t>
            </a:r>
          </a:p>
        </p:txBody>
      </p:sp>
    </p:spTree>
    <p:extLst>
      <p:ext uri="{BB962C8B-B14F-4D97-AF65-F5344CB8AC3E}">
        <p14:creationId xmlns:p14="http://schemas.microsoft.com/office/powerpoint/2010/main" val="262449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72F8-FB74-4BF1-9AD6-0A7CE299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 Use Hints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75F1B-2F05-4736-9EBA-FEB63E9C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6" y="1905081"/>
            <a:ext cx="6188945" cy="451799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109E2-1F28-4823-826A-F07B5F30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63" y="1905081"/>
            <a:ext cx="6265299" cy="473384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5A69DE2-8405-4297-917D-BE106EA01A89}"/>
              </a:ext>
            </a:extLst>
          </p:cNvPr>
          <p:cNvSpPr/>
          <p:nvPr/>
        </p:nvSpPr>
        <p:spPr>
          <a:xfrm rot="5400000">
            <a:off x="6776218" y="5879613"/>
            <a:ext cx="286465" cy="13027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03837-E6C8-41FF-95E4-14CFF03D9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738" y="2220435"/>
            <a:ext cx="3013126" cy="203386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CAA08-3590-4039-A68F-0BF307A03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257" y="2396847"/>
            <a:ext cx="3128806" cy="206430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A9FCA689-6ED3-4C10-8F5E-81058487B3D4}"/>
              </a:ext>
            </a:extLst>
          </p:cNvPr>
          <p:cNvSpPr/>
          <p:nvPr/>
        </p:nvSpPr>
        <p:spPr>
          <a:xfrm>
            <a:off x="11353800" y="3755923"/>
            <a:ext cx="267929" cy="23597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C36525F-98DC-4417-B968-7B1115474ABE}"/>
              </a:ext>
            </a:extLst>
          </p:cNvPr>
          <p:cNvSpPr/>
          <p:nvPr/>
        </p:nvSpPr>
        <p:spPr>
          <a:xfrm>
            <a:off x="4800600" y="4036029"/>
            <a:ext cx="267929" cy="23597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D88A-8EAE-4610-8A20-9C29CBE4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Hints: DBA “Tuning”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AD8-D09E-4C73-AACD-A15484E1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9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For manipulating how SQL Server processes the join operation in your query. </a:t>
            </a:r>
          </a:p>
          <a:p>
            <a:r>
              <a:rPr lang="en-US" sz="3200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Explanation with a walkthrough example of why SQL DBA might choose different method for join operation:</a:t>
            </a:r>
          </a:p>
          <a:p>
            <a:r>
              <a:rPr lang="en-US" dirty="0">
                <a:hlinkClick r:id="rId2"/>
              </a:rPr>
              <a:t>https://www.mssqltips.com/sqlservertip/2917/sql-server-join-hints/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60A50-F535-48DB-AE00-A0CB76CF2A19}"/>
              </a:ext>
            </a:extLst>
          </p:cNvPr>
          <p:cNvSpPr txBox="1"/>
          <p:nvPr/>
        </p:nvSpPr>
        <p:spPr>
          <a:xfrm>
            <a:off x="838200" y="3224980"/>
            <a:ext cx="468015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join_hint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7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80FD-8BE1-4EC1-8CAD-ED48046B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Hints: Documentation and Walkthrough using AdventureWorks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E6A1-606D-42C2-9C9D-0F30445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https://docs.microsoft.com/en-us/sql/t-sql/queries/hints-transact-sql-join?view=sql-server-2017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8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B9C0-F2D3-496B-8A9A-3B26A29E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Hash, Loop, Merge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A2D8A-AF71-4D9A-98AF-2C7CB033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0" y="1415385"/>
            <a:ext cx="3931199" cy="426986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0E986-8B0B-4B1D-BF3D-92EE95B0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6" y="5007537"/>
            <a:ext cx="4871270" cy="163906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1C68EA9-4167-453F-9094-9E1A2C2543B7}"/>
              </a:ext>
            </a:extLst>
          </p:cNvPr>
          <p:cNvSpPr/>
          <p:nvPr/>
        </p:nvSpPr>
        <p:spPr>
          <a:xfrm>
            <a:off x="0" y="6027174"/>
            <a:ext cx="353960" cy="2064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86EE1D-C161-4A7B-AA0E-304EC8D2F149}"/>
              </a:ext>
            </a:extLst>
          </p:cNvPr>
          <p:cNvSpPr/>
          <p:nvPr/>
        </p:nvSpPr>
        <p:spPr>
          <a:xfrm rot="11563376">
            <a:off x="2782683" y="6443067"/>
            <a:ext cx="353960" cy="2064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2345DD2-E84F-4F4E-86B9-EB5DA68CD4B3}"/>
              </a:ext>
            </a:extLst>
          </p:cNvPr>
          <p:cNvSpPr/>
          <p:nvPr/>
        </p:nvSpPr>
        <p:spPr>
          <a:xfrm>
            <a:off x="1602659" y="4257368"/>
            <a:ext cx="206477" cy="40824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065B68-AAB3-4D6C-BBE7-40D45E4F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2" y="1552455"/>
            <a:ext cx="3931199" cy="98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AA9AE-CA2C-4E67-8D97-722762A24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45" y="1414821"/>
            <a:ext cx="3824558" cy="375638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14342-11C9-4EED-8970-00CDD111D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200" y="5054500"/>
            <a:ext cx="4086546" cy="159753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33BB43-849D-4040-8DC0-0667912AC3AA}"/>
              </a:ext>
            </a:extLst>
          </p:cNvPr>
          <p:cNvSpPr/>
          <p:nvPr/>
        </p:nvSpPr>
        <p:spPr>
          <a:xfrm rot="11563376">
            <a:off x="8611615" y="6403686"/>
            <a:ext cx="353960" cy="2064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721B9B-C088-43C0-94C1-505FC6B55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019" y="1414821"/>
            <a:ext cx="3481039" cy="384932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9032B8-E724-407A-B30A-6AF81E2AE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6746" y="5007537"/>
            <a:ext cx="2782805" cy="159753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9C81A7-538F-430D-8049-550E0631837C}"/>
              </a:ext>
            </a:extLst>
          </p:cNvPr>
          <p:cNvSpPr/>
          <p:nvPr/>
        </p:nvSpPr>
        <p:spPr>
          <a:xfrm rot="19673473">
            <a:off x="11279295" y="6501834"/>
            <a:ext cx="353960" cy="2064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74B04D0-2C4B-4F04-9EA9-90FAA42CA5B9}"/>
              </a:ext>
            </a:extLst>
          </p:cNvPr>
          <p:cNvSpPr/>
          <p:nvPr/>
        </p:nvSpPr>
        <p:spPr>
          <a:xfrm>
            <a:off x="5827031" y="4967081"/>
            <a:ext cx="206477" cy="40824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FB85667-A229-4775-91CB-24D472584E31}"/>
              </a:ext>
            </a:extLst>
          </p:cNvPr>
          <p:cNvSpPr/>
          <p:nvPr/>
        </p:nvSpPr>
        <p:spPr>
          <a:xfrm>
            <a:off x="9327528" y="4718168"/>
            <a:ext cx="206477" cy="40824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E22-4560-4F3A-8C67-504A21A9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Remote Join 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CAF7-0D2A-4E7F-83DD-51DCC2F5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that the join operation is performed on the site of the right table. This is useful when the left table is a local table and the right table is a remote table. REMOTE should be used only when the left table has fewer rows than the right table.</a:t>
            </a:r>
          </a:p>
          <a:p>
            <a:r>
              <a:rPr lang="en-US" dirty="0"/>
              <a:t>REMOTE can be used only for INNER JOIN operations.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 - Do not confuse “right table” with “right outer join.”</a:t>
            </a:r>
          </a:p>
          <a:p>
            <a:pPr marL="0" indent="0">
              <a:buNone/>
            </a:pPr>
            <a:r>
              <a:rPr lang="en-US" dirty="0"/>
              <a:t>** - See example on next slide.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49461-C9D1-4A9F-B445-B6F77887A361}"/>
              </a:ext>
            </a:extLst>
          </p:cNvPr>
          <p:cNvSpPr txBox="1"/>
          <p:nvPr/>
        </p:nvSpPr>
        <p:spPr>
          <a:xfrm>
            <a:off x="1543665" y="1320921"/>
            <a:ext cx="96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https://docs.microsoft.com/en-us/sql/t-sql/queries/hints-transact-sql-join?view=sql-server-2017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5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1C8D-E410-444B-91AD-9ABA9A22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" y="149707"/>
            <a:ext cx="12024852" cy="1325563"/>
          </a:xfrm>
        </p:spPr>
        <p:txBody>
          <a:bodyPr/>
          <a:lstStyle/>
          <a:p>
            <a:r>
              <a:rPr lang="en-US" sz="4000" dirty="0"/>
              <a:t>  Must Use “inner” keyword    Cannot Use on Outer Join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44CF8-B8FF-4F26-8FB1-9CFABA36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813" y="1225526"/>
            <a:ext cx="4278788" cy="479722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5E7F2-E214-4113-B43E-83C7C06E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49" y="1310917"/>
            <a:ext cx="4278788" cy="462643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47F69BB-FCC8-45BE-BABE-2AA8BA17975D}"/>
              </a:ext>
            </a:extLst>
          </p:cNvPr>
          <p:cNvSpPr/>
          <p:nvPr/>
        </p:nvSpPr>
        <p:spPr>
          <a:xfrm rot="20524322">
            <a:off x="524072" y="1951174"/>
            <a:ext cx="776749" cy="2261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9200E-B781-494D-B236-A5E5E4EDA490}"/>
              </a:ext>
            </a:extLst>
          </p:cNvPr>
          <p:cNvSpPr/>
          <p:nvPr/>
        </p:nvSpPr>
        <p:spPr>
          <a:xfrm rot="20524322">
            <a:off x="6208068" y="5597154"/>
            <a:ext cx="776749" cy="2261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D01A-ACEA-4FD6-90F4-82678A10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E8BC-BDB1-42C8-AE15-B7FCAEFC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Performance</a:t>
            </a:r>
          </a:p>
          <a:p>
            <a:r>
              <a:rPr lang="en-US" dirty="0"/>
              <a:t>Strategy and Choices in Table Design and Query Design</a:t>
            </a:r>
          </a:p>
        </p:txBody>
      </p:sp>
    </p:spTree>
    <p:extLst>
      <p:ext uri="{BB962C8B-B14F-4D97-AF65-F5344CB8AC3E}">
        <p14:creationId xmlns:p14="http://schemas.microsoft.com/office/powerpoint/2010/main" val="27584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60AE8-1E0E-47B2-BEEF-89FC5212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12" y="610005"/>
            <a:ext cx="9135963" cy="5353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183CBDC6-CED1-4009-B2BD-560CB01244B8}"/>
              </a:ext>
            </a:extLst>
          </p:cNvPr>
          <p:cNvSpPr/>
          <p:nvPr/>
        </p:nvSpPr>
        <p:spPr>
          <a:xfrm>
            <a:off x="3834581" y="934065"/>
            <a:ext cx="285135" cy="2753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4D397E7-26F0-4A63-8E77-2EC06BD0D21D}"/>
              </a:ext>
            </a:extLst>
          </p:cNvPr>
          <p:cNvSpPr/>
          <p:nvPr/>
        </p:nvSpPr>
        <p:spPr>
          <a:xfrm>
            <a:off x="4144297" y="934065"/>
            <a:ext cx="285135" cy="2753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B1799DB-4AFA-49C4-AAE0-C6901FBC6B6E}"/>
              </a:ext>
            </a:extLst>
          </p:cNvPr>
          <p:cNvSpPr/>
          <p:nvPr/>
        </p:nvSpPr>
        <p:spPr>
          <a:xfrm>
            <a:off x="3942735" y="4124633"/>
            <a:ext cx="285135" cy="2753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DE7CE79-7077-4A45-BC0C-0232DB84F5DC}"/>
              </a:ext>
            </a:extLst>
          </p:cNvPr>
          <p:cNvSpPr/>
          <p:nvPr/>
        </p:nvSpPr>
        <p:spPr>
          <a:xfrm>
            <a:off x="4916128" y="4139382"/>
            <a:ext cx="285135" cy="2753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AEEB8D5-AC7C-4D1A-B0B5-DA692680596B}"/>
              </a:ext>
            </a:extLst>
          </p:cNvPr>
          <p:cNvSpPr/>
          <p:nvPr/>
        </p:nvSpPr>
        <p:spPr>
          <a:xfrm>
            <a:off x="6174658" y="4080388"/>
            <a:ext cx="285135" cy="275303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072289D-0503-48A4-8497-2D87CD133D19}"/>
              </a:ext>
            </a:extLst>
          </p:cNvPr>
          <p:cNvSpPr/>
          <p:nvPr/>
        </p:nvSpPr>
        <p:spPr>
          <a:xfrm rot="4224740">
            <a:off x="2641974" y="5555624"/>
            <a:ext cx="369095" cy="42231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BA04D5-ACF3-4F79-B087-0530C4D7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9" y="1905921"/>
            <a:ext cx="3519026" cy="2801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0679C-93ED-4D91-B34C-C7E7ACA6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99" y="1905918"/>
            <a:ext cx="3937176" cy="2801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37C1B-A7C8-40C9-BC9D-2BCB9A43F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350" y="1905919"/>
            <a:ext cx="3791251" cy="2801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CFCA34-F5F3-49A3-AAB8-80E96044FE4A}"/>
              </a:ext>
            </a:extLst>
          </p:cNvPr>
          <p:cNvSpPr txBox="1"/>
          <p:nvPr/>
        </p:nvSpPr>
        <p:spPr>
          <a:xfrm>
            <a:off x="1887794" y="589936"/>
            <a:ext cx="841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Performance Evaluation of Query Design and Execution</a:t>
            </a:r>
          </a:p>
        </p:txBody>
      </p:sp>
    </p:spTree>
    <p:extLst>
      <p:ext uri="{BB962C8B-B14F-4D97-AF65-F5344CB8AC3E}">
        <p14:creationId xmlns:p14="http://schemas.microsoft.com/office/powerpoint/2010/main" val="354871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5401-160F-4A76-B7A8-8A10D0EE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A2B1C-7F85-4524-B753-70EEB87D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96" y="1690688"/>
            <a:ext cx="8344207" cy="4720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39F655D-5E3C-4BBE-B993-8F34FA0B345A}"/>
              </a:ext>
            </a:extLst>
          </p:cNvPr>
          <p:cNvSpPr/>
          <p:nvPr/>
        </p:nvSpPr>
        <p:spPr>
          <a:xfrm>
            <a:off x="6469626" y="2821858"/>
            <a:ext cx="835742" cy="18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3DCF61-83A2-4FE6-B1EE-89B31AEBA604}"/>
              </a:ext>
            </a:extLst>
          </p:cNvPr>
          <p:cNvSpPr/>
          <p:nvPr/>
        </p:nvSpPr>
        <p:spPr>
          <a:xfrm>
            <a:off x="6469626" y="3075244"/>
            <a:ext cx="835742" cy="18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950069-864D-4666-8152-3F6602C85A75}"/>
              </a:ext>
            </a:extLst>
          </p:cNvPr>
          <p:cNvSpPr/>
          <p:nvPr/>
        </p:nvSpPr>
        <p:spPr>
          <a:xfrm>
            <a:off x="1322439" y="4183626"/>
            <a:ext cx="835742" cy="18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9A81-C788-4FDE-AE0B-1010F0FC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073F-B1F7-446B-B1F1-AE3F0022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query into separate operations to make it run faster.</a:t>
            </a:r>
          </a:p>
          <a:p>
            <a:r>
              <a:rPr lang="en-US" dirty="0"/>
              <a:t>“Query Optimizer” will make determination whether better to run serial or parallel. </a:t>
            </a:r>
          </a:p>
          <a:p>
            <a:r>
              <a:rPr lang="en-US" dirty="0"/>
              <a:t>You can manually manipulate this decision:</a:t>
            </a:r>
          </a:p>
          <a:p>
            <a:pPr lvl="1"/>
            <a:r>
              <a:rPr lang="en-US" dirty="0"/>
              <a:t>Server Properties: Set max split for processing. </a:t>
            </a:r>
          </a:p>
          <a:p>
            <a:pPr lvl="1"/>
            <a:r>
              <a:rPr lang="en-US" dirty="0"/>
              <a:t>Query Hints and Overrides: Specify how you want the query processed.  </a:t>
            </a:r>
          </a:p>
        </p:txBody>
      </p:sp>
    </p:spTree>
    <p:extLst>
      <p:ext uri="{BB962C8B-B14F-4D97-AF65-F5344CB8AC3E}">
        <p14:creationId xmlns:p14="http://schemas.microsoft.com/office/powerpoint/2010/main" val="19412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0B4F-60F8-4229-A7A0-393D4B8B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365125"/>
            <a:ext cx="10872019" cy="1325563"/>
          </a:xfrm>
        </p:spPr>
        <p:txBody>
          <a:bodyPr/>
          <a:lstStyle/>
          <a:p>
            <a:pPr algn="ctr"/>
            <a:r>
              <a:rPr lang="en-US" dirty="0"/>
              <a:t>Parallelism: Walk through example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FCEA-1BE4-4521-9683-9778FFDB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https://www.mssqltips.com/sqlservertip/5404/parallelism-in-sql-server-execution-plan/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https://www.sqlshack.com/use-parallel-insert-sql-server-2016-improve-query-performance/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9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1A60F3-F2D9-42A2-8E40-04109CF4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41" y="928533"/>
            <a:ext cx="10323871" cy="580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F9C9D-BE2C-4914-ADBD-8CE40E6E4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45" y="1681317"/>
            <a:ext cx="4910979" cy="44785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5CBEC42-FE44-498E-B072-8BD40B1EEBC5}"/>
              </a:ext>
            </a:extLst>
          </p:cNvPr>
          <p:cNvSpPr/>
          <p:nvPr/>
        </p:nvSpPr>
        <p:spPr>
          <a:xfrm>
            <a:off x="6833419" y="4611329"/>
            <a:ext cx="491613" cy="471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31855-007D-4DA4-A94D-5D30BBAD2617}"/>
              </a:ext>
            </a:extLst>
          </p:cNvPr>
          <p:cNvSpPr txBox="1"/>
          <p:nvPr/>
        </p:nvSpPr>
        <p:spPr>
          <a:xfrm>
            <a:off x="167149" y="122290"/>
            <a:ext cx="530941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en-US" dirty="0">
                <a:solidFill>
                  <a:srgbClr val="FF00FF"/>
                </a:solidFill>
                <a:latin typeface="inherit"/>
              </a:rPr>
              <a:t>EXEC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sp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configure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'max degree of parallelism'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4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 latinLnBrk="1"/>
            <a:r>
              <a:rPr lang="en-US" dirty="0">
                <a:solidFill>
                  <a:srgbClr val="FF00FF"/>
                </a:solidFill>
                <a:latin typeface="inherit"/>
              </a:rPr>
              <a:t>RECONFIGURE WITH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OVERRIDE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fontAlgn="base" latinLnBrk="1"/>
            <a:r>
              <a:rPr lang="en-US" dirty="0">
                <a:solidFill>
                  <a:srgbClr val="FF00FF"/>
                </a:solidFill>
                <a:latin typeface="inherit"/>
              </a:rPr>
              <a:t>EXEC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sp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configure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'max degree of parallelism'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2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182D-4416-4727-B8FB-65B92F7D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544"/>
          </a:xfrm>
        </p:spPr>
        <p:txBody>
          <a:bodyPr/>
          <a:lstStyle/>
          <a:p>
            <a:pPr algn="ctr"/>
            <a:r>
              <a:rPr lang="en-US" dirty="0"/>
              <a:t>Example with AdventureWorks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9F43A-0BF7-4ADC-83D1-C1C34CEC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1335879"/>
            <a:ext cx="6951407" cy="4484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1B4E30E-12EE-4D0A-9349-EB7DD118DB7E}"/>
              </a:ext>
            </a:extLst>
          </p:cNvPr>
          <p:cNvSpPr/>
          <p:nvPr/>
        </p:nvSpPr>
        <p:spPr>
          <a:xfrm rot="18094345">
            <a:off x="908343" y="5344441"/>
            <a:ext cx="678426" cy="245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6BA72-0D6D-4304-953D-EBBAE1FE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14" y="1437314"/>
            <a:ext cx="7180285" cy="4383382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9B708B1-D176-466A-8FE2-034CC2B7BF2F}"/>
              </a:ext>
            </a:extLst>
          </p:cNvPr>
          <p:cNvSpPr/>
          <p:nvPr/>
        </p:nvSpPr>
        <p:spPr>
          <a:xfrm rot="18094345">
            <a:off x="5400469" y="5515651"/>
            <a:ext cx="678426" cy="245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9AEF9EB-1046-4C82-9B94-19BF8B9CDF4D}"/>
              </a:ext>
            </a:extLst>
          </p:cNvPr>
          <p:cNvSpPr/>
          <p:nvPr/>
        </p:nvSpPr>
        <p:spPr>
          <a:xfrm>
            <a:off x="4432714" y="3274142"/>
            <a:ext cx="404757" cy="15485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124299-D2C8-46F8-BB81-CC24DD6AA41C}"/>
              </a:ext>
            </a:extLst>
          </p:cNvPr>
          <p:cNvSpPr/>
          <p:nvPr/>
        </p:nvSpPr>
        <p:spPr>
          <a:xfrm rot="16943309">
            <a:off x="7440445" y="5238788"/>
            <a:ext cx="491613" cy="363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393A33-5998-4F88-8A3B-F99A2515E777}"/>
              </a:ext>
            </a:extLst>
          </p:cNvPr>
          <p:cNvSpPr/>
          <p:nvPr/>
        </p:nvSpPr>
        <p:spPr>
          <a:xfrm rot="16943309">
            <a:off x="3086923" y="5166189"/>
            <a:ext cx="491613" cy="363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367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inherit</vt:lpstr>
      <vt:lpstr>Office Theme</vt:lpstr>
      <vt:lpstr>Intro to Execution Plans</vt:lpstr>
      <vt:lpstr>Execution Plans</vt:lpstr>
      <vt:lpstr>PowerPoint Presentation</vt:lpstr>
      <vt:lpstr>PowerPoint Presentation</vt:lpstr>
      <vt:lpstr>Option Settings</vt:lpstr>
      <vt:lpstr>Parallelism</vt:lpstr>
      <vt:lpstr>Parallelism: Walk through example experiments</vt:lpstr>
      <vt:lpstr>PowerPoint Presentation</vt:lpstr>
      <vt:lpstr>Example with AdventureWorks</vt:lpstr>
      <vt:lpstr>Option Use Hints  </vt:lpstr>
      <vt:lpstr>Join Hints: DBA “Tuning” Strategy</vt:lpstr>
      <vt:lpstr>Join Hints: Documentation and Walkthrough using AdventureWorks</vt:lpstr>
      <vt:lpstr>Compare Hash, Loop, Merge</vt:lpstr>
      <vt:lpstr>Remote Join Hint</vt:lpstr>
      <vt:lpstr>  Must Use “inner” keyword    Cannot Use on Outer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Execution Plans</dc:title>
  <dc:creator>Hyman, Harvey</dc:creator>
  <cp:lastModifiedBy>Hyman, Harvey</cp:lastModifiedBy>
  <cp:revision>14</cp:revision>
  <dcterms:created xsi:type="dcterms:W3CDTF">2019-07-04T16:50:30Z</dcterms:created>
  <dcterms:modified xsi:type="dcterms:W3CDTF">2019-08-01T15:07:58Z</dcterms:modified>
</cp:coreProperties>
</file>