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1" r:id="rId5"/>
    <p:sldId id="257" r:id="rId6"/>
    <p:sldId id="258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7A7F-265A-449F-B57D-A6343A850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58D54-D79A-4504-8411-C92180D6A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49543-BAFE-435E-B347-7EB2C662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384B-E833-44E6-86C0-C99C9268EC7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63E3-51A4-4DDC-A0A8-E1945547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FB39-7BF3-4AD3-A276-659424CD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D3DA-0B1D-482E-8BE6-9B843F3E3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3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54FD-EA9B-468F-80F2-7DF3B203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4ACDB-A60C-4C41-95C4-E7F52B687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60704-FA52-416F-A24B-C023DCD4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384B-E833-44E6-86C0-C99C9268EC7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B9A6-FA3B-4B4D-94DA-4788D293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B8DA-9246-452A-9653-F578DF4D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D3DA-0B1D-482E-8BE6-9B843F3E3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3EE5E-94DA-4608-8A5C-5F8631DC5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7E1B2-6848-4145-9588-9F1382176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4522-46FA-4867-8F45-F24E3E03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384B-E833-44E6-86C0-C99C9268EC7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DACD-DE2C-445B-8374-F1C43C40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1131-B2CE-4346-9242-A46767DF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D3DA-0B1D-482E-8BE6-9B843F3E3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E3B0-865A-4585-8302-B803AD28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9C43-1579-41C5-9611-7BE311C3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77822-84C7-4013-8740-CF870766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384B-E833-44E6-86C0-C99C9268EC7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CE2B3-9957-4389-909E-276A561A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CF1A-01E3-470F-BF48-9B53B38B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D3DA-0B1D-482E-8BE6-9B843F3E3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2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E509-C9AE-4310-9A8F-044BF09D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6F421-8A69-48BC-B35C-B3379E6AD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4FC1-CFDE-4671-8C3C-B76653EF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384B-E833-44E6-86C0-C99C9268EC7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7FCCA-70BD-49C3-8B32-52602646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FB5DF-41DA-45F5-A545-32BCE162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D3DA-0B1D-482E-8BE6-9B843F3E3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BFF5-B91B-4772-B2E3-8AA28D27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039F2-703E-45F0-9688-CFF911272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EC40B-7268-4AB6-8F96-0E8FD179B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294ED-8037-44E0-A732-17A0D2E3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384B-E833-44E6-86C0-C99C9268EC7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37194-C312-4F80-AD8A-8CE3DB4A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F0EDC-AFDE-4264-9E4D-44AEE05A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D3DA-0B1D-482E-8BE6-9B843F3E3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2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5094-E049-4AFD-A364-CEF60C87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189E0-BF7B-4F44-BBDE-F9B41A08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4F4C9-04D8-40E3-A5FB-7855A51CB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0AC2-2861-4073-BDE8-EB1B4E283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3F5AB-8A60-4250-B98F-A50208244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8C231-475C-4798-B54E-49F30BC6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384B-E833-44E6-86C0-C99C9268EC7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9A87B-E821-424D-B96F-74994618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694FA-C1E6-4636-8183-ECEEC773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D3DA-0B1D-482E-8BE6-9B843F3E3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9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9757-47D9-472F-92D6-68F44470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B7E98-3F1A-436B-A897-60CA59CE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384B-E833-44E6-86C0-C99C9268EC7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40CF9-CD60-4B16-A262-C4670D7D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601EB-E3CB-43C2-8D0E-9ADC4DD6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D3DA-0B1D-482E-8BE6-9B843F3E3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BDAE6-8B0B-4979-A176-B6E09806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384B-E833-44E6-86C0-C99C9268EC7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CC097-553B-41F7-8F67-F3F2B610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C92-633C-44D7-A8E8-37C8654C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D3DA-0B1D-482E-8BE6-9B843F3E3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3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AF78-04A3-44CB-9E31-B001D58C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0875-C6FE-407C-A04C-0D650190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E7748-6E56-4860-B02B-6E77F4981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3A2A4-6B12-40F6-9B35-5FE1A516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384B-E833-44E6-86C0-C99C9268EC7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EFCD9-C4EA-4B55-BAB7-B3C2D566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700D9-F642-4BB7-A541-302BDCED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D3DA-0B1D-482E-8BE6-9B843F3E3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3134-B2C0-4903-9B2D-8E755B5E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91D76-E777-467B-B98F-577E4D010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2CABF-CB46-42D1-B788-C338B4661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E4166-29CB-4257-B137-690D187E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384B-E833-44E6-86C0-C99C9268EC7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4D93C-2731-4DF5-BF7A-1D1A9BDA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E5AAF-B34F-4277-B38A-89FDF315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D3DA-0B1D-482E-8BE6-9B843F3E3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47737-D160-4F52-985B-235C16B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0CC4A-E7E0-4E4F-BA33-4A96DD8A5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E968B-38F5-47ED-9AD6-F75ABED01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384B-E833-44E6-86C0-C99C9268EC7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64AB2-21EB-4B6C-A433-DFB246602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F833-B93E-486E-9DEA-161B56864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7D3DA-0B1D-482E-8BE6-9B843F3E3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sql/ownership-and-user-schema-separation-in-sql-serv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0995-D991-46EF-B989-CBF218ED8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Schemas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A34B9-0E3F-4986-BE6B-06A7328EE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server.database.dbo.table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0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E6F3-C199-4D8C-AC93-3AC49849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/>
          <a:lstStyle/>
          <a:p>
            <a:pPr algn="ctr"/>
            <a:r>
              <a:rPr lang="en-US" dirty="0"/>
              <a:t>Schemas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D48E-2734-4236-BB63-F72546A66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5" y="1415845"/>
            <a:ext cx="11297266" cy="4761118"/>
          </a:xfrm>
        </p:spPr>
        <p:txBody>
          <a:bodyPr/>
          <a:lstStyle/>
          <a:p>
            <a:r>
              <a:rPr lang="en-US" dirty="0"/>
              <a:t>What are schemas?</a:t>
            </a:r>
          </a:p>
          <a:p>
            <a:pPr lvl="1"/>
            <a:r>
              <a:rPr lang="en-US" dirty="0"/>
              <a:t>The structure of your database (think schema = level 1, table = level 2).</a:t>
            </a:r>
          </a:p>
          <a:p>
            <a:r>
              <a:rPr lang="en-US" dirty="0"/>
              <a:t>Why use schemas?</a:t>
            </a:r>
          </a:p>
          <a:p>
            <a:pPr lvl="1"/>
            <a:r>
              <a:rPr lang="en-US" dirty="0"/>
              <a:t>It is way to organize a large set of tables into smaller collections within the same DB.</a:t>
            </a:r>
          </a:p>
          <a:p>
            <a:pPr lvl="1"/>
            <a:r>
              <a:rPr lang="en-US" dirty="0"/>
              <a:t>It also allows you to set permissions when you have multiple users.</a:t>
            </a:r>
          </a:p>
          <a:p>
            <a:r>
              <a:rPr lang="en-US" dirty="0"/>
              <a:t>Advance Design:</a:t>
            </a:r>
          </a:p>
          <a:p>
            <a:pPr lvl="1"/>
            <a:r>
              <a:rPr lang="en-US" dirty="0"/>
              <a:t>Remember </a:t>
            </a:r>
            <a:r>
              <a:rPr lang="en-US" dirty="0" err="1"/>
              <a:t>dbo</a:t>
            </a:r>
            <a:r>
              <a:rPr lang="en-US" dirty="0"/>
              <a:t>? That is the “default” schema. Here we will apply multiple schemas.</a:t>
            </a:r>
          </a:p>
          <a:p>
            <a:pPr lvl="1"/>
            <a:r>
              <a:rPr lang="en-US" dirty="0"/>
              <a:t>Last time, you learned how to create your own database on your laptop as a file. Here you will learn how to create a remote server database with multiple users. Those users will be granted permissions based on access level needed (schema). </a:t>
            </a:r>
          </a:p>
        </p:txBody>
      </p:sp>
    </p:spTree>
    <p:extLst>
      <p:ext uri="{BB962C8B-B14F-4D97-AF65-F5344CB8AC3E}">
        <p14:creationId xmlns:p14="http://schemas.microsoft.com/office/powerpoint/2010/main" val="21689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5E01-A70D-46B0-A801-EF8F05B1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Schema: 4 part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0D8C-8EF6-43A3-B668-F702BD3D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r>
              <a:rPr lang="en-US" dirty="0" err="1"/>
              <a:t>Server.Database.DatabaseSchema.DatabaseObject</a:t>
            </a:r>
            <a:r>
              <a:rPr lang="en-US" dirty="0"/>
              <a:t> (DBO)</a:t>
            </a:r>
          </a:p>
          <a:p>
            <a:r>
              <a:rPr lang="en-US" dirty="0" err="1"/>
              <a:t>Server.Database.Schema.Table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https://docs.microsoft.com/en-us/dotnet/framework/data/adonet/sql/ownership-and-user-schema-separation-in-sql-server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1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8326-1F15-4AE0-A45B-6521A220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into the habit of 4 part mapping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8EB6D-24A2-4491-8B74-4FA159A6B2E5}"/>
              </a:ext>
            </a:extLst>
          </p:cNvPr>
          <p:cNvSpPr/>
          <p:nvPr/>
        </p:nvSpPr>
        <p:spPr>
          <a:xfrm>
            <a:off x="969788" y="1887483"/>
            <a:ext cx="7603876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USE </a:t>
            </a:r>
            <a:r>
              <a:rPr lang="en-US" sz="2400" dirty="0"/>
              <a:t>database1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CREATE TABLE </a:t>
            </a:r>
            <a:r>
              <a:rPr lang="en-US" sz="2400" dirty="0"/>
              <a:t>schema1.table1 (pkcol1 int, col2 varchar(20))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SELECT * FROM  </a:t>
            </a:r>
            <a:r>
              <a:rPr lang="en-US" sz="2400" dirty="0" err="1"/>
              <a:t>database.schema.table.column</a:t>
            </a:r>
            <a:endParaRPr lang="en-US" sz="240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3079277-8571-485A-A417-F08191AFF667}"/>
              </a:ext>
            </a:extLst>
          </p:cNvPr>
          <p:cNvSpPr/>
          <p:nvPr/>
        </p:nvSpPr>
        <p:spPr>
          <a:xfrm rot="5400000">
            <a:off x="4789221" y="1708546"/>
            <a:ext cx="573361" cy="3967318"/>
          </a:xfrm>
          <a:prstGeom prst="rightBrace">
            <a:avLst>
              <a:gd name="adj1" fmla="val 8333"/>
              <a:gd name="adj2" fmla="val 50717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1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9D2392-0FC2-4DFF-8E54-32C86AF8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55" y="547046"/>
            <a:ext cx="8322205" cy="53116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56307F9-8E70-441B-9C74-B41815AC6975}"/>
              </a:ext>
            </a:extLst>
          </p:cNvPr>
          <p:cNvSpPr/>
          <p:nvPr/>
        </p:nvSpPr>
        <p:spPr>
          <a:xfrm>
            <a:off x="2300749" y="3618271"/>
            <a:ext cx="324464" cy="7570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672027D-BF9D-4AF4-B52D-D901156FA2CF}"/>
              </a:ext>
            </a:extLst>
          </p:cNvPr>
          <p:cNvSpPr/>
          <p:nvPr/>
        </p:nvSpPr>
        <p:spPr>
          <a:xfrm>
            <a:off x="5520814" y="1617407"/>
            <a:ext cx="324464" cy="7570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5F83C-9FB4-4BD3-861B-F1D830E4CBC7}"/>
              </a:ext>
            </a:extLst>
          </p:cNvPr>
          <p:cNvSpPr txBox="1"/>
          <p:nvPr/>
        </p:nvSpPr>
        <p:spPr>
          <a:xfrm>
            <a:off x="98322" y="3248939"/>
            <a:ext cx="252689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Default schema is “</a:t>
            </a:r>
            <a:r>
              <a:rPr lang="en-US" dirty="0" err="1"/>
              <a:t>dbo</a:t>
            </a:r>
            <a:r>
              <a:rPr lang="en-US" dirty="0"/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467A6-2BB1-4D02-98BE-D732EF647114}"/>
              </a:ext>
            </a:extLst>
          </p:cNvPr>
          <p:cNvSpPr txBox="1"/>
          <p:nvPr/>
        </p:nvSpPr>
        <p:spPr>
          <a:xfrm>
            <a:off x="1907458" y="5968181"/>
            <a:ext cx="861305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also help when creating system generated (reverse engineered) ERDs.</a:t>
            </a:r>
          </a:p>
          <a:p>
            <a:pPr algn="ctr"/>
            <a:r>
              <a:rPr lang="en-US" dirty="0"/>
              <a:t>You can have an ERD for each schema.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863E8A5-88EA-41C8-A06E-3760A1DE2D95}"/>
              </a:ext>
            </a:extLst>
          </p:cNvPr>
          <p:cNvSpPr/>
          <p:nvPr/>
        </p:nvSpPr>
        <p:spPr>
          <a:xfrm>
            <a:off x="2104103" y="2231923"/>
            <a:ext cx="629265" cy="1425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5387-EF77-4BB8-847A-9ED1252E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09C01-A871-4E39-88D3-BF09136F750E}"/>
              </a:ext>
            </a:extLst>
          </p:cNvPr>
          <p:cNvSpPr/>
          <p:nvPr/>
        </p:nvSpPr>
        <p:spPr>
          <a:xfrm>
            <a:off x="838200" y="1690688"/>
            <a:ext cx="6823587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schema.table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ProductNumber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Salesperson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</a:t>
            </a: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salespersonnumber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salespersonnumber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PN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productnumber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--Logic check from table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15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970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129-7CE0-43BA-BE40-C73A8A49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651"/>
          </a:xfrm>
        </p:spPr>
        <p:txBody>
          <a:bodyPr/>
          <a:lstStyle/>
          <a:p>
            <a:pPr algn="ctr"/>
            <a:r>
              <a:rPr lang="en-US" dirty="0"/>
              <a:t>Using F4 in Table Design to Access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7EE6F-31DB-4D6D-AEEE-AE6544CE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96" y="1221829"/>
            <a:ext cx="9684608" cy="544759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CC99A3C-BBB8-4656-8AA5-1AF83FE780F4}"/>
              </a:ext>
            </a:extLst>
          </p:cNvPr>
          <p:cNvSpPr/>
          <p:nvPr/>
        </p:nvSpPr>
        <p:spPr>
          <a:xfrm rot="9554463">
            <a:off x="10950678" y="2576622"/>
            <a:ext cx="806245" cy="62926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A57A-E4D3-4416-AD45-E0F99086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AdventureWorks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281B-D6D5-4407-8057-96E4969E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F2C5-01BC-446C-80FE-7DB66A41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739EC-07F4-430C-A32C-F4EFD27E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database with at least 3 schemas. </a:t>
            </a:r>
          </a:p>
          <a:p>
            <a:r>
              <a:rPr lang="en-US" dirty="0"/>
              <a:t>You may create a new database or revise a previous design. </a:t>
            </a:r>
          </a:p>
        </p:txBody>
      </p:sp>
    </p:spTree>
    <p:extLst>
      <p:ext uri="{BB962C8B-B14F-4D97-AF65-F5344CB8AC3E}">
        <p14:creationId xmlns:p14="http://schemas.microsoft.com/office/powerpoint/2010/main" val="76087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317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Using Schemas</vt:lpstr>
      <vt:lpstr>Schemas </vt:lpstr>
      <vt:lpstr>Schema: 4 part format</vt:lpstr>
      <vt:lpstr>Getting into the habit of 4 part mapping</vt:lpstr>
      <vt:lpstr>PowerPoint Presentation</vt:lpstr>
      <vt:lpstr>Practice Code</vt:lpstr>
      <vt:lpstr>Using F4 in Table Design to Access Properties</vt:lpstr>
      <vt:lpstr>AdventureWorks Example</vt:lpstr>
      <vt:lpstr>Schema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Schemas</dc:title>
  <dc:creator>Hyman, Harvey</dc:creator>
  <cp:lastModifiedBy>Hyman, Harvey</cp:lastModifiedBy>
  <cp:revision>9</cp:revision>
  <dcterms:created xsi:type="dcterms:W3CDTF">2019-06-22T17:40:13Z</dcterms:created>
  <dcterms:modified xsi:type="dcterms:W3CDTF">2019-07-30T15:45:00Z</dcterms:modified>
</cp:coreProperties>
</file>