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1" r:id="rId7"/>
    <p:sldId id="258" r:id="rId8"/>
    <p:sldId id="259" r:id="rId9"/>
    <p:sldId id="264" r:id="rId10"/>
    <p:sldId id="267" r:id="rId11"/>
    <p:sldId id="269" r:id="rId12"/>
    <p:sldId id="268" r:id="rId13"/>
    <p:sldId id="266" r:id="rId14"/>
    <p:sldId id="277" r:id="rId15"/>
    <p:sldId id="278" r:id="rId16"/>
    <p:sldId id="265" r:id="rId17"/>
    <p:sldId id="271" r:id="rId18"/>
    <p:sldId id="270" r:id="rId19"/>
    <p:sldId id="275" r:id="rId20"/>
    <p:sldId id="276" r:id="rId21"/>
    <p:sldId id="273" r:id="rId22"/>
    <p:sldId id="274" r:id="rId23"/>
    <p:sldId id="2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1E257-F8D5-4259-BED7-06976A2F3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926E3-B259-4B13-9656-2D05D0DBD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19E1B-FE6B-49B7-94B0-0D68D6BE9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5919-0F2C-4EF3-AD2C-0332CE858672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ED36B-9F3D-4D50-90E7-3D615005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D5AD5-9038-450F-99CB-D85DECB9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2715-9C30-43D3-B72B-72CF26F95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4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FDFA-F3BA-44EE-A377-59130997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B277E-92D8-4E25-8DE3-53E7CECBE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113BF-7040-492A-91D6-F918D131D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5919-0F2C-4EF3-AD2C-0332CE858672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EBC5F-C27C-4504-B880-BF5F9A10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0A749-0496-4D43-84D1-A8FE1698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2715-9C30-43D3-B72B-72CF26F95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BDFB63-F6EA-4D49-842D-8E3EB7889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0691-9765-4471-A72A-DD77D9514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A779E-E942-4AD6-8A70-3C38FA76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5919-0F2C-4EF3-AD2C-0332CE858672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EC291-F145-44F1-BC2A-E50F3557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7B9D2-2EC7-42F2-B483-2AD41F27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2715-9C30-43D3-B72B-72CF26F95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0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1243-E89D-4BB6-9B5F-754B8B8B5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05563-28E5-4B38-A027-D3E066435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9533F-0EDE-430F-9202-8F4EE8728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5919-0F2C-4EF3-AD2C-0332CE858672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36542-AA75-449C-9A32-39306D3BC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AAC31-D377-4609-A8BE-B72C55E8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2715-9C30-43D3-B72B-72CF26F95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3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4D19-8487-4046-A226-71F6B63F3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D2C09-4AE0-4BFA-98D6-05C9AEEA4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3136E-9DA2-4DA4-A4E0-5220E82C8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5919-0F2C-4EF3-AD2C-0332CE858672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BA114-5FFF-453A-86B0-69EFF65F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EE433-F1E9-47B6-B0D4-1949AF762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2715-9C30-43D3-B72B-72CF26F95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6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01C10-3BAC-4525-9BCF-7A5C47FA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4545F-7EB8-4629-AC51-8BCBFDA11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8C0C8-14D4-49FE-BB6F-476A0CA5D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88A11-FE35-4FF4-8417-5C4E4B7AD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5919-0F2C-4EF3-AD2C-0332CE858672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CC3CA-1630-46E1-91FE-449E2AC3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FED7C-BB22-4CC6-9F8A-B4B8E631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2715-9C30-43D3-B72B-72CF26F95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0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966C6-9BED-4F35-B150-70B52292A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1B8A5-48D9-4904-846B-200329496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2C9FF-8034-4F44-B815-8EC755A29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9A93B2-9D48-467A-ADFE-9EDA76F6F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BB0541-8821-424B-99D3-F70EB071B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BB90D-A127-4375-9BAA-EB66C02B2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5919-0F2C-4EF3-AD2C-0332CE858672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BA733C-6963-4AC6-B2AF-1893FB73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5F864-84DC-4E9A-BCAB-62D6E6D51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2715-9C30-43D3-B72B-72CF26F95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7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3A99-BE7A-49FE-A43E-54345553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F769C-B028-458B-A2D0-37DEE8E3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5919-0F2C-4EF3-AD2C-0332CE858672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F74DD-3E49-4E56-9007-751E924F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096F2-3BB5-4BFB-B71C-369D7550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2715-9C30-43D3-B72B-72CF26F95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2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3423BC-0F85-4151-9179-E5DCA8A59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5919-0F2C-4EF3-AD2C-0332CE858672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7C8FB-E4F9-466A-BAF9-F1F178BB0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2566F-4902-4AFA-8A5F-0EDACDDB6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2715-9C30-43D3-B72B-72CF26F95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3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3375-36C7-4952-8F1B-035C7A492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5B23A-ED8B-462F-898B-FFEFD001D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91810-1672-40B6-8881-8F2314F44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6FD34-12B6-4F8A-AAC0-F3591464C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5919-0F2C-4EF3-AD2C-0332CE858672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D792F-A8EF-466C-A745-09F55CBB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82065-8148-4DF7-AECD-455FAB5B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2715-9C30-43D3-B72B-72CF26F95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4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CAD07-59F5-40C6-A2AD-62DEE3E21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471B78-DDF5-4CFB-BF06-0C369EC535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78B93-2816-48E5-9EA4-D2794C3C8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70ECF-C9CB-4475-90B5-80D5672C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5919-0F2C-4EF3-AD2C-0332CE858672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3B5DA-FB86-4884-ADF8-5498901D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D4CB1-B285-49BC-B96A-B0BE11DB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2715-9C30-43D3-B72B-72CF26F95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4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84378-D00B-4CE7-9611-4A8C1AA1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4D1BE-47AE-4C87-B32F-DB9052F5C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8FA26-A7BB-403A-A421-8CC219F6A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95919-0F2C-4EF3-AD2C-0332CE858672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8D148-770E-4D90-A052-9B28FB928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8A68B-A0D9-4292-B992-9504DD001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52715-9C30-43D3-B72B-72CF26F95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83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ssqltips.com/sqlservertip/5118/sql-server-cte-vs-temp-table-vs-table-variable-performance-tes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servertutorial.net/sql-server-stored-procedures/sql-server-cursor/" TargetMode="External"/><Relationship Id="rId2" Type="http://schemas.openxmlformats.org/officeDocument/2006/relationships/hyperlink" Target="https://www.mssqltips.com/sqlservertip/1599/sql-server-cursor-examp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sql/t-sql/language-elements/declare-cursor-transact-sql?view=sql-server-2017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language-elements/exists-transact-sql?view=sql-server-2017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qlshack.com/sql-server-common-table-expressions-ct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shack.com/overview-of-the-sql-row-number-functio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B2E6-3D9F-4D68-886F-247186683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193" y="1132196"/>
            <a:ext cx="9635613" cy="2387600"/>
          </a:xfrm>
        </p:spPr>
        <p:txBody>
          <a:bodyPr/>
          <a:lstStyle/>
          <a:p>
            <a:r>
              <a:rPr lang="en-US" dirty="0"/>
              <a:t>CTE, Temp Tables, Subqueries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BF6A4-6FCB-4B74-A39B-D366C2A8A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Common Table Expressions</a:t>
            </a:r>
          </a:p>
          <a:p>
            <a:r>
              <a:rPr lang="en-US" dirty="0"/>
              <a:t>Temp Tables (global, local), Table Types</a:t>
            </a:r>
          </a:p>
          <a:p>
            <a:r>
              <a:rPr lang="en-US" dirty="0"/>
              <a:t>Table Variables</a:t>
            </a:r>
          </a:p>
          <a:p>
            <a:r>
              <a:rPr lang="en-US" dirty="0"/>
              <a:t>Subqueries: Correlated, Uncorrelated </a:t>
            </a:r>
          </a:p>
          <a:p>
            <a:r>
              <a:rPr lang="en-US" dirty="0"/>
              <a:t>Operators: Exists, Having, IN</a:t>
            </a:r>
          </a:p>
        </p:txBody>
      </p:sp>
    </p:spTree>
    <p:extLst>
      <p:ext uri="{BB962C8B-B14F-4D97-AF65-F5344CB8AC3E}">
        <p14:creationId xmlns:p14="http://schemas.microsoft.com/office/powerpoint/2010/main" val="1173270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3D3F-69A5-4D96-8951-12A10236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Temp Table Syntax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22836F-426F-4100-9D89-BF11EE52F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97" y="1520790"/>
            <a:ext cx="6846017" cy="46802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F409E6D-1C59-404D-B6BA-B5E5FE002AB8}"/>
              </a:ext>
            </a:extLst>
          </p:cNvPr>
          <p:cNvSpPr/>
          <p:nvPr/>
        </p:nvSpPr>
        <p:spPr>
          <a:xfrm>
            <a:off x="8013291" y="1486742"/>
            <a:ext cx="3438832" cy="42473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#demo1</a:t>
            </a:r>
          </a:p>
          <a:p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--create table ##demo1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title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#demo1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title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TSQLV4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Employees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#demo1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--drop table #demo1</a:t>
            </a:r>
            <a:endParaRPr lang="en-US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BA5429E0-D96F-4A49-A37B-1DB1D18A6431}"/>
              </a:ext>
            </a:extLst>
          </p:cNvPr>
          <p:cNvSpPr/>
          <p:nvPr/>
        </p:nvSpPr>
        <p:spPr>
          <a:xfrm rot="2362009">
            <a:off x="10089988" y="759806"/>
            <a:ext cx="255638" cy="76691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DF360C2-77CA-40CB-A525-375B5E506E6C}"/>
              </a:ext>
            </a:extLst>
          </p:cNvPr>
          <p:cNvSpPr/>
          <p:nvPr/>
        </p:nvSpPr>
        <p:spPr>
          <a:xfrm rot="7957977">
            <a:off x="2514233" y="3688809"/>
            <a:ext cx="255638" cy="76691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4F572432-5E1B-4545-8664-2D73ACD36D03}"/>
              </a:ext>
            </a:extLst>
          </p:cNvPr>
          <p:cNvSpPr/>
          <p:nvPr/>
        </p:nvSpPr>
        <p:spPr>
          <a:xfrm rot="12067577">
            <a:off x="610014" y="2392768"/>
            <a:ext cx="255638" cy="76691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93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DDA26-2183-4F26-8B06-A1ACF38EC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Temp Table will auto drop when close Query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58B18-32A7-407A-8AC7-F1E9F8664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16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This is both good and bad!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A2F02-E290-46FB-B5A5-5936A0898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271" y="2392167"/>
            <a:ext cx="5505449" cy="41007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67899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8A5D0-AD06-425D-A77B-B4B88B63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Variable Syntax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ABBDA-D77F-40F5-A1EA-6CECB6B19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54" y="1643627"/>
            <a:ext cx="3266927" cy="43322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6D010F-6962-42FF-9FC1-AF018AEFBB06}"/>
              </a:ext>
            </a:extLst>
          </p:cNvPr>
          <p:cNvSpPr txBox="1"/>
          <p:nvPr/>
        </p:nvSpPr>
        <p:spPr>
          <a:xfrm>
            <a:off x="334217" y="5791248"/>
            <a:ext cx="3733800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Must execute entire code, not in steps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34EC2A-4CCE-417E-AFE9-8A100D1ED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050" y="1643627"/>
            <a:ext cx="2942466" cy="51673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266B4F-BB66-4A31-AB0A-D0F2B3A78DF9}"/>
              </a:ext>
            </a:extLst>
          </p:cNvPr>
          <p:cNvSpPr/>
          <p:nvPr/>
        </p:nvSpPr>
        <p:spPr>
          <a:xfrm>
            <a:off x="8167985" y="1643627"/>
            <a:ext cx="3325920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@demo1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title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@demo1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title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title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TSQLV4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Employees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@demo1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19066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C46F-B3A0-4B89-A04D-15A983E4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081"/>
          </a:xfrm>
        </p:spPr>
        <p:txBody>
          <a:bodyPr/>
          <a:lstStyle/>
          <a:p>
            <a:pPr algn="ctr"/>
            <a:r>
              <a:rPr lang="en-US" dirty="0"/>
              <a:t>Compare: CTE, Temp Table, Table Variable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285571-0AB4-4EAB-9903-661291D6E673}"/>
              </a:ext>
            </a:extLst>
          </p:cNvPr>
          <p:cNvSpPr/>
          <p:nvPr/>
        </p:nvSpPr>
        <p:spPr>
          <a:xfrm>
            <a:off x="2192593" y="1160206"/>
            <a:ext cx="7806813" cy="50013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DemoCTEandTempTable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CTE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lastorderdate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SalesOrderHeader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salesorderheader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soh</a:t>
            </a:r>
          </a:p>
          <a:p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soh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soh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lastorderdate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Temp table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temptable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[int]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PRIMARY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lastorderdate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[datetime]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NULL);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INTO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temptable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1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lastorderdate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SalesOrderHeader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salesorderheader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soh</a:t>
            </a:r>
          </a:p>
          <a:p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temptable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soh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soh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lastorderdate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--drop table #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temptable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Table variable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tablevariable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[int]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PRIMARY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lastorderdate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[datetime]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NULL);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INTO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tablevariable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1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lastorderdate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SalesOrderHeader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salesorderheader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soh</a:t>
            </a:r>
          </a:p>
          <a:p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tablevariable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soh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soh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lastorderdate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1068E-8BA8-4EAB-B1FE-9C60506BC219}"/>
              </a:ext>
            </a:extLst>
          </p:cNvPr>
          <p:cNvSpPr txBox="1"/>
          <p:nvPr/>
        </p:nvSpPr>
        <p:spPr>
          <a:xfrm>
            <a:off x="838200" y="6308209"/>
            <a:ext cx="108548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https://www.mssqltips.com/sqlservertip/5118/sql-server-cte-vs-temp-table-vs-table-variable-performance-test/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14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3188-17EF-4FE8-B5C0-727475B8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B9B93-7795-46B0-BA58-BD813B132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04" y="1774845"/>
            <a:ext cx="10515600" cy="4351338"/>
          </a:xfrm>
        </p:spPr>
        <p:txBody>
          <a:bodyPr/>
          <a:lstStyle/>
          <a:p>
            <a:r>
              <a:rPr lang="en-US" dirty="0"/>
              <a:t>Like a template for a Table</a:t>
            </a:r>
          </a:p>
          <a:p>
            <a:pPr lvl="1"/>
            <a:r>
              <a:rPr lang="en-US" dirty="0"/>
              <a:t>You create it, </a:t>
            </a:r>
          </a:p>
          <a:p>
            <a:pPr lvl="1"/>
            <a:r>
              <a:rPr lang="en-US" dirty="0"/>
              <a:t>Then declare any future variable table as that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C56C8-568A-41FA-ADEC-0BE1F498520F}"/>
              </a:ext>
            </a:extLst>
          </p:cNvPr>
          <p:cNvSpPr txBox="1"/>
          <p:nvPr/>
        </p:nvSpPr>
        <p:spPr>
          <a:xfrm>
            <a:off x="692426" y="3384332"/>
            <a:ext cx="5218044" cy="31085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Create a table type. */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LocationTableType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LocationName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CostRate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Declare a variable that references the type. */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LocationTVP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LocationTableType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Add data to the table variable. */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LocationTVP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LocationName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CostRate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0.00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AdventureWorks2017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StateProvince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/*display results */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LocationTVP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3962B-1EA2-4BDD-83CE-DB356BF55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386" y="406716"/>
            <a:ext cx="3543300" cy="6191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0033318-11AE-41DA-A479-ACCDA0CF629C}"/>
              </a:ext>
            </a:extLst>
          </p:cNvPr>
          <p:cNvSpPr/>
          <p:nvPr/>
        </p:nvSpPr>
        <p:spPr>
          <a:xfrm>
            <a:off x="7762461" y="3210339"/>
            <a:ext cx="616226" cy="387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80A20BE-F29E-4F0B-974A-EB391C76D0D2}"/>
              </a:ext>
            </a:extLst>
          </p:cNvPr>
          <p:cNvSpPr/>
          <p:nvPr/>
        </p:nvSpPr>
        <p:spPr>
          <a:xfrm>
            <a:off x="7454348" y="1928709"/>
            <a:ext cx="616226" cy="387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6E92DBF-0B31-45AA-8713-9E4674D16082}"/>
              </a:ext>
            </a:extLst>
          </p:cNvPr>
          <p:cNvSpPr/>
          <p:nvPr/>
        </p:nvSpPr>
        <p:spPr>
          <a:xfrm>
            <a:off x="8070574" y="3950514"/>
            <a:ext cx="616226" cy="387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39EB058-5DF9-411A-A43E-4DED475BA3A5}"/>
              </a:ext>
            </a:extLst>
          </p:cNvPr>
          <p:cNvSpPr/>
          <p:nvPr/>
        </p:nvSpPr>
        <p:spPr>
          <a:xfrm rot="10800000">
            <a:off x="5678144" y="3429000"/>
            <a:ext cx="537540" cy="774977"/>
          </a:xfrm>
          <a:prstGeom prst="leftBrac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89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FCE4-0C7A-4A02-8114-BCEF60AC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6049"/>
          </a:xfrm>
        </p:spPr>
        <p:txBody>
          <a:bodyPr/>
          <a:lstStyle/>
          <a:p>
            <a:pPr algn="ctr"/>
            <a:r>
              <a:rPr lang="en-US" dirty="0"/>
              <a:t>Table Type Use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EDE7A2-381C-4CAF-AEA8-03A3FB206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1361661"/>
            <a:ext cx="10410825" cy="5319091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6107AE4-4E5C-462A-B5AD-67DD7990B720}"/>
              </a:ext>
            </a:extLst>
          </p:cNvPr>
          <p:cNvSpPr/>
          <p:nvPr/>
        </p:nvSpPr>
        <p:spPr>
          <a:xfrm>
            <a:off x="1073426" y="5387009"/>
            <a:ext cx="854765" cy="40750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00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97C0-BE2F-4B18-97C1-550C3B79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Sub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D4CD9-4068-4E40-A952-9441A041C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86" y="1530658"/>
            <a:ext cx="11579943" cy="4351338"/>
          </a:xfrm>
        </p:spPr>
        <p:txBody>
          <a:bodyPr/>
          <a:lstStyle/>
          <a:p>
            <a:r>
              <a:rPr lang="en-US" dirty="0"/>
              <a:t>Correlated: Sub query executes for each row of the outer query (think loop).</a:t>
            </a:r>
          </a:p>
          <a:p>
            <a:pPr lvl="1"/>
            <a:r>
              <a:rPr lang="en-US" dirty="0"/>
              <a:t>Subquery contains a reference to an object defined in the outer query. </a:t>
            </a:r>
          </a:p>
          <a:p>
            <a:r>
              <a:rPr lang="en-US" dirty="0"/>
              <a:t>Uncorrelated: Processes entire set then passes up result to outer query.</a:t>
            </a:r>
          </a:p>
          <a:p>
            <a:pPr lvl="1"/>
            <a:r>
              <a:rPr lang="en-US" dirty="0"/>
              <a:t>Subquery does not reference to object in outer query.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DBAB43-0B79-42CC-B0D1-74EB7DD4904C}"/>
              </a:ext>
            </a:extLst>
          </p:cNvPr>
          <p:cNvSpPr/>
          <p:nvPr/>
        </p:nvSpPr>
        <p:spPr>
          <a:xfrm>
            <a:off x="4444181" y="3429000"/>
            <a:ext cx="3704303" cy="286232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--uncorrelated subquery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Description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</a:t>
            </a:r>
          </a:p>
          <a:p>
            <a:pPr lvl="0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Quantity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2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Quantity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SalesOrderItem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prstClr val="black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endParaRPr lang="en-US" dirty="0">
              <a:solidFill>
                <a:prstClr val="black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endParaRPr lang="en-US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4E654C-897D-4B19-84E4-B19AA801F949}"/>
              </a:ext>
            </a:extLst>
          </p:cNvPr>
          <p:cNvSpPr txBox="1"/>
          <p:nvPr/>
        </p:nvSpPr>
        <p:spPr>
          <a:xfrm>
            <a:off x="8148484" y="3429000"/>
            <a:ext cx="3591232" cy="28623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--correlated subquery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Description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Quantity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Quantity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SalesOrderItem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SalesOrderItem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78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F3E8-4A99-4F75-8FC4-A1C9823B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A8C74C-C574-4329-BA91-600B9E849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295" y="2492944"/>
            <a:ext cx="2436246" cy="1475006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2C8826-56F8-48EE-8048-5F4FE72B6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168" y="2527153"/>
            <a:ext cx="2436246" cy="143960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68C1E0-33D3-45DA-87F5-3C68DB659E2B}"/>
              </a:ext>
            </a:extLst>
          </p:cNvPr>
          <p:cNvSpPr txBox="1"/>
          <p:nvPr/>
        </p:nvSpPr>
        <p:spPr>
          <a:xfrm>
            <a:off x="7649500" y="257069"/>
            <a:ext cx="3591232" cy="22467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--correlated subquery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Description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Quantity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Quantity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SalesOrderItem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SalesOrderItem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CB61DB-ED40-4B9F-88D6-CEBB63D804A3}"/>
              </a:ext>
            </a:extLst>
          </p:cNvPr>
          <p:cNvSpPr/>
          <p:nvPr/>
        </p:nvSpPr>
        <p:spPr>
          <a:xfrm>
            <a:off x="705768" y="711271"/>
            <a:ext cx="3704303" cy="181588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--uncorrelated subquery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Description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</a:t>
            </a:r>
          </a:p>
          <a:p>
            <a:pPr lvl="0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Quantity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2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Quantity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SalesOrderItem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prstClr val="black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581E9A-FF06-45AA-98E6-E48B38FC0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7" y="3966753"/>
            <a:ext cx="5463816" cy="241212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15CF13-E282-41FA-936C-30D8D3DC3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5393" y="3967950"/>
            <a:ext cx="6646607" cy="2410923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458C0A3-F123-4B36-9178-5EB6F4AB41E0}"/>
              </a:ext>
            </a:extLst>
          </p:cNvPr>
          <p:cNvSpPr/>
          <p:nvPr/>
        </p:nvSpPr>
        <p:spPr>
          <a:xfrm>
            <a:off x="6371303" y="1690688"/>
            <a:ext cx="437540" cy="111150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DF85126-822D-4EB5-B79B-DA5D6C9B4A34}"/>
              </a:ext>
            </a:extLst>
          </p:cNvPr>
          <p:cNvSpPr/>
          <p:nvPr/>
        </p:nvSpPr>
        <p:spPr>
          <a:xfrm rot="10800000">
            <a:off x="5275313" y="1687300"/>
            <a:ext cx="437540" cy="111150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04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A6A0-E9F3-44A9-89FD-32DCD3783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284" y="133583"/>
            <a:ext cx="7944464" cy="63333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600" dirty="0"/>
              <a:t>Compare Sub/Nested Queries vs CTE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209FC1-F9BA-4FA8-8717-1132B6E90E0A}"/>
              </a:ext>
            </a:extLst>
          </p:cNvPr>
          <p:cNvSpPr/>
          <p:nvPr/>
        </p:nvSpPr>
        <p:spPr>
          <a:xfrm>
            <a:off x="673508" y="766916"/>
            <a:ext cx="10844982" cy="604780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--Nested Subquery as Derived table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SalesOrderId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TotalDue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MonthSales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OrderYear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MonthSales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OrderMonth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MonthTotal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YearTotal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SalesOrderID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CAST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TotalDue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OrderYear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OrderMonth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SalesOrderHeader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SOH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OrderYear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OrderMonth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TotalDue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MonthTotal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YearTotal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SalesOrderHeader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OrderYear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TotalDue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YearTotal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SalesOrderHeader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YearSales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YearSales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OrderYear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YearTotal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MonthSales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MonthSales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OrderYear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SOH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OrderYear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MonthSales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OrderMonth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SOH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OrderMonth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SalesOrderID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--Compare to Common table expression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CTE_MonthSales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--Sales by year and month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OrderYear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OrderMonth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TotalDue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MonthTotal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SalesOrderHeader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CTE_YearSales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--Sales by year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MonthTotal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YearTotal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OrderYear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CTE_MonthSales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OrderYear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SalesOrderID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CAST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TotalDue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OrderYear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9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OrderMonth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MonthTotal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YearTotal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SalesOrderHeader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SOH</a:t>
            </a:r>
          </a:p>
          <a:p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CTE_YearSales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CTE_YearSales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OrderYear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CTE_MonthSales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CTE_MonthSales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OrderYear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CTE_MonthSales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OrderMonth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SalesOrderID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63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D7263-98DB-4659-A0B0-570BFB9F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6DFD4-C331-4FA1-A374-1F7383864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SQL query result is a “table” of unordered rows. </a:t>
            </a:r>
          </a:p>
          <a:p>
            <a:r>
              <a:rPr lang="en-US" dirty="0"/>
              <a:t>A SQL query result that is ordered is a “cursor.”</a:t>
            </a:r>
          </a:p>
          <a:p>
            <a:r>
              <a:rPr lang="en-US" dirty="0"/>
              <a:t>Cursor is also a system programmable object similar to PROC, UDF, CTE, and Temp Tables. </a:t>
            </a:r>
          </a:p>
          <a:p>
            <a:pPr lvl="1"/>
            <a:r>
              <a:rPr lang="en-US" dirty="0"/>
              <a:t>An alternative using Joins or sub-queries for aggregations</a:t>
            </a:r>
          </a:p>
          <a:p>
            <a:pPr lvl="1"/>
            <a:r>
              <a:rPr lang="en-US" dirty="0"/>
              <a:t>See TSQLV4 practice example</a:t>
            </a:r>
          </a:p>
        </p:txBody>
      </p:sp>
    </p:spTree>
    <p:extLst>
      <p:ext uri="{BB962C8B-B14F-4D97-AF65-F5344CB8AC3E}">
        <p14:creationId xmlns:p14="http://schemas.microsoft.com/office/powerpoint/2010/main" val="99067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E6F8-06BF-401D-8433-0AEF87A19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CTE: Common Table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49337-7F22-4E2E-A232-DD93E29BB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41" y="1825625"/>
            <a:ext cx="11395587" cy="4351338"/>
          </a:xfrm>
        </p:spPr>
        <p:txBody>
          <a:bodyPr/>
          <a:lstStyle/>
          <a:p>
            <a:r>
              <a:rPr lang="en-US" dirty="0"/>
              <a:t>A method to pass a select result (inner query) to another select (outer query).</a:t>
            </a:r>
          </a:p>
          <a:p>
            <a:pPr lvl="1"/>
            <a:r>
              <a:rPr lang="en-US" dirty="0"/>
              <a:t>Compares to: Temp Table or subquery/nested query</a:t>
            </a:r>
          </a:p>
          <a:p>
            <a:r>
              <a:rPr lang="en-US" dirty="0"/>
              <a:t>Key word “With”</a:t>
            </a:r>
          </a:p>
          <a:p>
            <a:r>
              <a:rPr lang="en-US" dirty="0"/>
              <a:t>Syntax practice example: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201B1D-0F16-450D-A855-E8FFAAFC4E81}"/>
              </a:ext>
            </a:extLst>
          </p:cNvPr>
          <p:cNvSpPr/>
          <p:nvPr/>
        </p:nvSpPr>
        <p:spPr>
          <a:xfrm>
            <a:off x="4866968" y="3359354"/>
            <a:ext cx="6096000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CTE_Row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ROWNO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ROW_NUMBER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ASC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ROWNO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FROM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WHERE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database_id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CTE_Row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11102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14F2-9300-4052-9EAA-3C1889EE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Cursor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EEC9F-E9E9-42EB-9893-EBAC562BD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https://www.mssqltips.com/sqlservertip/1599/sql-server-cursor-example/</a:t>
            </a:r>
            <a:endParaRPr lang="en-US" dirty="0"/>
          </a:p>
          <a:p>
            <a:r>
              <a:rPr lang="en-US" dirty="0">
                <a:hlinkClick r:id="rId3"/>
              </a:rPr>
              <a:t>http://www.sqlservertutorial.net/sql-server-stored-procedures/sql-server-cursor/</a:t>
            </a:r>
            <a:endParaRPr lang="en-US" dirty="0"/>
          </a:p>
          <a:p>
            <a:r>
              <a:rPr lang="en-US" dirty="0">
                <a:hlinkClick r:id="rId4"/>
              </a:rPr>
              <a:t>https://docs.microsoft.com/en-us/sql/t-sql/language-elements/declare-cursor-transact-sql?view=sql-server-2017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445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9331-0A17-4724-A851-8B75CDA8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Operators IN [not], Having, Exists [not]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2DF14-9F19-4D22-8459-E16E2FC5F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49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</a:t>
            </a:r>
          </a:p>
          <a:p>
            <a:r>
              <a:rPr lang="en-US" dirty="0"/>
              <a:t>Matching values from a list</a:t>
            </a:r>
          </a:p>
          <a:p>
            <a:r>
              <a:rPr lang="en-US" dirty="0"/>
              <a:t>Instead of multiple where ORs/ANDs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Having </a:t>
            </a:r>
          </a:p>
          <a:p>
            <a:r>
              <a:rPr lang="en-US" dirty="0"/>
              <a:t>Use in place of Where clause for Aggregates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Exists [not]</a:t>
            </a:r>
          </a:p>
          <a:p>
            <a:r>
              <a:rPr lang="en-US" dirty="0"/>
              <a:t>To evaluate if rows ‘exist’ in a subquery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49E002-1755-45B0-9900-87E6872579D4}"/>
              </a:ext>
            </a:extLst>
          </p:cNvPr>
          <p:cNvSpPr/>
          <p:nvPr/>
        </p:nvSpPr>
        <p:spPr>
          <a:xfrm>
            <a:off x="7059561" y="1690688"/>
            <a:ext cx="3932903" cy="212365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--IN verses WHERE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CompanyName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City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Country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Supplier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Country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'USA'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'UK'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'Japan'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--compare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CompanyName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City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Country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Supplier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Country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Like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'USA'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country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like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'UK'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country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like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'Japan'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812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54B56-1145-4693-A7BB-7A4C8DD5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using Exists [not], IN, 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5443A-9F5D-4C3C-AC4C-F418BC931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https://docs.microsoft.com/en-us/sql/t-sql/language-elements/exists-transact-sql?view=sql-server-2017</a:t>
            </a:r>
            <a:endParaRPr lang="en-US" dirty="0"/>
          </a:p>
          <a:p>
            <a:endParaRPr lang="en-US" dirty="0"/>
          </a:p>
          <a:p>
            <a:r>
              <a:rPr lang="en-US" dirty="0"/>
              <a:t>Syntax: EXISTS ( subquery )</a:t>
            </a:r>
          </a:p>
          <a:p>
            <a:endParaRPr lang="en-US" dirty="0"/>
          </a:p>
          <a:p>
            <a:r>
              <a:rPr lang="en-US" dirty="0"/>
              <a:t>.SQL File (for you to practice)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78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25BC-397B-424D-B6B6-342EA4A75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Skills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9C447-430B-4064-A0E9-253722894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211"/>
            <a:ext cx="10515600" cy="44862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Experiment Series 1:</a:t>
            </a:r>
          </a:p>
          <a:p>
            <a:r>
              <a:rPr lang="en-US" dirty="0"/>
              <a:t>CTE, Temp Table, Table Variable</a:t>
            </a:r>
          </a:p>
          <a:p>
            <a:r>
              <a:rPr lang="en-US" dirty="0"/>
              <a:t>Compare Execution Plan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Experiment Series 2:</a:t>
            </a:r>
          </a:p>
          <a:p>
            <a:r>
              <a:rPr lang="en-US" dirty="0"/>
              <a:t>Correlated Subquery, Uncorrelated Subquery, CTE</a:t>
            </a:r>
          </a:p>
          <a:p>
            <a:r>
              <a:rPr lang="en-US" dirty="0"/>
              <a:t>Compare with Cursor</a:t>
            </a:r>
          </a:p>
          <a:p>
            <a:r>
              <a:rPr lang="en-US" dirty="0"/>
              <a:t>Compare Execution Plan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Experiment Series 3:</a:t>
            </a:r>
          </a:p>
          <a:p>
            <a:r>
              <a:rPr lang="en-US" dirty="0"/>
              <a:t>Use EXITS, [NOT], IN, ANY</a:t>
            </a:r>
          </a:p>
          <a:p>
            <a:r>
              <a:rPr lang="en-US" dirty="0"/>
              <a:t>Compare Results and Execution Plan </a:t>
            </a:r>
          </a:p>
        </p:txBody>
      </p:sp>
    </p:spTree>
    <p:extLst>
      <p:ext uri="{BB962C8B-B14F-4D97-AF65-F5344CB8AC3E}">
        <p14:creationId xmlns:p14="http://schemas.microsoft.com/office/powerpoint/2010/main" val="8542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3320-17EC-40E4-BFCD-DCF1BFF1E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641"/>
            <a:ext cx="10515600" cy="779053"/>
          </a:xfrm>
        </p:spPr>
        <p:txBody>
          <a:bodyPr/>
          <a:lstStyle/>
          <a:p>
            <a:pPr algn="ctr"/>
            <a:r>
              <a:rPr lang="en-US" dirty="0"/>
              <a:t>Example from </a:t>
            </a:r>
            <a:r>
              <a:rPr lang="en-US" dirty="0" err="1"/>
              <a:t>SQLShack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EE110-1AB0-447D-9647-7CB1EA888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542" y="6018183"/>
            <a:ext cx="10822858" cy="779053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https://www.sqlshack.com/sql-server-common-table-expressions-cte/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80FF6B-BB96-4FA0-B9AA-483A952E0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144" y="1144178"/>
            <a:ext cx="4749031" cy="48740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DAB42C9-9B0F-485B-86D9-F11E8C0F37D1}"/>
              </a:ext>
            </a:extLst>
          </p:cNvPr>
          <p:cNvSpPr/>
          <p:nvPr/>
        </p:nvSpPr>
        <p:spPr>
          <a:xfrm>
            <a:off x="3067665" y="1366684"/>
            <a:ext cx="855406" cy="45228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2227379-DCD2-4746-B9A4-967836BB0B77}"/>
              </a:ext>
            </a:extLst>
          </p:cNvPr>
          <p:cNvSpPr/>
          <p:nvPr/>
        </p:nvSpPr>
        <p:spPr>
          <a:xfrm>
            <a:off x="2989006" y="1815332"/>
            <a:ext cx="934065" cy="593571"/>
          </a:xfrm>
          <a:prstGeom prst="leftBrace">
            <a:avLst>
              <a:gd name="adj1" fmla="val 8333"/>
              <a:gd name="adj2" fmla="val 48485"/>
            </a:avLst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31BF98-1C81-4396-AF37-A3A68A88B2F6}"/>
              </a:ext>
            </a:extLst>
          </p:cNvPr>
          <p:cNvSpPr txBox="1"/>
          <p:nvPr/>
        </p:nvSpPr>
        <p:spPr>
          <a:xfrm>
            <a:off x="1779639" y="1927123"/>
            <a:ext cx="103238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CTE</a:t>
            </a:r>
          </a:p>
        </p:txBody>
      </p:sp>
    </p:spTree>
    <p:extLst>
      <p:ext uri="{BB962C8B-B14F-4D97-AF65-F5344CB8AC3E}">
        <p14:creationId xmlns:p14="http://schemas.microsoft.com/office/powerpoint/2010/main" val="26865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CD8F-8C98-427D-9DED-B92E36FA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186" y="356307"/>
            <a:ext cx="10515600" cy="907862"/>
          </a:xfrm>
        </p:spPr>
        <p:txBody>
          <a:bodyPr/>
          <a:lstStyle/>
          <a:p>
            <a:pPr algn="ctr"/>
            <a:r>
              <a:rPr lang="en-US" dirty="0"/>
              <a:t>CTE manipulation to add ‘Present Price’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A2F482-EB5F-4464-9F0B-1059287EC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759" y="1272987"/>
            <a:ext cx="7795905" cy="464849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F249F5BC-405F-40D7-AE02-9C5221F1FF9A}"/>
              </a:ext>
            </a:extLst>
          </p:cNvPr>
          <p:cNvSpPr/>
          <p:nvPr/>
        </p:nvSpPr>
        <p:spPr>
          <a:xfrm>
            <a:off x="2113936" y="2005781"/>
            <a:ext cx="1179870" cy="560438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8849DBE3-AAF9-49C5-873D-79E8B3232920}"/>
              </a:ext>
            </a:extLst>
          </p:cNvPr>
          <p:cNvSpPr/>
          <p:nvPr/>
        </p:nvSpPr>
        <p:spPr>
          <a:xfrm>
            <a:off x="1932039" y="3559277"/>
            <a:ext cx="909484" cy="246805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755845C-3DA4-4B76-8365-13EB4C73EFBD}"/>
              </a:ext>
            </a:extLst>
          </p:cNvPr>
          <p:cNvSpPr/>
          <p:nvPr/>
        </p:nvSpPr>
        <p:spPr>
          <a:xfrm>
            <a:off x="1641987" y="1474839"/>
            <a:ext cx="909484" cy="45228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19AB4647-7D51-4004-A29C-0E1E70A2BABF}"/>
              </a:ext>
            </a:extLst>
          </p:cNvPr>
          <p:cNvSpPr/>
          <p:nvPr/>
        </p:nvSpPr>
        <p:spPr>
          <a:xfrm rot="7559566">
            <a:off x="6818652" y="2173389"/>
            <a:ext cx="255639" cy="45228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61DF80-EE19-4AF7-9B31-71B1A6D31280}"/>
              </a:ext>
            </a:extLst>
          </p:cNvPr>
          <p:cNvSpPr txBox="1"/>
          <p:nvPr/>
        </p:nvSpPr>
        <p:spPr>
          <a:xfrm>
            <a:off x="521110" y="2005781"/>
            <a:ext cx="141092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Inner select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BC032-C518-47A3-8CD3-5315443E493E}"/>
              </a:ext>
            </a:extLst>
          </p:cNvPr>
          <p:cNvSpPr txBox="1"/>
          <p:nvPr/>
        </p:nvSpPr>
        <p:spPr>
          <a:xfrm>
            <a:off x="422250" y="3498013"/>
            <a:ext cx="141092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Outer select</a:t>
            </a:r>
          </a:p>
        </p:txBody>
      </p:sp>
    </p:spTree>
    <p:extLst>
      <p:ext uri="{BB962C8B-B14F-4D97-AF65-F5344CB8AC3E}">
        <p14:creationId xmlns:p14="http://schemas.microsoft.com/office/powerpoint/2010/main" val="4180056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DEECE-0970-458A-9C60-658CB84F5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CTE more complex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E42FB-6B95-4924-BE25-6745C6D56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69613"/>
            <a:ext cx="10515600" cy="46442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Notice use of Union ALL to append Select statements within CTE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76824-52C5-4917-A6CA-95599A0CA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178" y="1442789"/>
            <a:ext cx="6891644" cy="4926824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22716183-79BE-4B0A-B991-368B321C2A4F}"/>
              </a:ext>
            </a:extLst>
          </p:cNvPr>
          <p:cNvSpPr/>
          <p:nvPr/>
        </p:nvSpPr>
        <p:spPr>
          <a:xfrm>
            <a:off x="1769806" y="2467897"/>
            <a:ext cx="1750142" cy="1325563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3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670F-6F86-4E07-9FC9-2FC5149F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a View using CTE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5D692F-7321-4AF5-B567-7D359460B25E}"/>
              </a:ext>
            </a:extLst>
          </p:cNvPr>
          <p:cNvSpPr/>
          <p:nvPr/>
        </p:nvSpPr>
        <p:spPr>
          <a:xfrm>
            <a:off x="737419" y="2178212"/>
            <a:ext cx="10943303" cy="329320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vCTE_item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itemCTE1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Item_ID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Item_Name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Item_Price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'Present Price'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MarketRate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IDate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ItemDetails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UNION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Item_ID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Item_ID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Item_Name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Item_Price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Item_Price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)/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Item_Price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'Future Price'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MarketRate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dateadd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IDate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ItemDetails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Item_ID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Item_Name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Item_Price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MarketRate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IDate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itemCTE1 </a:t>
            </a:r>
            <a:endParaRPr lang="en-US" sz="4000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F8CD7E96-3CDC-40D6-85E9-ECBA8B75A737}"/>
              </a:ext>
            </a:extLst>
          </p:cNvPr>
          <p:cNvSpPr/>
          <p:nvPr/>
        </p:nvSpPr>
        <p:spPr>
          <a:xfrm>
            <a:off x="511278" y="3038168"/>
            <a:ext cx="688257" cy="19172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9563F7-4940-46AD-BE1D-B2CDF276273C}"/>
              </a:ext>
            </a:extLst>
          </p:cNvPr>
          <p:cNvSpPr txBox="1"/>
          <p:nvPr/>
        </p:nvSpPr>
        <p:spPr>
          <a:xfrm>
            <a:off x="0" y="3812147"/>
            <a:ext cx="63909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3DFC2-3BA8-4A10-A353-D2C9EE4D58FC}"/>
              </a:ext>
            </a:extLst>
          </p:cNvPr>
          <p:cNvSpPr txBox="1"/>
          <p:nvPr/>
        </p:nvSpPr>
        <p:spPr>
          <a:xfrm>
            <a:off x="19665" y="5048437"/>
            <a:ext cx="6882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1939356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DE6C-AE31-457E-B85E-9CD284A9D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CTE with ROW_NUMBER, Partition BY, 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39E96-6070-4E8C-A1D6-359193637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https://www.sqlshack.com/overview-of-the-sql-row-number-function/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09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124A9-16DF-4B88-91A3-7444EFE7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3236"/>
          </a:xfrm>
        </p:spPr>
        <p:txBody>
          <a:bodyPr/>
          <a:lstStyle/>
          <a:p>
            <a:pPr algn="ctr"/>
            <a:r>
              <a:rPr lang="en-US" dirty="0"/>
              <a:t>Example using AdventureWorks2017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5E8DCF-382B-4DF5-A5AF-C15F047ACB56}"/>
              </a:ext>
            </a:extLst>
          </p:cNvPr>
          <p:cNvSpPr txBox="1"/>
          <p:nvPr/>
        </p:nvSpPr>
        <p:spPr>
          <a:xfrm>
            <a:off x="98323" y="1268362"/>
            <a:ext cx="11828206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DemoRowNUM_PartitionBy_CTE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 begin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Row_Number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with Partition by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100 </a:t>
            </a:r>
            <a:r>
              <a:rPr lang="en-US" sz="12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ROW_NUMBER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DATEADD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DATEDIFF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SubTotal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MonthlyOrders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SalesOrderID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SalesOrderNumber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SubTotal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TotalDue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SalesOrderHeader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--compare with no Partition by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ROW_NUMBER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RowNum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SalesOrderID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SalesOrderNumber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SubTotal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TotalDue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SalesOrderHeader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SalesOrderID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--compare to CTE passing sub-query result to Select Statement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CTE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100 </a:t>
            </a:r>
            <a:r>
              <a:rPr lang="en-US" sz="12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ROW_NUMBER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SubTotal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TotalDue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'ROW_NUM'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'Month'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SubTotal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TotalDue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SalesOrderHeader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CTE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ROW_NUM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--'month'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94017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DFEB-3FAC-4817-A024-A80BD54DE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Temp Tables and Table Variables vs CTEs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E7825-BA83-4DE0-9D7B-752017BD2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81852" cy="4351338"/>
          </a:xfrm>
        </p:spPr>
        <p:txBody>
          <a:bodyPr/>
          <a:lstStyle/>
          <a:p>
            <a:r>
              <a:rPr lang="en-US" dirty="0"/>
              <a:t>Create table #</a:t>
            </a:r>
            <a:r>
              <a:rPr lang="en-US" dirty="0" err="1"/>
              <a:t>temptable</a:t>
            </a:r>
            <a:r>
              <a:rPr lang="en-US" dirty="0"/>
              <a:t> (local) access inside local session only.</a:t>
            </a:r>
          </a:p>
          <a:p>
            <a:r>
              <a:rPr lang="en-US" dirty="0"/>
              <a:t>Create table ##</a:t>
            </a:r>
            <a:r>
              <a:rPr lang="en-US" dirty="0" err="1"/>
              <a:t>temptable</a:t>
            </a:r>
            <a:r>
              <a:rPr lang="en-US" dirty="0"/>
              <a:t> (global) access outside local session.</a:t>
            </a:r>
          </a:p>
          <a:p>
            <a:r>
              <a:rPr lang="en-US" dirty="0"/>
              <a:t>Both type Tables auto drop when session closes.</a:t>
            </a:r>
          </a:p>
          <a:p>
            <a:pPr marL="0" indent="0">
              <a:buNone/>
            </a:pPr>
            <a:r>
              <a:rPr lang="en-US" dirty="0"/>
              <a:t>Temp Tables: are good for storing and manipulating subsets of table rows. </a:t>
            </a:r>
          </a:p>
          <a:p>
            <a:pPr lvl="1"/>
            <a:r>
              <a:rPr lang="en-US" dirty="0"/>
              <a:t>Lasts the duration of the session</a:t>
            </a:r>
          </a:p>
          <a:p>
            <a:pPr marL="0" indent="0">
              <a:buNone/>
            </a:pPr>
            <a:r>
              <a:rPr lang="en-US" dirty="0"/>
              <a:t>Table Variables: for returning table function values.</a:t>
            </a:r>
          </a:p>
          <a:p>
            <a:pPr lvl="1"/>
            <a:r>
              <a:rPr lang="en-US" dirty="0"/>
              <a:t>Back bone of UDFs</a:t>
            </a:r>
          </a:p>
          <a:p>
            <a:pPr marL="0" indent="0">
              <a:buNone/>
            </a:pPr>
            <a:r>
              <a:rPr lang="en-US" dirty="0"/>
              <a:t>CTEs: Passing results within a sub/nested query. </a:t>
            </a:r>
          </a:p>
        </p:txBody>
      </p:sp>
    </p:spTree>
    <p:extLst>
      <p:ext uri="{BB962C8B-B14F-4D97-AF65-F5344CB8AC3E}">
        <p14:creationId xmlns:p14="http://schemas.microsoft.com/office/powerpoint/2010/main" val="1307421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1906</Words>
  <Application>Microsoft Office PowerPoint</Application>
  <PresentationFormat>Widescreen</PresentationFormat>
  <Paragraphs>295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CTE, Temp Tables, Subqueries</vt:lpstr>
      <vt:lpstr>CTE: Common Table Expressions</vt:lpstr>
      <vt:lpstr>Example from SQLShack</vt:lpstr>
      <vt:lpstr>CTE manipulation to add ‘Present Price’ value</vt:lpstr>
      <vt:lpstr>CTE more complex manipulation</vt:lpstr>
      <vt:lpstr>Create a View using CTE</vt:lpstr>
      <vt:lpstr>CTE with ROW_NUMBER, Partition BY, OVER</vt:lpstr>
      <vt:lpstr>Example using AdventureWorks2017</vt:lpstr>
      <vt:lpstr>Temp Tables and Table Variables vs CTEs</vt:lpstr>
      <vt:lpstr>Temp Table Syntax Example</vt:lpstr>
      <vt:lpstr>Temp Table will auto drop when close Query Session</vt:lpstr>
      <vt:lpstr>Table Variable Syntax Example</vt:lpstr>
      <vt:lpstr>Compare: CTE, Temp Table, Table Variable</vt:lpstr>
      <vt:lpstr>Table Type</vt:lpstr>
      <vt:lpstr>Table Type Use Example</vt:lpstr>
      <vt:lpstr>Sub Queries</vt:lpstr>
      <vt:lpstr>Compare</vt:lpstr>
      <vt:lpstr>Compare Sub/Nested Queries vs CTE</vt:lpstr>
      <vt:lpstr>Cursors</vt:lpstr>
      <vt:lpstr>Cursor Practice</vt:lpstr>
      <vt:lpstr>Operators IN [not], Having, Exists [not]</vt:lpstr>
      <vt:lpstr>Examples using Exists [not], IN, ANY</vt:lpstr>
      <vt:lpstr>Skills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CTE Explained</dc:title>
  <dc:creator>Hyman, Harvey</dc:creator>
  <cp:lastModifiedBy>Hyman, Harvey</cp:lastModifiedBy>
  <cp:revision>53</cp:revision>
  <dcterms:created xsi:type="dcterms:W3CDTF">2019-06-27T15:25:11Z</dcterms:created>
  <dcterms:modified xsi:type="dcterms:W3CDTF">2019-08-11T17:03:08Z</dcterms:modified>
</cp:coreProperties>
</file>