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5" r:id="rId5"/>
    <p:sldId id="276" r:id="rId6"/>
    <p:sldId id="281" r:id="rId7"/>
    <p:sldId id="277" r:id="rId8"/>
    <p:sldId id="278" r:id="rId9"/>
    <p:sldId id="282" r:id="rId10"/>
    <p:sldId id="280" r:id="rId11"/>
    <p:sldId id="279" r:id="rId12"/>
    <p:sldId id="258" r:id="rId13"/>
    <p:sldId id="262" r:id="rId14"/>
    <p:sldId id="263" r:id="rId15"/>
    <p:sldId id="265" r:id="rId16"/>
    <p:sldId id="264" r:id="rId17"/>
    <p:sldId id="267" r:id="rId18"/>
    <p:sldId id="259" r:id="rId19"/>
    <p:sldId id="266" r:id="rId20"/>
    <p:sldId id="268" r:id="rId21"/>
    <p:sldId id="257" r:id="rId22"/>
    <p:sldId id="269" r:id="rId23"/>
    <p:sldId id="270" r:id="rId24"/>
    <p:sldId id="261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1357-46BC-499F-8E29-EE985832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70A66-DACB-45EB-A129-3626E77F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EAE8-C0F5-4696-B241-C1A9C615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4DF7-5E69-430E-8CB1-E3AD9509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6D4D-C797-4636-B231-7014DB9F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4ED-BD48-4C72-ACB5-B0F37F41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36F93-C200-4695-B35B-8DE00F150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F1A0-393F-48BB-8872-0D21F45C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A614-977D-405F-9E0E-C1D1CE8B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56DA-B7D8-4575-A326-1FE2BA22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39BFD-6DCF-41B8-99BF-6CA27651A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4D78C-9FAC-4528-AD85-5FD63DD4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6724-1F07-49CA-9CE1-474DDAA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D096-1571-42EE-9912-0289DC7F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20BD-928D-4C56-A192-67687A65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67F6-4254-4ACB-8CEE-CC80A7FB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F3F2-9564-40AA-8054-D8388F4E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588E-E738-41A3-8565-379CAC3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33DB-4782-4C5B-AF1A-564FBCC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19BE-C51C-4C79-966E-1CAC016D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B697-A49D-43F3-B744-1BA36CD2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1735-1C56-4C80-879B-085858BBF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00CD-68A3-4E03-94B4-94B4019B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1968-FE74-4C21-9AC4-0779C56E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7FB-A5B4-4395-91C4-760F1606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4A6F-22F9-4611-9A91-F2D1B405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D1FE-0D70-45F0-9CC1-98E6E2A1F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5655-7589-422D-99D8-7025814B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7F76D-B9C6-4899-A435-068F6FCE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51B6-0041-422C-834F-D3DCBBCF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93EF-B927-45F3-AA77-E44E2C48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861-0FB2-4619-82FC-7F0AB9B1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B575-589B-4F9B-8E54-F0C8F888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1949-2E42-4D3D-922E-EADCBFDF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992AC-D9F2-4924-AC96-C91544F7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9CA4-D217-4E38-BF6A-1EEFB1876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F9474-A993-406A-AC7B-B4742D8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BEEAA-1ED4-49AE-AFE7-C60DCBF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01BFB-F78C-4F8F-9C2C-32B45814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2F60-C37A-49D3-9664-39A3DC06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DD4FF-125D-4A32-936E-AADEB641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FCE2E-DA69-42B7-98EA-0D5030A2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F1769-05CE-48C9-88EB-C41D2A2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071F3-5B08-44F9-B43F-6473962D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660B-072C-4BF5-A6E1-D90A243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A006C-44C9-4AE1-86AF-FAB82699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6141-2A9D-45A5-ADD0-ED5B37BD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E2B0-00B5-4E20-B762-1E04EA6D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F74A-F7CB-43E6-9713-1E216D210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C537-2D7C-4066-9B49-1E2316E3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9CE6-214C-4E98-A788-DB2C42C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408A-00A3-4592-A102-5F06778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595-8A45-4B70-BEBD-9923FCC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AF10F-087D-47A3-BD02-F758646DB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83B7-DE00-4B55-BA9C-FA321086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70B1-8CBA-4E97-B93C-9C749FA7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D9DE9-3083-4782-A8CD-4D70122B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A45B-42C8-4EA5-8895-83EB8FE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1FDC3-64EE-4FD4-B05C-E373C234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CBAE-B246-4CB8-902E-90EE4BC0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D579-96C4-4486-9305-D472654B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9D9E-B6C9-457D-8EDD-68128F7CAF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734F-B49A-4BF7-90AA-0FA307E75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59DE-0326-4D57-8814-7CCD757E1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F0B1-B55C-4665-AE6F-1DF3E0B4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user-defined-functions/create-user-defined-functions-database-engine?view=sql-server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the-difference-between-cross-apply-and-outer-apply-in-sql-server/" TargetMode="External"/><Relationship Id="rId2" Type="http://schemas.openxmlformats.org/officeDocument/2006/relationships/hyperlink" Target="https://docs.microsoft.com/en-us/sql/t-sql/queries/from-transact-sql?view=sql-server-2017#using-appl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queries/from-using-pivot-and-unpivot?view=sql-server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0F97-3890-4C93-AC9E-47AAE1B55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 and Pivot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6CC1F-C30F-4312-AC5A-6597BBA7D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Functions (UDF)</a:t>
            </a:r>
          </a:p>
          <a:p>
            <a:r>
              <a:rPr lang="en-US" dirty="0"/>
              <a:t>Scalar and Table-Valued Functions</a:t>
            </a:r>
          </a:p>
          <a:p>
            <a:r>
              <a:rPr lang="en-US" dirty="0"/>
              <a:t>Calling UDF from within SPROC</a:t>
            </a:r>
          </a:p>
        </p:txBody>
      </p:sp>
    </p:spTree>
    <p:extLst>
      <p:ext uri="{BB962C8B-B14F-4D97-AF65-F5344CB8AC3E}">
        <p14:creationId xmlns:p14="http://schemas.microsoft.com/office/powerpoint/2010/main" val="174282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5626-2B07-4F64-BA66-DE5FF989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Unpivoting using Cross Join and Apply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B9B8-E1A7-4178-B902-0AC6C2FB46C9}"/>
              </a:ext>
            </a:extLst>
          </p:cNvPr>
          <p:cNvSpPr txBox="1"/>
          <p:nvPr/>
        </p:nvSpPr>
        <p:spPr>
          <a:xfrm>
            <a:off x="477078" y="1470991"/>
            <a:ext cx="7762461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Unpivot Step 1: generate copies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EmpCustOrders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Unpivot Step 2: extract elements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EmpCustOrders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Unpivot Step 3: eliminate NULLs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EmpCustOrders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ACB0C-5880-4825-A023-FD002338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4515080"/>
            <a:ext cx="3451363" cy="1909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0EA3-4D25-4689-AEDB-407C48B9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96" y="4515080"/>
            <a:ext cx="24384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9858C-5F38-45F9-B475-774FF575C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43" y="4515080"/>
            <a:ext cx="2017644" cy="1977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1112D3D-3286-42D8-ADD2-3B93B12C5FCE}"/>
              </a:ext>
            </a:extLst>
          </p:cNvPr>
          <p:cNvSpPr/>
          <p:nvPr/>
        </p:nvSpPr>
        <p:spPr>
          <a:xfrm>
            <a:off x="4005470" y="5039139"/>
            <a:ext cx="357808" cy="7752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16E90C-73FE-4B7D-9458-D89B0B02A9F9}"/>
              </a:ext>
            </a:extLst>
          </p:cNvPr>
          <p:cNvSpPr/>
          <p:nvPr/>
        </p:nvSpPr>
        <p:spPr>
          <a:xfrm>
            <a:off x="7178537" y="5116351"/>
            <a:ext cx="357808" cy="7752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3A59-F62A-44F3-866B-BFA83B56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Unpivoting with Unpivot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2B13F-BB21-4A4C-904C-93697662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63" y="1541600"/>
            <a:ext cx="5295900" cy="4391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A76AC-6E27-4BAA-A035-D5D87748200A}"/>
              </a:ext>
            </a:extLst>
          </p:cNvPr>
          <p:cNvSpPr txBox="1"/>
          <p:nvPr/>
        </p:nvSpPr>
        <p:spPr>
          <a:xfrm>
            <a:off x="457199" y="1541600"/>
            <a:ext cx="549633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EmpCustOrders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UNPIVOT(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qty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66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B23-463C-435A-8E90-967D4DC3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User Defined Functions (UDF)</a:t>
            </a:r>
            <a:br>
              <a:rPr lang="en-US" dirty="0"/>
            </a:br>
            <a:r>
              <a:rPr lang="en-US" sz="3200" dirty="0"/>
              <a:t>User of system can create programmable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E22-E452-4BE8-9E81-F840802E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" y="1550322"/>
            <a:ext cx="115799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Scalar Function</a:t>
            </a:r>
          </a:p>
          <a:p>
            <a:r>
              <a:rPr lang="en-US" dirty="0"/>
              <a:t>Accepts an input variable and returns a single value.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3200" dirty="0"/>
              <a:t>Table Valued Function</a:t>
            </a:r>
          </a:p>
          <a:p>
            <a:r>
              <a:rPr lang="en-US" dirty="0"/>
              <a:t>Accepts an input variable and returns a table of values (columns, aggregates).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Compare with SPROC and CTE</a:t>
            </a:r>
          </a:p>
          <a:p>
            <a:r>
              <a:rPr lang="en-US" dirty="0"/>
              <a:t>Function can be called from within a select or a SPROC.</a:t>
            </a:r>
          </a:p>
          <a:p>
            <a:r>
              <a:rPr lang="en-US" dirty="0"/>
              <a:t>A SPROC is an entire select procedure itself. </a:t>
            </a:r>
          </a:p>
          <a:p>
            <a:r>
              <a:rPr lang="en-US" dirty="0"/>
              <a:t>A CTE is a subquery that only exists inside an outer query (or inside a UDF/SPROC).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A6519-A399-48F0-B95B-BED0F7A26D11}"/>
              </a:ext>
            </a:extLst>
          </p:cNvPr>
          <p:cNvSpPr txBox="1"/>
          <p:nvPr/>
        </p:nvSpPr>
        <p:spPr>
          <a:xfrm>
            <a:off x="346587" y="5901660"/>
            <a:ext cx="102034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https://docs.microsoft.com/en-us/sql/relational-databases/user-defined-functions/create-user-defined-functions-database-engine?view=sql-server-2017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8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C09-8EBC-4997-AFC1-7CB609D7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415"/>
          </a:xfrm>
        </p:spPr>
        <p:txBody>
          <a:bodyPr/>
          <a:lstStyle/>
          <a:p>
            <a:pPr algn="ctr"/>
            <a:r>
              <a:rPr lang="en-US" dirty="0"/>
              <a:t>Scalar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640BC-1038-4B63-900E-FD6469652F9F}"/>
              </a:ext>
            </a:extLst>
          </p:cNvPr>
          <p:cNvSpPr txBox="1"/>
          <p:nvPr/>
        </p:nvSpPr>
        <p:spPr>
          <a:xfrm>
            <a:off x="733396" y="1393190"/>
            <a:ext cx="6430296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dbo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ufnGetInventoryStock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@ProductID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Returns the stock level for the product.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@ret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@ret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ProductInventory p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@ProductID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LocationID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'6'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@ret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@ret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@ret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48402-88C0-4961-A6DA-B984A44EC54F}"/>
              </a:ext>
            </a:extLst>
          </p:cNvPr>
          <p:cNvSpPr txBox="1"/>
          <p:nvPr/>
        </p:nvSpPr>
        <p:spPr>
          <a:xfrm>
            <a:off x="733396" y="5235086"/>
            <a:ext cx="91243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ProductModelID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dbo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ufnGetInventoryStock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CurrentSupply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ProductModelID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70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0C6F652-4453-4253-980C-0AF985FF39A9}"/>
              </a:ext>
            </a:extLst>
          </p:cNvPr>
          <p:cNvSpPr/>
          <p:nvPr/>
        </p:nvSpPr>
        <p:spPr>
          <a:xfrm rot="2664622">
            <a:off x="5401439" y="4228825"/>
            <a:ext cx="412955" cy="9733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56CC91-A6FF-4C23-9598-C778A7497F92}"/>
              </a:ext>
            </a:extLst>
          </p:cNvPr>
          <p:cNvSpPr/>
          <p:nvPr/>
        </p:nvSpPr>
        <p:spPr>
          <a:xfrm rot="8238904">
            <a:off x="4049503" y="1583601"/>
            <a:ext cx="412955" cy="9733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DD31D-D4E3-44DB-9087-9B39E3E0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92" y="1406954"/>
            <a:ext cx="4758465" cy="2816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C494889-5074-4A9A-9091-A7886FDB5823}"/>
              </a:ext>
            </a:extLst>
          </p:cNvPr>
          <p:cNvSpPr/>
          <p:nvPr/>
        </p:nvSpPr>
        <p:spPr>
          <a:xfrm rot="16200000">
            <a:off x="395408" y="1532874"/>
            <a:ext cx="403121" cy="4824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73DE08C-4A02-4C94-9E38-0591D0423A7D}"/>
              </a:ext>
            </a:extLst>
          </p:cNvPr>
          <p:cNvSpPr/>
          <p:nvPr/>
        </p:nvSpPr>
        <p:spPr>
          <a:xfrm>
            <a:off x="3018503" y="1120877"/>
            <a:ext cx="393291" cy="2860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6CD-6E06-4944-A425-261EF713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Valued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EAC1-7FEB-4EFE-AE42-25F70BA38284}"/>
              </a:ext>
            </a:extLst>
          </p:cNvPr>
          <p:cNvSpPr/>
          <p:nvPr/>
        </p:nvSpPr>
        <p:spPr>
          <a:xfrm>
            <a:off x="1074172" y="1496844"/>
            <a:ext cx="9829053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ufn_SalesByStore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LineTotal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SalesOrderDetail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SD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40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CEF6228-000F-4B25-BCCF-9D231DCC5079}"/>
              </a:ext>
            </a:extLst>
          </p:cNvPr>
          <p:cNvSpPr/>
          <p:nvPr/>
        </p:nvSpPr>
        <p:spPr>
          <a:xfrm rot="16200000">
            <a:off x="628581" y="1651017"/>
            <a:ext cx="403121" cy="4824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4252-E18F-4B02-809B-295DBD25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 are </a:t>
            </a:r>
            <a:r>
              <a:rPr lang="en-US" i="1" dirty="0"/>
              <a:t>called</a:t>
            </a:r>
            <a:r>
              <a:rPr lang="en-US" dirty="0"/>
              <a:t> in Select or SPROC</a:t>
            </a:r>
            <a:br>
              <a:rPr lang="en-US" dirty="0"/>
            </a:br>
            <a:r>
              <a:rPr lang="en-US" dirty="0"/>
              <a:t>You don’t </a:t>
            </a:r>
            <a:r>
              <a:rPr lang="en-US" i="1" dirty="0"/>
              <a:t>Execute</a:t>
            </a:r>
            <a:r>
              <a:rPr lang="en-US" dirty="0"/>
              <a:t> 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F68F8-2AB0-48AC-8515-D4DC7E34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24" y="1851530"/>
            <a:ext cx="6129952" cy="4513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A10ACCD-A97F-4D67-B2D4-99E2CFA16669}"/>
              </a:ext>
            </a:extLst>
          </p:cNvPr>
          <p:cNvSpPr/>
          <p:nvPr/>
        </p:nvSpPr>
        <p:spPr>
          <a:xfrm>
            <a:off x="2222091" y="4001729"/>
            <a:ext cx="1317522" cy="5899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9EFA57B-5FB2-43C1-B0C4-F1D2765216DD}"/>
              </a:ext>
            </a:extLst>
          </p:cNvPr>
          <p:cNvSpPr/>
          <p:nvPr/>
        </p:nvSpPr>
        <p:spPr>
          <a:xfrm>
            <a:off x="6794090" y="3814916"/>
            <a:ext cx="432620" cy="3342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819412-F953-4F36-BEA6-948AFC9DD6FA}"/>
              </a:ext>
            </a:extLst>
          </p:cNvPr>
          <p:cNvSpPr/>
          <p:nvPr/>
        </p:nvSpPr>
        <p:spPr>
          <a:xfrm rot="15140673">
            <a:off x="6794089" y="2208732"/>
            <a:ext cx="275304" cy="235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C77-FEAB-49DE-841F-0C84204B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9066" cy="1325563"/>
          </a:xfrm>
        </p:spPr>
        <p:txBody>
          <a:bodyPr/>
          <a:lstStyle/>
          <a:p>
            <a:pPr algn="ctr"/>
            <a:r>
              <a:rPr lang="en-US" dirty="0"/>
              <a:t>Locate Functions in Object Navigation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D049F-2D45-496F-8769-6A256F68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56854"/>
            <a:ext cx="10668000" cy="3868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02E09C-BABE-483B-9F87-24C0F99228EC}"/>
              </a:ext>
            </a:extLst>
          </p:cNvPr>
          <p:cNvSpPr/>
          <p:nvPr/>
        </p:nvSpPr>
        <p:spPr>
          <a:xfrm>
            <a:off x="4532671" y="2880852"/>
            <a:ext cx="560439" cy="1622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36827A-7137-4645-AE50-CCAF36CDD24E}"/>
              </a:ext>
            </a:extLst>
          </p:cNvPr>
          <p:cNvSpPr/>
          <p:nvPr/>
        </p:nvSpPr>
        <p:spPr>
          <a:xfrm>
            <a:off x="4050890" y="1956854"/>
            <a:ext cx="727587" cy="334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A337C1-1C78-4C6F-8B16-115A37937EE9}"/>
              </a:ext>
            </a:extLst>
          </p:cNvPr>
          <p:cNvSpPr/>
          <p:nvPr/>
        </p:nvSpPr>
        <p:spPr>
          <a:xfrm>
            <a:off x="398206" y="4242854"/>
            <a:ext cx="727587" cy="334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8B13-12EB-48D4-8595-F8693C0A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from Function as table result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CBE9-214C-41D9-8CE1-5CF3B55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052637"/>
            <a:ext cx="8134350" cy="275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C6B56046-EF5F-488A-9BCD-59D707CE1EB6}"/>
              </a:ext>
            </a:extLst>
          </p:cNvPr>
          <p:cNvSpPr/>
          <p:nvPr/>
        </p:nvSpPr>
        <p:spPr>
          <a:xfrm rot="6971822">
            <a:off x="5683045" y="2394599"/>
            <a:ext cx="422787" cy="914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094B616-A798-4C84-AF84-E2B0194E3D21}"/>
              </a:ext>
            </a:extLst>
          </p:cNvPr>
          <p:cNvSpPr/>
          <p:nvPr/>
        </p:nvSpPr>
        <p:spPr>
          <a:xfrm rot="12980150">
            <a:off x="2462981" y="4348162"/>
            <a:ext cx="422787" cy="914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A9E0-8E79-41E0-B8D5-F8EF5AFE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0" y="201190"/>
            <a:ext cx="9364867" cy="866703"/>
          </a:xfrm>
        </p:spPr>
        <p:txBody>
          <a:bodyPr>
            <a:normAutofit/>
          </a:bodyPr>
          <a:lstStyle/>
          <a:p>
            <a:r>
              <a:rPr lang="en-US" sz="3600" dirty="0"/>
              <a:t>Simple Practice Example: Calling UDF from SPROC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47BE0-C3CE-4A5A-85FF-411A04C2632C}"/>
              </a:ext>
            </a:extLst>
          </p:cNvPr>
          <p:cNvSpPr/>
          <p:nvPr/>
        </p:nvSpPr>
        <p:spPr>
          <a:xfrm>
            <a:off x="294967" y="1405553"/>
            <a:ext cx="791496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demofunctioninside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@num1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@num2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udf_MultiplyTwoNumbers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@num1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@num2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'Result'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140AE-1A7B-4380-9B41-E8A223AA567E}"/>
              </a:ext>
            </a:extLst>
          </p:cNvPr>
          <p:cNvSpPr/>
          <p:nvPr/>
        </p:nvSpPr>
        <p:spPr>
          <a:xfrm>
            <a:off x="294967" y="3064265"/>
            <a:ext cx="565562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udf_MultiplyTwoNumbers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@Num1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@Num2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@Result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@Result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@Num1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@Num2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@Result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66189-A898-4169-B80C-CF23F69C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9175"/>
            <a:ext cx="5858227" cy="3786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962A6-82BB-47CE-90B7-E93F438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222" y="201190"/>
            <a:ext cx="2536005" cy="2465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57F0F88-799B-4CDA-BF15-11893CC33CEC}"/>
              </a:ext>
            </a:extLst>
          </p:cNvPr>
          <p:cNvSpPr/>
          <p:nvPr/>
        </p:nvSpPr>
        <p:spPr>
          <a:xfrm>
            <a:off x="2045110" y="983226"/>
            <a:ext cx="176980" cy="42232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8AD438-98DF-4E7D-B8E0-5B1CEB18A2D8}"/>
              </a:ext>
            </a:extLst>
          </p:cNvPr>
          <p:cNvSpPr/>
          <p:nvPr/>
        </p:nvSpPr>
        <p:spPr>
          <a:xfrm rot="5400000">
            <a:off x="7610170" y="1281866"/>
            <a:ext cx="255638" cy="6583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318566-317A-4992-9AD3-CFDCAAFB12F2}"/>
              </a:ext>
            </a:extLst>
          </p:cNvPr>
          <p:cNvSpPr/>
          <p:nvPr/>
        </p:nvSpPr>
        <p:spPr>
          <a:xfrm rot="15195841">
            <a:off x="3776698" y="2721493"/>
            <a:ext cx="511886" cy="2743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65E02-1D10-405B-A0EE-3D2F791921E0}"/>
              </a:ext>
            </a:extLst>
          </p:cNvPr>
          <p:cNvSpPr/>
          <p:nvPr/>
        </p:nvSpPr>
        <p:spPr>
          <a:xfrm rot="18126219">
            <a:off x="10884309" y="3898118"/>
            <a:ext cx="658762" cy="4129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5979D2-81F0-4289-AA36-396F3AFB130B}"/>
              </a:ext>
            </a:extLst>
          </p:cNvPr>
          <p:cNvSpPr/>
          <p:nvPr/>
        </p:nvSpPr>
        <p:spPr>
          <a:xfrm>
            <a:off x="5950591" y="4699819"/>
            <a:ext cx="290820" cy="2458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A36B4C-3092-4037-A71E-F5F08D29653B}"/>
              </a:ext>
            </a:extLst>
          </p:cNvPr>
          <p:cNvSpPr/>
          <p:nvPr/>
        </p:nvSpPr>
        <p:spPr>
          <a:xfrm>
            <a:off x="6084095" y="5286414"/>
            <a:ext cx="290820" cy="2458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A9E675-9BDE-4E96-A008-620F0F413538}"/>
              </a:ext>
            </a:extLst>
          </p:cNvPr>
          <p:cNvSpPr/>
          <p:nvPr/>
        </p:nvSpPr>
        <p:spPr>
          <a:xfrm rot="19224072">
            <a:off x="10112955" y="1819230"/>
            <a:ext cx="658761" cy="373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259D2-E0F4-4263-A4C5-B92BA61EDA3A}"/>
              </a:ext>
            </a:extLst>
          </p:cNvPr>
          <p:cNvSpPr txBox="1"/>
          <p:nvPr/>
        </p:nvSpPr>
        <p:spPr>
          <a:xfrm>
            <a:off x="2222090" y="1067893"/>
            <a:ext cx="253600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Always associate with a schema</a:t>
            </a:r>
          </a:p>
        </p:txBody>
      </p:sp>
    </p:spTree>
    <p:extLst>
      <p:ext uri="{BB962C8B-B14F-4D97-AF65-F5344CB8AC3E}">
        <p14:creationId xmlns:p14="http://schemas.microsoft.com/office/powerpoint/2010/main" val="145888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B4C-B8C8-445B-ACE6-D00AD772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937"/>
          </a:xfrm>
        </p:spPr>
        <p:txBody>
          <a:bodyPr/>
          <a:lstStyle/>
          <a:p>
            <a:r>
              <a:rPr lang="en-US" dirty="0"/>
              <a:t>Function with CTE and INSERT result to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049ED-CC00-4F55-8B1E-CAB4329F06FA}"/>
              </a:ext>
            </a:extLst>
          </p:cNvPr>
          <p:cNvSpPr/>
          <p:nvPr/>
        </p:nvSpPr>
        <p:spPr>
          <a:xfrm>
            <a:off x="2123769" y="1303427"/>
            <a:ext cx="9478295" cy="49398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ufn_FindReports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InEmpID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retFindReports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FirstName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255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255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RecursionLevel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--Returns a result set that lists all the employees who report to the 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--specific employee directly or indirectly.*/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EMP_cte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OrganizationNode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RecursionLevel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CTE name and columns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OrganizationNode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Get the initial list of Employees for Manager n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 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  </a:t>
            </a:r>
          </a:p>
          <a:p>
            <a:r>
              <a:rPr lang="fi-FI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 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InEmpID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OrganizationNode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RecursionLevel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Join recursive member to anchor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EMP_cte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OrganizationNode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GetAncestor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EMP_cte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OrganizationNode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  </a:t>
            </a:r>
          </a:p>
          <a:p>
            <a:r>
              <a:rPr lang="fi-FI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 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fi-FI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copy the required columns to the result of the function  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retFindReports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RecursionLevel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EMP_cte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6BA9A37-4E1D-4CC4-8D5D-E261A3D6BAE9}"/>
              </a:ext>
            </a:extLst>
          </p:cNvPr>
          <p:cNvSpPr/>
          <p:nvPr/>
        </p:nvSpPr>
        <p:spPr>
          <a:xfrm>
            <a:off x="589936" y="1602658"/>
            <a:ext cx="1514168" cy="910937"/>
          </a:xfrm>
          <a:prstGeom prst="leftBrace">
            <a:avLst>
              <a:gd name="adj1" fmla="val 8333"/>
              <a:gd name="adj2" fmla="val 510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CF72C73-2233-4573-8D06-0F507317C016}"/>
              </a:ext>
            </a:extLst>
          </p:cNvPr>
          <p:cNvSpPr/>
          <p:nvPr/>
        </p:nvSpPr>
        <p:spPr>
          <a:xfrm>
            <a:off x="953730" y="3316935"/>
            <a:ext cx="1170039" cy="1815504"/>
          </a:xfrm>
          <a:prstGeom prst="leftBrace">
            <a:avLst>
              <a:gd name="adj1" fmla="val 8333"/>
              <a:gd name="adj2" fmla="val 5107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7105543-F9A1-4AB9-9E84-F7BFBD4BF07B}"/>
              </a:ext>
            </a:extLst>
          </p:cNvPr>
          <p:cNvSpPr/>
          <p:nvPr/>
        </p:nvSpPr>
        <p:spPr>
          <a:xfrm>
            <a:off x="609601" y="5363498"/>
            <a:ext cx="1514168" cy="457200"/>
          </a:xfrm>
          <a:prstGeom prst="leftBrace">
            <a:avLst>
              <a:gd name="adj1" fmla="val 8333"/>
              <a:gd name="adj2" fmla="val 510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BB58-AF1C-408A-9B30-EF83A72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Operations: Basic versus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D06C-03FA-49B8-B656-9F93A10D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690688"/>
            <a:ext cx="11340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Joins – SQL Standard Table Operation</a:t>
            </a:r>
            <a:endParaRPr lang="en-US" dirty="0"/>
          </a:p>
          <a:p>
            <a:r>
              <a:rPr lang="en-US" dirty="0"/>
              <a:t>Basic: Inner, Left, Right, </a:t>
            </a:r>
            <a:r>
              <a:rPr lang="en-US" dirty="0">
                <a:highlight>
                  <a:srgbClr val="FFFF00"/>
                </a:highlight>
              </a:rPr>
              <a:t>Full, Cross</a:t>
            </a:r>
          </a:p>
          <a:p>
            <a:r>
              <a:rPr lang="en-US" dirty="0"/>
              <a:t>Advanced: </a:t>
            </a:r>
            <a:r>
              <a:rPr lang="en-US" dirty="0">
                <a:highlight>
                  <a:srgbClr val="FFFF00"/>
                </a:highlight>
              </a:rPr>
              <a:t>Composite, Non-</a:t>
            </a:r>
            <a:r>
              <a:rPr lang="en-US" dirty="0" err="1">
                <a:highlight>
                  <a:srgbClr val="FFFF00"/>
                </a:highlight>
              </a:rPr>
              <a:t>Equi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T-SQL Extensions</a:t>
            </a:r>
          </a:p>
          <a:p>
            <a:r>
              <a:rPr lang="en-US" dirty="0">
                <a:highlight>
                  <a:srgbClr val="FFFF00"/>
                </a:highlight>
              </a:rPr>
              <a:t>Apply</a:t>
            </a:r>
            <a:r>
              <a:rPr lang="en-US" dirty="0"/>
              <a:t> - For UDFs and other operations where Join will not work</a:t>
            </a:r>
          </a:p>
          <a:p>
            <a:r>
              <a:rPr lang="en-US" dirty="0">
                <a:highlight>
                  <a:srgbClr val="FFFF00"/>
                </a:highlight>
              </a:rPr>
              <a:t>Pivot and Unpivot</a:t>
            </a:r>
            <a:r>
              <a:rPr lang="en-US" dirty="0"/>
              <a:t> - Converting Rows to columns with or without aggregating, and converting back the other way. </a:t>
            </a:r>
          </a:p>
        </p:txBody>
      </p:sp>
    </p:spTree>
    <p:extLst>
      <p:ext uri="{BB962C8B-B14F-4D97-AF65-F5344CB8AC3E}">
        <p14:creationId xmlns:p14="http://schemas.microsoft.com/office/powerpoint/2010/main" val="144021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9377-06D2-4EA3-AC83-FB358AC1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 versus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E5AA-1A64-4580-BA3F-63357388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Cross APPLY</a:t>
            </a:r>
            <a:endParaRPr lang="en-US" dirty="0"/>
          </a:p>
          <a:p>
            <a:r>
              <a:rPr lang="en-US" dirty="0"/>
              <a:t>Similar to INNER JOIN. Retrieves records from the table valued function and the table being joined with matching rows.</a:t>
            </a:r>
          </a:p>
          <a:p>
            <a:pPr marL="0" indent="0">
              <a:buNone/>
            </a:pPr>
            <a:r>
              <a:rPr lang="en-US" sz="3600" dirty="0"/>
              <a:t>Outer APPLY</a:t>
            </a:r>
            <a:endParaRPr lang="en-US" dirty="0"/>
          </a:p>
          <a:p>
            <a:r>
              <a:rPr lang="en-US" dirty="0"/>
              <a:t>Similar to FULL JOIN. Retrieves all records from both the table valued function and the table regardless of row match. </a:t>
            </a:r>
          </a:p>
        </p:txBody>
      </p:sp>
    </p:spTree>
    <p:extLst>
      <p:ext uri="{BB962C8B-B14F-4D97-AF65-F5344CB8AC3E}">
        <p14:creationId xmlns:p14="http://schemas.microsoft.com/office/powerpoint/2010/main" val="151395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049E-2A48-4008-BA13-F3553488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 versus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66EF-E3B3-4375-8A45-5E05FA62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Apply is how we join a UDF table valued result with a Table</a:t>
            </a:r>
          </a:p>
          <a:p>
            <a:r>
              <a:rPr lang="en-US" dirty="0">
                <a:hlinkClick r:id="rId2"/>
              </a:rPr>
              <a:t>https://docs.microsoft.com/en-us/sql/t-sql/queries/from-transact-sql?view=sql-server-2017#using-apply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SQL Shack Walkthrough Example</a:t>
            </a:r>
          </a:p>
          <a:p>
            <a:r>
              <a:rPr lang="en-US" dirty="0">
                <a:hlinkClick r:id="rId3"/>
              </a:rPr>
              <a:t>https://www.sqlshack.com/the-difference-between-cross-apply-and-outer-apply-in-sql-server/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9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50FB-7052-4212-8B70-A67B0563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0" y="365126"/>
            <a:ext cx="11787795" cy="90323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Join vs Apply Syntax Comparison using Library Sample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58B0F-E645-4527-916F-A63A745B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1344795"/>
            <a:ext cx="3713808" cy="53362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FD4C9-D289-4DA8-AA46-C484C65E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43" y="1344795"/>
            <a:ext cx="3748372" cy="53362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36EFF83-B8B1-40A4-B671-FD4DF2BDD21D}"/>
              </a:ext>
            </a:extLst>
          </p:cNvPr>
          <p:cNvSpPr/>
          <p:nvPr/>
        </p:nvSpPr>
        <p:spPr>
          <a:xfrm rot="10800000">
            <a:off x="10041429" y="1902761"/>
            <a:ext cx="259002" cy="4326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82F673-9506-437E-BCD2-6DEFE528367F}"/>
              </a:ext>
            </a:extLst>
          </p:cNvPr>
          <p:cNvSpPr/>
          <p:nvPr/>
        </p:nvSpPr>
        <p:spPr>
          <a:xfrm rot="10800000">
            <a:off x="11310930" y="2793261"/>
            <a:ext cx="639097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74034-41A3-4C1E-A85B-FADC091E2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64" y="1344795"/>
            <a:ext cx="3761159" cy="53362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2ED806-2E7F-416A-B08A-027D96EB9CCA}"/>
              </a:ext>
            </a:extLst>
          </p:cNvPr>
          <p:cNvSpPr/>
          <p:nvPr/>
        </p:nvSpPr>
        <p:spPr>
          <a:xfrm rot="10800000">
            <a:off x="6027774" y="1898064"/>
            <a:ext cx="259002" cy="4326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6D905C5-39A9-4565-964D-7C1E63B5F3BE}"/>
              </a:ext>
            </a:extLst>
          </p:cNvPr>
          <p:cNvSpPr/>
          <p:nvPr/>
        </p:nvSpPr>
        <p:spPr>
          <a:xfrm rot="10800000">
            <a:off x="7245032" y="2916164"/>
            <a:ext cx="639097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5521-4579-4FCF-AA51-217AF0F4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6" y="365125"/>
            <a:ext cx="11474245" cy="979670"/>
          </a:xfrm>
        </p:spPr>
        <p:txBody>
          <a:bodyPr>
            <a:normAutofit fontScale="90000"/>
          </a:bodyPr>
          <a:lstStyle/>
          <a:p>
            <a:r>
              <a:rPr lang="en-US" dirty="0"/>
              <a:t>Join using Where condition versus UDF with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8AC8B-173E-4CA2-8774-54CB66CF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903" y="1344795"/>
            <a:ext cx="3821065" cy="5336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9711AF4-C2F0-4857-A2D6-8B1DEFE616A2}"/>
              </a:ext>
            </a:extLst>
          </p:cNvPr>
          <p:cNvSpPr/>
          <p:nvPr/>
        </p:nvSpPr>
        <p:spPr>
          <a:xfrm rot="10800000">
            <a:off x="5928851" y="2547455"/>
            <a:ext cx="639097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495D02-4783-4012-B6BC-DF385BC3B5D5}"/>
              </a:ext>
            </a:extLst>
          </p:cNvPr>
          <p:cNvSpPr/>
          <p:nvPr/>
        </p:nvSpPr>
        <p:spPr>
          <a:xfrm rot="10800000">
            <a:off x="6848167" y="3183194"/>
            <a:ext cx="639097" cy="245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EFEEF-F650-4130-B9B1-5480F857995B}"/>
              </a:ext>
            </a:extLst>
          </p:cNvPr>
          <p:cNvSpPr txBox="1"/>
          <p:nvPr/>
        </p:nvSpPr>
        <p:spPr>
          <a:xfrm>
            <a:off x="511276" y="2182761"/>
            <a:ext cx="320531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Greater flexibility in your search</a:t>
            </a:r>
          </a:p>
          <a:p>
            <a:r>
              <a:rPr lang="en-US" dirty="0"/>
              <a:t>This will come up again when we discuss SQL Injection.</a:t>
            </a:r>
          </a:p>
        </p:txBody>
      </p:sp>
    </p:spTree>
    <p:extLst>
      <p:ext uri="{BB962C8B-B14F-4D97-AF65-F5344CB8AC3E}">
        <p14:creationId xmlns:p14="http://schemas.microsoft.com/office/powerpoint/2010/main" val="312961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D500-EC89-498A-9A1D-EBFC058A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29" y="3257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 and UDF Skill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0CC3-DA40-41F8-8EDF-FCF07BE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2" y="1494042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Create a UDF scalar</a:t>
            </a:r>
          </a:p>
          <a:p>
            <a:r>
              <a:rPr lang="en-US" dirty="0"/>
              <a:t>2. Create a UDF Table Valued</a:t>
            </a:r>
          </a:p>
          <a:p>
            <a:r>
              <a:rPr lang="en-US" dirty="0"/>
              <a:t>3. Call function from select statement</a:t>
            </a:r>
          </a:p>
          <a:p>
            <a:pPr lvl="1"/>
            <a:r>
              <a:rPr lang="en-US" dirty="0"/>
              <a:t>Must have at least 1 parameter.</a:t>
            </a:r>
          </a:p>
          <a:p>
            <a:r>
              <a:rPr lang="en-US" dirty="0"/>
              <a:t>4. Create a SPROC that Calls UDF, Execute SPROC</a:t>
            </a:r>
          </a:p>
          <a:p>
            <a:pPr lvl="1"/>
            <a:r>
              <a:rPr lang="en-US" dirty="0"/>
              <a:t>Must have at least 2 parameters. </a:t>
            </a:r>
          </a:p>
          <a:p>
            <a:r>
              <a:rPr lang="en-US" dirty="0"/>
              <a:t>5. Produce Select statement result using Apply operator</a:t>
            </a:r>
          </a:p>
          <a:p>
            <a:pPr lvl="1"/>
            <a:r>
              <a:rPr lang="en-US" dirty="0"/>
              <a:t>Must have at least 1 UDF and 1 Table. </a:t>
            </a:r>
          </a:p>
          <a:p>
            <a:pPr lvl="1"/>
            <a:r>
              <a:rPr lang="en-US" dirty="0"/>
              <a:t>Must demonstrate 1 outer and 1 cross.</a:t>
            </a:r>
          </a:p>
          <a:p>
            <a:pPr lvl="1"/>
            <a:r>
              <a:rPr lang="en-US" dirty="0"/>
              <a:t>Compare to inner, left, full join</a:t>
            </a:r>
          </a:p>
          <a:p>
            <a:r>
              <a:rPr lang="en-US" dirty="0"/>
              <a:t>6. Demonstrate use of Intersect and Except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90509-BAC1-4B86-AF3B-72FD9BD7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84" y="207808"/>
            <a:ext cx="3025876" cy="4069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084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A8F8-8560-4D87-A563-88CD9B2F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D2AE-BF24-44DD-9F83-02D80424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series that demonstrates the following:</a:t>
            </a:r>
          </a:p>
          <a:p>
            <a:pPr lvl="1"/>
            <a:r>
              <a:rPr lang="en-US" dirty="0"/>
              <a:t>Cross Join</a:t>
            </a:r>
          </a:p>
          <a:p>
            <a:pPr lvl="1"/>
            <a:r>
              <a:rPr lang="en-US" dirty="0"/>
              <a:t>Composite Join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equi</a:t>
            </a:r>
            <a:r>
              <a:rPr lang="en-US" dirty="0"/>
              <a:t> Join</a:t>
            </a:r>
          </a:p>
          <a:p>
            <a:r>
              <a:rPr lang="en-US" dirty="0"/>
              <a:t>Must support a user story.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DA52-67B6-4828-B628-6125D821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5B99-133F-4211-948F-86A0BDC4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pivot table from a current table.</a:t>
            </a:r>
          </a:p>
          <a:p>
            <a:r>
              <a:rPr lang="en-US" dirty="0"/>
              <a:t>Unpivot the table to a new table. </a:t>
            </a:r>
          </a:p>
          <a:p>
            <a:r>
              <a:rPr lang="en-US" dirty="0"/>
              <a:t>Must support a user story and reporting requirement. </a:t>
            </a:r>
          </a:p>
        </p:txBody>
      </p:sp>
    </p:spTree>
    <p:extLst>
      <p:ext uri="{BB962C8B-B14F-4D97-AF65-F5344CB8AC3E}">
        <p14:creationId xmlns:p14="http://schemas.microsoft.com/office/powerpoint/2010/main" val="335388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3E09-ADBC-4AE0-9E02-AECC0E36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1" y="365125"/>
            <a:ext cx="1152939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Programmable SQL statements: Basic and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9F7A-E274-4997-921B-191B717A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Stored Procedures </a:t>
            </a:r>
            <a:r>
              <a:rPr lang="en-US" dirty="0"/>
              <a:t>(SPROCS)</a:t>
            </a:r>
          </a:p>
          <a:p>
            <a:r>
              <a:rPr lang="en-US" dirty="0">
                <a:highlight>
                  <a:srgbClr val="FFFF00"/>
                </a:highlight>
              </a:rPr>
              <a:t>User Defined Functions </a:t>
            </a:r>
            <a:r>
              <a:rPr lang="en-US" dirty="0"/>
              <a:t>(UDFs)</a:t>
            </a:r>
          </a:p>
          <a:p>
            <a:pPr lvl="1"/>
            <a:r>
              <a:rPr lang="en-US" dirty="0"/>
              <a:t>Scalar, Table valued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Exec(@SQL),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sp_executeSQL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DB6-5555-4226-942A-EE71399F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57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740-533B-4C50-8626-BBE9C646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1520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Join</a:t>
            </a:r>
          </a:p>
          <a:p>
            <a:r>
              <a:rPr lang="en-US" sz="2000" dirty="0"/>
              <a:t>2 ‘on’ conditions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Non-</a:t>
            </a:r>
            <a:r>
              <a:rPr lang="en-US" dirty="0" err="1"/>
              <a:t>equi</a:t>
            </a:r>
            <a:r>
              <a:rPr lang="en-US" dirty="0"/>
              <a:t> Join</a:t>
            </a:r>
          </a:p>
          <a:p>
            <a:r>
              <a:rPr lang="en-US" sz="2000" dirty="0"/>
              <a:t>Non equal “on”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DD8AC-A67D-4F63-93E5-81534B28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68" y="3429000"/>
            <a:ext cx="3840421" cy="3082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CA95D-CF17-40ED-A190-E972C52C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41" y="3429000"/>
            <a:ext cx="4043171" cy="306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81815-FCD2-4A01-9C95-80975DC5E777}"/>
              </a:ext>
            </a:extLst>
          </p:cNvPr>
          <p:cNvSpPr txBox="1"/>
          <p:nvPr/>
        </p:nvSpPr>
        <p:spPr>
          <a:xfrm>
            <a:off x="3545181" y="1559877"/>
            <a:ext cx="508883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ProductCategoryID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rowguid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rowguid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ModifiedDate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E4B6A9-E453-4D8D-908C-8A1995FC10CB}"/>
              </a:ext>
            </a:extLst>
          </p:cNvPr>
          <p:cNvSpPr/>
          <p:nvPr/>
        </p:nvSpPr>
        <p:spPr>
          <a:xfrm>
            <a:off x="3193886" y="2420979"/>
            <a:ext cx="298174" cy="6162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2E2E4AC-D140-4FF2-8C3D-22BDC2E8D8EA}"/>
              </a:ext>
            </a:extLst>
          </p:cNvPr>
          <p:cNvSpPr/>
          <p:nvPr/>
        </p:nvSpPr>
        <p:spPr>
          <a:xfrm>
            <a:off x="8885583" y="4970393"/>
            <a:ext cx="496957" cy="45637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0AC-7A1D-4980-84C9-86F7279A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 and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331E-51BB-4A6C-A08A-A4934251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900" b="1" dirty="0"/>
              <a:t>Pivoting</a:t>
            </a:r>
            <a:r>
              <a:rPr lang="en-US" dirty="0"/>
              <a:t> - rotates rows to columns, with or without aggregating.</a:t>
            </a:r>
          </a:p>
          <a:p>
            <a:pPr marL="0" indent="0">
              <a:buNone/>
            </a:pPr>
            <a:r>
              <a:rPr lang="en-US" b="1" dirty="0"/>
              <a:t>Unpivoting</a:t>
            </a:r>
            <a:r>
              <a:rPr lang="en-US" dirty="0"/>
              <a:t> - rotates columns to rows, usually converting from an imported excel sheet. </a:t>
            </a:r>
          </a:p>
        </p:txBody>
      </p:sp>
    </p:spTree>
    <p:extLst>
      <p:ext uri="{BB962C8B-B14F-4D97-AF65-F5344CB8AC3E}">
        <p14:creationId xmlns:p14="http://schemas.microsoft.com/office/powerpoint/2010/main" val="264405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221-1EBC-4584-BD3C-ED38B56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 Example with </a:t>
            </a:r>
            <a:r>
              <a:rPr lang="en-US" dirty="0" err="1"/>
              <a:t>AdventureWorks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8A9CF-B22B-426A-B8EF-20069F4D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1408457"/>
            <a:ext cx="5883965" cy="2467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66538-49BB-4E79-BA72-AD0AF101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13" y="1408457"/>
            <a:ext cx="5499652" cy="3284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00708C-7808-45D7-8C50-6CE297FBD64A}"/>
              </a:ext>
            </a:extLst>
          </p:cNvPr>
          <p:cNvSpPr/>
          <p:nvPr/>
        </p:nvSpPr>
        <p:spPr>
          <a:xfrm rot="10800000">
            <a:off x="7407965" y="2494722"/>
            <a:ext cx="583096" cy="387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CB24D6E-BEBD-425C-821D-691DBDB8D858}"/>
              </a:ext>
            </a:extLst>
          </p:cNvPr>
          <p:cNvSpPr/>
          <p:nvPr/>
        </p:nvSpPr>
        <p:spPr>
          <a:xfrm>
            <a:off x="10734261" y="3876260"/>
            <a:ext cx="168965" cy="2782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13E3-1AA5-40EB-9942-00F5EC1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Pivoting Using Case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4CB0A-5762-4EA1-8838-DD4764D6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96" y="2042491"/>
            <a:ext cx="25146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F0A31-BD3E-43EB-AA62-818EE550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91" y="2042491"/>
            <a:ext cx="5167520" cy="3384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8796A3-39DA-4D80-8F66-E5532AD2D6D6}"/>
              </a:ext>
            </a:extLst>
          </p:cNvPr>
          <p:cNvSpPr/>
          <p:nvPr/>
        </p:nvSpPr>
        <p:spPr>
          <a:xfrm>
            <a:off x="4429539" y="2959376"/>
            <a:ext cx="357808" cy="7752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F4B1-1F5B-46BD-AC91-6BB20768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Pivoting Using Pivot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E5C05-6D12-4197-AD3D-89F6E0A123CF}"/>
              </a:ext>
            </a:extLst>
          </p:cNvPr>
          <p:cNvSpPr txBox="1"/>
          <p:nvPr/>
        </p:nvSpPr>
        <p:spPr>
          <a:xfrm>
            <a:off x="228600" y="1859654"/>
            <a:ext cx="57446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qty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PIVOT(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82D18-A8FD-4791-96EB-1CAD9916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90" y="1859654"/>
            <a:ext cx="5419725" cy="337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338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27B3-E412-49BE-83D4-A91E6907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Unpivoting Example with </a:t>
            </a:r>
            <a:r>
              <a:rPr lang="en-US" dirty="0" err="1"/>
              <a:t>AdventureWorks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F0DFD-E567-4F1C-9262-596A536D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1" y="1690688"/>
            <a:ext cx="445770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8D251-D0AB-466B-84B9-876B1DDF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66" y="1690688"/>
            <a:ext cx="5505450" cy="4743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A6D47E6C-DAF2-4ABB-8CEE-701D6B655FDE}"/>
              </a:ext>
            </a:extLst>
          </p:cNvPr>
          <p:cNvSpPr/>
          <p:nvPr/>
        </p:nvSpPr>
        <p:spPr>
          <a:xfrm rot="5400000">
            <a:off x="2713383" y="3647663"/>
            <a:ext cx="1311967" cy="2027582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45CAF-BDA2-4CD1-B23C-5370DEDD56B8}"/>
              </a:ext>
            </a:extLst>
          </p:cNvPr>
          <p:cNvSpPr txBox="1"/>
          <p:nvPr/>
        </p:nvSpPr>
        <p:spPr>
          <a:xfrm>
            <a:off x="132936" y="5510808"/>
            <a:ext cx="52478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https://docs.microsoft.com/en-us/sql/t-sql/queries/from-using-pivot-and-unpivot?view=sql-server-2017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1443</Words>
  <Application>Microsoft Office PowerPoint</Application>
  <PresentationFormat>Widescreen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Apply and Pivot Operators</vt:lpstr>
      <vt:lpstr>Table Operations: Basic versus Advanced</vt:lpstr>
      <vt:lpstr>Programmable SQL statements: Basic and Advanced</vt:lpstr>
      <vt:lpstr>Joins</vt:lpstr>
      <vt:lpstr>Pivot and Unpivot</vt:lpstr>
      <vt:lpstr>Pivot Example with AdventureWorks</vt:lpstr>
      <vt:lpstr>Pivoting Using Case Expression</vt:lpstr>
      <vt:lpstr>Pivoting Using Pivot Operator</vt:lpstr>
      <vt:lpstr>Unpivoting Example with AdventureWorks</vt:lpstr>
      <vt:lpstr>Unpivoting using Cross Join and Apply</vt:lpstr>
      <vt:lpstr>Unpivoting with Unpivot Operator</vt:lpstr>
      <vt:lpstr>User Defined Functions (UDF) User of system can create programmable functions</vt:lpstr>
      <vt:lpstr>Scalar Example</vt:lpstr>
      <vt:lpstr>Table Valued Example</vt:lpstr>
      <vt:lpstr>Functions are called in Select or SPROC You don’t Execute a Function</vt:lpstr>
      <vt:lpstr>Locate Functions in Object Navigation Folder</vt:lpstr>
      <vt:lpstr>Select from Function as table result set</vt:lpstr>
      <vt:lpstr>Simple Practice Example: Calling UDF from SPROC</vt:lpstr>
      <vt:lpstr>Function with CTE and INSERT result to Table</vt:lpstr>
      <vt:lpstr>Apply versus Join</vt:lpstr>
      <vt:lpstr>Apply versus Join</vt:lpstr>
      <vt:lpstr>Join vs Apply Syntax Comparison using Library Sample DB</vt:lpstr>
      <vt:lpstr>Join using Where condition versus UDF with Parameter</vt:lpstr>
      <vt:lpstr>Apply and UDF Skill Exercises</vt:lpstr>
      <vt:lpstr>Join Exercise</vt:lpstr>
      <vt:lpstr>Pivot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Operator</dc:title>
  <dc:creator>Hyman, Harvey</dc:creator>
  <cp:lastModifiedBy>Hyman, Harvey</cp:lastModifiedBy>
  <cp:revision>46</cp:revision>
  <dcterms:created xsi:type="dcterms:W3CDTF">2019-06-27T14:02:10Z</dcterms:created>
  <dcterms:modified xsi:type="dcterms:W3CDTF">2019-08-11T15:41:48Z</dcterms:modified>
</cp:coreProperties>
</file>