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8" r:id="rId4"/>
    <p:sldId id="265" r:id="rId5"/>
    <p:sldId id="276" r:id="rId6"/>
    <p:sldId id="267" r:id="rId7"/>
    <p:sldId id="273" r:id="rId8"/>
    <p:sldId id="270" r:id="rId9"/>
    <p:sldId id="269" r:id="rId10"/>
    <p:sldId id="262" r:id="rId11"/>
    <p:sldId id="266" r:id="rId12"/>
    <p:sldId id="257" r:id="rId13"/>
    <p:sldId id="272" r:id="rId14"/>
    <p:sldId id="264" r:id="rId15"/>
    <p:sldId id="271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78C0-3E27-462B-A314-332B46816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86432-2BAD-4F43-AC38-97AF78764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59537-B1E9-4EAA-8D1C-82468B2F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3D28-1457-4F9A-9995-220A30C19605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C8C9A-F2E2-437E-ABEE-F44DA313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7C725-BCC2-49E4-963A-4E1484D5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1DE0A-03D7-45CB-8045-CD84BEFF4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2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EBB5-B639-42FE-9EF0-9C8745D26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904FC-0150-484B-A108-57A9CC30A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9AA96-A0B9-43EF-8068-86670426A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3D28-1457-4F9A-9995-220A30C19605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64EB0-B081-42F6-9F8C-2DC6AB082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09E90-DEAC-46AB-85D0-2130AEA0B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1DE0A-03D7-45CB-8045-CD84BEFF4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8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32E9C-D74F-4F4D-8CB7-4F9640D26F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82EDB-EAC9-4E2A-A704-F62D74BEC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387EE-C954-430F-BBC9-4A1AAE85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3D28-1457-4F9A-9995-220A30C19605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CF4FD-1E7A-42CD-AE09-1D597DBD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7D115-3447-4F21-B015-A48C5E99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1DE0A-03D7-45CB-8045-CD84BEFF4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1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8729-8E1C-44AE-963C-8A10FBDD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FFAE0-6364-4656-90B4-3A136EF15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A41F6-DA42-4493-899F-6BB5B2598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3D28-1457-4F9A-9995-220A30C19605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21B2C-2FD0-4114-BB9D-29F13849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B9ACB-1D1B-4ADF-9A5A-0C85D666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1DE0A-03D7-45CB-8045-CD84BEFF4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3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19C2B-A5B4-4A86-9CDB-90ABF493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F7D5E-8C25-45DE-8E14-196BDAE52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334E9-165D-421E-9829-A2629FE0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3D28-1457-4F9A-9995-220A30C19605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6D7CD-CB89-4C6D-B587-49E4BAC7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E0444-1736-4F36-9346-07AA02E1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1DE0A-03D7-45CB-8045-CD84BEFF4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8AD6-CBFD-453B-A3EB-27BDB9BA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EC300-3880-4333-9947-EA3CECD08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B6CEF-4F4B-4E4A-BA7F-7CABC0627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74D8F-7C52-4D12-AF5C-E898B4741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3D28-1457-4F9A-9995-220A30C19605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FAE9D-EB3C-4E2D-8A6C-B3C72F50D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628D7-C162-4F86-804F-A0C20E23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1DE0A-03D7-45CB-8045-CD84BEFF4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1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0D6BF-42E4-4126-A18D-0F6D13580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E06B1-1EB2-47CE-BE24-4B0C916E3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092EB-6ACC-40EF-8A8E-B208009E5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556D4-B7DA-4416-9855-DF7076693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86263D-67AB-4FEA-98B7-969CB99DF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0468F0-458A-4175-82A2-D4952170C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3D28-1457-4F9A-9995-220A30C19605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3C09BB-7BDC-4AF3-802D-FBCA706C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78A7C2-7AC4-4F42-9BEC-D4EEA223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1DE0A-03D7-45CB-8045-CD84BEFF4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9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A9A76-A8D3-4400-83DA-EC85B0EF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120EB-4B06-4323-BFA2-7DAC25B2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3D28-1457-4F9A-9995-220A30C19605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F0DEF-D43E-42E5-B26B-C53829C5C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6AA98-B213-4C1B-93B3-B4C41D01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1DE0A-03D7-45CB-8045-CD84BEFF4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9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D408B-B14E-4D00-988E-D248716C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3D28-1457-4F9A-9995-220A30C19605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BD5696-AFC2-4962-B746-A24CE9AC7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FBCE0-D36E-4606-B2E3-96BE461C1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1DE0A-03D7-45CB-8045-CD84BEFF4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7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8E46C-095F-424F-A4A9-4A5D7FC0C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BE721-AD98-409D-A6E4-CF62BB1B9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6C45E-80C6-4C70-A6A9-BB77AF11E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E828C-5F18-4B43-B991-C5E7CDAF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3D28-1457-4F9A-9995-220A30C19605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6D30B-A3E0-4F35-AEB1-9D3EF246A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F127A-5C83-486A-B755-1815D2400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1DE0A-03D7-45CB-8045-CD84BEFF4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6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1F317-74AD-451B-BFA3-23CF14038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167A02-1B5F-49E5-AA19-37574A427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25188-8FA5-47E7-83EB-79A055DA2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29A84-F858-4272-9753-FD86EBA3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3D28-1457-4F9A-9995-220A30C19605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DBCFF-71EA-43C8-8D2F-9EA53215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51584-9A26-4E09-BADB-91523A15F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1DE0A-03D7-45CB-8045-CD84BEFF4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3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C19FF0-C12D-4481-A34A-BE9AED4D3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F4DD4-12E5-45F1-BB5C-C2CFD92F9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8DFD7-33F2-42C8-91D1-3CC354963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43D28-1457-4F9A-9995-220A30C19605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5C9EE-ED00-4531-BEC8-0F7BBECFA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8B1C0-386E-452F-9DC0-7F6B736EE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1DE0A-03D7-45CB-8045-CD84BEFF4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microsoft.com/en-us/sql/relational-databases/security/sql-injection?view=sql-server-201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ssqltips.com/sqlservertip/1160/execute-dynamic-sql-commands-in-sql-serve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servertutorial.net/sql-server-stored-procedures/sql-server-dynamic-sql/" TargetMode="External"/><Relationship Id="rId2" Type="http://schemas.openxmlformats.org/officeDocument/2006/relationships/hyperlink" Target="https://www.essentialsql.com/build-dynamic-sql-stored-procedur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10BD-565E-4E1B-BE7C-6C4EF8347B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Parameterized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5E441-CD6D-4C43-ABC7-9F1286FE48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T-SQL (MS SQL Server)</a:t>
            </a:r>
          </a:p>
          <a:p>
            <a:r>
              <a:rPr lang="en-US" dirty="0" err="1"/>
              <a:t>sp_executeSQL</a:t>
            </a:r>
            <a:endParaRPr lang="en-US" dirty="0"/>
          </a:p>
          <a:p>
            <a:r>
              <a:rPr lang="en-US" dirty="0"/>
              <a:t>SQL injection</a:t>
            </a:r>
          </a:p>
        </p:txBody>
      </p:sp>
    </p:spTree>
    <p:extLst>
      <p:ext uri="{BB962C8B-B14F-4D97-AF65-F5344CB8AC3E}">
        <p14:creationId xmlns:p14="http://schemas.microsoft.com/office/powerpoint/2010/main" val="3686301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1D9C-5996-4947-9934-4913F96A9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B1D61-8295-4E08-AADC-368B47552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SQL injection</a:t>
            </a:r>
            <a:r>
              <a:rPr lang="en-US" dirty="0"/>
              <a:t> is a code </a:t>
            </a:r>
            <a:r>
              <a:rPr lang="en-US" b="1" dirty="0"/>
              <a:t>injection</a:t>
            </a:r>
            <a:r>
              <a:rPr lang="en-US" dirty="0"/>
              <a:t> technique, used to attack data-driven applications, in which malicious </a:t>
            </a:r>
            <a:r>
              <a:rPr lang="en-US" b="1" dirty="0"/>
              <a:t>SQL</a:t>
            </a:r>
            <a:r>
              <a:rPr lang="en-US" dirty="0"/>
              <a:t> statements are inserted into an entry field for execution. (Wiki)</a:t>
            </a:r>
          </a:p>
          <a:p>
            <a:endParaRPr lang="en-US" dirty="0"/>
          </a:p>
          <a:p>
            <a:r>
              <a:rPr lang="en-US" dirty="0"/>
              <a:t>SQL injection is an attack in which malicious code is inserted into strings that are later passed to an instance of SQL Server for parsing and execution. (</a:t>
            </a:r>
            <a:r>
              <a:rPr lang="en-US" dirty="0" err="1"/>
              <a:t>docs.Microsoft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41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BAA3-A7C5-4331-9A27-A091BA46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SQL Injection Explained with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E0874-F5B3-43E0-BC48-25947F429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https://docs.microsoft.com/en-us/sql/relational-databases/security/sql-injection?view=sql-server-2017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091A89-6E9C-4950-86B2-CDAE032AF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22" y="3010777"/>
            <a:ext cx="5378104" cy="31661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70E1A5-33DA-4E71-93D5-92B89A53C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576" y="3010778"/>
            <a:ext cx="4977224" cy="31664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77725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13038-D5E0-4434-8873-E966192CD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765"/>
            <a:ext cx="10515600" cy="6886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Practice Example for Parameterized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99277-1C2D-46D6-A25C-54FFC4B08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618" y="1028246"/>
            <a:ext cx="7957457" cy="5342737"/>
          </a:xfrm>
          <a:ln>
            <a:solidFill>
              <a:schemeClr val="accent1"/>
            </a:solidFill>
          </a:ln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800" dirty="0"/>
              <a:t>DECLARE @</a:t>
            </a:r>
            <a:r>
              <a:rPr lang="en-US" sz="4800" dirty="0" err="1">
                <a:solidFill>
                  <a:srgbClr val="FF0000"/>
                </a:solidFill>
              </a:rPr>
              <a:t>IntVariable</a:t>
            </a:r>
            <a:r>
              <a:rPr lang="en-US" sz="4800" dirty="0"/>
              <a:t> int;  </a:t>
            </a:r>
          </a:p>
          <a:p>
            <a:pPr marL="0" indent="0">
              <a:buNone/>
            </a:pPr>
            <a:r>
              <a:rPr lang="en-US" sz="4800" dirty="0"/>
              <a:t>DECLARE @</a:t>
            </a:r>
            <a:r>
              <a:rPr lang="en-US" sz="4800" dirty="0" err="1">
                <a:solidFill>
                  <a:srgbClr val="FF0000"/>
                </a:solidFill>
              </a:rPr>
              <a:t>SQLString</a:t>
            </a:r>
            <a:r>
              <a:rPr lang="en-US" sz="4800" dirty="0"/>
              <a:t> </a:t>
            </a:r>
            <a:r>
              <a:rPr lang="en-US" sz="4800" dirty="0" err="1"/>
              <a:t>nvarchar</a:t>
            </a:r>
            <a:r>
              <a:rPr lang="en-US" sz="4800" dirty="0"/>
              <a:t>(500);  </a:t>
            </a:r>
          </a:p>
          <a:p>
            <a:pPr marL="0" indent="0">
              <a:buNone/>
            </a:pPr>
            <a:r>
              <a:rPr lang="en-US" sz="4800" dirty="0"/>
              <a:t>DECLARE @</a:t>
            </a:r>
            <a:r>
              <a:rPr lang="en-US" sz="4800" dirty="0" err="1">
                <a:solidFill>
                  <a:srgbClr val="FF0000"/>
                </a:solidFill>
              </a:rPr>
              <a:t>ParmDefinition</a:t>
            </a:r>
            <a:r>
              <a:rPr lang="en-US" sz="4800" dirty="0"/>
              <a:t> </a:t>
            </a:r>
            <a:r>
              <a:rPr lang="en-US" sz="4800" dirty="0" err="1"/>
              <a:t>nvarchar</a:t>
            </a:r>
            <a:r>
              <a:rPr lang="en-US" sz="4800" dirty="0"/>
              <a:t>(500);  </a:t>
            </a:r>
          </a:p>
          <a:p>
            <a:pPr marL="0" indent="0">
              <a:buNone/>
            </a:pPr>
            <a:r>
              <a:rPr lang="en-US" sz="3400" dirty="0"/>
              <a:t>  </a:t>
            </a:r>
            <a:endParaRPr lang="en-US" sz="4900" dirty="0"/>
          </a:p>
          <a:p>
            <a:pPr marL="0" indent="0">
              <a:buNone/>
            </a:pPr>
            <a:r>
              <a:rPr lang="en-US" sz="4900" dirty="0"/>
              <a:t>SET @</a:t>
            </a:r>
            <a:r>
              <a:rPr lang="en-US" sz="4900" dirty="0" err="1"/>
              <a:t>SQLString</a:t>
            </a:r>
            <a:r>
              <a:rPr lang="en-US" sz="4900" dirty="0"/>
              <a:t> =  </a:t>
            </a:r>
          </a:p>
          <a:p>
            <a:pPr marL="0" indent="0">
              <a:buNone/>
            </a:pPr>
            <a:r>
              <a:rPr lang="en-US" sz="4900" dirty="0"/>
              <a:t>     N'</a:t>
            </a:r>
            <a:r>
              <a:rPr lang="en-US" sz="4900" dirty="0">
                <a:solidFill>
                  <a:srgbClr val="FF0000"/>
                </a:solidFill>
              </a:rPr>
              <a:t>SELECT </a:t>
            </a:r>
            <a:r>
              <a:rPr lang="en-US" sz="4900" dirty="0" err="1">
                <a:solidFill>
                  <a:srgbClr val="FF0000"/>
                </a:solidFill>
              </a:rPr>
              <a:t>BusinessEntityID</a:t>
            </a:r>
            <a:r>
              <a:rPr lang="en-US" sz="4900" dirty="0">
                <a:solidFill>
                  <a:srgbClr val="FF0000"/>
                </a:solidFill>
              </a:rPr>
              <a:t>, </a:t>
            </a:r>
            <a:r>
              <a:rPr lang="en-US" sz="4900" dirty="0" err="1">
                <a:solidFill>
                  <a:srgbClr val="FF0000"/>
                </a:solidFill>
              </a:rPr>
              <a:t>NationalIDNumber</a:t>
            </a:r>
            <a:r>
              <a:rPr lang="en-US" sz="4900" dirty="0">
                <a:solidFill>
                  <a:srgbClr val="FF0000"/>
                </a:solidFill>
              </a:rPr>
              <a:t>, </a:t>
            </a:r>
            <a:r>
              <a:rPr lang="en-US" sz="4900" dirty="0" err="1">
                <a:solidFill>
                  <a:srgbClr val="FF0000"/>
                </a:solidFill>
              </a:rPr>
              <a:t>JobTitle</a:t>
            </a:r>
            <a:r>
              <a:rPr lang="en-US" sz="4900" dirty="0">
                <a:solidFill>
                  <a:srgbClr val="FF0000"/>
                </a:solidFill>
              </a:rPr>
              <a:t>, </a:t>
            </a:r>
            <a:r>
              <a:rPr lang="en-US" sz="4900" dirty="0" err="1">
                <a:solidFill>
                  <a:srgbClr val="FF0000"/>
                </a:solidFill>
              </a:rPr>
              <a:t>LoginID</a:t>
            </a:r>
            <a:r>
              <a:rPr lang="en-US" sz="4900" dirty="0">
                <a:solidFill>
                  <a:srgbClr val="FF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4900" dirty="0">
                <a:solidFill>
                  <a:srgbClr val="FF0000"/>
                </a:solidFill>
              </a:rPr>
              <a:t>       FROM AdventureWorks2012.HumanResources.Employee   </a:t>
            </a:r>
          </a:p>
          <a:p>
            <a:pPr marL="0" indent="0">
              <a:buNone/>
            </a:pPr>
            <a:r>
              <a:rPr lang="en-US" sz="4900" dirty="0">
                <a:solidFill>
                  <a:srgbClr val="FF0000"/>
                </a:solidFill>
              </a:rPr>
              <a:t>       WHERE </a:t>
            </a:r>
            <a:r>
              <a:rPr lang="en-US" sz="4900" dirty="0" err="1">
                <a:solidFill>
                  <a:srgbClr val="FF0000"/>
                </a:solidFill>
              </a:rPr>
              <a:t>BusinessEntityID</a:t>
            </a:r>
            <a:r>
              <a:rPr lang="en-US" sz="4900" dirty="0">
                <a:solidFill>
                  <a:srgbClr val="FF0000"/>
                </a:solidFill>
              </a:rPr>
              <a:t> = @</a:t>
            </a:r>
            <a:r>
              <a:rPr lang="en-US" sz="4900" dirty="0" err="1">
                <a:solidFill>
                  <a:srgbClr val="FF0000"/>
                </a:solidFill>
              </a:rPr>
              <a:t>BusinessEntityID</a:t>
            </a:r>
            <a:r>
              <a:rPr lang="en-US" sz="4900" dirty="0"/>
              <a:t>';  </a:t>
            </a:r>
          </a:p>
          <a:p>
            <a:pPr marL="0" indent="0">
              <a:buNone/>
            </a:pPr>
            <a:r>
              <a:rPr lang="en-US" sz="4900" dirty="0"/>
              <a:t>SET @</a:t>
            </a:r>
            <a:r>
              <a:rPr lang="en-US" sz="4900" dirty="0" err="1"/>
              <a:t>ParmDefinition</a:t>
            </a:r>
            <a:r>
              <a:rPr lang="en-US" sz="4900" dirty="0"/>
              <a:t> = N'</a:t>
            </a:r>
            <a:r>
              <a:rPr lang="en-US" sz="4900" dirty="0">
                <a:solidFill>
                  <a:srgbClr val="FF0000"/>
                </a:solidFill>
              </a:rPr>
              <a:t>@</a:t>
            </a:r>
            <a:r>
              <a:rPr lang="en-US" sz="4900" dirty="0" err="1">
                <a:solidFill>
                  <a:srgbClr val="FF0000"/>
                </a:solidFill>
              </a:rPr>
              <a:t>BusinessEntityID</a:t>
            </a:r>
            <a:r>
              <a:rPr lang="en-US" sz="4900" dirty="0">
                <a:solidFill>
                  <a:srgbClr val="FF0000"/>
                </a:solidFill>
              </a:rPr>
              <a:t> </a:t>
            </a:r>
            <a:r>
              <a:rPr lang="en-US" sz="4900" dirty="0" err="1">
                <a:solidFill>
                  <a:srgbClr val="FF0000"/>
                </a:solidFill>
              </a:rPr>
              <a:t>tinyint</a:t>
            </a:r>
            <a:r>
              <a:rPr lang="en-US" sz="4900" dirty="0"/>
              <a:t>';  </a:t>
            </a:r>
          </a:p>
          <a:p>
            <a:pPr marL="0" indent="0">
              <a:buNone/>
            </a:pPr>
            <a:endParaRPr lang="en-US" sz="49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4900" dirty="0">
                <a:solidFill>
                  <a:srgbClr val="00B050"/>
                </a:solidFill>
              </a:rPr>
              <a:t>--use parameter to run query</a:t>
            </a:r>
          </a:p>
          <a:p>
            <a:pPr marL="0" indent="0">
              <a:buNone/>
            </a:pPr>
            <a:r>
              <a:rPr lang="en-US" sz="4900" dirty="0"/>
              <a:t>SET @</a:t>
            </a:r>
            <a:r>
              <a:rPr lang="en-US" sz="4900" dirty="0" err="1"/>
              <a:t>IntVariable</a:t>
            </a:r>
            <a:r>
              <a:rPr lang="en-US" sz="4900" dirty="0"/>
              <a:t> = 197;  </a:t>
            </a:r>
          </a:p>
          <a:p>
            <a:pPr marL="0" indent="0">
              <a:buNone/>
            </a:pPr>
            <a:r>
              <a:rPr lang="en-US" sz="4900" dirty="0"/>
              <a:t>EXECUTE </a:t>
            </a:r>
            <a:r>
              <a:rPr lang="en-US" sz="4900" dirty="0" err="1"/>
              <a:t>sp_executesql</a:t>
            </a:r>
            <a:r>
              <a:rPr lang="en-US" sz="4900" dirty="0"/>
              <a:t> @</a:t>
            </a:r>
            <a:r>
              <a:rPr lang="en-US" sz="4900" dirty="0" err="1"/>
              <a:t>SQLString</a:t>
            </a:r>
            <a:r>
              <a:rPr lang="en-US" sz="4900" dirty="0"/>
              <a:t>, @</a:t>
            </a:r>
            <a:r>
              <a:rPr lang="en-US" sz="4900" dirty="0" err="1"/>
              <a:t>ParmDefinition</a:t>
            </a:r>
            <a:r>
              <a:rPr lang="en-US" sz="4900" dirty="0"/>
              <a:t>, @</a:t>
            </a:r>
            <a:r>
              <a:rPr lang="en-US" sz="4900" dirty="0" err="1"/>
              <a:t>BusinessEntityID</a:t>
            </a:r>
            <a:r>
              <a:rPr lang="en-US" sz="4900" dirty="0"/>
              <a:t> = @</a:t>
            </a:r>
            <a:r>
              <a:rPr lang="en-US" sz="4900" dirty="0" err="1"/>
              <a:t>IntVariable</a:t>
            </a:r>
            <a:r>
              <a:rPr lang="en-US" sz="4900" dirty="0"/>
              <a:t>;  </a:t>
            </a:r>
          </a:p>
          <a:p>
            <a:pPr marL="0" indent="0">
              <a:buNone/>
            </a:pPr>
            <a:endParaRPr lang="en-US" sz="49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4900" dirty="0">
                <a:solidFill>
                  <a:srgbClr val="00B050"/>
                </a:solidFill>
              </a:rPr>
              <a:t>--reuse parameter with new value to run same query</a:t>
            </a:r>
          </a:p>
          <a:p>
            <a:pPr marL="0" indent="0">
              <a:buNone/>
            </a:pPr>
            <a:r>
              <a:rPr lang="en-US" sz="4900" dirty="0"/>
              <a:t>SET @</a:t>
            </a:r>
            <a:r>
              <a:rPr lang="en-US" sz="4900" dirty="0" err="1"/>
              <a:t>IntVariable</a:t>
            </a:r>
            <a:r>
              <a:rPr lang="en-US" sz="4900" dirty="0"/>
              <a:t> = 109;  </a:t>
            </a:r>
          </a:p>
          <a:p>
            <a:pPr marL="0" indent="0">
              <a:buNone/>
            </a:pPr>
            <a:r>
              <a:rPr lang="en-US" sz="4900" dirty="0"/>
              <a:t>EXECUTE </a:t>
            </a:r>
            <a:r>
              <a:rPr lang="en-US" sz="4900" dirty="0" err="1"/>
              <a:t>sp_executesql</a:t>
            </a:r>
            <a:r>
              <a:rPr lang="en-US" sz="4900" dirty="0"/>
              <a:t> @</a:t>
            </a:r>
            <a:r>
              <a:rPr lang="en-US" sz="4900" dirty="0" err="1"/>
              <a:t>SQLString</a:t>
            </a:r>
            <a:r>
              <a:rPr lang="en-US" sz="4900" dirty="0"/>
              <a:t>, @</a:t>
            </a:r>
            <a:r>
              <a:rPr lang="en-US" sz="4900" dirty="0" err="1"/>
              <a:t>ParmDefinition</a:t>
            </a:r>
            <a:r>
              <a:rPr lang="en-US" sz="4900" dirty="0"/>
              <a:t>, @</a:t>
            </a:r>
            <a:r>
              <a:rPr lang="en-US" sz="4900" dirty="0" err="1"/>
              <a:t>BusinessEntityID</a:t>
            </a:r>
            <a:r>
              <a:rPr lang="en-US" sz="4900" dirty="0"/>
              <a:t> = @</a:t>
            </a:r>
            <a:r>
              <a:rPr lang="en-US" sz="4900" dirty="0" err="1"/>
              <a:t>IntVariable</a:t>
            </a:r>
            <a:r>
              <a:rPr lang="en-US" sz="4900" dirty="0"/>
              <a:t>;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900719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BCF82-EE50-4DCE-96D8-2E8B7DED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Exec (@SQL) versus </a:t>
            </a:r>
            <a:r>
              <a:rPr lang="en-US" dirty="0" err="1"/>
              <a:t>sp_executeSQL</a:t>
            </a:r>
            <a:r>
              <a:rPr lang="en-US" dirty="0"/>
              <a:t> @SQL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4B2C23-ACAC-4A47-8A73-23AFC6A52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01" y="1963807"/>
            <a:ext cx="4969404" cy="44427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C8B260-5371-4942-B51B-7DD000A8D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130" y="1963807"/>
            <a:ext cx="5931269" cy="44427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C308B45C-2D08-4E2E-A164-4E56D24D3B5A}"/>
              </a:ext>
            </a:extLst>
          </p:cNvPr>
          <p:cNvSpPr/>
          <p:nvPr/>
        </p:nvSpPr>
        <p:spPr>
          <a:xfrm rot="20240304">
            <a:off x="592979" y="6044714"/>
            <a:ext cx="1172818" cy="50689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307DE8A-9F9D-42CC-88F5-1944DD2A3AF9}"/>
              </a:ext>
            </a:extLst>
          </p:cNvPr>
          <p:cNvSpPr/>
          <p:nvPr/>
        </p:nvSpPr>
        <p:spPr>
          <a:xfrm rot="20240304">
            <a:off x="5772508" y="6071286"/>
            <a:ext cx="1172818" cy="50689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15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3863-3633-4C9E-B9ED-956641902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Exec SQL versus Exec Proc?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8B64D-EAA7-40C2-BB20-9CC26EB98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err="1"/>
              <a:t>Sp_executeSQL</a:t>
            </a:r>
            <a:r>
              <a:rPr lang="en-US" sz="3200" dirty="0"/>
              <a:t>:</a:t>
            </a:r>
          </a:p>
          <a:p>
            <a:r>
              <a:rPr lang="en-US" dirty="0"/>
              <a:t>Performance – Uses cache plan</a:t>
            </a:r>
          </a:p>
          <a:p>
            <a:r>
              <a:rPr lang="en-US" dirty="0"/>
              <a:t>Security – Prevent SQL injection</a:t>
            </a:r>
          </a:p>
          <a:p>
            <a:r>
              <a:rPr lang="en-US" dirty="0"/>
              <a:t>Temp Tables – Passing result instead of Temp table</a:t>
            </a:r>
          </a:p>
        </p:txBody>
      </p:sp>
    </p:spTree>
    <p:extLst>
      <p:ext uri="{BB962C8B-B14F-4D97-AF65-F5344CB8AC3E}">
        <p14:creationId xmlns:p14="http://schemas.microsoft.com/office/powerpoint/2010/main" val="828606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4006-F863-4A5E-950C-A3BB78045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 for @SQL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A73FC-BAC5-4B79-9D9F-157C454F6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a select statement</a:t>
            </a:r>
          </a:p>
          <a:p>
            <a:pPr lvl="1"/>
            <a:r>
              <a:rPr lang="en-US" dirty="0"/>
              <a:t>Must contain 1 join, 2 aggregators</a:t>
            </a:r>
          </a:p>
          <a:p>
            <a:pPr lvl="1"/>
            <a:r>
              <a:rPr lang="en-US" dirty="0"/>
              <a:t>Must have if/else</a:t>
            </a:r>
          </a:p>
          <a:p>
            <a:r>
              <a:rPr lang="en-US" dirty="0"/>
              <a:t>Create select with a parameter SPROC </a:t>
            </a:r>
          </a:p>
          <a:p>
            <a:r>
              <a:rPr lang="en-US" dirty="0"/>
              <a:t>Create select, Execute with EXEC (@SQL)</a:t>
            </a:r>
          </a:p>
          <a:p>
            <a:r>
              <a:rPr lang="en-US" dirty="0"/>
              <a:t>Create select as, Execute with </a:t>
            </a:r>
            <a:r>
              <a:rPr lang="en-US" dirty="0" err="1"/>
              <a:t>sp_executeSQL</a:t>
            </a:r>
            <a:r>
              <a:rPr lang="en-US" dirty="0"/>
              <a:t> @SQL</a:t>
            </a:r>
          </a:p>
          <a:p>
            <a:r>
              <a:rPr lang="en-US" dirty="0"/>
              <a:t>Create exec @SQL called within SPROC</a:t>
            </a:r>
          </a:p>
          <a:p>
            <a:r>
              <a:rPr lang="en-US" dirty="0"/>
              <a:t>Run examples to show differences in performance</a:t>
            </a:r>
          </a:p>
          <a:p>
            <a:r>
              <a:rPr lang="en-US" dirty="0"/>
              <a:t>Must use as least 3 parameters</a:t>
            </a:r>
          </a:p>
          <a:p>
            <a:r>
              <a:rPr lang="en-US" dirty="0"/>
              <a:t>Must support a user story</a:t>
            </a:r>
          </a:p>
        </p:txBody>
      </p:sp>
    </p:spTree>
    <p:extLst>
      <p:ext uri="{BB962C8B-B14F-4D97-AF65-F5344CB8AC3E}">
        <p14:creationId xmlns:p14="http://schemas.microsoft.com/office/powerpoint/2010/main" val="474832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BE8F0-171B-41E6-998E-4000A737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 for 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9FEEE-97FD-4CC0-886B-81D13D8D3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SPROC that allows a SQL Injection attack.</a:t>
            </a:r>
          </a:p>
          <a:p>
            <a:r>
              <a:rPr lang="en-US" dirty="0"/>
              <a:t>Recreate the SPROC to prevent the attack using any of the methods discussed. </a:t>
            </a:r>
          </a:p>
          <a:p>
            <a:r>
              <a:rPr lang="en-US" dirty="0"/>
              <a:t>Must support a user story. </a:t>
            </a:r>
          </a:p>
        </p:txBody>
      </p:sp>
    </p:spTree>
    <p:extLst>
      <p:ext uri="{BB962C8B-B14F-4D97-AF65-F5344CB8AC3E}">
        <p14:creationId xmlns:p14="http://schemas.microsoft.com/office/powerpoint/2010/main" val="3191136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AF1B-43E2-4414-A088-A10490C7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Additional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2EAE7-3BA8-4DF0-A135-780972BFB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NOEXEC option</a:t>
            </a:r>
          </a:p>
          <a:p>
            <a:r>
              <a:rPr lang="en-US" dirty="0" err="1"/>
              <a:t>Quotename</a:t>
            </a:r>
            <a:r>
              <a:rPr lang="en-US" dirty="0"/>
              <a:t>()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5738A5-B838-47CC-839D-A8182EAFE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741" y="1520687"/>
            <a:ext cx="5801710" cy="36252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FB2328D-F410-4BFC-9B78-43C31C8F52BD}"/>
              </a:ext>
            </a:extLst>
          </p:cNvPr>
          <p:cNvSpPr/>
          <p:nvPr/>
        </p:nvSpPr>
        <p:spPr>
          <a:xfrm>
            <a:off x="7295322" y="2206487"/>
            <a:ext cx="646043" cy="38762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0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F1ED-1897-46FB-B2D8-B820964FC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SQL, T-SQL, PL/SQL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99D85-12EA-4515-AF9B-98A8C0F97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SQL: Structured Query Language - ANSI 1986, ISO 1987</a:t>
            </a:r>
          </a:p>
          <a:p>
            <a:endParaRPr lang="en-US" dirty="0"/>
          </a:p>
          <a:p>
            <a:r>
              <a:rPr lang="en-US" dirty="0"/>
              <a:t>T-SQL: MS SQL Server branded SQL</a:t>
            </a:r>
          </a:p>
          <a:p>
            <a:endParaRPr lang="en-US" dirty="0"/>
          </a:p>
          <a:p>
            <a:r>
              <a:rPr lang="en-US" dirty="0"/>
              <a:t>PL/SQL: Oracle branded SQL</a:t>
            </a:r>
          </a:p>
        </p:txBody>
      </p:sp>
    </p:spTree>
    <p:extLst>
      <p:ext uri="{BB962C8B-B14F-4D97-AF65-F5344CB8AC3E}">
        <p14:creationId xmlns:p14="http://schemas.microsoft.com/office/powerpoint/2010/main" val="56098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8300-F2D1-410D-9E8F-7811F65F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Static SQL versus Dynamic SQL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E1D45-13D2-4E4E-B8BE-4B63A7CDB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/>
          <a:lstStyle/>
          <a:p>
            <a:r>
              <a:rPr lang="en-US" dirty="0"/>
              <a:t>Static SQL – A simple select statement, often stored as a procedure. The query never changes; it always asked the same thing and returns whatever values may have changed between asks. </a:t>
            </a:r>
          </a:p>
          <a:p>
            <a:r>
              <a:rPr lang="en-US" dirty="0"/>
              <a:t>Dynamic SQL – A select statement with @parameters. The query is dynamic because the value being searched is open ended and may be modified by the user at the time of execution.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89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3D08-A641-4724-B68D-1CA5CEF1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Dynamic SQL versus Static SQL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35BE3D-C4A5-4725-A3E6-E92FF5478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2041"/>
            <a:ext cx="5276850" cy="1266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25CD84-9086-41E8-9BE7-E812CB8F9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697" y="2600325"/>
            <a:ext cx="4219575" cy="828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AB7417-A1BF-4991-B722-34B7846108BF}"/>
              </a:ext>
            </a:extLst>
          </p:cNvPr>
          <p:cNvSpPr/>
          <p:nvPr/>
        </p:nvSpPr>
        <p:spPr>
          <a:xfrm>
            <a:off x="9605754" y="2752070"/>
            <a:ext cx="725556" cy="153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D2A610-34F9-404E-8F5A-80823FE2B452}"/>
              </a:ext>
            </a:extLst>
          </p:cNvPr>
          <p:cNvSpPr/>
          <p:nvPr/>
        </p:nvSpPr>
        <p:spPr>
          <a:xfrm>
            <a:off x="6825698" y="3013903"/>
            <a:ext cx="3982692" cy="328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4F31B2-BAE3-4448-AE54-BFDEC97AC233}"/>
              </a:ext>
            </a:extLst>
          </p:cNvPr>
          <p:cNvCxnSpPr/>
          <p:nvPr/>
        </p:nvCxnSpPr>
        <p:spPr>
          <a:xfrm flipV="1">
            <a:off x="4884668" y="2905333"/>
            <a:ext cx="1808922" cy="1085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814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EA0F-A4D2-44F7-88E1-728B5F74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268" y="195228"/>
            <a:ext cx="5751445" cy="49164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Dynamic SQL Walkthrough: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1CC35-96B0-458E-AE2E-4C6E6560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4330" y="1113961"/>
            <a:ext cx="6119193" cy="829851"/>
          </a:xfrm>
        </p:spPr>
        <p:txBody>
          <a:bodyPr>
            <a:normAutofit/>
          </a:bodyPr>
          <a:lstStyle/>
          <a:p>
            <a:pPr lvl="1"/>
            <a:r>
              <a:rPr lang="en-US" sz="1800" dirty="0">
                <a:hlinkClick r:id="rId2"/>
              </a:rPr>
              <a:t>https://www.mssqltips.com/sqlservertip/1160/execute-dynamic-sql-commands-in-sql-server/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30FCFE-26B2-40C1-8DA6-6D7FC3F28B12}"/>
              </a:ext>
            </a:extLst>
          </p:cNvPr>
          <p:cNvSpPr txBox="1"/>
          <p:nvPr/>
        </p:nvSpPr>
        <p:spPr>
          <a:xfrm>
            <a:off x="248477" y="831979"/>
            <a:ext cx="5237923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uspGetCustomers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@city </a:t>
            </a:r>
            <a:r>
              <a:rPr lang="en-US" sz="1400" dirty="0" err="1">
                <a:solidFill>
                  <a:srgbClr val="0099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highlight>
                  <a:srgbClr val="FFFFFF"/>
                </a:highlight>
                <a:latin typeface="Consolas" panose="020B0609020204030204" pitchFamily="49" charset="0"/>
              </a:rPr>
              <a:t>Address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City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@city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--execute SPROC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uspGetCustomers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@city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'London'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500A24-1E83-4B7A-B0CE-858E8EDCA834}"/>
              </a:ext>
            </a:extLst>
          </p:cNvPr>
          <p:cNvSpPr txBox="1"/>
          <p:nvPr/>
        </p:nvSpPr>
        <p:spPr>
          <a:xfrm>
            <a:off x="248477" y="2536829"/>
            <a:ext cx="892534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1000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75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@city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AddressID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AddressLine1, City'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@city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'''London'''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'SELECT 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FROM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Person.Address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WHERE City = 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@city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12B9A-A961-4D52-B1BA-FFE67E66EB48}"/>
              </a:ext>
            </a:extLst>
          </p:cNvPr>
          <p:cNvSpPr txBox="1"/>
          <p:nvPr/>
        </p:nvSpPr>
        <p:spPr>
          <a:xfrm>
            <a:off x="248477" y="4675544"/>
            <a:ext cx="10257184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1000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75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@city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75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AddressID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AddressLine1, City'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@city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'London'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'SELECT 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FROM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Person.Address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WHERE City = @city'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sp_executesql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N'@city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(75)'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@city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@city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B093E1-9640-4BD3-BD14-EF9E354174C6}"/>
              </a:ext>
            </a:extLst>
          </p:cNvPr>
          <p:cNvSpPr txBox="1"/>
          <p:nvPr/>
        </p:nvSpPr>
        <p:spPr>
          <a:xfrm>
            <a:off x="6271591" y="98298"/>
            <a:ext cx="4234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SPROC with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Exec (@</a:t>
            </a:r>
            <a:r>
              <a:rPr lang="en-US" sz="2000" dirty="0" err="1"/>
              <a:t>sql</a:t>
            </a:r>
            <a:r>
              <a:rPr lang="en-US" sz="2000" dirty="0"/>
              <a:t>) variable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sp_executeSQL</a:t>
            </a:r>
            <a:r>
              <a:rPr lang="en-US" sz="2000" dirty="0"/>
              <a:t> system level proc</a:t>
            </a:r>
          </a:p>
        </p:txBody>
      </p:sp>
    </p:spTree>
    <p:extLst>
      <p:ext uri="{BB962C8B-B14F-4D97-AF65-F5344CB8AC3E}">
        <p14:creationId xmlns:p14="http://schemas.microsoft.com/office/powerpoint/2010/main" val="106514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E9BB-4B15-46E5-869A-FBC945906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Execute/Exec vs </a:t>
            </a:r>
            <a:r>
              <a:rPr lang="en-US" dirty="0" err="1"/>
              <a:t>sp_executeSQL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15168-0E2F-400B-9BBF-54729119F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/>
          </a:bodyPr>
          <a:lstStyle/>
          <a:p>
            <a:r>
              <a:rPr lang="en-US" dirty="0"/>
              <a:t>Exec, Execute – Command to execute a SPROC. </a:t>
            </a:r>
          </a:p>
          <a:p>
            <a:pPr lvl="1"/>
            <a:r>
              <a:rPr lang="en-US" dirty="0"/>
              <a:t>System will execute any correct statement contained in the SPROC. This leads to the classic example of the SQL Injection.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Exec(@</a:t>
            </a:r>
            <a:r>
              <a:rPr lang="en-US" b="1" dirty="0" err="1"/>
              <a:t>sql</a:t>
            </a:r>
            <a:r>
              <a:rPr lang="en-US" b="1" dirty="0"/>
              <a:t>) </a:t>
            </a:r>
            <a:r>
              <a:rPr lang="en-US" dirty="0"/>
              <a:t>– SQL statements set in a variable, executed by exec command</a:t>
            </a:r>
          </a:p>
          <a:p>
            <a:r>
              <a:rPr lang="en-US" b="1" dirty="0" err="1"/>
              <a:t>sp_executeSQL</a:t>
            </a:r>
            <a:r>
              <a:rPr lang="en-US" b="1" dirty="0"/>
              <a:t> </a:t>
            </a:r>
            <a:r>
              <a:rPr lang="en-US" dirty="0"/>
              <a:t>– system “stored procedure” that executes a query that has been stored in a variable (dynamic query). </a:t>
            </a:r>
          </a:p>
          <a:p>
            <a:pPr lvl="1"/>
            <a:r>
              <a:rPr lang="en-US" dirty="0" err="1"/>
              <a:t>sp_executeSQL</a:t>
            </a:r>
            <a:r>
              <a:rPr lang="en-US" dirty="0"/>
              <a:t> @SQL</a:t>
            </a:r>
          </a:p>
          <a:p>
            <a:pPr lvl="1"/>
            <a:r>
              <a:rPr lang="en-US" dirty="0"/>
              <a:t>By executing dynamic and parameterized statement; potential for injection is reduced. 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8527AC-4CB0-48A2-8B0F-E2CC0B6C0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618" y="2694984"/>
            <a:ext cx="4161182" cy="17264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98402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AB845-FA10-4573-B6A8-7238CCD40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“parameterized” SQL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0570-2745-4445-98E8-436F77A0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User/dev writes an entire query and ‘stores it’ in a variable or proc. </a:t>
            </a:r>
          </a:p>
          <a:p>
            <a:r>
              <a:rPr lang="en-US" dirty="0"/>
              <a:t>Exec or </a:t>
            </a:r>
            <a:r>
              <a:rPr lang="en-US" dirty="0" err="1"/>
              <a:t>sp_executeSQL</a:t>
            </a:r>
            <a:r>
              <a:rPr lang="en-US" dirty="0"/>
              <a:t> calls and executes the contents of the variable as it is ‘passed.’ </a:t>
            </a:r>
          </a:p>
          <a:p>
            <a:endParaRPr lang="en-US" dirty="0"/>
          </a:p>
          <a:p>
            <a:r>
              <a:rPr lang="en-US" dirty="0"/>
              <a:t>This differs from a SPROC or UDF in that the query is “built on the fly” because it is being called from the variable (@SQL) or from the sys proc, instead of being run as a compiled procedure (SPROC, UDF). </a:t>
            </a:r>
          </a:p>
        </p:txBody>
      </p:sp>
    </p:spTree>
    <p:extLst>
      <p:ext uri="{BB962C8B-B14F-4D97-AF65-F5344CB8AC3E}">
        <p14:creationId xmlns:p14="http://schemas.microsoft.com/office/powerpoint/2010/main" val="4033868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F7F4A-E6E0-4847-83AD-7862226D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Syntax for parameterized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97DDE-F1AB-49BB-85A2-86F84AA21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EXEC</a:t>
            </a:r>
            <a:r>
              <a:rPr lang="en-US" dirty="0">
                <a:solidFill>
                  <a:srgbClr val="006FE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2D7A"/>
                </a:solidFill>
                <a:latin typeface="Consolas" panose="020B0609020204030204" pitchFamily="49" charset="0"/>
              </a:rPr>
              <a:t>sp_executesql</a:t>
            </a:r>
            <a:r>
              <a:rPr lang="en-US" dirty="0">
                <a:solidFill>
                  <a:srgbClr val="006FE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EXECUTE</a:t>
            </a:r>
            <a:r>
              <a:rPr lang="en-US" dirty="0">
                <a:solidFill>
                  <a:srgbClr val="006FE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sql_statement</a:t>
            </a:r>
            <a:r>
              <a:rPr lang="en-US" dirty="0"/>
              <a:t> contains the query</a:t>
            </a:r>
          </a:p>
          <a:p>
            <a:pPr lvl="1"/>
            <a:r>
              <a:rPr lang="en-US" dirty="0"/>
              <a:t>SET @SQL = N </a:t>
            </a:r>
            <a:r>
              <a:rPr lang="en-US" dirty="0">
                <a:solidFill>
                  <a:srgbClr val="FF0000"/>
                </a:solidFill>
              </a:rPr>
              <a:t>'Select * From' </a:t>
            </a:r>
          </a:p>
          <a:p>
            <a:r>
              <a:rPr lang="en-US" dirty="0" err="1"/>
              <a:t>Parameter_definition</a:t>
            </a:r>
            <a:r>
              <a:rPr lang="en-US" dirty="0"/>
              <a:t> contains the variables</a:t>
            </a:r>
          </a:p>
          <a:p>
            <a:pPr lvl="1"/>
            <a:r>
              <a:rPr lang="en-US" dirty="0"/>
              <a:t>@col1, @col2</a:t>
            </a:r>
          </a:p>
          <a:p>
            <a:r>
              <a:rPr lang="en-US" dirty="0"/>
              <a:t>@param sets the variable’s value</a:t>
            </a:r>
          </a:p>
          <a:p>
            <a:pPr lvl="1"/>
            <a:r>
              <a:rPr lang="en-US" dirty="0"/>
              <a:t>@col1 = ‘value’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835455-32F1-4E90-A7F0-E3BD37022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248" y="1825625"/>
            <a:ext cx="2857500" cy="14192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65917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3A65-1E2E-4F9F-BB2E-4C7BC5184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6" y="345246"/>
            <a:ext cx="11817625" cy="1325563"/>
          </a:xfrm>
        </p:spPr>
        <p:txBody>
          <a:bodyPr/>
          <a:lstStyle/>
          <a:p>
            <a:r>
              <a:rPr lang="en-US" dirty="0"/>
              <a:t>Tutorial walkthroughs Dynamic SQL, </a:t>
            </a:r>
            <a:r>
              <a:rPr lang="en-US" dirty="0" err="1"/>
              <a:t>sp_executeSQL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B4C7C-180C-463D-AA4E-F9073B00E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https://www.essentialsql.com/build-dynamic-sql-stored-procedure/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http://www.sqlservertutorial.net/sql-server-stored-procedures/sql-server-dynamic-sql/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396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910</Words>
  <Application>Microsoft Office PowerPoint</Application>
  <PresentationFormat>Widescreen</PresentationFormat>
  <Paragraphs>124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Parameterized SQL</vt:lpstr>
      <vt:lpstr>SQL, T-SQL, PL/SQL</vt:lpstr>
      <vt:lpstr>Static SQL versus Dynamic SQL Definitions</vt:lpstr>
      <vt:lpstr>Dynamic SQL versus Static SQL</vt:lpstr>
      <vt:lpstr>Dynamic SQL Walkthrough:</vt:lpstr>
      <vt:lpstr>Execute/Exec vs sp_executeSQL</vt:lpstr>
      <vt:lpstr>What is “parameterized” SQL ?</vt:lpstr>
      <vt:lpstr>Syntax for parameterized SQL</vt:lpstr>
      <vt:lpstr>Tutorial walkthroughs Dynamic SQL, sp_executeSQL</vt:lpstr>
      <vt:lpstr>SQL Injection</vt:lpstr>
      <vt:lpstr>SQL Injection Explained with Walkthrough</vt:lpstr>
      <vt:lpstr>Practice Example for Parameterized Statement</vt:lpstr>
      <vt:lpstr>Exec (@SQL) versus sp_executeSQL @SQL</vt:lpstr>
      <vt:lpstr>Why Exec SQL versus Exec Proc?</vt:lpstr>
      <vt:lpstr>Exercise for @SQL</vt:lpstr>
      <vt:lpstr>Exercise for SQL Injection</vt:lpstr>
      <vt:lpstr>Additional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Parameterized SQL</dc:title>
  <dc:creator>Hyman, Harvey</dc:creator>
  <cp:lastModifiedBy>Hyman, Harvey</cp:lastModifiedBy>
  <cp:revision>37</cp:revision>
  <dcterms:created xsi:type="dcterms:W3CDTF">2019-06-07T14:05:17Z</dcterms:created>
  <dcterms:modified xsi:type="dcterms:W3CDTF">2019-08-07T18:56:16Z</dcterms:modified>
</cp:coreProperties>
</file>