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57" r:id="rId5"/>
    <p:sldId id="283" r:id="rId6"/>
    <p:sldId id="277" r:id="rId7"/>
    <p:sldId id="278" r:id="rId8"/>
    <p:sldId id="268" r:id="rId9"/>
    <p:sldId id="276" r:id="rId10"/>
    <p:sldId id="258" r:id="rId11"/>
    <p:sldId id="264" r:id="rId12"/>
    <p:sldId id="265" r:id="rId13"/>
    <p:sldId id="275" r:id="rId14"/>
    <p:sldId id="269" r:id="rId15"/>
    <p:sldId id="274" r:id="rId16"/>
    <p:sldId id="271" r:id="rId17"/>
    <p:sldId id="272" r:id="rId18"/>
    <p:sldId id="273" r:id="rId19"/>
    <p:sldId id="279" r:id="rId20"/>
    <p:sldId id="282" r:id="rId21"/>
    <p:sldId id="281" r:id="rId22"/>
    <p:sldId id="280" r:id="rId23"/>
    <p:sldId id="266" r:id="rId24"/>
    <p:sldId id="260" r:id="rId25"/>
    <p:sldId id="267" r:id="rId26"/>
    <p:sldId id="270"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0" autoAdjust="0"/>
    <p:restoredTop sz="94660"/>
  </p:normalViewPr>
  <p:slideViewPr>
    <p:cSldViewPr snapToGrid="0">
      <p:cViewPr varScale="1">
        <p:scale>
          <a:sx n="64" d="100"/>
          <a:sy n="64" d="100"/>
        </p:scale>
        <p:origin x="1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F093C-9C23-4CB9-A84A-41B907BE8F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25B59-4D82-4E53-B2AE-40178B69FA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D803E3-269C-429E-B2E2-2BD3185ADA73}"/>
              </a:ext>
            </a:extLst>
          </p:cNvPr>
          <p:cNvSpPr>
            <a:spLocks noGrp="1"/>
          </p:cNvSpPr>
          <p:nvPr>
            <p:ph type="dt" sz="half" idx="10"/>
          </p:nvPr>
        </p:nvSpPr>
        <p:spPr/>
        <p:txBody>
          <a:bodyPr/>
          <a:lstStyle/>
          <a:p>
            <a:fld id="{62D9DC08-B7FA-4CF6-AC70-F75320CC9850}" type="datetimeFigureOut">
              <a:rPr lang="en-US" smtClean="0"/>
              <a:t>8/4/2019</a:t>
            </a:fld>
            <a:endParaRPr lang="en-US"/>
          </a:p>
        </p:txBody>
      </p:sp>
      <p:sp>
        <p:nvSpPr>
          <p:cNvPr id="5" name="Footer Placeholder 4">
            <a:extLst>
              <a:ext uri="{FF2B5EF4-FFF2-40B4-BE49-F238E27FC236}">
                <a16:creationId xmlns:a16="http://schemas.microsoft.com/office/drawing/2014/main" id="{AC8C5AB4-F98C-40D7-ADF8-B2F1A7A6E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4EFE3-0724-4A15-842D-8FEEDFEFCED9}"/>
              </a:ext>
            </a:extLst>
          </p:cNvPr>
          <p:cNvSpPr>
            <a:spLocks noGrp="1"/>
          </p:cNvSpPr>
          <p:nvPr>
            <p:ph type="sldNum" sz="quarter" idx="12"/>
          </p:nvPr>
        </p:nvSpPr>
        <p:spPr/>
        <p:txBody>
          <a:bodyPr/>
          <a:lstStyle/>
          <a:p>
            <a:fld id="{F6E8A8FA-768B-4343-B36C-53E36285AC24}" type="slidenum">
              <a:rPr lang="en-US" smtClean="0"/>
              <a:t>‹#›</a:t>
            </a:fld>
            <a:endParaRPr lang="en-US"/>
          </a:p>
        </p:txBody>
      </p:sp>
    </p:spTree>
    <p:extLst>
      <p:ext uri="{BB962C8B-B14F-4D97-AF65-F5344CB8AC3E}">
        <p14:creationId xmlns:p14="http://schemas.microsoft.com/office/powerpoint/2010/main" val="82428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59BCA-13C5-437F-880C-B788C458FC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7D19FB-708F-49F8-893A-0CB54A2DB6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2F1F3-69FC-422B-AB6A-5227A04F776F}"/>
              </a:ext>
            </a:extLst>
          </p:cNvPr>
          <p:cNvSpPr>
            <a:spLocks noGrp="1"/>
          </p:cNvSpPr>
          <p:nvPr>
            <p:ph type="dt" sz="half" idx="10"/>
          </p:nvPr>
        </p:nvSpPr>
        <p:spPr/>
        <p:txBody>
          <a:bodyPr/>
          <a:lstStyle/>
          <a:p>
            <a:fld id="{62D9DC08-B7FA-4CF6-AC70-F75320CC9850}" type="datetimeFigureOut">
              <a:rPr lang="en-US" smtClean="0"/>
              <a:t>8/4/2019</a:t>
            </a:fld>
            <a:endParaRPr lang="en-US"/>
          </a:p>
        </p:txBody>
      </p:sp>
      <p:sp>
        <p:nvSpPr>
          <p:cNvPr id="5" name="Footer Placeholder 4">
            <a:extLst>
              <a:ext uri="{FF2B5EF4-FFF2-40B4-BE49-F238E27FC236}">
                <a16:creationId xmlns:a16="http://schemas.microsoft.com/office/drawing/2014/main" id="{763DE0F9-CB27-4622-9AB7-536DFD908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852ED-78FA-4076-A13C-FB00070F0081}"/>
              </a:ext>
            </a:extLst>
          </p:cNvPr>
          <p:cNvSpPr>
            <a:spLocks noGrp="1"/>
          </p:cNvSpPr>
          <p:nvPr>
            <p:ph type="sldNum" sz="quarter" idx="12"/>
          </p:nvPr>
        </p:nvSpPr>
        <p:spPr/>
        <p:txBody>
          <a:bodyPr/>
          <a:lstStyle/>
          <a:p>
            <a:fld id="{F6E8A8FA-768B-4343-B36C-53E36285AC24}" type="slidenum">
              <a:rPr lang="en-US" smtClean="0"/>
              <a:t>‹#›</a:t>
            </a:fld>
            <a:endParaRPr lang="en-US"/>
          </a:p>
        </p:txBody>
      </p:sp>
    </p:spTree>
    <p:extLst>
      <p:ext uri="{BB962C8B-B14F-4D97-AF65-F5344CB8AC3E}">
        <p14:creationId xmlns:p14="http://schemas.microsoft.com/office/powerpoint/2010/main" val="317093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38F5BD-7095-4447-A87A-25131DDD46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A1C579-AD41-4A28-818E-D8F2FDDAD3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015CA-E4A5-4548-A81A-B901A309CCC6}"/>
              </a:ext>
            </a:extLst>
          </p:cNvPr>
          <p:cNvSpPr>
            <a:spLocks noGrp="1"/>
          </p:cNvSpPr>
          <p:nvPr>
            <p:ph type="dt" sz="half" idx="10"/>
          </p:nvPr>
        </p:nvSpPr>
        <p:spPr/>
        <p:txBody>
          <a:bodyPr/>
          <a:lstStyle/>
          <a:p>
            <a:fld id="{62D9DC08-B7FA-4CF6-AC70-F75320CC9850}" type="datetimeFigureOut">
              <a:rPr lang="en-US" smtClean="0"/>
              <a:t>8/4/2019</a:t>
            </a:fld>
            <a:endParaRPr lang="en-US"/>
          </a:p>
        </p:txBody>
      </p:sp>
      <p:sp>
        <p:nvSpPr>
          <p:cNvPr id="5" name="Footer Placeholder 4">
            <a:extLst>
              <a:ext uri="{FF2B5EF4-FFF2-40B4-BE49-F238E27FC236}">
                <a16:creationId xmlns:a16="http://schemas.microsoft.com/office/drawing/2014/main" id="{5A6C991C-DE78-498D-9A62-D5C1F0749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B7B34-0A1D-43B4-96A5-4428AB05F572}"/>
              </a:ext>
            </a:extLst>
          </p:cNvPr>
          <p:cNvSpPr>
            <a:spLocks noGrp="1"/>
          </p:cNvSpPr>
          <p:nvPr>
            <p:ph type="sldNum" sz="quarter" idx="12"/>
          </p:nvPr>
        </p:nvSpPr>
        <p:spPr/>
        <p:txBody>
          <a:bodyPr/>
          <a:lstStyle/>
          <a:p>
            <a:fld id="{F6E8A8FA-768B-4343-B36C-53E36285AC24}" type="slidenum">
              <a:rPr lang="en-US" smtClean="0"/>
              <a:t>‹#›</a:t>
            </a:fld>
            <a:endParaRPr lang="en-US"/>
          </a:p>
        </p:txBody>
      </p:sp>
    </p:spTree>
    <p:extLst>
      <p:ext uri="{BB962C8B-B14F-4D97-AF65-F5344CB8AC3E}">
        <p14:creationId xmlns:p14="http://schemas.microsoft.com/office/powerpoint/2010/main" val="17793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9B3E-DA30-4C04-8345-AF5F29EE44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B89394-012A-4F7B-B3E3-DDF0BC16BA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DA3BB-1DCE-4501-805B-37BA98A5471A}"/>
              </a:ext>
            </a:extLst>
          </p:cNvPr>
          <p:cNvSpPr>
            <a:spLocks noGrp="1"/>
          </p:cNvSpPr>
          <p:nvPr>
            <p:ph type="dt" sz="half" idx="10"/>
          </p:nvPr>
        </p:nvSpPr>
        <p:spPr/>
        <p:txBody>
          <a:bodyPr/>
          <a:lstStyle/>
          <a:p>
            <a:fld id="{62D9DC08-B7FA-4CF6-AC70-F75320CC9850}" type="datetimeFigureOut">
              <a:rPr lang="en-US" smtClean="0"/>
              <a:t>8/4/2019</a:t>
            </a:fld>
            <a:endParaRPr lang="en-US"/>
          </a:p>
        </p:txBody>
      </p:sp>
      <p:sp>
        <p:nvSpPr>
          <p:cNvPr id="5" name="Footer Placeholder 4">
            <a:extLst>
              <a:ext uri="{FF2B5EF4-FFF2-40B4-BE49-F238E27FC236}">
                <a16:creationId xmlns:a16="http://schemas.microsoft.com/office/drawing/2014/main" id="{DA5382A2-06D1-44FB-8EB6-55A498516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1E819-821A-4333-931C-BBD2EF792F92}"/>
              </a:ext>
            </a:extLst>
          </p:cNvPr>
          <p:cNvSpPr>
            <a:spLocks noGrp="1"/>
          </p:cNvSpPr>
          <p:nvPr>
            <p:ph type="sldNum" sz="quarter" idx="12"/>
          </p:nvPr>
        </p:nvSpPr>
        <p:spPr/>
        <p:txBody>
          <a:bodyPr/>
          <a:lstStyle/>
          <a:p>
            <a:fld id="{F6E8A8FA-768B-4343-B36C-53E36285AC24}" type="slidenum">
              <a:rPr lang="en-US" smtClean="0"/>
              <a:t>‹#›</a:t>
            </a:fld>
            <a:endParaRPr lang="en-US"/>
          </a:p>
        </p:txBody>
      </p:sp>
    </p:spTree>
    <p:extLst>
      <p:ext uri="{BB962C8B-B14F-4D97-AF65-F5344CB8AC3E}">
        <p14:creationId xmlns:p14="http://schemas.microsoft.com/office/powerpoint/2010/main" val="626026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FCF5-5D66-4EFA-9814-EE2B7650D6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503E17-B000-471B-9B55-0942CA8440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B16CBD-96CB-42DA-876B-80DC9D78F8D4}"/>
              </a:ext>
            </a:extLst>
          </p:cNvPr>
          <p:cNvSpPr>
            <a:spLocks noGrp="1"/>
          </p:cNvSpPr>
          <p:nvPr>
            <p:ph type="dt" sz="half" idx="10"/>
          </p:nvPr>
        </p:nvSpPr>
        <p:spPr/>
        <p:txBody>
          <a:bodyPr/>
          <a:lstStyle/>
          <a:p>
            <a:fld id="{62D9DC08-B7FA-4CF6-AC70-F75320CC9850}" type="datetimeFigureOut">
              <a:rPr lang="en-US" smtClean="0"/>
              <a:t>8/4/2019</a:t>
            </a:fld>
            <a:endParaRPr lang="en-US"/>
          </a:p>
        </p:txBody>
      </p:sp>
      <p:sp>
        <p:nvSpPr>
          <p:cNvPr id="5" name="Footer Placeholder 4">
            <a:extLst>
              <a:ext uri="{FF2B5EF4-FFF2-40B4-BE49-F238E27FC236}">
                <a16:creationId xmlns:a16="http://schemas.microsoft.com/office/drawing/2014/main" id="{BEC9E670-C850-4F4B-A2E6-D00D2D17D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03D40-3D83-4A81-81B9-5D753F0064E3}"/>
              </a:ext>
            </a:extLst>
          </p:cNvPr>
          <p:cNvSpPr>
            <a:spLocks noGrp="1"/>
          </p:cNvSpPr>
          <p:nvPr>
            <p:ph type="sldNum" sz="quarter" idx="12"/>
          </p:nvPr>
        </p:nvSpPr>
        <p:spPr/>
        <p:txBody>
          <a:bodyPr/>
          <a:lstStyle/>
          <a:p>
            <a:fld id="{F6E8A8FA-768B-4343-B36C-53E36285AC24}" type="slidenum">
              <a:rPr lang="en-US" smtClean="0"/>
              <a:t>‹#›</a:t>
            </a:fld>
            <a:endParaRPr lang="en-US"/>
          </a:p>
        </p:txBody>
      </p:sp>
    </p:spTree>
    <p:extLst>
      <p:ext uri="{BB962C8B-B14F-4D97-AF65-F5344CB8AC3E}">
        <p14:creationId xmlns:p14="http://schemas.microsoft.com/office/powerpoint/2010/main" val="788489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390F-DF1A-41DC-8EB4-E7791F5982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814B9-AC38-4A6A-967F-6D8523673F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57136F-0604-45B8-A752-915A204B4C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BBF598-BC49-4A9E-B26D-AAD6FDF2066C}"/>
              </a:ext>
            </a:extLst>
          </p:cNvPr>
          <p:cNvSpPr>
            <a:spLocks noGrp="1"/>
          </p:cNvSpPr>
          <p:nvPr>
            <p:ph type="dt" sz="half" idx="10"/>
          </p:nvPr>
        </p:nvSpPr>
        <p:spPr/>
        <p:txBody>
          <a:bodyPr/>
          <a:lstStyle/>
          <a:p>
            <a:fld id="{62D9DC08-B7FA-4CF6-AC70-F75320CC9850}" type="datetimeFigureOut">
              <a:rPr lang="en-US" smtClean="0"/>
              <a:t>8/4/2019</a:t>
            </a:fld>
            <a:endParaRPr lang="en-US"/>
          </a:p>
        </p:txBody>
      </p:sp>
      <p:sp>
        <p:nvSpPr>
          <p:cNvPr id="6" name="Footer Placeholder 5">
            <a:extLst>
              <a:ext uri="{FF2B5EF4-FFF2-40B4-BE49-F238E27FC236}">
                <a16:creationId xmlns:a16="http://schemas.microsoft.com/office/drawing/2014/main" id="{85F45F6D-93D5-4431-90FF-6A2EB8168E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E89E5-C440-41D8-9275-93EF5BD16C09}"/>
              </a:ext>
            </a:extLst>
          </p:cNvPr>
          <p:cNvSpPr>
            <a:spLocks noGrp="1"/>
          </p:cNvSpPr>
          <p:nvPr>
            <p:ph type="sldNum" sz="quarter" idx="12"/>
          </p:nvPr>
        </p:nvSpPr>
        <p:spPr/>
        <p:txBody>
          <a:bodyPr/>
          <a:lstStyle/>
          <a:p>
            <a:fld id="{F6E8A8FA-768B-4343-B36C-53E36285AC24}" type="slidenum">
              <a:rPr lang="en-US" smtClean="0"/>
              <a:t>‹#›</a:t>
            </a:fld>
            <a:endParaRPr lang="en-US"/>
          </a:p>
        </p:txBody>
      </p:sp>
    </p:spTree>
    <p:extLst>
      <p:ext uri="{BB962C8B-B14F-4D97-AF65-F5344CB8AC3E}">
        <p14:creationId xmlns:p14="http://schemas.microsoft.com/office/powerpoint/2010/main" val="2395099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AB30-070F-4089-9F6D-590996F83F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EA3F78-523F-4FE2-ACF1-0A5EAFE71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FA3CA3-E782-46DE-84F1-A8EC1A8BD2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739658-FDDD-4CD1-85D1-85777FBA9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ADB341-CE69-4BA3-BCCD-CB36327D32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3B3E79-4A4F-434A-A781-5AC35FDFAA30}"/>
              </a:ext>
            </a:extLst>
          </p:cNvPr>
          <p:cNvSpPr>
            <a:spLocks noGrp="1"/>
          </p:cNvSpPr>
          <p:nvPr>
            <p:ph type="dt" sz="half" idx="10"/>
          </p:nvPr>
        </p:nvSpPr>
        <p:spPr/>
        <p:txBody>
          <a:bodyPr/>
          <a:lstStyle/>
          <a:p>
            <a:fld id="{62D9DC08-B7FA-4CF6-AC70-F75320CC9850}" type="datetimeFigureOut">
              <a:rPr lang="en-US" smtClean="0"/>
              <a:t>8/4/2019</a:t>
            </a:fld>
            <a:endParaRPr lang="en-US"/>
          </a:p>
        </p:txBody>
      </p:sp>
      <p:sp>
        <p:nvSpPr>
          <p:cNvPr id="8" name="Footer Placeholder 7">
            <a:extLst>
              <a:ext uri="{FF2B5EF4-FFF2-40B4-BE49-F238E27FC236}">
                <a16:creationId xmlns:a16="http://schemas.microsoft.com/office/drawing/2014/main" id="{2DA1D14E-1320-4847-B392-98225ADB2D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78A741-919A-4D3E-8232-31C3100F484D}"/>
              </a:ext>
            </a:extLst>
          </p:cNvPr>
          <p:cNvSpPr>
            <a:spLocks noGrp="1"/>
          </p:cNvSpPr>
          <p:nvPr>
            <p:ph type="sldNum" sz="quarter" idx="12"/>
          </p:nvPr>
        </p:nvSpPr>
        <p:spPr/>
        <p:txBody>
          <a:bodyPr/>
          <a:lstStyle/>
          <a:p>
            <a:fld id="{F6E8A8FA-768B-4343-B36C-53E36285AC24}" type="slidenum">
              <a:rPr lang="en-US" smtClean="0"/>
              <a:t>‹#›</a:t>
            </a:fld>
            <a:endParaRPr lang="en-US"/>
          </a:p>
        </p:txBody>
      </p:sp>
    </p:spTree>
    <p:extLst>
      <p:ext uri="{BB962C8B-B14F-4D97-AF65-F5344CB8AC3E}">
        <p14:creationId xmlns:p14="http://schemas.microsoft.com/office/powerpoint/2010/main" val="273793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A1BD-6BED-4969-8703-06F7463CB4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CD2106-531D-4642-B136-B0F172BE6627}"/>
              </a:ext>
            </a:extLst>
          </p:cNvPr>
          <p:cNvSpPr>
            <a:spLocks noGrp="1"/>
          </p:cNvSpPr>
          <p:nvPr>
            <p:ph type="dt" sz="half" idx="10"/>
          </p:nvPr>
        </p:nvSpPr>
        <p:spPr/>
        <p:txBody>
          <a:bodyPr/>
          <a:lstStyle/>
          <a:p>
            <a:fld id="{62D9DC08-B7FA-4CF6-AC70-F75320CC9850}" type="datetimeFigureOut">
              <a:rPr lang="en-US" smtClean="0"/>
              <a:t>8/4/2019</a:t>
            </a:fld>
            <a:endParaRPr lang="en-US"/>
          </a:p>
        </p:txBody>
      </p:sp>
      <p:sp>
        <p:nvSpPr>
          <p:cNvPr id="4" name="Footer Placeholder 3">
            <a:extLst>
              <a:ext uri="{FF2B5EF4-FFF2-40B4-BE49-F238E27FC236}">
                <a16:creationId xmlns:a16="http://schemas.microsoft.com/office/drawing/2014/main" id="{259BC13C-CF89-4BC7-B064-285118EA0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E78799-E13F-49E7-AF6A-BB48759C4DE8}"/>
              </a:ext>
            </a:extLst>
          </p:cNvPr>
          <p:cNvSpPr>
            <a:spLocks noGrp="1"/>
          </p:cNvSpPr>
          <p:nvPr>
            <p:ph type="sldNum" sz="quarter" idx="12"/>
          </p:nvPr>
        </p:nvSpPr>
        <p:spPr/>
        <p:txBody>
          <a:bodyPr/>
          <a:lstStyle/>
          <a:p>
            <a:fld id="{F6E8A8FA-768B-4343-B36C-53E36285AC24}" type="slidenum">
              <a:rPr lang="en-US" smtClean="0"/>
              <a:t>‹#›</a:t>
            </a:fld>
            <a:endParaRPr lang="en-US"/>
          </a:p>
        </p:txBody>
      </p:sp>
    </p:spTree>
    <p:extLst>
      <p:ext uri="{BB962C8B-B14F-4D97-AF65-F5344CB8AC3E}">
        <p14:creationId xmlns:p14="http://schemas.microsoft.com/office/powerpoint/2010/main" val="395553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56828D-1439-443C-BAED-C85C0DED4B80}"/>
              </a:ext>
            </a:extLst>
          </p:cNvPr>
          <p:cNvSpPr>
            <a:spLocks noGrp="1"/>
          </p:cNvSpPr>
          <p:nvPr>
            <p:ph type="dt" sz="half" idx="10"/>
          </p:nvPr>
        </p:nvSpPr>
        <p:spPr/>
        <p:txBody>
          <a:bodyPr/>
          <a:lstStyle/>
          <a:p>
            <a:fld id="{62D9DC08-B7FA-4CF6-AC70-F75320CC9850}" type="datetimeFigureOut">
              <a:rPr lang="en-US" smtClean="0"/>
              <a:t>8/4/2019</a:t>
            </a:fld>
            <a:endParaRPr lang="en-US"/>
          </a:p>
        </p:txBody>
      </p:sp>
      <p:sp>
        <p:nvSpPr>
          <p:cNvPr id="3" name="Footer Placeholder 2">
            <a:extLst>
              <a:ext uri="{FF2B5EF4-FFF2-40B4-BE49-F238E27FC236}">
                <a16:creationId xmlns:a16="http://schemas.microsoft.com/office/drawing/2014/main" id="{F3962EBF-5836-4E03-8BFA-4CFB5DF0C7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6701CA-2151-4173-993C-587C3A321A7B}"/>
              </a:ext>
            </a:extLst>
          </p:cNvPr>
          <p:cNvSpPr>
            <a:spLocks noGrp="1"/>
          </p:cNvSpPr>
          <p:nvPr>
            <p:ph type="sldNum" sz="quarter" idx="12"/>
          </p:nvPr>
        </p:nvSpPr>
        <p:spPr/>
        <p:txBody>
          <a:bodyPr/>
          <a:lstStyle/>
          <a:p>
            <a:fld id="{F6E8A8FA-768B-4343-B36C-53E36285AC24}" type="slidenum">
              <a:rPr lang="en-US" smtClean="0"/>
              <a:t>‹#›</a:t>
            </a:fld>
            <a:endParaRPr lang="en-US"/>
          </a:p>
        </p:txBody>
      </p:sp>
    </p:spTree>
    <p:extLst>
      <p:ext uri="{BB962C8B-B14F-4D97-AF65-F5344CB8AC3E}">
        <p14:creationId xmlns:p14="http://schemas.microsoft.com/office/powerpoint/2010/main" val="244492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0F91-8CBC-424B-9646-3B8C2BCC2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0214F3-D103-482B-8506-A551E5572D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97FC80-0205-43E2-A918-CB6F8AF36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08F716-0353-444E-9E3D-3BFE16A69740}"/>
              </a:ext>
            </a:extLst>
          </p:cNvPr>
          <p:cNvSpPr>
            <a:spLocks noGrp="1"/>
          </p:cNvSpPr>
          <p:nvPr>
            <p:ph type="dt" sz="half" idx="10"/>
          </p:nvPr>
        </p:nvSpPr>
        <p:spPr/>
        <p:txBody>
          <a:bodyPr/>
          <a:lstStyle/>
          <a:p>
            <a:fld id="{62D9DC08-B7FA-4CF6-AC70-F75320CC9850}" type="datetimeFigureOut">
              <a:rPr lang="en-US" smtClean="0"/>
              <a:t>8/4/2019</a:t>
            </a:fld>
            <a:endParaRPr lang="en-US"/>
          </a:p>
        </p:txBody>
      </p:sp>
      <p:sp>
        <p:nvSpPr>
          <p:cNvPr id="6" name="Footer Placeholder 5">
            <a:extLst>
              <a:ext uri="{FF2B5EF4-FFF2-40B4-BE49-F238E27FC236}">
                <a16:creationId xmlns:a16="http://schemas.microsoft.com/office/drawing/2014/main" id="{1EDED372-47CF-4DAC-9B51-F7CBB08F4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1736BA-3740-4692-B2A0-129632AEF9AA}"/>
              </a:ext>
            </a:extLst>
          </p:cNvPr>
          <p:cNvSpPr>
            <a:spLocks noGrp="1"/>
          </p:cNvSpPr>
          <p:nvPr>
            <p:ph type="sldNum" sz="quarter" idx="12"/>
          </p:nvPr>
        </p:nvSpPr>
        <p:spPr/>
        <p:txBody>
          <a:bodyPr/>
          <a:lstStyle/>
          <a:p>
            <a:fld id="{F6E8A8FA-768B-4343-B36C-53E36285AC24}" type="slidenum">
              <a:rPr lang="en-US" smtClean="0"/>
              <a:t>‹#›</a:t>
            </a:fld>
            <a:endParaRPr lang="en-US"/>
          </a:p>
        </p:txBody>
      </p:sp>
    </p:spTree>
    <p:extLst>
      <p:ext uri="{BB962C8B-B14F-4D97-AF65-F5344CB8AC3E}">
        <p14:creationId xmlns:p14="http://schemas.microsoft.com/office/powerpoint/2010/main" val="1667194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E375-E80A-42C5-BD17-1F2E47F47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082CA7-D0DC-44D0-A562-2EF3ECE97D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69BF8F-3D2D-45BE-9832-E98B5CEB1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EA1031-46EB-450B-9B65-279ED08A3703}"/>
              </a:ext>
            </a:extLst>
          </p:cNvPr>
          <p:cNvSpPr>
            <a:spLocks noGrp="1"/>
          </p:cNvSpPr>
          <p:nvPr>
            <p:ph type="dt" sz="half" idx="10"/>
          </p:nvPr>
        </p:nvSpPr>
        <p:spPr/>
        <p:txBody>
          <a:bodyPr/>
          <a:lstStyle/>
          <a:p>
            <a:fld id="{62D9DC08-B7FA-4CF6-AC70-F75320CC9850}" type="datetimeFigureOut">
              <a:rPr lang="en-US" smtClean="0"/>
              <a:t>8/4/2019</a:t>
            </a:fld>
            <a:endParaRPr lang="en-US"/>
          </a:p>
        </p:txBody>
      </p:sp>
      <p:sp>
        <p:nvSpPr>
          <p:cNvPr id="6" name="Footer Placeholder 5">
            <a:extLst>
              <a:ext uri="{FF2B5EF4-FFF2-40B4-BE49-F238E27FC236}">
                <a16:creationId xmlns:a16="http://schemas.microsoft.com/office/drawing/2014/main" id="{3D3B52EF-5220-44E2-8D96-5C0E4FF1B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3BE7F-3584-4243-A92F-4819AEF181EE}"/>
              </a:ext>
            </a:extLst>
          </p:cNvPr>
          <p:cNvSpPr>
            <a:spLocks noGrp="1"/>
          </p:cNvSpPr>
          <p:nvPr>
            <p:ph type="sldNum" sz="quarter" idx="12"/>
          </p:nvPr>
        </p:nvSpPr>
        <p:spPr/>
        <p:txBody>
          <a:bodyPr/>
          <a:lstStyle/>
          <a:p>
            <a:fld id="{F6E8A8FA-768B-4343-B36C-53E36285AC24}" type="slidenum">
              <a:rPr lang="en-US" smtClean="0"/>
              <a:t>‹#›</a:t>
            </a:fld>
            <a:endParaRPr lang="en-US"/>
          </a:p>
        </p:txBody>
      </p:sp>
    </p:spTree>
    <p:extLst>
      <p:ext uri="{BB962C8B-B14F-4D97-AF65-F5344CB8AC3E}">
        <p14:creationId xmlns:p14="http://schemas.microsoft.com/office/powerpoint/2010/main" val="39814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CB6D53-E614-436F-AF37-7B22297B53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7B0A47-4DC5-4ACA-A837-0BD808B848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C2DFD-9AF4-40AF-8AE8-F9AE7F8650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9DC08-B7FA-4CF6-AC70-F75320CC9850}" type="datetimeFigureOut">
              <a:rPr lang="en-US" smtClean="0"/>
              <a:t>8/4/2019</a:t>
            </a:fld>
            <a:endParaRPr lang="en-US"/>
          </a:p>
        </p:txBody>
      </p:sp>
      <p:sp>
        <p:nvSpPr>
          <p:cNvPr id="5" name="Footer Placeholder 4">
            <a:extLst>
              <a:ext uri="{FF2B5EF4-FFF2-40B4-BE49-F238E27FC236}">
                <a16:creationId xmlns:a16="http://schemas.microsoft.com/office/drawing/2014/main" id="{B772FDFE-55C4-49F7-972C-C84B157D93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D628C6-3D73-4D50-A323-6CC96F9A6E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E8A8FA-768B-4343-B36C-53E36285AC24}" type="slidenum">
              <a:rPr lang="en-US" smtClean="0"/>
              <a:t>‹#›</a:t>
            </a:fld>
            <a:endParaRPr lang="en-US"/>
          </a:p>
        </p:txBody>
      </p:sp>
    </p:spTree>
    <p:extLst>
      <p:ext uri="{BB962C8B-B14F-4D97-AF65-F5344CB8AC3E}">
        <p14:creationId xmlns:p14="http://schemas.microsoft.com/office/powerpoint/2010/main" val="1850173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qlhints.com/2018/05/05/how-to-inspect-the-content-of-a-data-page-or-index-page-tip-6-sql-server-101-performance-tuning-tips-and-trick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sql/relational-databases/sql-server-index-design-guide?view=sql-server-2017"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zone.com/articles/there-any-differences-betwee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sql/t-sql/statements/alter-table-index-option-transact-sql?view=sql-server-2017"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mssqltips.com/sqlservertip/3511/sql-server-covering-index-performance/" TargetMode="External"/><Relationship Id="rId2" Type="http://schemas.openxmlformats.org/officeDocument/2006/relationships/hyperlink" Target="https://www.red-gate.com/simple-talk/sql/learn-sql-server/using-covering-indexes-to-improve-query-performanc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mssqltips.com/sqlservertip/2045/using-hints-to-test-sql-server-index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log.sqlauthority.com/2007/03/30/sql-server-index-seek-vs-index-scan-table-sc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tackoverflow.com/questions/40486539/index-seek-vs-index-scan-in-sql-server"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www.red-gate.com/simple-talk/sql/learn-sql-server/showplan-operator-of-the-week-bookmarkkey-lookup/" TargetMode="External"/><Relationship Id="rId2" Type="http://schemas.openxmlformats.org/officeDocument/2006/relationships/hyperlink" Target="https://www.brentozar.com/blitzcache/expensive-key-lookup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press.com/gp/blog/all-blog-posts/best-practices-for-using-simple-lookup-tables/13323426" TargetMode="External"/><Relationship Id="rId2" Type="http://schemas.openxmlformats.org/officeDocument/2006/relationships/hyperlink" Target="https://bertwagner.com/2018/06/05/4-ways-to-define-lookup-values-in-a-que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republic.com/article/index-on-multiple-columns-for-sql-performan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ssqltips.com/sqlservertip/1785/sql-server-filtered-indexes-what-they-are-how-to-use-and-performance-advantages/" TargetMode="External"/><Relationship Id="rId2" Type="http://schemas.openxmlformats.org/officeDocument/2006/relationships/hyperlink" Target="https://www.red-gate.com/simple-talk/sql/performance/introduction-to-sql-server-filtered-index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34C4-28D5-4DB7-A21F-BB8682DF6538}"/>
              </a:ext>
            </a:extLst>
          </p:cNvPr>
          <p:cNvSpPr>
            <a:spLocks noGrp="1"/>
          </p:cNvSpPr>
          <p:nvPr>
            <p:ph type="ctrTitle"/>
          </p:nvPr>
        </p:nvSpPr>
        <p:spPr/>
        <p:txBody>
          <a:bodyPr/>
          <a:lstStyle/>
          <a:p>
            <a:r>
              <a:rPr lang="en-US" dirty="0"/>
              <a:t>Indexing</a:t>
            </a:r>
          </a:p>
        </p:txBody>
      </p:sp>
      <p:sp>
        <p:nvSpPr>
          <p:cNvPr id="3" name="Subtitle 2">
            <a:extLst>
              <a:ext uri="{FF2B5EF4-FFF2-40B4-BE49-F238E27FC236}">
                <a16:creationId xmlns:a16="http://schemas.microsoft.com/office/drawing/2014/main" id="{3DCC40A8-5D9D-4E1C-8491-DC633938DFD2}"/>
              </a:ext>
            </a:extLst>
          </p:cNvPr>
          <p:cNvSpPr>
            <a:spLocks noGrp="1"/>
          </p:cNvSpPr>
          <p:nvPr>
            <p:ph type="subTitle" idx="1"/>
          </p:nvPr>
        </p:nvSpPr>
        <p:spPr/>
        <p:txBody>
          <a:bodyPr/>
          <a:lstStyle/>
          <a:p>
            <a:r>
              <a:rPr lang="en-US" dirty="0"/>
              <a:t>Strategies and </a:t>
            </a:r>
            <a:r>
              <a:rPr lang="en-US" dirty="0" err="1"/>
              <a:t>Technicals</a:t>
            </a:r>
            <a:endParaRPr lang="en-US" dirty="0"/>
          </a:p>
        </p:txBody>
      </p:sp>
    </p:spTree>
    <p:extLst>
      <p:ext uri="{BB962C8B-B14F-4D97-AF65-F5344CB8AC3E}">
        <p14:creationId xmlns:p14="http://schemas.microsoft.com/office/powerpoint/2010/main" val="70070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932B-FA32-473C-9BA5-4B9FBC131B08}"/>
              </a:ext>
            </a:extLst>
          </p:cNvPr>
          <p:cNvSpPr>
            <a:spLocks noGrp="1"/>
          </p:cNvSpPr>
          <p:nvPr>
            <p:ph type="title"/>
          </p:nvPr>
        </p:nvSpPr>
        <p:spPr/>
        <p:txBody>
          <a:bodyPr/>
          <a:lstStyle/>
          <a:p>
            <a:pPr algn="ctr"/>
            <a:r>
              <a:rPr lang="en-US" dirty="0"/>
              <a:t>Covering Index, Covered Query</a:t>
            </a:r>
          </a:p>
        </p:txBody>
      </p:sp>
      <p:sp>
        <p:nvSpPr>
          <p:cNvPr id="3" name="Content Placeholder 2">
            <a:extLst>
              <a:ext uri="{FF2B5EF4-FFF2-40B4-BE49-F238E27FC236}">
                <a16:creationId xmlns:a16="http://schemas.microsoft.com/office/drawing/2014/main" id="{EF3DF64A-FF43-4513-94DD-D51346B4FD33}"/>
              </a:ext>
            </a:extLst>
          </p:cNvPr>
          <p:cNvSpPr>
            <a:spLocks noGrp="1"/>
          </p:cNvSpPr>
          <p:nvPr>
            <p:ph idx="1"/>
          </p:nvPr>
        </p:nvSpPr>
        <p:spPr/>
        <p:txBody>
          <a:bodyPr/>
          <a:lstStyle/>
          <a:p>
            <a:r>
              <a:rPr lang="en-US" dirty="0"/>
              <a:t>Composite (sometimes called compound)</a:t>
            </a:r>
          </a:p>
          <a:p>
            <a:r>
              <a:rPr lang="en-US" dirty="0"/>
              <a:t>Hint</a:t>
            </a:r>
          </a:p>
          <a:p>
            <a:r>
              <a:rPr lang="en-US" dirty="0"/>
              <a:t>Include</a:t>
            </a:r>
          </a:p>
          <a:p>
            <a:r>
              <a:rPr lang="en-US" dirty="0"/>
              <a:t>Use index(</a:t>
            </a:r>
            <a:r>
              <a:rPr lang="en-US" dirty="0" err="1"/>
              <a:t>Col_index</a:t>
            </a:r>
            <a:r>
              <a:rPr lang="en-US" dirty="0"/>
              <a:t>)</a:t>
            </a:r>
          </a:p>
          <a:p>
            <a:r>
              <a:rPr lang="en-US" dirty="0"/>
              <a:t>With(index(</a:t>
            </a:r>
            <a:r>
              <a:rPr lang="en-US" dirty="0" err="1"/>
              <a:t>index_name</a:t>
            </a:r>
            <a:r>
              <a:rPr lang="en-US" dirty="0"/>
              <a:t>)</a:t>
            </a:r>
          </a:p>
        </p:txBody>
      </p:sp>
    </p:spTree>
    <p:extLst>
      <p:ext uri="{BB962C8B-B14F-4D97-AF65-F5344CB8AC3E}">
        <p14:creationId xmlns:p14="http://schemas.microsoft.com/office/powerpoint/2010/main" val="397346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B99C-8392-4412-8E72-39BB16520ECA}"/>
              </a:ext>
            </a:extLst>
          </p:cNvPr>
          <p:cNvSpPr>
            <a:spLocks noGrp="1"/>
          </p:cNvSpPr>
          <p:nvPr>
            <p:ph type="title"/>
          </p:nvPr>
        </p:nvSpPr>
        <p:spPr/>
        <p:txBody>
          <a:bodyPr/>
          <a:lstStyle/>
          <a:p>
            <a:pPr algn="ctr"/>
            <a:r>
              <a:rPr lang="en-US" dirty="0"/>
              <a:t>Covering</a:t>
            </a:r>
          </a:p>
        </p:txBody>
      </p:sp>
      <p:sp>
        <p:nvSpPr>
          <p:cNvPr id="3" name="Content Placeholder 2">
            <a:extLst>
              <a:ext uri="{FF2B5EF4-FFF2-40B4-BE49-F238E27FC236}">
                <a16:creationId xmlns:a16="http://schemas.microsoft.com/office/drawing/2014/main" id="{CEE18810-B1D5-41F3-8722-48BB489FC28D}"/>
              </a:ext>
            </a:extLst>
          </p:cNvPr>
          <p:cNvSpPr>
            <a:spLocks noGrp="1"/>
          </p:cNvSpPr>
          <p:nvPr>
            <p:ph idx="1"/>
          </p:nvPr>
        </p:nvSpPr>
        <p:spPr>
          <a:xfrm>
            <a:off x="477077" y="1825625"/>
            <a:ext cx="11310731" cy="4351338"/>
          </a:xfrm>
        </p:spPr>
        <p:txBody>
          <a:bodyPr/>
          <a:lstStyle/>
          <a:p>
            <a:r>
              <a:rPr lang="en-US" dirty="0"/>
              <a:t>A Covering Index Includes all of the columns in the query you are executing.</a:t>
            </a:r>
          </a:p>
          <a:p>
            <a:r>
              <a:rPr lang="en-US" dirty="0"/>
              <a:t>A Covered Query means all the columns in the query are part of an index. </a:t>
            </a:r>
          </a:p>
        </p:txBody>
      </p:sp>
    </p:spTree>
    <p:extLst>
      <p:ext uri="{BB962C8B-B14F-4D97-AF65-F5344CB8AC3E}">
        <p14:creationId xmlns:p14="http://schemas.microsoft.com/office/powerpoint/2010/main" val="1416184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5425-12E7-47E5-B3B6-B564135DC3BC}"/>
              </a:ext>
            </a:extLst>
          </p:cNvPr>
          <p:cNvSpPr>
            <a:spLocks noGrp="1"/>
          </p:cNvSpPr>
          <p:nvPr>
            <p:ph type="title"/>
          </p:nvPr>
        </p:nvSpPr>
        <p:spPr/>
        <p:txBody>
          <a:bodyPr/>
          <a:lstStyle/>
          <a:p>
            <a:pPr algn="ctr"/>
            <a:r>
              <a:rPr lang="en-US" dirty="0"/>
              <a:t>Include</a:t>
            </a:r>
          </a:p>
        </p:txBody>
      </p:sp>
      <p:sp>
        <p:nvSpPr>
          <p:cNvPr id="3" name="Content Placeholder 2">
            <a:extLst>
              <a:ext uri="{FF2B5EF4-FFF2-40B4-BE49-F238E27FC236}">
                <a16:creationId xmlns:a16="http://schemas.microsoft.com/office/drawing/2014/main" id="{2979A386-FC48-4227-A787-1E6AF3CCB49F}"/>
              </a:ext>
            </a:extLst>
          </p:cNvPr>
          <p:cNvSpPr>
            <a:spLocks noGrp="1"/>
          </p:cNvSpPr>
          <p:nvPr>
            <p:ph idx="1"/>
          </p:nvPr>
        </p:nvSpPr>
        <p:spPr>
          <a:xfrm>
            <a:off x="336274" y="1690688"/>
            <a:ext cx="11519451" cy="4486275"/>
          </a:xfrm>
        </p:spPr>
        <p:txBody>
          <a:bodyPr/>
          <a:lstStyle/>
          <a:p>
            <a:r>
              <a:rPr lang="en-US" sz="3200" dirty="0"/>
              <a:t>Adding non-key columns to a non-clustered index to cover a query. </a:t>
            </a:r>
          </a:p>
          <a:p>
            <a:pPr lvl="1"/>
            <a:r>
              <a:rPr lang="en-US" sz="2800" dirty="0"/>
              <a:t>Because only key columns are contained in clustered indexes.</a:t>
            </a:r>
          </a:p>
          <a:p>
            <a:pPr lvl="1"/>
            <a:r>
              <a:rPr lang="en-US" sz="2800" dirty="0"/>
              <a:t>To increase coverage of a non-clustered index, additional non-key columns are included.</a:t>
            </a:r>
          </a:p>
          <a:p>
            <a:endParaRPr lang="en-US" dirty="0"/>
          </a:p>
          <a:p>
            <a:r>
              <a:rPr lang="en-US" dirty="0"/>
              <a:t>https://docs.microsoft.com/en-us/sql/relational-databases/indexes/create-indexes-with-included-columns?view=sql-server-2017</a:t>
            </a:r>
          </a:p>
        </p:txBody>
      </p:sp>
    </p:spTree>
    <p:extLst>
      <p:ext uri="{BB962C8B-B14F-4D97-AF65-F5344CB8AC3E}">
        <p14:creationId xmlns:p14="http://schemas.microsoft.com/office/powerpoint/2010/main" val="2933379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FD7F-6E87-40BB-A920-F8AB5E21F966}"/>
              </a:ext>
            </a:extLst>
          </p:cNvPr>
          <p:cNvSpPr>
            <a:spLocks noGrp="1"/>
          </p:cNvSpPr>
          <p:nvPr>
            <p:ph type="title"/>
          </p:nvPr>
        </p:nvSpPr>
        <p:spPr/>
        <p:txBody>
          <a:bodyPr/>
          <a:lstStyle/>
          <a:p>
            <a:pPr algn="ctr"/>
            <a:r>
              <a:rPr lang="en-US" dirty="0"/>
              <a:t>Hints</a:t>
            </a:r>
          </a:p>
        </p:txBody>
      </p:sp>
      <p:sp>
        <p:nvSpPr>
          <p:cNvPr id="3" name="Content Placeholder 2">
            <a:extLst>
              <a:ext uri="{FF2B5EF4-FFF2-40B4-BE49-F238E27FC236}">
                <a16:creationId xmlns:a16="http://schemas.microsoft.com/office/drawing/2014/main" id="{1E347642-F0E5-4163-9EDA-A811C9397A1A}"/>
              </a:ext>
            </a:extLst>
          </p:cNvPr>
          <p:cNvSpPr>
            <a:spLocks noGrp="1"/>
          </p:cNvSpPr>
          <p:nvPr>
            <p:ph idx="1"/>
          </p:nvPr>
        </p:nvSpPr>
        <p:spPr/>
        <p:txBody>
          <a:bodyPr/>
          <a:lstStyle/>
          <a:p>
            <a:r>
              <a:rPr lang="en-US" dirty="0"/>
              <a:t>Hints are options specified for the query processor to execute for SELECT, INSERT, UPDATE, or DELETE statements. </a:t>
            </a:r>
          </a:p>
          <a:p>
            <a:r>
              <a:rPr lang="en-US" dirty="0"/>
              <a:t>The hints override any execution plan the query optimizer might select for a query and “forces” the specified option choices instead.</a:t>
            </a:r>
          </a:p>
        </p:txBody>
      </p:sp>
    </p:spTree>
    <p:extLst>
      <p:ext uri="{BB962C8B-B14F-4D97-AF65-F5344CB8AC3E}">
        <p14:creationId xmlns:p14="http://schemas.microsoft.com/office/powerpoint/2010/main" val="2708296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F125-D47C-4215-BDCB-29FC94340E11}"/>
              </a:ext>
            </a:extLst>
          </p:cNvPr>
          <p:cNvSpPr>
            <a:spLocks noGrp="1"/>
          </p:cNvSpPr>
          <p:nvPr>
            <p:ph type="title"/>
          </p:nvPr>
        </p:nvSpPr>
        <p:spPr/>
        <p:txBody>
          <a:bodyPr/>
          <a:lstStyle/>
          <a:p>
            <a:pPr algn="ctr"/>
            <a:r>
              <a:rPr lang="en-US" dirty="0"/>
              <a:t>Chart of Hints</a:t>
            </a:r>
          </a:p>
        </p:txBody>
      </p:sp>
      <p:sp>
        <p:nvSpPr>
          <p:cNvPr id="3" name="Content Placeholder 2">
            <a:extLst>
              <a:ext uri="{FF2B5EF4-FFF2-40B4-BE49-F238E27FC236}">
                <a16:creationId xmlns:a16="http://schemas.microsoft.com/office/drawing/2014/main" id="{C1708562-11A9-479F-88E9-341E58CAD53A}"/>
              </a:ext>
            </a:extLst>
          </p:cNvPr>
          <p:cNvSpPr>
            <a:spLocks noGrp="1"/>
          </p:cNvSpPr>
          <p:nvPr>
            <p:ph idx="1"/>
          </p:nvPr>
        </p:nvSpPr>
        <p:spPr>
          <a:xfrm>
            <a:off x="195470" y="1514235"/>
            <a:ext cx="3710609" cy="4595053"/>
          </a:xfrm>
          <a:ln>
            <a:solidFill>
              <a:schemeClr val="accent1"/>
            </a:solidFill>
          </a:ln>
        </p:spPr>
        <p:txBody>
          <a:bodyPr>
            <a:normAutofit/>
          </a:bodyPr>
          <a:lstStyle/>
          <a:p>
            <a:r>
              <a:rPr lang="en-US" sz="2400" dirty="0"/>
              <a:t>Table Hints</a:t>
            </a:r>
          </a:p>
          <a:p>
            <a:pPr lvl="1"/>
            <a:r>
              <a:rPr lang="en-US" sz="2000" dirty="0"/>
              <a:t>Options applied only to the table.</a:t>
            </a:r>
          </a:p>
          <a:p>
            <a:r>
              <a:rPr lang="en-US" sz="2400" dirty="0"/>
              <a:t>Query Hints</a:t>
            </a:r>
          </a:p>
          <a:p>
            <a:pPr lvl="1"/>
            <a:r>
              <a:rPr lang="en-US" sz="2000" dirty="0"/>
              <a:t>Options to be used throughout the query.</a:t>
            </a:r>
          </a:p>
          <a:p>
            <a:endParaRPr lang="en-US" sz="2400" dirty="0"/>
          </a:p>
          <a:p>
            <a:pPr marL="0" indent="0">
              <a:buNone/>
            </a:pPr>
            <a:r>
              <a:rPr lang="en-US" sz="2400" dirty="0"/>
              <a:t>Remember Join Hints?</a:t>
            </a:r>
          </a:p>
          <a:p>
            <a:r>
              <a:rPr lang="en-US" sz="2400" dirty="0"/>
              <a:t>Merge, </a:t>
            </a:r>
          </a:p>
          <a:p>
            <a:r>
              <a:rPr lang="en-US" sz="2400" dirty="0"/>
              <a:t>Loop, </a:t>
            </a:r>
          </a:p>
          <a:p>
            <a:r>
              <a:rPr lang="en-US" sz="2400" dirty="0"/>
              <a:t>Hash</a:t>
            </a:r>
          </a:p>
        </p:txBody>
      </p:sp>
      <p:sp>
        <p:nvSpPr>
          <p:cNvPr id="4" name="TextBox 3">
            <a:extLst>
              <a:ext uri="{FF2B5EF4-FFF2-40B4-BE49-F238E27FC236}">
                <a16:creationId xmlns:a16="http://schemas.microsoft.com/office/drawing/2014/main" id="{1EBCE559-1ADD-472D-9CC4-B9BEDAEA5B85}"/>
              </a:ext>
            </a:extLst>
          </p:cNvPr>
          <p:cNvSpPr txBox="1"/>
          <p:nvPr/>
        </p:nvSpPr>
        <p:spPr>
          <a:xfrm>
            <a:off x="4194312" y="1514235"/>
            <a:ext cx="3246784" cy="2277547"/>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en-US" sz="2400" dirty="0"/>
              <a:t>Index</a:t>
            </a:r>
          </a:p>
          <a:p>
            <a:pPr marL="342900" indent="-342900">
              <a:buFont typeface="Arial" panose="020B0604020202020204" pitchFamily="34" charset="0"/>
              <a:buChar char="•"/>
            </a:pPr>
            <a:r>
              <a:rPr lang="en-US" sz="2400" dirty="0" err="1"/>
              <a:t>Forcescan</a:t>
            </a:r>
            <a:endParaRPr lang="en-US" sz="2400" dirty="0"/>
          </a:p>
          <a:p>
            <a:pPr marL="342900" indent="-342900">
              <a:buFont typeface="Arial" panose="020B0604020202020204" pitchFamily="34" charset="0"/>
              <a:buChar char="•"/>
            </a:pPr>
            <a:r>
              <a:rPr lang="en-US" sz="2400" dirty="0" err="1"/>
              <a:t>Forceseek</a:t>
            </a:r>
            <a:endParaRPr lang="en-US" sz="2400" dirty="0"/>
          </a:p>
          <a:p>
            <a:endParaRPr lang="en-US" sz="2400" dirty="0"/>
          </a:p>
          <a:p>
            <a:pPr marL="457200" indent="-457200">
              <a:buFont typeface="Arial" panose="020B0604020202020204" pitchFamily="34" charset="0"/>
              <a:buChar char="•"/>
            </a:pPr>
            <a:endParaRPr lang="en-US" sz="2800" dirty="0"/>
          </a:p>
          <a:p>
            <a:endParaRPr lang="en-US" dirty="0"/>
          </a:p>
        </p:txBody>
      </p:sp>
      <p:sp>
        <p:nvSpPr>
          <p:cNvPr id="5" name="TextBox 4">
            <a:extLst>
              <a:ext uri="{FF2B5EF4-FFF2-40B4-BE49-F238E27FC236}">
                <a16:creationId xmlns:a16="http://schemas.microsoft.com/office/drawing/2014/main" id="{2BABBB1A-A796-4785-82B3-E06FD2687FC3}"/>
              </a:ext>
            </a:extLst>
          </p:cNvPr>
          <p:cNvSpPr txBox="1"/>
          <p:nvPr/>
        </p:nvSpPr>
        <p:spPr>
          <a:xfrm>
            <a:off x="7729329" y="1534215"/>
            <a:ext cx="4267201" cy="2277547"/>
          </a:xfrm>
          <a:prstGeom prst="rect">
            <a:avLst/>
          </a:prstGeom>
          <a:noFill/>
          <a:ln>
            <a:solidFill>
              <a:schemeClr val="accent1"/>
            </a:solidFill>
          </a:ln>
        </p:spPr>
        <p:txBody>
          <a:bodyPr wrap="square" rtlCol="0">
            <a:spAutoFit/>
          </a:bodyPr>
          <a:lstStyle/>
          <a:p>
            <a:r>
              <a:rPr lang="en-US" sz="2400" dirty="0"/>
              <a:t>Options:</a:t>
            </a:r>
          </a:p>
          <a:p>
            <a:pPr marL="457200" indent="-457200">
              <a:buFont typeface="Arial" panose="020B0604020202020204" pitchFamily="34" charset="0"/>
              <a:buChar char="•"/>
            </a:pPr>
            <a:r>
              <a:rPr lang="en-US" sz="2400" dirty="0"/>
              <a:t>Use</a:t>
            </a:r>
          </a:p>
          <a:p>
            <a:pPr marL="457200" indent="-457200">
              <a:buFont typeface="Arial" panose="020B0604020202020204" pitchFamily="34" charset="0"/>
              <a:buChar char="•"/>
            </a:pPr>
            <a:r>
              <a:rPr lang="en-US" sz="2400" dirty="0" err="1"/>
              <a:t>NoLock</a:t>
            </a:r>
            <a:r>
              <a:rPr lang="en-US" sz="2400" dirty="0"/>
              <a:t> (read uncommitted)</a:t>
            </a:r>
          </a:p>
          <a:p>
            <a:pPr marL="457200" indent="-457200">
              <a:buFont typeface="Arial" panose="020B0604020202020204" pitchFamily="34" charset="0"/>
              <a:buChar char="•"/>
            </a:pPr>
            <a:r>
              <a:rPr lang="en-US" sz="2400" dirty="0">
                <a:solidFill>
                  <a:srgbClr val="FF0000"/>
                </a:solidFill>
              </a:rPr>
              <a:t>Recompile</a:t>
            </a:r>
          </a:p>
          <a:p>
            <a:pPr marL="457200" indent="-457200">
              <a:buFont typeface="Arial" panose="020B0604020202020204" pitchFamily="34" charset="0"/>
              <a:buChar char="•"/>
            </a:pPr>
            <a:endParaRPr lang="en-US" sz="2800" dirty="0"/>
          </a:p>
          <a:p>
            <a:endParaRPr lang="en-US" dirty="0"/>
          </a:p>
        </p:txBody>
      </p:sp>
    </p:spTree>
    <p:extLst>
      <p:ext uri="{BB962C8B-B14F-4D97-AF65-F5344CB8AC3E}">
        <p14:creationId xmlns:p14="http://schemas.microsoft.com/office/powerpoint/2010/main" val="99970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1249-AB42-4946-B8EC-382C0BDB411D}"/>
              </a:ext>
            </a:extLst>
          </p:cNvPr>
          <p:cNvSpPr>
            <a:spLocks noGrp="1"/>
          </p:cNvSpPr>
          <p:nvPr>
            <p:ph type="title"/>
          </p:nvPr>
        </p:nvSpPr>
        <p:spPr/>
        <p:txBody>
          <a:bodyPr/>
          <a:lstStyle/>
          <a:p>
            <a:pPr algn="ctr"/>
            <a:r>
              <a:rPr lang="en-US" dirty="0"/>
              <a:t>Recompile, “with recompile”</a:t>
            </a:r>
          </a:p>
        </p:txBody>
      </p:sp>
      <p:sp>
        <p:nvSpPr>
          <p:cNvPr id="3" name="Content Placeholder 2">
            <a:extLst>
              <a:ext uri="{FF2B5EF4-FFF2-40B4-BE49-F238E27FC236}">
                <a16:creationId xmlns:a16="http://schemas.microsoft.com/office/drawing/2014/main" id="{07FF5F21-3276-47B9-9E2D-E3BE86074292}"/>
              </a:ext>
            </a:extLst>
          </p:cNvPr>
          <p:cNvSpPr>
            <a:spLocks noGrp="1"/>
          </p:cNvSpPr>
          <p:nvPr>
            <p:ph idx="1"/>
          </p:nvPr>
        </p:nvSpPr>
        <p:spPr>
          <a:xfrm>
            <a:off x="649357" y="1815686"/>
            <a:ext cx="10515600" cy="4351338"/>
          </a:xfrm>
        </p:spPr>
        <p:txBody>
          <a:bodyPr/>
          <a:lstStyle/>
          <a:p>
            <a:r>
              <a:rPr lang="en-US" sz="3200" dirty="0"/>
              <a:t>What is recompile?</a:t>
            </a:r>
          </a:p>
          <a:p>
            <a:pPr lvl="1"/>
            <a:r>
              <a:rPr lang="en-US" sz="2800" dirty="0"/>
              <a:t>Has the effect of “clearing the cache” of the execution plan for the query or SPROC. </a:t>
            </a:r>
          </a:p>
          <a:p>
            <a:r>
              <a:rPr lang="en-US" sz="3200" dirty="0"/>
              <a:t>Why should I use it?</a:t>
            </a:r>
          </a:p>
          <a:p>
            <a:pPr lvl="1"/>
            <a:r>
              <a:rPr lang="en-US" sz="2800" dirty="0"/>
              <a:t>Performance and tuning. When I think the execution plan needs to be refreshed, or to force a change in the plan. </a:t>
            </a:r>
          </a:p>
          <a:p>
            <a:endParaRPr lang="en-US" dirty="0"/>
          </a:p>
        </p:txBody>
      </p:sp>
    </p:spTree>
    <p:extLst>
      <p:ext uri="{BB962C8B-B14F-4D97-AF65-F5344CB8AC3E}">
        <p14:creationId xmlns:p14="http://schemas.microsoft.com/office/powerpoint/2010/main" val="922960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8801-E02F-48FA-9EE0-3544B79DDB5C}"/>
              </a:ext>
            </a:extLst>
          </p:cNvPr>
          <p:cNvSpPr>
            <a:spLocks noGrp="1"/>
          </p:cNvSpPr>
          <p:nvPr>
            <p:ph type="title"/>
          </p:nvPr>
        </p:nvSpPr>
        <p:spPr>
          <a:xfrm>
            <a:off x="1898374" y="365126"/>
            <a:ext cx="9455426" cy="748058"/>
          </a:xfrm>
        </p:spPr>
        <p:txBody>
          <a:bodyPr/>
          <a:lstStyle/>
          <a:p>
            <a:pPr algn="ctr"/>
            <a:r>
              <a:rPr lang="en-US" dirty="0"/>
              <a:t>Creating plan guides: Table Hint Index</a:t>
            </a:r>
          </a:p>
        </p:txBody>
      </p:sp>
      <p:sp>
        <p:nvSpPr>
          <p:cNvPr id="4" name="TextBox 3">
            <a:extLst>
              <a:ext uri="{FF2B5EF4-FFF2-40B4-BE49-F238E27FC236}">
                <a16:creationId xmlns:a16="http://schemas.microsoft.com/office/drawing/2014/main" id="{FA28276E-4E6D-42F8-8777-D60FFD5356D7}"/>
              </a:ext>
            </a:extLst>
          </p:cNvPr>
          <p:cNvSpPr txBox="1"/>
          <p:nvPr/>
        </p:nvSpPr>
        <p:spPr>
          <a:xfrm>
            <a:off x="139148" y="1182857"/>
            <a:ext cx="5115339" cy="338554"/>
          </a:xfrm>
          <a:prstGeom prst="rect">
            <a:avLst/>
          </a:prstGeom>
          <a:noFill/>
          <a:ln>
            <a:solidFill>
              <a:schemeClr val="accent1"/>
            </a:solidFill>
          </a:ln>
        </p:spPr>
        <p:txBody>
          <a:bodyPr wrap="square" rtlCol="0">
            <a:spAutoFit/>
          </a:bodyPr>
          <a:lstStyle/>
          <a:p>
            <a:r>
              <a:rPr lang="en-US" sz="1600" dirty="0">
                <a:solidFill>
                  <a:srgbClr val="0000FF"/>
                </a:solidFill>
                <a:highlight>
                  <a:srgbClr val="FFFFFF"/>
                </a:highlight>
                <a:latin typeface="Consolas" panose="020B0609020204030204" pitchFamily="49" charset="0"/>
              </a:rPr>
              <a:t>EXEC</a:t>
            </a:r>
            <a:r>
              <a:rPr lang="en-US" sz="1600" dirty="0">
                <a:solidFill>
                  <a:srgbClr val="000000"/>
                </a:solidFill>
                <a:highlight>
                  <a:srgbClr val="FFFFFF"/>
                </a:highlight>
                <a:latin typeface="Consolas" panose="020B0609020204030204" pitchFamily="49" charset="0"/>
              </a:rPr>
              <a:t> </a:t>
            </a:r>
            <a:r>
              <a:rPr lang="en-US" sz="1600" dirty="0" err="1">
                <a:solidFill>
                  <a:srgbClr val="800000"/>
                </a:solidFill>
                <a:highlight>
                  <a:srgbClr val="FFFFFF"/>
                </a:highlight>
                <a:latin typeface="Consolas" panose="020B0609020204030204" pitchFamily="49" charset="0"/>
              </a:rPr>
              <a:t>sp_control_plan_guide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N'DROP ALL'</a:t>
            </a:r>
            <a:r>
              <a:rPr lang="en-US" sz="1600" dirty="0">
                <a:solidFill>
                  <a:srgbClr val="000000"/>
                </a:solidFill>
                <a:highlight>
                  <a:srgbClr val="FFFFFF"/>
                </a:highlight>
                <a:latin typeface="Consolas" panose="020B0609020204030204" pitchFamily="49" charset="0"/>
              </a:rPr>
              <a:t> </a:t>
            </a:r>
            <a:endParaRPr lang="en-US" sz="1600" dirty="0"/>
          </a:p>
        </p:txBody>
      </p:sp>
      <p:sp>
        <p:nvSpPr>
          <p:cNvPr id="5" name="TextBox 4">
            <a:extLst>
              <a:ext uri="{FF2B5EF4-FFF2-40B4-BE49-F238E27FC236}">
                <a16:creationId xmlns:a16="http://schemas.microsoft.com/office/drawing/2014/main" id="{0991FD1C-4B8A-414F-96FC-9025CB4D2004}"/>
              </a:ext>
            </a:extLst>
          </p:cNvPr>
          <p:cNvSpPr txBox="1"/>
          <p:nvPr/>
        </p:nvSpPr>
        <p:spPr>
          <a:xfrm>
            <a:off x="139148" y="1690688"/>
            <a:ext cx="11847443" cy="5016758"/>
          </a:xfrm>
          <a:prstGeom prst="rect">
            <a:avLst/>
          </a:prstGeom>
          <a:noFill/>
          <a:ln>
            <a:solidFill>
              <a:schemeClr val="accent1"/>
            </a:solidFill>
          </a:ln>
        </p:spPr>
        <p:txBody>
          <a:bodyPr wrap="square" rtlCol="0">
            <a:spAutoFit/>
          </a:bodyPr>
          <a:lstStyle/>
          <a:p>
            <a:r>
              <a:rPr lang="en-US" sz="1600" dirty="0">
                <a:solidFill>
                  <a:srgbClr val="0000FF"/>
                </a:solidFill>
                <a:highlight>
                  <a:srgbClr val="FFFFFF"/>
                </a:highlight>
                <a:latin typeface="Consolas" panose="020B0609020204030204" pitchFamily="49" charset="0"/>
              </a:rPr>
              <a:t>EXEC</a:t>
            </a:r>
            <a:r>
              <a:rPr lang="en-US" sz="1600" dirty="0">
                <a:solidFill>
                  <a:srgbClr val="000000"/>
                </a:solidFill>
                <a:highlight>
                  <a:srgbClr val="FFFFFF"/>
                </a:highlight>
                <a:latin typeface="Consolas" panose="020B0609020204030204" pitchFamily="49" charset="0"/>
              </a:rPr>
              <a:t> </a:t>
            </a:r>
            <a:r>
              <a:rPr lang="en-US" sz="1600" dirty="0" err="1">
                <a:solidFill>
                  <a:srgbClr val="800000"/>
                </a:solidFill>
                <a:highlight>
                  <a:srgbClr val="FFFFFF"/>
                </a:highlight>
                <a:latin typeface="Consolas" panose="020B0609020204030204" pitchFamily="49" charset="0"/>
              </a:rPr>
              <a:t>sp_create_plan_guide</a:t>
            </a:r>
            <a:r>
              <a:rPr lang="en-US" sz="1600" dirty="0">
                <a:solidFill>
                  <a:srgbClr val="0000FF"/>
                </a:solidFill>
                <a:highlight>
                  <a:srgbClr val="FFFFFF"/>
                </a:highlight>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@name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N'Guide1'</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stmt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N'SELECT </a:t>
            </a:r>
            <a:r>
              <a:rPr lang="en-US" sz="1600" dirty="0" err="1">
                <a:solidFill>
                  <a:srgbClr val="FF0000"/>
                </a:solidFill>
                <a:highlight>
                  <a:srgbClr val="FFFFFF"/>
                </a:highlight>
                <a:latin typeface="Consolas" panose="020B0609020204030204" pitchFamily="49" charset="0"/>
              </a:rPr>
              <a:t>c.LastName</a:t>
            </a:r>
            <a:r>
              <a:rPr lang="en-US" sz="1600" dirty="0">
                <a:solidFill>
                  <a:srgbClr val="FF0000"/>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c.FirstName</a:t>
            </a:r>
            <a:r>
              <a:rPr lang="en-US" sz="1600" dirty="0">
                <a:solidFill>
                  <a:srgbClr val="FF0000"/>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e.Title</a:t>
            </a:r>
            <a:r>
              <a:rPr lang="en-US" sz="1600" dirty="0">
                <a:solidFill>
                  <a:srgbClr val="FF0000"/>
                </a:solidFill>
                <a:highlight>
                  <a:srgbClr val="FFFFFF"/>
                </a:highlight>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r>
              <a:rPr lang="en-US" sz="1600" dirty="0">
                <a:solidFill>
                  <a:srgbClr val="FF0000"/>
                </a:solidFill>
                <a:highlight>
                  <a:srgbClr val="FFFFFF"/>
                </a:highlight>
                <a:latin typeface="Consolas" panose="020B0609020204030204" pitchFamily="49" charset="0"/>
              </a:rPr>
              <a:t>              FROM </a:t>
            </a:r>
            <a:r>
              <a:rPr lang="en-US" sz="1600" dirty="0" err="1">
                <a:solidFill>
                  <a:srgbClr val="FF0000"/>
                </a:solidFill>
                <a:highlight>
                  <a:srgbClr val="FFFFFF"/>
                </a:highlight>
                <a:latin typeface="Consolas" panose="020B0609020204030204" pitchFamily="49" charset="0"/>
              </a:rPr>
              <a:t>HumanResources.Employee</a:t>
            </a:r>
            <a:r>
              <a:rPr lang="en-US" sz="1600" dirty="0">
                <a:solidFill>
                  <a:srgbClr val="FF0000"/>
                </a:solidFill>
                <a:highlight>
                  <a:srgbClr val="FFFFFF"/>
                </a:highlight>
                <a:latin typeface="Consolas" panose="020B0609020204030204" pitchFamily="49" charset="0"/>
              </a:rPr>
              <a:t> AS e   </a:t>
            </a:r>
            <a:endParaRPr lang="en-US" sz="1600" dirty="0">
              <a:solidFill>
                <a:srgbClr val="000000"/>
              </a:solidFill>
              <a:highlight>
                <a:srgbClr val="FFFFFF"/>
              </a:highlight>
              <a:latin typeface="Consolas" panose="020B0609020204030204" pitchFamily="49" charset="0"/>
            </a:endParaRPr>
          </a:p>
          <a:p>
            <a:r>
              <a:rPr lang="en-US" sz="1600" dirty="0">
                <a:solidFill>
                  <a:srgbClr val="FF0000"/>
                </a:solidFill>
                <a:highlight>
                  <a:srgbClr val="FFFFFF"/>
                </a:highlight>
                <a:latin typeface="Consolas" panose="020B0609020204030204" pitchFamily="49" charset="0"/>
              </a:rPr>
              <a:t>              JOIN </a:t>
            </a:r>
            <a:r>
              <a:rPr lang="en-US" sz="1600" dirty="0" err="1">
                <a:solidFill>
                  <a:srgbClr val="FF0000"/>
                </a:solidFill>
                <a:highlight>
                  <a:srgbClr val="FFFFFF"/>
                </a:highlight>
                <a:latin typeface="Consolas" panose="020B0609020204030204" pitchFamily="49" charset="0"/>
              </a:rPr>
              <a:t>Person.Contact</a:t>
            </a:r>
            <a:r>
              <a:rPr lang="en-US" sz="1600" dirty="0">
                <a:solidFill>
                  <a:srgbClr val="FF0000"/>
                </a:solidFill>
                <a:highlight>
                  <a:srgbClr val="FFFFFF"/>
                </a:highlight>
                <a:latin typeface="Consolas" panose="020B0609020204030204" pitchFamily="49" charset="0"/>
              </a:rPr>
              <a:t> AS c ON </a:t>
            </a:r>
            <a:r>
              <a:rPr lang="en-US" sz="1600" dirty="0" err="1">
                <a:solidFill>
                  <a:srgbClr val="FF0000"/>
                </a:solidFill>
                <a:highlight>
                  <a:srgbClr val="FFFFFF"/>
                </a:highlight>
                <a:latin typeface="Consolas" panose="020B0609020204030204" pitchFamily="49" charset="0"/>
              </a:rPr>
              <a:t>e.ContactID</a:t>
            </a:r>
            <a:r>
              <a:rPr lang="en-US" sz="1600" dirty="0">
                <a:solidFill>
                  <a:srgbClr val="FF0000"/>
                </a:solidFill>
                <a:highlight>
                  <a:srgbClr val="FFFFFF"/>
                </a:highlight>
                <a:latin typeface="Consolas" panose="020B0609020204030204" pitchFamily="49" charset="0"/>
              </a:rPr>
              <a:t> = </a:t>
            </a:r>
            <a:r>
              <a:rPr lang="en-US" sz="1600" dirty="0" err="1">
                <a:solidFill>
                  <a:srgbClr val="FF0000"/>
                </a:solidFill>
                <a:highlight>
                  <a:srgbClr val="FFFFFF"/>
                </a:highlight>
                <a:latin typeface="Consolas" panose="020B0609020204030204" pitchFamily="49" charset="0"/>
              </a:rPr>
              <a:t>c.ContactID</a:t>
            </a:r>
            <a:r>
              <a:rPr lang="en-US" sz="1600" dirty="0">
                <a:solidFill>
                  <a:srgbClr val="FF0000"/>
                </a:solidFill>
                <a:highlight>
                  <a:srgbClr val="FFFFFF"/>
                </a:highlight>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r>
              <a:rPr lang="en-US" sz="1600" dirty="0">
                <a:solidFill>
                  <a:srgbClr val="FF0000"/>
                </a:solidFill>
                <a:highlight>
                  <a:srgbClr val="FFFFFF"/>
                </a:highlight>
                <a:latin typeface="Consolas" panose="020B0609020204030204" pitchFamily="49" charset="0"/>
              </a:rPr>
              <a:t>              WHERE </a:t>
            </a:r>
            <a:r>
              <a:rPr lang="en-US" sz="1600" dirty="0" err="1">
                <a:solidFill>
                  <a:srgbClr val="FF0000"/>
                </a:solidFill>
                <a:highlight>
                  <a:srgbClr val="FFFFFF"/>
                </a:highlight>
                <a:latin typeface="Consolas" panose="020B0609020204030204" pitchFamily="49" charset="0"/>
              </a:rPr>
              <a:t>e.ManagerID</a:t>
            </a:r>
            <a:r>
              <a:rPr lang="en-US" sz="1600" dirty="0">
                <a:solidFill>
                  <a:srgbClr val="FF0000"/>
                </a:solidFill>
                <a:highlight>
                  <a:srgbClr val="FFFFFF"/>
                </a:highlight>
                <a:latin typeface="Consolas" panose="020B0609020204030204" pitchFamily="49" charset="0"/>
              </a:rPr>
              <a:t> = 2;'</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@type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N'SQL'</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module_or_batch</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@params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@hints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N'OPTION (TABLE HINT(e, INDEX (</a:t>
            </a:r>
            <a:r>
              <a:rPr lang="en-US" sz="1600" dirty="0" err="1">
                <a:solidFill>
                  <a:srgbClr val="FF0000"/>
                </a:solidFill>
                <a:highlight>
                  <a:srgbClr val="FFFFFF"/>
                </a:highlight>
                <a:latin typeface="Consolas" panose="020B0609020204030204" pitchFamily="49" charset="0"/>
              </a:rPr>
              <a:t>IX_Employee_ManagerID</a:t>
            </a:r>
            <a:r>
              <a:rPr lang="en-US" sz="1600" dirty="0">
                <a:solidFill>
                  <a:srgbClr val="FF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FF"/>
                </a:solidFill>
                <a:highlight>
                  <a:srgbClr val="FFFFFF"/>
                </a:highlight>
                <a:latin typeface="Consolas" panose="020B0609020204030204" pitchFamily="49" charset="0"/>
              </a:rPr>
              <a:t>EXEC</a:t>
            </a:r>
            <a:r>
              <a:rPr lang="en-US" sz="1600" dirty="0">
                <a:solidFill>
                  <a:srgbClr val="000000"/>
                </a:solidFill>
                <a:highlight>
                  <a:srgbClr val="FFFFFF"/>
                </a:highlight>
                <a:latin typeface="Consolas" panose="020B0609020204030204" pitchFamily="49" charset="0"/>
              </a:rPr>
              <a:t> </a:t>
            </a:r>
            <a:r>
              <a:rPr lang="en-US" sz="1600" dirty="0" err="1">
                <a:solidFill>
                  <a:srgbClr val="800000"/>
                </a:solidFill>
                <a:highlight>
                  <a:srgbClr val="FFFFFF"/>
                </a:highlight>
                <a:latin typeface="Consolas" panose="020B0609020204030204" pitchFamily="49" charset="0"/>
              </a:rPr>
              <a:t>sp_create_plan_guide</a:t>
            </a:r>
            <a:r>
              <a:rPr lang="en-US" sz="1600" dirty="0">
                <a:solidFill>
                  <a:srgbClr val="0000FF"/>
                </a:solidFill>
                <a:highlight>
                  <a:srgbClr val="FFFFFF"/>
                </a:highlight>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@name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N'Guide2'</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stmt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N'SELECT </a:t>
            </a:r>
            <a:r>
              <a:rPr lang="en-US" sz="1600" dirty="0" err="1">
                <a:solidFill>
                  <a:srgbClr val="FF0000"/>
                </a:solidFill>
                <a:highlight>
                  <a:srgbClr val="FFFFFF"/>
                </a:highlight>
                <a:latin typeface="Consolas" panose="020B0609020204030204" pitchFamily="49" charset="0"/>
              </a:rPr>
              <a:t>c.LastName</a:t>
            </a:r>
            <a:r>
              <a:rPr lang="en-US" sz="1600" dirty="0">
                <a:solidFill>
                  <a:srgbClr val="FF0000"/>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c.FirstName</a:t>
            </a:r>
            <a:r>
              <a:rPr lang="en-US" sz="1600" dirty="0">
                <a:solidFill>
                  <a:srgbClr val="FF0000"/>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e.Title</a:t>
            </a:r>
            <a:r>
              <a:rPr lang="en-US" sz="1600" dirty="0">
                <a:solidFill>
                  <a:srgbClr val="FF0000"/>
                </a:solidFill>
                <a:highlight>
                  <a:srgbClr val="FFFFFF"/>
                </a:highlight>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r>
              <a:rPr lang="en-US" sz="1600" dirty="0">
                <a:solidFill>
                  <a:srgbClr val="FF0000"/>
                </a:solidFill>
                <a:highlight>
                  <a:srgbClr val="FFFFFF"/>
                </a:highlight>
                <a:latin typeface="Consolas" panose="020B0609020204030204" pitchFamily="49" charset="0"/>
              </a:rPr>
              <a:t>              FROM </a:t>
            </a:r>
            <a:r>
              <a:rPr lang="en-US" sz="1600" dirty="0" err="1">
                <a:solidFill>
                  <a:srgbClr val="FF0000"/>
                </a:solidFill>
                <a:highlight>
                  <a:srgbClr val="FFFFFF"/>
                </a:highlight>
                <a:latin typeface="Consolas" panose="020B0609020204030204" pitchFamily="49" charset="0"/>
              </a:rPr>
              <a:t>HumanResources.Employee</a:t>
            </a:r>
            <a:r>
              <a:rPr lang="en-US" sz="1600" dirty="0">
                <a:solidFill>
                  <a:srgbClr val="FF0000"/>
                </a:solidFill>
                <a:highlight>
                  <a:srgbClr val="FFFFFF"/>
                </a:highlight>
                <a:latin typeface="Consolas" panose="020B0609020204030204" pitchFamily="49" charset="0"/>
              </a:rPr>
              <a:t> AS e  </a:t>
            </a:r>
            <a:endParaRPr lang="en-US" sz="1600" dirty="0">
              <a:solidFill>
                <a:srgbClr val="000000"/>
              </a:solidFill>
              <a:highlight>
                <a:srgbClr val="FFFFFF"/>
              </a:highlight>
              <a:latin typeface="Consolas" panose="020B0609020204030204" pitchFamily="49" charset="0"/>
            </a:endParaRPr>
          </a:p>
          <a:p>
            <a:r>
              <a:rPr lang="en-US" sz="1600" dirty="0">
                <a:solidFill>
                  <a:srgbClr val="FF0000"/>
                </a:solidFill>
                <a:highlight>
                  <a:srgbClr val="FFFFFF"/>
                </a:highlight>
                <a:latin typeface="Consolas" panose="020B0609020204030204" pitchFamily="49" charset="0"/>
              </a:rPr>
              <a:t>              JOIN </a:t>
            </a:r>
            <a:r>
              <a:rPr lang="en-US" sz="1600" dirty="0" err="1">
                <a:solidFill>
                  <a:srgbClr val="FF0000"/>
                </a:solidFill>
                <a:highlight>
                  <a:srgbClr val="FFFFFF"/>
                </a:highlight>
                <a:latin typeface="Consolas" panose="020B0609020204030204" pitchFamily="49" charset="0"/>
              </a:rPr>
              <a:t>Person.Contact</a:t>
            </a:r>
            <a:r>
              <a:rPr lang="en-US" sz="1600" dirty="0">
                <a:solidFill>
                  <a:srgbClr val="FF0000"/>
                </a:solidFill>
                <a:highlight>
                  <a:srgbClr val="FFFFFF"/>
                </a:highlight>
                <a:latin typeface="Consolas" panose="020B0609020204030204" pitchFamily="49" charset="0"/>
              </a:rPr>
              <a:t> AS c ON </a:t>
            </a:r>
            <a:r>
              <a:rPr lang="en-US" sz="1600" dirty="0" err="1">
                <a:solidFill>
                  <a:srgbClr val="FF0000"/>
                </a:solidFill>
                <a:highlight>
                  <a:srgbClr val="FFFFFF"/>
                </a:highlight>
                <a:latin typeface="Consolas" panose="020B0609020204030204" pitchFamily="49" charset="0"/>
              </a:rPr>
              <a:t>e.ContactID</a:t>
            </a:r>
            <a:r>
              <a:rPr lang="en-US" sz="1600" dirty="0">
                <a:solidFill>
                  <a:srgbClr val="FF0000"/>
                </a:solidFill>
                <a:highlight>
                  <a:srgbClr val="FFFFFF"/>
                </a:highlight>
                <a:latin typeface="Consolas" panose="020B0609020204030204" pitchFamily="49" charset="0"/>
              </a:rPr>
              <a:t> = </a:t>
            </a:r>
            <a:r>
              <a:rPr lang="en-US" sz="1600" dirty="0" err="1">
                <a:solidFill>
                  <a:srgbClr val="FF0000"/>
                </a:solidFill>
                <a:highlight>
                  <a:srgbClr val="FFFFFF"/>
                </a:highlight>
                <a:latin typeface="Consolas" panose="020B0609020204030204" pitchFamily="49" charset="0"/>
              </a:rPr>
              <a:t>c.ContactID</a:t>
            </a:r>
            <a:r>
              <a:rPr lang="en-US" sz="1600" dirty="0">
                <a:solidFill>
                  <a:srgbClr val="FF0000"/>
                </a:solidFill>
                <a:highlight>
                  <a:srgbClr val="FFFFFF"/>
                </a:highlight>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r>
              <a:rPr lang="en-US" sz="1600" dirty="0">
                <a:solidFill>
                  <a:srgbClr val="FF0000"/>
                </a:solidFill>
                <a:highlight>
                  <a:srgbClr val="FFFFFF"/>
                </a:highlight>
                <a:latin typeface="Consolas" panose="020B0609020204030204" pitchFamily="49" charset="0"/>
              </a:rPr>
              <a:t>              WHERE </a:t>
            </a:r>
            <a:r>
              <a:rPr lang="en-US" sz="1600" dirty="0" err="1">
                <a:solidFill>
                  <a:srgbClr val="FF0000"/>
                </a:solidFill>
                <a:highlight>
                  <a:srgbClr val="FFFFFF"/>
                </a:highlight>
                <a:latin typeface="Consolas" panose="020B0609020204030204" pitchFamily="49" charset="0"/>
              </a:rPr>
              <a:t>e.ManagerID</a:t>
            </a:r>
            <a:r>
              <a:rPr lang="en-US" sz="1600" dirty="0">
                <a:solidFill>
                  <a:srgbClr val="FF0000"/>
                </a:solidFill>
                <a:highlight>
                  <a:srgbClr val="FFFFFF"/>
                </a:highlight>
                <a:latin typeface="Consolas" panose="020B0609020204030204" pitchFamily="49" charset="0"/>
              </a:rPr>
              <a:t> = 2;'</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@type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N'SQL'</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module_or_batch</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@params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@hints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N'OPTION (TABLE HINT(e, INDEX(</a:t>
            </a:r>
            <a:r>
              <a:rPr lang="en-US" sz="1600" dirty="0" err="1">
                <a:solidFill>
                  <a:srgbClr val="FF0000"/>
                </a:solidFill>
                <a:highlight>
                  <a:srgbClr val="FFFFFF"/>
                </a:highlight>
                <a:latin typeface="Consolas" panose="020B0609020204030204" pitchFamily="49" charset="0"/>
              </a:rPr>
              <a:t>PK_Employee_EmployeeID</a:t>
            </a:r>
            <a:r>
              <a:rPr lang="en-US" sz="1600" dirty="0">
                <a:solidFill>
                  <a:srgbClr val="FF0000"/>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IX_Employee_ManagerID</a:t>
            </a:r>
            <a:r>
              <a:rPr lang="en-US" sz="1600" dirty="0">
                <a:solidFill>
                  <a:srgbClr val="FF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endParaRPr lang="en-US" sz="1600" dirty="0"/>
          </a:p>
        </p:txBody>
      </p:sp>
    </p:spTree>
    <p:extLst>
      <p:ext uri="{BB962C8B-B14F-4D97-AF65-F5344CB8AC3E}">
        <p14:creationId xmlns:p14="http://schemas.microsoft.com/office/powerpoint/2010/main" val="177868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FFE9-ADA7-48D4-812F-F3F5F23CF951}"/>
              </a:ext>
            </a:extLst>
          </p:cNvPr>
          <p:cNvSpPr>
            <a:spLocks noGrp="1"/>
          </p:cNvSpPr>
          <p:nvPr>
            <p:ph type="title"/>
          </p:nvPr>
        </p:nvSpPr>
        <p:spPr/>
        <p:txBody>
          <a:bodyPr/>
          <a:lstStyle/>
          <a:p>
            <a:pPr algn="ctr"/>
            <a:r>
              <a:rPr lang="en-US" dirty="0"/>
              <a:t>Creating plan guides: Table Hint </a:t>
            </a:r>
            <a:r>
              <a:rPr lang="en-US" dirty="0" err="1"/>
              <a:t>Forceseek</a:t>
            </a:r>
            <a:endParaRPr lang="en-US" dirty="0"/>
          </a:p>
        </p:txBody>
      </p:sp>
      <p:sp>
        <p:nvSpPr>
          <p:cNvPr id="4" name="TextBox 3">
            <a:extLst>
              <a:ext uri="{FF2B5EF4-FFF2-40B4-BE49-F238E27FC236}">
                <a16:creationId xmlns:a16="http://schemas.microsoft.com/office/drawing/2014/main" id="{E682E933-A7BB-4F80-8CCA-7F7FBDAAFD00}"/>
              </a:ext>
            </a:extLst>
          </p:cNvPr>
          <p:cNvSpPr txBox="1"/>
          <p:nvPr/>
        </p:nvSpPr>
        <p:spPr>
          <a:xfrm>
            <a:off x="228600" y="1690688"/>
            <a:ext cx="11420061" cy="3139321"/>
          </a:xfrm>
          <a:prstGeom prst="rect">
            <a:avLst/>
          </a:prstGeom>
          <a:noFill/>
          <a:ln>
            <a:solidFill>
              <a:schemeClr val="accent1"/>
            </a:solidFill>
          </a:ln>
        </p:spPr>
        <p:txBody>
          <a:bodyPr wrap="square" rtlCol="0">
            <a:spAutoFit/>
          </a:bodyPr>
          <a:lstStyle/>
          <a:p>
            <a:r>
              <a:rPr lang="en-US" dirty="0">
                <a:solidFill>
                  <a:srgbClr val="0000FF"/>
                </a:solidFill>
                <a:highlight>
                  <a:srgbClr val="FFFFFF"/>
                </a:highlight>
                <a:latin typeface="Consolas" panose="020B0609020204030204" pitchFamily="49" charset="0"/>
              </a:rPr>
              <a:t>EXEC</a:t>
            </a:r>
            <a:r>
              <a:rPr lang="en-US" dirty="0">
                <a:solidFill>
                  <a:srgbClr val="0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sp_create_plan_guide</a:t>
            </a:r>
            <a:r>
              <a:rPr lang="en-US" dirty="0">
                <a:solidFill>
                  <a:srgbClr val="0000FF"/>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@name </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N'Guide3'</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stmt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N'SELECT </a:t>
            </a:r>
            <a:r>
              <a:rPr lang="en-US" dirty="0" err="1">
                <a:solidFill>
                  <a:srgbClr val="FF0000"/>
                </a:solidFill>
                <a:highlight>
                  <a:srgbClr val="FFFFFF"/>
                </a:highlight>
                <a:latin typeface="Consolas" panose="020B0609020204030204" pitchFamily="49" charset="0"/>
              </a:rPr>
              <a:t>c.LastName</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c.FirstName</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HumanResources.Employee.Title</a:t>
            </a:r>
            <a:r>
              <a:rPr lang="en-US" dirty="0">
                <a:solidFill>
                  <a:srgbClr val="FF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a:solidFill>
                  <a:srgbClr val="FF0000"/>
                </a:solidFill>
                <a:highlight>
                  <a:srgbClr val="FFFFFF"/>
                </a:highlight>
                <a:latin typeface="Consolas" panose="020B0609020204030204" pitchFamily="49" charset="0"/>
              </a:rPr>
              <a:t>              FROM </a:t>
            </a:r>
            <a:r>
              <a:rPr lang="en-US" dirty="0" err="1">
                <a:solidFill>
                  <a:srgbClr val="FF0000"/>
                </a:solidFill>
                <a:highlight>
                  <a:srgbClr val="FFFFFF"/>
                </a:highlight>
                <a:latin typeface="Consolas" panose="020B0609020204030204" pitchFamily="49" charset="0"/>
              </a:rPr>
              <a:t>HumanResources.Employee</a:t>
            </a:r>
            <a:r>
              <a:rPr lang="en-US" dirty="0">
                <a:solidFill>
                  <a:srgbClr val="FF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a:solidFill>
                  <a:srgbClr val="FF0000"/>
                </a:solidFill>
                <a:highlight>
                  <a:srgbClr val="FFFFFF"/>
                </a:highlight>
                <a:latin typeface="Consolas" panose="020B0609020204030204" pitchFamily="49" charset="0"/>
              </a:rPr>
              <a:t>              JOIN </a:t>
            </a:r>
            <a:r>
              <a:rPr lang="en-US" dirty="0" err="1">
                <a:solidFill>
                  <a:srgbClr val="FF0000"/>
                </a:solidFill>
                <a:highlight>
                  <a:srgbClr val="FFFFFF"/>
                </a:highlight>
                <a:latin typeface="Consolas" panose="020B0609020204030204" pitchFamily="49" charset="0"/>
              </a:rPr>
              <a:t>Person.Contact</a:t>
            </a:r>
            <a:r>
              <a:rPr lang="en-US" dirty="0">
                <a:solidFill>
                  <a:srgbClr val="FF0000"/>
                </a:solidFill>
                <a:highlight>
                  <a:srgbClr val="FFFFFF"/>
                </a:highlight>
                <a:latin typeface="Consolas" panose="020B0609020204030204" pitchFamily="49" charset="0"/>
              </a:rPr>
              <a:t> AS c ON </a:t>
            </a:r>
            <a:r>
              <a:rPr lang="en-US" dirty="0" err="1">
                <a:solidFill>
                  <a:srgbClr val="FF0000"/>
                </a:solidFill>
                <a:highlight>
                  <a:srgbClr val="FFFFFF"/>
                </a:highlight>
                <a:latin typeface="Consolas" panose="020B0609020204030204" pitchFamily="49" charset="0"/>
              </a:rPr>
              <a:t>HumanResources.Employee.ContactID</a:t>
            </a:r>
            <a:r>
              <a:rPr lang="en-US" dirty="0">
                <a:solidFill>
                  <a:srgbClr val="FF0000"/>
                </a:solidFill>
                <a:highlight>
                  <a:srgbClr val="FFFFFF"/>
                </a:highlight>
                <a:latin typeface="Consolas" panose="020B0609020204030204" pitchFamily="49" charset="0"/>
              </a:rPr>
              <a:t> = </a:t>
            </a:r>
            <a:r>
              <a:rPr lang="en-US" dirty="0" err="1">
                <a:solidFill>
                  <a:srgbClr val="FF0000"/>
                </a:solidFill>
                <a:highlight>
                  <a:srgbClr val="FFFFFF"/>
                </a:highlight>
                <a:latin typeface="Consolas" panose="020B0609020204030204" pitchFamily="49" charset="0"/>
              </a:rPr>
              <a:t>c.ContactID</a:t>
            </a:r>
            <a:r>
              <a:rPr lang="en-US" dirty="0">
                <a:solidFill>
                  <a:srgbClr val="FF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a:solidFill>
                  <a:srgbClr val="FF0000"/>
                </a:solidFill>
                <a:highlight>
                  <a:srgbClr val="FFFFFF"/>
                </a:highlight>
                <a:latin typeface="Consolas" panose="020B0609020204030204" pitchFamily="49" charset="0"/>
              </a:rPr>
              <a:t>              WHERE </a:t>
            </a:r>
            <a:r>
              <a:rPr lang="en-US" dirty="0" err="1">
                <a:solidFill>
                  <a:srgbClr val="FF0000"/>
                </a:solidFill>
                <a:highlight>
                  <a:srgbClr val="FFFFFF"/>
                </a:highlight>
                <a:latin typeface="Consolas" panose="020B0609020204030204" pitchFamily="49" charset="0"/>
              </a:rPr>
              <a:t>HumanResources.Employee.ManagerID</a:t>
            </a:r>
            <a:r>
              <a:rPr lang="en-US" dirty="0">
                <a:solidFill>
                  <a:srgbClr val="FF0000"/>
                </a:solidFill>
                <a:highlight>
                  <a:srgbClr val="FFFFFF"/>
                </a:highlight>
                <a:latin typeface="Consolas" panose="020B0609020204030204" pitchFamily="49" charset="0"/>
              </a:rPr>
              <a:t> = 3  </a:t>
            </a:r>
            <a:endParaRPr lang="en-US" dirty="0">
              <a:solidFill>
                <a:srgbClr val="000000"/>
              </a:solidFill>
              <a:highlight>
                <a:srgbClr val="FFFFFF"/>
              </a:highlight>
              <a:latin typeface="Consolas" panose="020B0609020204030204" pitchFamily="49" charset="0"/>
            </a:endParaRPr>
          </a:p>
          <a:p>
            <a:r>
              <a:rPr lang="en-US" dirty="0">
                <a:solidFill>
                  <a:srgbClr val="FF0000"/>
                </a:solidFill>
                <a:highlight>
                  <a:srgbClr val="FFFFFF"/>
                </a:highlight>
                <a:latin typeface="Consolas" panose="020B0609020204030204" pitchFamily="49" charset="0"/>
              </a:rPr>
              <a:t>              ORDER BY </a:t>
            </a:r>
            <a:r>
              <a:rPr lang="en-US" dirty="0" err="1">
                <a:solidFill>
                  <a:srgbClr val="FF0000"/>
                </a:solidFill>
                <a:highlight>
                  <a:srgbClr val="FFFFFF"/>
                </a:highlight>
                <a:latin typeface="Consolas" panose="020B0609020204030204" pitchFamily="49" charset="0"/>
              </a:rPr>
              <a:t>c.LastName</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c.FirstName</a:t>
            </a:r>
            <a:r>
              <a:rPr lang="en-US" dirty="0">
                <a:solidFill>
                  <a:srgbClr val="FF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@type </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N'SQL'</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module_or_batch</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@params </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@hints </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N'OPTION (TABLE HINT( </a:t>
            </a:r>
            <a:r>
              <a:rPr lang="en-US" dirty="0" err="1">
                <a:solidFill>
                  <a:srgbClr val="FF0000"/>
                </a:solidFill>
                <a:highlight>
                  <a:srgbClr val="FFFFFF"/>
                </a:highlight>
                <a:latin typeface="Consolas" panose="020B0609020204030204" pitchFamily="49" charset="0"/>
              </a:rPr>
              <a:t>HumanResources.Employee</a:t>
            </a:r>
            <a:r>
              <a:rPr lang="en-US" dirty="0">
                <a:solidFill>
                  <a:srgbClr val="FF0000"/>
                </a:solidFill>
                <a:highlight>
                  <a:srgbClr val="FFFFFF"/>
                </a:highlight>
                <a:latin typeface="Consolas" panose="020B0609020204030204" pitchFamily="49" charset="0"/>
              </a:rPr>
              <a:t>, FORCESEEK))'</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3495194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9E2C-24C5-4BFF-80D9-141ECCEA4263}"/>
              </a:ext>
            </a:extLst>
          </p:cNvPr>
          <p:cNvSpPr>
            <a:spLocks noGrp="1"/>
          </p:cNvSpPr>
          <p:nvPr>
            <p:ph type="title"/>
          </p:nvPr>
        </p:nvSpPr>
        <p:spPr/>
        <p:txBody>
          <a:bodyPr/>
          <a:lstStyle/>
          <a:p>
            <a:pPr algn="ctr"/>
            <a:r>
              <a:rPr lang="en-US" dirty="0"/>
              <a:t>Table Hint </a:t>
            </a:r>
            <a:r>
              <a:rPr lang="en-US" dirty="0" err="1"/>
              <a:t>Forcescan</a:t>
            </a:r>
            <a:r>
              <a:rPr lang="en-US" dirty="0"/>
              <a:t> vs </a:t>
            </a:r>
            <a:r>
              <a:rPr lang="en-US" dirty="0" err="1"/>
              <a:t>Forceseek</a:t>
            </a:r>
            <a:endParaRPr lang="en-US" dirty="0"/>
          </a:p>
        </p:txBody>
      </p:sp>
      <p:sp>
        <p:nvSpPr>
          <p:cNvPr id="4" name="TextBox 3">
            <a:extLst>
              <a:ext uri="{FF2B5EF4-FFF2-40B4-BE49-F238E27FC236}">
                <a16:creationId xmlns:a16="http://schemas.microsoft.com/office/drawing/2014/main" id="{DABCB638-BFF0-4873-91B9-EFA45E07C313}"/>
              </a:ext>
            </a:extLst>
          </p:cNvPr>
          <p:cNvSpPr txBox="1"/>
          <p:nvPr/>
        </p:nvSpPr>
        <p:spPr>
          <a:xfrm>
            <a:off x="983974" y="1789043"/>
            <a:ext cx="4969565" cy="1500809"/>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B1D87AAE-9DA5-4D48-825D-933E9488EABA}"/>
              </a:ext>
            </a:extLst>
          </p:cNvPr>
          <p:cNvSpPr txBox="1"/>
          <p:nvPr/>
        </p:nvSpPr>
        <p:spPr>
          <a:xfrm>
            <a:off x="407503" y="1690688"/>
            <a:ext cx="11082131" cy="2031325"/>
          </a:xfrm>
          <a:prstGeom prst="rect">
            <a:avLst/>
          </a:prstGeom>
          <a:noFill/>
          <a:ln>
            <a:solidFill>
              <a:schemeClr val="accent1"/>
            </a:solidFill>
          </a:ln>
        </p:spPr>
        <p:txBody>
          <a:bodyPr wrap="square" rtlCol="0">
            <a:spAutoFit/>
          </a:bodyPr>
          <a:lstStyle/>
          <a:p>
            <a:r>
              <a:rPr lang="en-US" dirty="0">
                <a:solidFill>
                  <a:srgbClr val="0000FF"/>
                </a:solidFill>
                <a:highlight>
                  <a:srgbClr val="FFFFFF"/>
                </a:highlight>
                <a:latin typeface="Consolas" panose="020B0609020204030204" pitchFamily="49" charset="0"/>
              </a:rPr>
              <a:t>SELECT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SalesOrderID</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TotalDue</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OrderQty</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FROM</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Sales</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SalesOrderHeader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AS</a:t>
            </a:r>
            <a:r>
              <a:rPr lang="en-US" dirty="0">
                <a:solidFill>
                  <a:srgbClr val="000000"/>
                </a:solidFill>
                <a:highlight>
                  <a:srgbClr val="FFFFFF"/>
                </a:highlight>
                <a:latin typeface="Consolas" panose="020B0609020204030204" pitchFamily="49" charset="0"/>
              </a:rPr>
              <a:t> h  </a:t>
            </a:r>
          </a:p>
          <a:p>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INNER</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JOIN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Sales</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SalesOrderDetail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AS</a:t>
            </a:r>
            <a:r>
              <a:rPr lang="en-US" dirty="0">
                <a:solidFill>
                  <a:srgbClr val="000000"/>
                </a:solidFill>
                <a:highlight>
                  <a:srgbClr val="FFFFFF"/>
                </a:highlight>
                <a:latin typeface="Consolas" panose="020B0609020204030204" pitchFamily="49" charset="0"/>
              </a:rPr>
              <a:t> d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WITH </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00"/>
                </a:highlight>
                <a:latin typeface="Consolas" panose="020B0609020204030204" pitchFamily="49" charset="0"/>
              </a:rPr>
              <a:t>FORCESEEK</a:t>
            </a:r>
            <a:r>
              <a:rPr lang="en-US" dirty="0">
                <a:solidFill>
                  <a:srgbClr val="0000FF"/>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PK_SalesOrderDetail_SalesOrderID_SalesOrderDetailID</a:t>
            </a:r>
            <a:r>
              <a:rPr lang="en-US" dirty="0">
                <a:solidFill>
                  <a:srgbClr val="0000FF"/>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SalesOrderID</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ON</a:t>
            </a:r>
            <a:r>
              <a:rPr lang="nb-NO" dirty="0">
                <a:solidFill>
                  <a:srgbClr val="000000"/>
                </a:solidFill>
                <a:highlight>
                  <a:srgbClr val="FFFFFF"/>
                </a:highlight>
                <a:latin typeface="Consolas" panose="020B0609020204030204" pitchFamily="49" charset="0"/>
              </a:rPr>
              <a:t> h</a:t>
            </a:r>
            <a:r>
              <a:rPr lang="nb-NO" dirty="0">
                <a:solidFill>
                  <a:srgbClr val="808080"/>
                </a:solidFill>
                <a:highlight>
                  <a:srgbClr val="FFFFFF"/>
                </a:highlight>
                <a:latin typeface="Consolas" panose="020B0609020204030204" pitchFamily="49" charset="0"/>
              </a:rPr>
              <a:t>.</a:t>
            </a:r>
            <a:r>
              <a:rPr lang="nb-NO" dirty="0">
                <a:solidFill>
                  <a:srgbClr val="000000"/>
                </a:solidFill>
                <a:highlight>
                  <a:srgbClr val="FFFFFF"/>
                </a:highlight>
                <a:latin typeface="Consolas" panose="020B0609020204030204" pitchFamily="49" charset="0"/>
              </a:rPr>
              <a:t>SalesOrderID </a:t>
            </a:r>
            <a:r>
              <a:rPr lang="nb-NO" dirty="0">
                <a:solidFill>
                  <a:srgbClr val="808080"/>
                </a:solidFill>
                <a:highlight>
                  <a:srgbClr val="FFFFFF"/>
                </a:highlight>
                <a:latin typeface="Consolas" panose="020B0609020204030204" pitchFamily="49" charset="0"/>
              </a:rPr>
              <a:t>=</a:t>
            </a:r>
            <a:r>
              <a:rPr lang="nb-NO" dirty="0">
                <a:solidFill>
                  <a:srgbClr val="000000"/>
                </a:solidFill>
                <a:highlight>
                  <a:srgbClr val="FFFFFF"/>
                </a:highlight>
                <a:latin typeface="Consolas" panose="020B0609020204030204" pitchFamily="49" charset="0"/>
              </a:rPr>
              <a:t> d</a:t>
            </a:r>
            <a:r>
              <a:rPr lang="nb-NO" dirty="0">
                <a:solidFill>
                  <a:srgbClr val="808080"/>
                </a:solidFill>
                <a:highlight>
                  <a:srgbClr val="FFFFFF"/>
                </a:highlight>
                <a:latin typeface="Consolas" panose="020B0609020204030204" pitchFamily="49" charset="0"/>
              </a:rPr>
              <a:t>.</a:t>
            </a:r>
            <a:r>
              <a:rPr lang="nb-NO" dirty="0">
                <a:solidFill>
                  <a:srgbClr val="000000"/>
                </a:solidFill>
                <a:highlight>
                  <a:srgbClr val="FFFFFF"/>
                </a:highlight>
                <a:latin typeface="Consolas" panose="020B0609020204030204" pitchFamily="49" charset="0"/>
              </a:rPr>
              <a:t>SalesOrderID   </a:t>
            </a:r>
          </a:p>
          <a:p>
            <a:r>
              <a:rPr lang="en-US" dirty="0">
                <a:solidFill>
                  <a:srgbClr val="0000FF"/>
                </a:solidFill>
                <a:highlight>
                  <a:srgbClr val="FFFFFF"/>
                </a:highlight>
                <a:latin typeface="Consolas" panose="020B0609020204030204" pitchFamily="49" charset="0"/>
              </a:rPr>
              <a:t>WHERE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TotalDue</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100 </a:t>
            </a:r>
            <a:r>
              <a:rPr lang="en-US" dirty="0">
                <a:solidFill>
                  <a:srgbClr val="808080"/>
                </a:solidFill>
                <a:highlight>
                  <a:srgbClr val="FFFFFF"/>
                </a:highlight>
                <a:latin typeface="Consolas" panose="020B0609020204030204" pitchFamily="49" charset="0"/>
              </a:rPr>
              <a:t>AND</a:t>
            </a:r>
            <a:r>
              <a:rPr lang="en-US" dirty="0">
                <a:solidFill>
                  <a:srgbClr val="0000FF"/>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d</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OrderQty</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5 </a:t>
            </a:r>
            <a:r>
              <a:rPr lang="en-US" dirty="0">
                <a:solidFill>
                  <a:srgbClr val="808080"/>
                </a:solidFill>
                <a:highlight>
                  <a:srgbClr val="FFFFFF"/>
                </a:highlight>
                <a:latin typeface="Consolas" panose="020B0609020204030204" pitchFamily="49" charset="0"/>
              </a:rPr>
              <a:t>OR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LineTotal</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&lt;</a:t>
            </a:r>
            <a:r>
              <a:rPr lang="en-US" dirty="0">
                <a:solidFill>
                  <a:srgbClr val="000000"/>
                </a:solidFill>
                <a:highlight>
                  <a:srgbClr val="FFFFFF"/>
                </a:highlight>
                <a:latin typeface="Consolas" panose="020B0609020204030204" pitchFamily="49" charset="0"/>
              </a:rPr>
              <a:t> 1000.00</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endParaRPr lang="en-US" dirty="0"/>
          </a:p>
        </p:txBody>
      </p:sp>
      <p:sp>
        <p:nvSpPr>
          <p:cNvPr id="6" name="TextBox 5">
            <a:extLst>
              <a:ext uri="{FF2B5EF4-FFF2-40B4-BE49-F238E27FC236}">
                <a16:creationId xmlns:a16="http://schemas.microsoft.com/office/drawing/2014/main" id="{1EC2A538-F098-4F79-B486-2E5CAA64AEF3}"/>
              </a:ext>
            </a:extLst>
          </p:cNvPr>
          <p:cNvSpPr txBox="1"/>
          <p:nvPr/>
        </p:nvSpPr>
        <p:spPr>
          <a:xfrm>
            <a:off x="407503" y="4045226"/>
            <a:ext cx="11082131" cy="1754326"/>
          </a:xfrm>
          <a:prstGeom prst="rect">
            <a:avLst/>
          </a:prstGeom>
          <a:noFill/>
          <a:ln>
            <a:solidFill>
              <a:schemeClr val="accent1"/>
            </a:solidFill>
          </a:ln>
        </p:spPr>
        <p:txBody>
          <a:bodyPr wrap="square" rtlCol="0">
            <a:spAutoFit/>
          </a:bodyPr>
          <a:lstStyle/>
          <a:p>
            <a:r>
              <a:rPr lang="en-US" dirty="0">
                <a:solidFill>
                  <a:srgbClr val="0000FF"/>
                </a:solidFill>
                <a:highlight>
                  <a:srgbClr val="FFFFFF"/>
                </a:highlight>
                <a:latin typeface="Consolas" panose="020B0609020204030204" pitchFamily="49" charset="0"/>
              </a:rPr>
              <a:t>SELECT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SalesOrderID</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TotalDue</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OrderQty</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FROM</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Sales</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SalesOrderHeader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AS</a:t>
            </a:r>
            <a:r>
              <a:rPr lang="en-US" dirty="0">
                <a:solidFill>
                  <a:srgbClr val="000000"/>
                </a:solidFill>
                <a:highlight>
                  <a:srgbClr val="FFFFFF"/>
                </a:highlight>
                <a:latin typeface="Consolas" panose="020B0609020204030204" pitchFamily="49" charset="0"/>
              </a:rPr>
              <a:t> h  </a:t>
            </a:r>
          </a:p>
          <a:p>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INNER</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JOIN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Sales</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SalesOrderDetail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AS</a:t>
            </a:r>
            <a:r>
              <a:rPr lang="en-US" dirty="0">
                <a:solidFill>
                  <a:srgbClr val="000000"/>
                </a:solidFill>
                <a:highlight>
                  <a:srgbClr val="FFFFFF"/>
                </a:highlight>
                <a:latin typeface="Consolas" panose="020B0609020204030204" pitchFamily="49" charset="0"/>
              </a:rPr>
              <a:t> d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WITH </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00"/>
                </a:highlight>
                <a:latin typeface="Consolas" panose="020B0609020204030204" pitchFamily="49" charset="0"/>
              </a:rPr>
              <a:t>FORCESCAN</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ON</a:t>
            </a:r>
            <a:r>
              <a:rPr lang="nb-NO" dirty="0">
                <a:solidFill>
                  <a:srgbClr val="000000"/>
                </a:solidFill>
                <a:highlight>
                  <a:srgbClr val="FFFFFF"/>
                </a:highlight>
                <a:latin typeface="Consolas" panose="020B0609020204030204" pitchFamily="49" charset="0"/>
              </a:rPr>
              <a:t> h</a:t>
            </a:r>
            <a:r>
              <a:rPr lang="nb-NO" dirty="0">
                <a:solidFill>
                  <a:srgbClr val="808080"/>
                </a:solidFill>
                <a:highlight>
                  <a:srgbClr val="FFFFFF"/>
                </a:highlight>
                <a:latin typeface="Consolas" panose="020B0609020204030204" pitchFamily="49" charset="0"/>
              </a:rPr>
              <a:t>.</a:t>
            </a:r>
            <a:r>
              <a:rPr lang="nb-NO" dirty="0">
                <a:solidFill>
                  <a:srgbClr val="000000"/>
                </a:solidFill>
                <a:highlight>
                  <a:srgbClr val="FFFFFF"/>
                </a:highlight>
                <a:latin typeface="Consolas" panose="020B0609020204030204" pitchFamily="49" charset="0"/>
              </a:rPr>
              <a:t>SalesOrderID </a:t>
            </a:r>
            <a:r>
              <a:rPr lang="nb-NO" dirty="0">
                <a:solidFill>
                  <a:srgbClr val="808080"/>
                </a:solidFill>
                <a:highlight>
                  <a:srgbClr val="FFFFFF"/>
                </a:highlight>
                <a:latin typeface="Consolas" panose="020B0609020204030204" pitchFamily="49" charset="0"/>
              </a:rPr>
              <a:t>=</a:t>
            </a:r>
            <a:r>
              <a:rPr lang="nb-NO" dirty="0">
                <a:solidFill>
                  <a:srgbClr val="000000"/>
                </a:solidFill>
                <a:highlight>
                  <a:srgbClr val="FFFFFF"/>
                </a:highlight>
                <a:latin typeface="Consolas" panose="020B0609020204030204" pitchFamily="49" charset="0"/>
              </a:rPr>
              <a:t> d</a:t>
            </a:r>
            <a:r>
              <a:rPr lang="nb-NO" dirty="0">
                <a:solidFill>
                  <a:srgbClr val="808080"/>
                </a:solidFill>
                <a:highlight>
                  <a:srgbClr val="FFFFFF"/>
                </a:highlight>
                <a:latin typeface="Consolas" panose="020B0609020204030204" pitchFamily="49" charset="0"/>
              </a:rPr>
              <a:t>.</a:t>
            </a:r>
            <a:r>
              <a:rPr lang="nb-NO" dirty="0">
                <a:solidFill>
                  <a:srgbClr val="000000"/>
                </a:solidFill>
                <a:highlight>
                  <a:srgbClr val="FFFFFF"/>
                </a:highlight>
                <a:latin typeface="Consolas" panose="020B0609020204030204" pitchFamily="49" charset="0"/>
              </a:rPr>
              <a:t>SalesOrderID   </a:t>
            </a:r>
          </a:p>
          <a:p>
            <a:r>
              <a:rPr lang="en-US" dirty="0">
                <a:solidFill>
                  <a:srgbClr val="0000FF"/>
                </a:solidFill>
                <a:highlight>
                  <a:srgbClr val="FFFFFF"/>
                </a:highlight>
                <a:latin typeface="Consolas" panose="020B0609020204030204" pitchFamily="49" charset="0"/>
              </a:rPr>
              <a:t>WHERE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TotalDue</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100  </a:t>
            </a:r>
            <a:r>
              <a:rPr lang="en-US" dirty="0">
                <a:solidFill>
                  <a:srgbClr val="808080"/>
                </a:solidFill>
                <a:highlight>
                  <a:srgbClr val="FFFFFF"/>
                </a:highlight>
                <a:latin typeface="Consolas" panose="020B0609020204030204" pitchFamily="49" charset="0"/>
              </a:rPr>
              <a:t>AND</a:t>
            </a:r>
            <a:r>
              <a:rPr lang="en-US" dirty="0">
                <a:solidFill>
                  <a:srgbClr val="0000FF"/>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d</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OrderQty</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5 </a:t>
            </a:r>
            <a:r>
              <a:rPr lang="en-US" dirty="0">
                <a:solidFill>
                  <a:srgbClr val="808080"/>
                </a:solidFill>
                <a:highlight>
                  <a:srgbClr val="FFFFFF"/>
                </a:highlight>
                <a:latin typeface="Consolas" panose="020B0609020204030204" pitchFamily="49" charset="0"/>
              </a:rPr>
              <a:t>OR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
            </a:r>
            <a:r>
              <a:rPr lang="en-US" dirty="0" err="1">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LineTotal</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&lt;</a:t>
            </a:r>
            <a:r>
              <a:rPr lang="en-US" dirty="0">
                <a:solidFill>
                  <a:srgbClr val="000000"/>
                </a:solidFill>
                <a:highlight>
                  <a:srgbClr val="FFFFFF"/>
                </a:highlight>
                <a:latin typeface="Consolas" panose="020B0609020204030204" pitchFamily="49" charset="0"/>
              </a:rPr>
              <a:t> 1000.00</a:t>
            </a:r>
            <a:r>
              <a:rPr lang="en-US" dirty="0">
                <a:solidFill>
                  <a:srgbClr val="80808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832383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CCC0-15BD-41FE-B1CE-B2AF2F6949FC}"/>
              </a:ext>
            </a:extLst>
          </p:cNvPr>
          <p:cNvSpPr>
            <a:spLocks noGrp="1"/>
          </p:cNvSpPr>
          <p:nvPr>
            <p:ph type="title"/>
          </p:nvPr>
        </p:nvSpPr>
        <p:spPr>
          <a:xfrm>
            <a:off x="103945" y="0"/>
            <a:ext cx="11703741" cy="1162878"/>
          </a:xfrm>
        </p:spPr>
        <p:txBody>
          <a:bodyPr>
            <a:normAutofit fontScale="90000"/>
          </a:bodyPr>
          <a:lstStyle/>
          <a:p>
            <a:pPr algn="ctr"/>
            <a:r>
              <a:rPr lang="en-US" dirty="0"/>
              <a:t>Heap, Leaf, Page: Remember architecture from Week 1?</a:t>
            </a:r>
          </a:p>
        </p:txBody>
      </p:sp>
      <p:sp>
        <p:nvSpPr>
          <p:cNvPr id="3" name="Content Placeholder 2">
            <a:extLst>
              <a:ext uri="{FF2B5EF4-FFF2-40B4-BE49-F238E27FC236}">
                <a16:creationId xmlns:a16="http://schemas.microsoft.com/office/drawing/2014/main" id="{83EBB7BD-4189-4B8E-A16A-302EF5C6CC32}"/>
              </a:ext>
            </a:extLst>
          </p:cNvPr>
          <p:cNvSpPr>
            <a:spLocks noGrp="1"/>
          </p:cNvSpPr>
          <p:nvPr>
            <p:ph idx="1"/>
          </p:nvPr>
        </p:nvSpPr>
        <p:spPr>
          <a:xfrm>
            <a:off x="103945" y="966717"/>
            <a:ext cx="11984107" cy="5883965"/>
          </a:xfrm>
        </p:spPr>
        <p:txBody>
          <a:bodyPr>
            <a:normAutofit/>
          </a:bodyPr>
          <a:lstStyle/>
          <a:p>
            <a:pPr marL="0" indent="0">
              <a:buNone/>
            </a:pPr>
            <a:r>
              <a:rPr lang="en-US" sz="3600" dirty="0"/>
              <a:t>Heap</a:t>
            </a:r>
            <a:r>
              <a:rPr lang="en-US" sz="3200" dirty="0"/>
              <a:t>: Describes storage format of a table without a clustered index. </a:t>
            </a:r>
          </a:p>
          <a:p>
            <a:r>
              <a:rPr lang="en-US" dirty="0"/>
              <a:t>A heap stores data in a structure without an specified order.</a:t>
            </a:r>
          </a:p>
          <a:p>
            <a:r>
              <a:rPr lang="en-US" dirty="0"/>
              <a:t>One or more non-clustered indexes on a table are stored as heaps. </a:t>
            </a:r>
          </a:p>
          <a:p>
            <a:r>
              <a:rPr lang="en-US" dirty="0"/>
              <a:t>Think S-H-I-T: </a:t>
            </a:r>
            <a:r>
              <a:rPr lang="en-US" b="1" dirty="0"/>
              <a:t>S</a:t>
            </a:r>
            <a:r>
              <a:rPr lang="en-US" dirty="0"/>
              <a:t>tored </a:t>
            </a:r>
            <a:r>
              <a:rPr lang="en-US" b="1" dirty="0"/>
              <a:t>H</a:t>
            </a:r>
            <a:r>
              <a:rPr lang="en-US" dirty="0"/>
              <a:t>eap of </a:t>
            </a:r>
            <a:r>
              <a:rPr lang="en-US" b="1" dirty="0"/>
              <a:t>I</a:t>
            </a:r>
            <a:r>
              <a:rPr lang="en-US" dirty="0"/>
              <a:t>nformation about a </a:t>
            </a:r>
            <a:r>
              <a:rPr lang="en-US" b="1" dirty="0"/>
              <a:t>T</a:t>
            </a:r>
            <a:r>
              <a:rPr lang="en-US" dirty="0"/>
              <a:t>able.</a:t>
            </a:r>
          </a:p>
          <a:p>
            <a:pPr marL="0" indent="0">
              <a:buNone/>
            </a:pPr>
            <a:r>
              <a:rPr lang="en-US" sz="3600" dirty="0"/>
              <a:t>Leaf</a:t>
            </a:r>
            <a:r>
              <a:rPr lang="en-US" sz="3200" dirty="0"/>
              <a:t>: The lowest level of the index. </a:t>
            </a:r>
          </a:p>
          <a:p>
            <a:r>
              <a:rPr lang="en-US" dirty="0"/>
              <a:t>At the leaf level, the index contains a key value for each row in the table; </a:t>
            </a:r>
          </a:p>
          <a:p>
            <a:r>
              <a:rPr lang="en-US" dirty="0"/>
              <a:t>In a clustered index the rows are stored in sorted order; the leaf is the data.</a:t>
            </a:r>
          </a:p>
          <a:p>
            <a:pPr marL="0" indent="0">
              <a:buNone/>
            </a:pPr>
            <a:r>
              <a:rPr lang="en-US" sz="3600" dirty="0"/>
              <a:t>Page</a:t>
            </a:r>
            <a:r>
              <a:rPr lang="en-US" sz="3200" dirty="0"/>
              <a:t>: Lowest level of store structure: Index page, Data page.</a:t>
            </a:r>
          </a:p>
          <a:p>
            <a:r>
              <a:rPr lang="en-US" dirty="0"/>
              <a:t>Detailed explanation of page structures: </a:t>
            </a:r>
          </a:p>
          <a:p>
            <a:r>
              <a:rPr lang="en-US" sz="2400" dirty="0">
                <a:hlinkClick r:id="rId2"/>
              </a:rPr>
              <a:t>https://sqlhints.com/2018/05/05/how-to-inspect-the-content-of-a-data-page-or-index-page-tip-6-sql-server-101-performance-tuning-tips-and-tricks/</a:t>
            </a:r>
            <a:endParaRPr lang="en-US" sz="2400" dirty="0"/>
          </a:p>
          <a:p>
            <a:pPr marL="0" indent="0">
              <a:buNone/>
            </a:pPr>
            <a:endParaRPr lang="en-US" sz="1400" dirty="0"/>
          </a:p>
        </p:txBody>
      </p:sp>
    </p:spTree>
    <p:extLst>
      <p:ext uri="{BB962C8B-B14F-4D97-AF65-F5344CB8AC3E}">
        <p14:creationId xmlns:p14="http://schemas.microsoft.com/office/powerpoint/2010/main" val="9750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1786-1026-4DF8-B345-1D818571C0F1}"/>
              </a:ext>
            </a:extLst>
          </p:cNvPr>
          <p:cNvSpPr>
            <a:spLocks noGrp="1"/>
          </p:cNvSpPr>
          <p:nvPr>
            <p:ph type="title"/>
          </p:nvPr>
        </p:nvSpPr>
        <p:spPr/>
        <p:txBody>
          <a:bodyPr/>
          <a:lstStyle/>
          <a:p>
            <a:r>
              <a:rPr lang="en-US" dirty="0"/>
              <a:t>What is indexing? What do we use it for?</a:t>
            </a:r>
          </a:p>
        </p:txBody>
      </p:sp>
      <p:sp>
        <p:nvSpPr>
          <p:cNvPr id="3" name="Content Placeholder 2">
            <a:extLst>
              <a:ext uri="{FF2B5EF4-FFF2-40B4-BE49-F238E27FC236}">
                <a16:creationId xmlns:a16="http://schemas.microsoft.com/office/drawing/2014/main" id="{64191C50-85F4-41FB-8018-97CCC627464B}"/>
              </a:ext>
            </a:extLst>
          </p:cNvPr>
          <p:cNvSpPr>
            <a:spLocks noGrp="1"/>
          </p:cNvSpPr>
          <p:nvPr>
            <p:ph idx="1"/>
          </p:nvPr>
        </p:nvSpPr>
        <p:spPr>
          <a:xfrm>
            <a:off x="838199" y="1825625"/>
            <a:ext cx="10899913" cy="4351338"/>
          </a:xfrm>
        </p:spPr>
        <p:txBody>
          <a:bodyPr/>
          <a:lstStyle/>
          <a:p>
            <a:r>
              <a:rPr lang="en-US" dirty="0"/>
              <a:t>Indexing is a system level structure created for the purpose of speeding up read queries. </a:t>
            </a:r>
          </a:p>
          <a:p>
            <a:r>
              <a:rPr lang="en-US" dirty="0"/>
              <a:t>Indexes are created on tables using the columns as a sorting mechanism for the system to identify rows relevant to the search faster than searching the entire table. </a:t>
            </a:r>
          </a:p>
          <a:p>
            <a:r>
              <a:rPr lang="en-US" dirty="0"/>
              <a:t>Composite Index contains more than one column. </a:t>
            </a:r>
          </a:p>
          <a:p>
            <a:r>
              <a:rPr lang="en-US" dirty="0"/>
              <a:t>Covering Index contains all the columns that are in the executed query.</a:t>
            </a:r>
          </a:p>
          <a:p>
            <a:endParaRPr lang="en-US" dirty="0"/>
          </a:p>
        </p:txBody>
      </p:sp>
    </p:spTree>
    <p:extLst>
      <p:ext uri="{BB962C8B-B14F-4D97-AF65-F5344CB8AC3E}">
        <p14:creationId xmlns:p14="http://schemas.microsoft.com/office/powerpoint/2010/main" val="3129877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B6AC-BDB0-439B-BBB4-BD0F2AD6E7CC}"/>
              </a:ext>
            </a:extLst>
          </p:cNvPr>
          <p:cNvSpPr>
            <a:spLocks noGrp="1"/>
          </p:cNvSpPr>
          <p:nvPr>
            <p:ph type="title"/>
          </p:nvPr>
        </p:nvSpPr>
        <p:spPr>
          <a:xfrm>
            <a:off x="417443" y="365125"/>
            <a:ext cx="11171583" cy="1325563"/>
          </a:xfrm>
        </p:spPr>
        <p:txBody>
          <a:bodyPr/>
          <a:lstStyle/>
          <a:p>
            <a:pPr algn="ctr"/>
            <a:r>
              <a:rPr lang="en-US" dirty="0"/>
              <a:t>Remember: Why did you choose this data type?</a:t>
            </a:r>
          </a:p>
        </p:txBody>
      </p:sp>
      <p:sp>
        <p:nvSpPr>
          <p:cNvPr id="3" name="Content Placeholder 2">
            <a:extLst>
              <a:ext uri="{FF2B5EF4-FFF2-40B4-BE49-F238E27FC236}">
                <a16:creationId xmlns:a16="http://schemas.microsoft.com/office/drawing/2014/main" id="{333FD8E8-1F1E-4E56-A332-BE1DA9705FED}"/>
              </a:ext>
            </a:extLst>
          </p:cNvPr>
          <p:cNvSpPr>
            <a:spLocks noGrp="1"/>
          </p:cNvSpPr>
          <p:nvPr>
            <p:ph idx="1"/>
          </p:nvPr>
        </p:nvSpPr>
        <p:spPr>
          <a:xfrm>
            <a:off x="626165" y="1825625"/>
            <a:ext cx="10727635" cy="4351338"/>
          </a:xfrm>
        </p:spPr>
        <p:txBody>
          <a:bodyPr/>
          <a:lstStyle/>
          <a:p>
            <a:r>
              <a:rPr lang="en-US" dirty="0">
                <a:hlinkClick r:id="rId2"/>
              </a:rPr>
              <a:t>https://docs.microsoft.com/en-us/sql/relational-databases/sql-server-index-design-guide?view=sql-server-2017</a:t>
            </a:r>
            <a:endParaRPr lang="en-US" dirty="0"/>
          </a:p>
          <a:p>
            <a:endParaRPr lang="en-US" dirty="0"/>
          </a:p>
        </p:txBody>
      </p:sp>
      <p:pic>
        <p:nvPicPr>
          <p:cNvPr id="4" name="Picture 3">
            <a:extLst>
              <a:ext uri="{FF2B5EF4-FFF2-40B4-BE49-F238E27FC236}">
                <a16:creationId xmlns:a16="http://schemas.microsoft.com/office/drawing/2014/main" id="{0DDFEAC6-6633-4065-AAFB-99262E87E644}"/>
              </a:ext>
            </a:extLst>
          </p:cNvPr>
          <p:cNvPicPr>
            <a:picLocks noChangeAspect="1"/>
          </p:cNvPicPr>
          <p:nvPr/>
        </p:nvPicPr>
        <p:blipFill>
          <a:blip r:embed="rId3"/>
          <a:stretch>
            <a:fillRect/>
          </a:stretch>
        </p:blipFill>
        <p:spPr>
          <a:xfrm>
            <a:off x="2758626" y="3247757"/>
            <a:ext cx="6674747" cy="2929206"/>
          </a:xfrm>
          <a:prstGeom prst="rect">
            <a:avLst/>
          </a:prstGeom>
          <a:ln>
            <a:solidFill>
              <a:schemeClr val="accent1"/>
            </a:solidFill>
          </a:ln>
        </p:spPr>
      </p:pic>
    </p:spTree>
    <p:extLst>
      <p:ext uri="{BB962C8B-B14F-4D97-AF65-F5344CB8AC3E}">
        <p14:creationId xmlns:p14="http://schemas.microsoft.com/office/powerpoint/2010/main" val="615880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DF16-E84A-46DB-B316-4FB9A04AA311}"/>
              </a:ext>
            </a:extLst>
          </p:cNvPr>
          <p:cNvSpPr>
            <a:spLocks noGrp="1"/>
          </p:cNvSpPr>
          <p:nvPr>
            <p:ph type="title"/>
          </p:nvPr>
        </p:nvSpPr>
        <p:spPr>
          <a:xfrm>
            <a:off x="318051" y="365125"/>
            <a:ext cx="11469757" cy="1325563"/>
          </a:xfrm>
        </p:spPr>
        <p:txBody>
          <a:bodyPr>
            <a:normAutofit/>
          </a:bodyPr>
          <a:lstStyle/>
          <a:p>
            <a:pPr algn="ctr"/>
            <a:r>
              <a:rPr lang="en-US" sz="4200" dirty="0"/>
              <a:t>Practical Application: Why is this important to know?</a:t>
            </a:r>
          </a:p>
        </p:txBody>
      </p:sp>
      <p:sp>
        <p:nvSpPr>
          <p:cNvPr id="3" name="Content Placeholder 2">
            <a:extLst>
              <a:ext uri="{FF2B5EF4-FFF2-40B4-BE49-F238E27FC236}">
                <a16:creationId xmlns:a16="http://schemas.microsoft.com/office/drawing/2014/main" id="{F9A729A5-C97F-455A-A870-A00140124AD4}"/>
              </a:ext>
            </a:extLst>
          </p:cNvPr>
          <p:cNvSpPr>
            <a:spLocks noGrp="1"/>
          </p:cNvSpPr>
          <p:nvPr>
            <p:ph idx="1"/>
          </p:nvPr>
        </p:nvSpPr>
        <p:spPr>
          <a:xfrm>
            <a:off x="437322" y="1825625"/>
            <a:ext cx="10916478" cy="4351338"/>
          </a:xfrm>
        </p:spPr>
        <p:txBody>
          <a:bodyPr/>
          <a:lstStyle/>
          <a:p>
            <a:r>
              <a:rPr lang="en-US" dirty="0"/>
              <a:t>If a table is a heap and does not have any non-clustered indexes, then the entire table must be examined (</a:t>
            </a:r>
            <a:r>
              <a:rPr lang="en-US" b="1" dirty="0"/>
              <a:t>table scan</a:t>
            </a:r>
            <a:r>
              <a:rPr lang="en-US" dirty="0"/>
              <a:t>) to find any row.</a:t>
            </a:r>
          </a:p>
          <a:p>
            <a:r>
              <a:rPr lang="en-US" dirty="0"/>
              <a:t>Because a heap structure in not ordered, this will impact performance if you need your data sorted for your queries. </a:t>
            </a:r>
          </a:p>
          <a:p>
            <a:pPr lvl="1"/>
            <a:r>
              <a:rPr lang="en-US" sz="2800" dirty="0"/>
              <a:t>This is why you may need to choose a clustered index. </a:t>
            </a:r>
          </a:p>
          <a:p>
            <a:pPr lvl="1"/>
            <a:r>
              <a:rPr lang="en-US" sz="2800" dirty="0"/>
              <a:t>This is also why you need to understand the difference between </a:t>
            </a:r>
            <a:r>
              <a:rPr lang="en-US" sz="2800" u="sng" dirty="0"/>
              <a:t>scan</a:t>
            </a:r>
            <a:r>
              <a:rPr lang="en-US" sz="2800" dirty="0"/>
              <a:t> and </a:t>
            </a:r>
            <a:r>
              <a:rPr lang="en-US" sz="2800" u="sng" dirty="0"/>
              <a:t>seek</a:t>
            </a:r>
            <a:r>
              <a:rPr lang="en-US" sz="2800" dirty="0"/>
              <a:t>, when you see it come up in the execution plans. </a:t>
            </a:r>
          </a:p>
          <a:p>
            <a:endParaRPr lang="en-US" dirty="0"/>
          </a:p>
        </p:txBody>
      </p:sp>
    </p:spTree>
    <p:extLst>
      <p:ext uri="{BB962C8B-B14F-4D97-AF65-F5344CB8AC3E}">
        <p14:creationId xmlns:p14="http://schemas.microsoft.com/office/powerpoint/2010/main" val="4110958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0C10-0736-4D0E-B02E-E88A21010FE3}"/>
              </a:ext>
            </a:extLst>
          </p:cNvPr>
          <p:cNvSpPr>
            <a:spLocks noGrp="1"/>
          </p:cNvSpPr>
          <p:nvPr>
            <p:ph type="title"/>
          </p:nvPr>
        </p:nvSpPr>
        <p:spPr/>
        <p:txBody>
          <a:bodyPr/>
          <a:lstStyle/>
          <a:p>
            <a:pPr algn="ctr"/>
            <a:r>
              <a:rPr lang="en-US" dirty="0"/>
              <a:t>Table scan versus Index scan</a:t>
            </a:r>
          </a:p>
        </p:txBody>
      </p:sp>
      <p:sp>
        <p:nvSpPr>
          <p:cNvPr id="3" name="Content Placeholder 2">
            <a:extLst>
              <a:ext uri="{FF2B5EF4-FFF2-40B4-BE49-F238E27FC236}">
                <a16:creationId xmlns:a16="http://schemas.microsoft.com/office/drawing/2014/main" id="{C9EFD36B-1DB1-4803-9C09-4F30DD2C10C3}"/>
              </a:ext>
            </a:extLst>
          </p:cNvPr>
          <p:cNvSpPr>
            <a:spLocks noGrp="1"/>
          </p:cNvSpPr>
          <p:nvPr>
            <p:ph idx="1"/>
          </p:nvPr>
        </p:nvSpPr>
        <p:spPr>
          <a:xfrm>
            <a:off x="768626" y="1690688"/>
            <a:ext cx="10870096" cy="4620660"/>
          </a:xfrm>
        </p:spPr>
        <p:txBody>
          <a:bodyPr>
            <a:normAutofit/>
          </a:bodyPr>
          <a:lstStyle/>
          <a:p>
            <a:r>
              <a:rPr lang="en-US" dirty="0"/>
              <a:t>Table scan searches </a:t>
            </a:r>
            <a:r>
              <a:rPr lang="en-US" u="sng" dirty="0"/>
              <a:t>all rows of all columns </a:t>
            </a:r>
            <a:r>
              <a:rPr lang="en-US" dirty="0"/>
              <a:t>in the entire table.</a:t>
            </a:r>
          </a:p>
          <a:p>
            <a:r>
              <a:rPr lang="en-US" dirty="0"/>
              <a:t>Index scan searches </a:t>
            </a:r>
            <a:r>
              <a:rPr lang="en-US" u="sng" dirty="0"/>
              <a:t>all rows of the indexed columns </a:t>
            </a:r>
            <a:r>
              <a:rPr lang="en-US" dirty="0"/>
              <a:t>of the entire table.</a:t>
            </a:r>
          </a:p>
          <a:p>
            <a:pPr marL="0" indent="0">
              <a:buNone/>
            </a:pPr>
            <a:r>
              <a:rPr lang="en-US" dirty="0"/>
              <a:t>See the difference? </a:t>
            </a:r>
          </a:p>
          <a:p>
            <a:pPr marL="0" indent="0">
              <a:buNone/>
            </a:pPr>
            <a:endParaRPr lang="en-US" dirty="0"/>
          </a:p>
          <a:p>
            <a:r>
              <a:rPr lang="en-US" dirty="0"/>
              <a:t>Cluster index rows are sorted.</a:t>
            </a:r>
          </a:p>
          <a:p>
            <a:r>
              <a:rPr lang="en-US" dirty="0"/>
              <a:t>Non-clustered index rows are not sorted.</a:t>
            </a:r>
          </a:p>
          <a:p>
            <a:pPr marL="0" indent="0">
              <a:buNone/>
            </a:pPr>
            <a:r>
              <a:rPr lang="en-US" dirty="0"/>
              <a:t>See the difference?</a:t>
            </a:r>
          </a:p>
          <a:p>
            <a:pPr marL="0" indent="0">
              <a:buNone/>
            </a:pPr>
            <a:endParaRPr lang="en-US" dirty="0"/>
          </a:p>
          <a:p>
            <a:r>
              <a:rPr lang="en-US" dirty="0">
                <a:hlinkClick r:id="rId2"/>
              </a:rPr>
              <a:t>https://dzone.com/articles/there-any-differences-between</a:t>
            </a:r>
            <a:endParaRPr lang="en-US" dirty="0"/>
          </a:p>
        </p:txBody>
      </p:sp>
    </p:spTree>
    <p:extLst>
      <p:ext uri="{BB962C8B-B14F-4D97-AF65-F5344CB8AC3E}">
        <p14:creationId xmlns:p14="http://schemas.microsoft.com/office/powerpoint/2010/main" val="789969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83F6-B78E-4D26-98C6-EE0D76B374D6}"/>
              </a:ext>
            </a:extLst>
          </p:cNvPr>
          <p:cNvSpPr>
            <a:spLocks noGrp="1"/>
          </p:cNvSpPr>
          <p:nvPr>
            <p:ph type="title"/>
          </p:nvPr>
        </p:nvSpPr>
        <p:spPr/>
        <p:txBody>
          <a:bodyPr/>
          <a:lstStyle/>
          <a:p>
            <a:pPr algn="ctr"/>
            <a:r>
              <a:rPr lang="en-US" dirty="0"/>
              <a:t>Index Options</a:t>
            </a:r>
          </a:p>
        </p:txBody>
      </p:sp>
      <p:sp>
        <p:nvSpPr>
          <p:cNvPr id="3" name="Content Placeholder 2">
            <a:extLst>
              <a:ext uri="{FF2B5EF4-FFF2-40B4-BE49-F238E27FC236}">
                <a16:creationId xmlns:a16="http://schemas.microsoft.com/office/drawing/2014/main" id="{6E7C9D4D-8830-4246-A11C-58E9895700E7}"/>
              </a:ext>
            </a:extLst>
          </p:cNvPr>
          <p:cNvSpPr>
            <a:spLocks noGrp="1"/>
          </p:cNvSpPr>
          <p:nvPr>
            <p:ph idx="1"/>
          </p:nvPr>
        </p:nvSpPr>
        <p:spPr/>
        <p:txBody>
          <a:bodyPr/>
          <a:lstStyle/>
          <a:p>
            <a:r>
              <a:rPr lang="en-US" dirty="0">
                <a:hlinkClick r:id="rId2"/>
              </a:rPr>
              <a:t>https://docs.microsoft.com/en-us/sql/t-sql/statements/alter-table-index-option-transact-sql?view=sql-server-2017</a:t>
            </a:r>
            <a:endParaRPr lang="en-US" dirty="0"/>
          </a:p>
          <a:p>
            <a:endParaRPr lang="en-US" dirty="0"/>
          </a:p>
        </p:txBody>
      </p:sp>
      <p:sp>
        <p:nvSpPr>
          <p:cNvPr id="4" name="TextBox 3">
            <a:extLst>
              <a:ext uri="{FF2B5EF4-FFF2-40B4-BE49-F238E27FC236}">
                <a16:creationId xmlns:a16="http://schemas.microsoft.com/office/drawing/2014/main" id="{30BCC9C9-073C-4306-B2C8-E3B704DF06D8}"/>
              </a:ext>
            </a:extLst>
          </p:cNvPr>
          <p:cNvSpPr txBox="1"/>
          <p:nvPr/>
        </p:nvSpPr>
        <p:spPr>
          <a:xfrm>
            <a:off x="838200" y="2887682"/>
            <a:ext cx="10515600" cy="3662541"/>
          </a:xfrm>
          <a:prstGeom prst="rect">
            <a:avLst/>
          </a:prstGeom>
          <a:noFill/>
          <a:ln>
            <a:solidFill>
              <a:schemeClr val="accent1"/>
            </a:solidFill>
          </a:ln>
        </p:spPr>
        <p:txBody>
          <a:bodyPr wrap="square" rtlCol="0">
            <a:spAutoFit/>
          </a:bodyPr>
          <a:lstStyle/>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PAD_INDEX</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ON</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OFF</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FILLFACTOR</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fillfactor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IGNORE_DUP_KEY</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ON</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OFF</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STATISTICS_NORECOMPUTE</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ON</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OFF</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ALLOW_ROW_LOCKS</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ON</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OFF</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ALLOW_PAGE_LOCKS</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ON</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OFF</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OPTIMIZE_FOR_SEQUENTIAL_KEY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ON</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OFF</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SORT_IN_TEMPDB</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ON</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OFF</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ONLINE</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ON</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OFF</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MAXDOP</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max_degree_of_parallelism</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DATA_COMPRESSION</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NONE</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ROW</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PAGE</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COLUMNSTORE</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COLUMNSTORE_ARCHIVE</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fr-FR" sz="1600" dirty="0">
                <a:solidFill>
                  <a:srgbClr val="000000"/>
                </a:solidFill>
                <a:highlight>
                  <a:srgbClr val="FFFFFF"/>
                </a:highlight>
                <a:latin typeface="Consolas" panose="020B0609020204030204" pitchFamily="49" charset="0"/>
              </a:rPr>
              <a:t>      [ ON PARTITIONS ( { &lt;</a:t>
            </a:r>
            <a:r>
              <a:rPr lang="fr-FR" sz="1600" dirty="0" err="1">
                <a:solidFill>
                  <a:srgbClr val="000000"/>
                </a:solidFill>
                <a:highlight>
                  <a:srgbClr val="FFFFFF"/>
                </a:highlight>
                <a:latin typeface="Consolas" panose="020B0609020204030204" pitchFamily="49" charset="0"/>
              </a:rPr>
              <a:t>partition_number_expression</a:t>
            </a:r>
            <a:r>
              <a:rPr lang="fr-FR" sz="1600" dirty="0">
                <a:solidFill>
                  <a:srgbClr val="000000"/>
                </a:solidFill>
                <a:highlight>
                  <a:srgbClr val="FFFFFF"/>
                </a:highlight>
                <a:latin typeface="Consolas" panose="020B0609020204030204" pitchFamily="49" charset="0"/>
              </a:rPr>
              <a:t>&gt; | &lt;range&gt; }   </a:t>
            </a:r>
          </a:p>
          <a:p>
            <a:r>
              <a:rPr lang="en-US" sz="1600" dirty="0">
                <a:solidFill>
                  <a:srgbClr val="000000"/>
                </a:solidFill>
                <a:highlight>
                  <a:srgbClr val="FFFFFF"/>
                </a:highlight>
                <a:latin typeface="Consolas" panose="020B0609020204030204" pitchFamily="49" charset="0"/>
              </a:rPr>
              <a:t>      [ , ...n ]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ONLINE</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ON</a:t>
            </a:r>
            <a:r>
              <a:rPr lang="en-US" sz="1600" dirty="0">
                <a:solidFill>
                  <a:srgbClr val="000000"/>
                </a:solidFill>
                <a:highlight>
                  <a:srgbClr val="FFFFFF"/>
                </a:highlight>
                <a:latin typeface="Consolas" panose="020B0609020204030204" pitchFamily="49" charset="0"/>
              </a:rPr>
              <a:t> [ ( &lt;</a:t>
            </a:r>
            <a:r>
              <a:rPr lang="en-US" sz="1600" dirty="0" err="1">
                <a:solidFill>
                  <a:srgbClr val="000000"/>
                </a:solidFill>
                <a:highlight>
                  <a:srgbClr val="FFFFFF"/>
                </a:highlight>
                <a:latin typeface="Consolas" panose="020B0609020204030204" pitchFamily="49" charset="0"/>
              </a:rPr>
              <a:t>low_priority_lock_wait</a:t>
            </a:r>
            <a:r>
              <a:rPr lang="en-US" sz="1600" dirty="0">
                <a:solidFill>
                  <a:srgbClr val="000000"/>
                </a:solidFill>
                <a:highlight>
                  <a:srgbClr val="FFFFFF"/>
                </a:highlight>
                <a:latin typeface="Consolas" panose="020B0609020204030204" pitchFamily="49" charset="0"/>
              </a:rPr>
              <a:t>&gt; ) ]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OFF</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endParaRPr lang="en-US" sz="1600" dirty="0"/>
          </a:p>
        </p:txBody>
      </p:sp>
    </p:spTree>
    <p:extLst>
      <p:ext uri="{BB962C8B-B14F-4D97-AF65-F5344CB8AC3E}">
        <p14:creationId xmlns:p14="http://schemas.microsoft.com/office/powerpoint/2010/main" val="1910638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F0AB-A684-4D7E-8B5D-BC5403EBDCA1}"/>
              </a:ext>
            </a:extLst>
          </p:cNvPr>
          <p:cNvSpPr>
            <a:spLocks noGrp="1"/>
          </p:cNvSpPr>
          <p:nvPr>
            <p:ph type="title"/>
          </p:nvPr>
        </p:nvSpPr>
        <p:spPr/>
        <p:txBody>
          <a:bodyPr/>
          <a:lstStyle/>
          <a:p>
            <a:pPr algn="ctr"/>
            <a:r>
              <a:rPr lang="en-US" dirty="0"/>
              <a:t>Indexing Skills Review</a:t>
            </a:r>
          </a:p>
        </p:txBody>
      </p:sp>
      <p:sp>
        <p:nvSpPr>
          <p:cNvPr id="3" name="Content Placeholder 2">
            <a:extLst>
              <a:ext uri="{FF2B5EF4-FFF2-40B4-BE49-F238E27FC236}">
                <a16:creationId xmlns:a16="http://schemas.microsoft.com/office/drawing/2014/main" id="{D3D469FC-9DB3-4E7B-86C0-04C37D299839}"/>
              </a:ext>
            </a:extLst>
          </p:cNvPr>
          <p:cNvSpPr>
            <a:spLocks noGrp="1"/>
          </p:cNvSpPr>
          <p:nvPr>
            <p:ph idx="1"/>
          </p:nvPr>
        </p:nvSpPr>
        <p:spPr/>
        <p:txBody>
          <a:bodyPr>
            <a:normAutofit fontScale="92500" lnSpcReduction="10000"/>
          </a:bodyPr>
          <a:lstStyle/>
          <a:p>
            <a:r>
              <a:rPr lang="en-US" dirty="0"/>
              <a:t>PK, clustered, </a:t>
            </a:r>
            <a:r>
              <a:rPr lang="en-US" dirty="0" err="1"/>
              <a:t>non_clustered</a:t>
            </a:r>
            <a:endParaRPr lang="en-US" dirty="0"/>
          </a:p>
          <a:p>
            <a:r>
              <a:rPr lang="en-US" dirty="0"/>
              <a:t>Unique, </a:t>
            </a:r>
            <a:r>
              <a:rPr lang="en-US" dirty="0" err="1"/>
              <a:t>non_unique</a:t>
            </a:r>
            <a:endParaRPr lang="en-US" dirty="0"/>
          </a:p>
          <a:p>
            <a:r>
              <a:rPr lang="en-US" dirty="0"/>
              <a:t>Single Column, Composite</a:t>
            </a:r>
          </a:p>
          <a:p>
            <a:r>
              <a:rPr lang="en-US" dirty="0"/>
              <a:t>Filtered</a:t>
            </a:r>
          </a:p>
          <a:p>
            <a:r>
              <a:rPr lang="en-US" dirty="0"/>
              <a:t>Covering, Covered</a:t>
            </a:r>
          </a:p>
          <a:p>
            <a:r>
              <a:rPr lang="en-US" dirty="0"/>
              <a:t>Table, Query Hint</a:t>
            </a:r>
          </a:p>
          <a:p>
            <a:r>
              <a:rPr lang="en-US" dirty="0"/>
              <a:t>Include, Use, With</a:t>
            </a:r>
          </a:p>
          <a:p>
            <a:r>
              <a:rPr lang="en-US" dirty="0">
                <a:solidFill>
                  <a:srgbClr val="FF0000"/>
                </a:solidFill>
              </a:rPr>
              <a:t>Options</a:t>
            </a:r>
          </a:p>
          <a:p>
            <a:pPr lvl="1"/>
            <a:r>
              <a:rPr lang="en-US" dirty="0"/>
              <a:t>No lock, read past</a:t>
            </a:r>
          </a:p>
          <a:p>
            <a:r>
              <a:rPr lang="en-US" dirty="0"/>
              <a:t>Tuning</a:t>
            </a:r>
          </a:p>
        </p:txBody>
      </p:sp>
    </p:spTree>
    <p:extLst>
      <p:ext uri="{BB962C8B-B14F-4D97-AF65-F5344CB8AC3E}">
        <p14:creationId xmlns:p14="http://schemas.microsoft.com/office/powerpoint/2010/main" val="1307721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B889-1A27-4531-AD37-89B648C4F5A4}"/>
              </a:ext>
            </a:extLst>
          </p:cNvPr>
          <p:cNvSpPr>
            <a:spLocks noGrp="1"/>
          </p:cNvSpPr>
          <p:nvPr>
            <p:ph type="title"/>
          </p:nvPr>
        </p:nvSpPr>
        <p:spPr>
          <a:xfrm>
            <a:off x="387625" y="365125"/>
            <a:ext cx="11539331" cy="1325563"/>
          </a:xfrm>
        </p:spPr>
        <p:txBody>
          <a:bodyPr/>
          <a:lstStyle/>
          <a:p>
            <a:pPr algn="ctr"/>
            <a:r>
              <a:rPr lang="en-US" dirty="0"/>
              <a:t>Clustered/Non-Clustered, Covered Index/Query</a:t>
            </a:r>
            <a:br>
              <a:rPr lang="en-US" dirty="0"/>
            </a:br>
            <a:r>
              <a:rPr lang="en-US" dirty="0"/>
              <a:t>Walkthrough Examples</a:t>
            </a:r>
          </a:p>
        </p:txBody>
      </p:sp>
      <p:sp>
        <p:nvSpPr>
          <p:cNvPr id="3" name="Content Placeholder 2">
            <a:extLst>
              <a:ext uri="{FF2B5EF4-FFF2-40B4-BE49-F238E27FC236}">
                <a16:creationId xmlns:a16="http://schemas.microsoft.com/office/drawing/2014/main" id="{9F35C695-AAB8-490C-9F39-55696A96F3FC}"/>
              </a:ext>
            </a:extLst>
          </p:cNvPr>
          <p:cNvSpPr>
            <a:spLocks noGrp="1"/>
          </p:cNvSpPr>
          <p:nvPr>
            <p:ph idx="1"/>
          </p:nvPr>
        </p:nvSpPr>
        <p:spPr/>
        <p:txBody>
          <a:bodyPr/>
          <a:lstStyle/>
          <a:p>
            <a:r>
              <a:rPr lang="en-US" dirty="0">
                <a:hlinkClick r:id="rId2"/>
              </a:rPr>
              <a:t>https://www.red-gate.com/simple-talk/sql/learn-sql-server/using-covering-indexes-to-improve-query-performance/</a:t>
            </a:r>
            <a:endParaRPr lang="en-US" dirty="0"/>
          </a:p>
          <a:p>
            <a:endParaRPr lang="en-US" dirty="0"/>
          </a:p>
          <a:p>
            <a:r>
              <a:rPr lang="en-US" dirty="0">
                <a:hlinkClick r:id="rId3"/>
              </a:rPr>
              <a:t>https://www.mssqltips.com/sqlservertip/3511/sql-server-covering-index-performance/</a:t>
            </a:r>
            <a:endParaRPr lang="en-US" dirty="0"/>
          </a:p>
        </p:txBody>
      </p:sp>
    </p:spTree>
    <p:extLst>
      <p:ext uri="{BB962C8B-B14F-4D97-AF65-F5344CB8AC3E}">
        <p14:creationId xmlns:p14="http://schemas.microsoft.com/office/powerpoint/2010/main" val="2840184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F175-B800-4AF6-9772-73FAD0E27E93}"/>
              </a:ext>
            </a:extLst>
          </p:cNvPr>
          <p:cNvSpPr>
            <a:spLocks noGrp="1"/>
          </p:cNvSpPr>
          <p:nvPr>
            <p:ph type="title"/>
          </p:nvPr>
        </p:nvSpPr>
        <p:spPr/>
        <p:txBody>
          <a:bodyPr/>
          <a:lstStyle/>
          <a:p>
            <a:pPr algn="ctr"/>
            <a:r>
              <a:rPr lang="en-US" dirty="0"/>
              <a:t>Index Performance Analysis Walkthrough</a:t>
            </a:r>
          </a:p>
        </p:txBody>
      </p:sp>
      <p:sp>
        <p:nvSpPr>
          <p:cNvPr id="3" name="Content Placeholder 2">
            <a:extLst>
              <a:ext uri="{FF2B5EF4-FFF2-40B4-BE49-F238E27FC236}">
                <a16:creationId xmlns:a16="http://schemas.microsoft.com/office/drawing/2014/main" id="{2AFCA290-1E1B-49C8-B880-9BB07F6BF4D3}"/>
              </a:ext>
            </a:extLst>
          </p:cNvPr>
          <p:cNvSpPr>
            <a:spLocks noGrp="1"/>
          </p:cNvSpPr>
          <p:nvPr>
            <p:ph idx="1"/>
          </p:nvPr>
        </p:nvSpPr>
        <p:spPr/>
        <p:txBody>
          <a:bodyPr/>
          <a:lstStyle/>
          <a:p>
            <a:r>
              <a:rPr lang="en-US" dirty="0">
                <a:hlinkClick r:id="rId2"/>
              </a:rPr>
              <a:t>https://www.mssqltips.com/sqlservertip/2045/using-hints-to-test-sql-server-indexes/</a:t>
            </a:r>
            <a:endParaRPr lang="en-US" dirty="0"/>
          </a:p>
          <a:p>
            <a:endParaRPr lang="en-US" dirty="0"/>
          </a:p>
        </p:txBody>
      </p:sp>
    </p:spTree>
    <p:extLst>
      <p:ext uri="{BB962C8B-B14F-4D97-AF65-F5344CB8AC3E}">
        <p14:creationId xmlns:p14="http://schemas.microsoft.com/office/powerpoint/2010/main" val="123597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BABD-2BE4-43B0-9702-BA242B6DFD51}"/>
              </a:ext>
            </a:extLst>
          </p:cNvPr>
          <p:cNvSpPr>
            <a:spLocks noGrp="1"/>
          </p:cNvSpPr>
          <p:nvPr>
            <p:ph type="title"/>
          </p:nvPr>
        </p:nvSpPr>
        <p:spPr/>
        <p:txBody>
          <a:bodyPr/>
          <a:lstStyle/>
          <a:p>
            <a:pPr algn="ctr"/>
            <a:r>
              <a:rPr lang="en-US" dirty="0"/>
              <a:t>Tuning Exercise</a:t>
            </a:r>
          </a:p>
        </p:txBody>
      </p:sp>
      <p:sp>
        <p:nvSpPr>
          <p:cNvPr id="3" name="Content Placeholder 2">
            <a:extLst>
              <a:ext uri="{FF2B5EF4-FFF2-40B4-BE49-F238E27FC236}">
                <a16:creationId xmlns:a16="http://schemas.microsoft.com/office/drawing/2014/main" id="{B6F1E7D9-DDD8-40E2-A374-56A06C76C4A7}"/>
              </a:ext>
            </a:extLst>
          </p:cNvPr>
          <p:cNvSpPr>
            <a:spLocks noGrp="1"/>
          </p:cNvSpPr>
          <p:nvPr>
            <p:ph idx="1"/>
          </p:nvPr>
        </p:nvSpPr>
        <p:spPr>
          <a:xfrm>
            <a:off x="838200" y="1484211"/>
            <a:ext cx="10515600" cy="4486275"/>
          </a:xfrm>
        </p:spPr>
        <p:txBody>
          <a:bodyPr>
            <a:normAutofit/>
          </a:bodyPr>
          <a:lstStyle/>
          <a:p>
            <a:r>
              <a:rPr lang="en-US" dirty="0"/>
              <a:t>Create separate tables with the following configurations:</a:t>
            </a:r>
          </a:p>
          <a:p>
            <a:pPr lvl="1"/>
            <a:r>
              <a:rPr lang="en-US" dirty="0"/>
              <a:t>No index</a:t>
            </a:r>
          </a:p>
          <a:p>
            <a:pPr lvl="1"/>
            <a:r>
              <a:rPr lang="en-US" dirty="0"/>
              <a:t>PK index</a:t>
            </a:r>
          </a:p>
          <a:p>
            <a:pPr lvl="1"/>
            <a:r>
              <a:rPr lang="en-US" dirty="0"/>
              <a:t>Non PK clustered index</a:t>
            </a:r>
          </a:p>
          <a:p>
            <a:pPr lvl="1"/>
            <a:r>
              <a:rPr lang="en-US" dirty="0"/>
              <a:t>Both Clustered Index and non-clustered Index</a:t>
            </a:r>
          </a:p>
          <a:p>
            <a:pPr lvl="1"/>
            <a:r>
              <a:rPr lang="en-US" dirty="0"/>
              <a:t>Only a Non-clustered index</a:t>
            </a:r>
          </a:p>
          <a:p>
            <a:pPr lvl="1"/>
            <a:r>
              <a:rPr lang="en-US" dirty="0"/>
              <a:t>Composite index (can only be non-clustered)</a:t>
            </a:r>
          </a:p>
          <a:p>
            <a:r>
              <a:rPr lang="en-US" dirty="0"/>
              <a:t>Create Execution plans using table, query hints</a:t>
            </a:r>
          </a:p>
          <a:p>
            <a:r>
              <a:rPr lang="en-US" dirty="0"/>
              <a:t>Analyze performance of Index Choices and Choices of Hints</a:t>
            </a:r>
          </a:p>
          <a:p>
            <a:r>
              <a:rPr lang="en-US" dirty="0"/>
              <a:t>Demonstrate use of: Composite, Covering, Use, Include, With, Filter</a:t>
            </a:r>
          </a:p>
        </p:txBody>
      </p:sp>
    </p:spTree>
    <p:extLst>
      <p:ext uri="{BB962C8B-B14F-4D97-AF65-F5344CB8AC3E}">
        <p14:creationId xmlns:p14="http://schemas.microsoft.com/office/powerpoint/2010/main" val="258645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89B7-708A-4B90-9D11-D37B9C700740}"/>
              </a:ext>
            </a:extLst>
          </p:cNvPr>
          <p:cNvSpPr>
            <a:spLocks noGrp="1"/>
          </p:cNvSpPr>
          <p:nvPr>
            <p:ph type="title"/>
          </p:nvPr>
        </p:nvSpPr>
        <p:spPr/>
        <p:txBody>
          <a:bodyPr/>
          <a:lstStyle/>
          <a:p>
            <a:pPr algn="ctr"/>
            <a:r>
              <a:rPr lang="en-US" dirty="0"/>
              <a:t>Indexing and Queries</a:t>
            </a:r>
          </a:p>
        </p:txBody>
      </p:sp>
      <p:sp>
        <p:nvSpPr>
          <p:cNvPr id="3" name="Content Placeholder 2">
            <a:extLst>
              <a:ext uri="{FF2B5EF4-FFF2-40B4-BE49-F238E27FC236}">
                <a16:creationId xmlns:a16="http://schemas.microsoft.com/office/drawing/2014/main" id="{478EF6AB-67F1-43F5-A2D8-B6E7E36011D7}"/>
              </a:ext>
            </a:extLst>
          </p:cNvPr>
          <p:cNvSpPr>
            <a:spLocks noGrp="1"/>
          </p:cNvSpPr>
          <p:nvPr>
            <p:ph idx="1"/>
          </p:nvPr>
        </p:nvSpPr>
        <p:spPr/>
        <p:txBody>
          <a:bodyPr/>
          <a:lstStyle/>
          <a:p>
            <a:r>
              <a:rPr lang="en-US" dirty="0"/>
              <a:t>Seek vs Scan</a:t>
            </a:r>
          </a:p>
          <a:p>
            <a:r>
              <a:rPr lang="en-US" dirty="0"/>
              <a:t>Table versus Index</a:t>
            </a:r>
          </a:p>
          <a:p>
            <a:r>
              <a:rPr lang="en-US" dirty="0"/>
              <a:t>Key Lookup</a:t>
            </a:r>
          </a:p>
          <a:p>
            <a:r>
              <a:rPr lang="en-US" dirty="0"/>
              <a:t>Heap, Leaf, Pages</a:t>
            </a:r>
          </a:p>
          <a:p>
            <a:r>
              <a:rPr lang="en-US" dirty="0"/>
              <a:t>Clustered vs </a:t>
            </a:r>
            <a:r>
              <a:rPr lang="en-US" dirty="0" err="1"/>
              <a:t>non_clustered</a:t>
            </a:r>
            <a:endParaRPr lang="en-US" dirty="0"/>
          </a:p>
          <a:p>
            <a:r>
              <a:rPr lang="en-US" dirty="0"/>
              <a:t>Composite, Covering</a:t>
            </a:r>
          </a:p>
          <a:p>
            <a:r>
              <a:rPr lang="en-US" dirty="0"/>
              <a:t>Filtered Index</a:t>
            </a:r>
          </a:p>
        </p:txBody>
      </p:sp>
    </p:spTree>
    <p:extLst>
      <p:ext uri="{BB962C8B-B14F-4D97-AF65-F5344CB8AC3E}">
        <p14:creationId xmlns:p14="http://schemas.microsoft.com/office/powerpoint/2010/main" val="117684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060B-D27C-48A8-B8CF-A58B2C52C099}"/>
              </a:ext>
            </a:extLst>
          </p:cNvPr>
          <p:cNvSpPr>
            <a:spLocks noGrp="1"/>
          </p:cNvSpPr>
          <p:nvPr>
            <p:ph type="title"/>
          </p:nvPr>
        </p:nvSpPr>
        <p:spPr/>
        <p:txBody>
          <a:bodyPr/>
          <a:lstStyle/>
          <a:p>
            <a:r>
              <a:rPr lang="en-US" dirty="0"/>
              <a:t>Seek versus Scan</a:t>
            </a:r>
          </a:p>
        </p:txBody>
      </p:sp>
      <p:sp>
        <p:nvSpPr>
          <p:cNvPr id="3" name="Content Placeholder 2">
            <a:extLst>
              <a:ext uri="{FF2B5EF4-FFF2-40B4-BE49-F238E27FC236}">
                <a16:creationId xmlns:a16="http://schemas.microsoft.com/office/drawing/2014/main" id="{D0C9FC54-7FFD-44F1-8F97-43E14CD1E393}"/>
              </a:ext>
            </a:extLst>
          </p:cNvPr>
          <p:cNvSpPr>
            <a:spLocks noGrp="1"/>
          </p:cNvSpPr>
          <p:nvPr>
            <p:ph idx="1"/>
          </p:nvPr>
        </p:nvSpPr>
        <p:spPr>
          <a:xfrm>
            <a:off x="838200" y="1461831"/>
            <a:ext cx="10515600" cy="4351338"/>
          </a:xfrm>
        </p:spPr>
        <p:txBody>
          <a:bodyPr>
            <a:normAutofit fontScale="92500" lnSpcReduction="20000"/>
          </a:bodyPr>
          <a:lstStyle/>
          <a:p>
            <a:r>
              <a:rPr lang="en-US" dirty="0"/>
              <a:t>Index Scan is nothing but scanning on the data pages from the first page to the last page. If there is an index on a table, and if the query is touching a larger amount of data, which means the query is retrieving more than 50 percent or 90 percent of the data, and then the optimizer would just scan all the data pages to retrieve the data rows. If there is no index, then you might see a Table Scan (Index Scan) in the execution plan.</a:t>
            </a:r>
          </a:p>
          <a:p>
            <a:r>
              <a:rPr lang="en-US" dirty="0"/>
              <a:t>Index seeks are generally preferred for the highly selective queries. What that means is that the query is just requesting a fewer number of rows or just retrieving the other 10 (some documents says 15 percent) of the rows of the table.</a:t>
            </a:r>
          </a:p>
          <a:p>
            <a:r>
              <a:rPr lang="en-US" dirty="0"/>
              <a:t>In general query optimizer tries to use an Index Seek which means that the optimizer has found a useful index to retrieve record set. But if it is not able to do so either because there is no index or no useful indexes on the table, then SQL Server has to scan all the records that satisfy the query condition.</a:t>
            </a:r>
          </a:p>
          <a:p>
            <a:endParaRPr lang="en-US" dirty="0"/>
          </a:p>
        </p:txBody>
      </p:sp>
      <p:sp>
        <p:nvSpPr>
          <p:cNvPr id="4" name="TextBox 3">
            <a:extLst>
              <a:ext uri="{FF2B5EF4-FFF2-40B4-BE49-F238E27FC236}">
                <a16:creationId xmlns:a16="http://schemas.microsoft.com/office/drawing/2014/main" id="{8F49FEE1-810E-46EF-9475-CD61109D0FA0}"/>
              </a:ext>
            </a:extLst>
          </p:cNvPr>
          <p:cNvSpPr txBox="1"/>
          <p:nvPr/>
        </p:nvSpPr>
        <p:spPr>
          <a:xfrm>
            <a:off x="838200" y="5813169"/>
            <a:ext cx="8770375" cy="646331"/>
          </a:xfrm>
          <a:prstGeom prst="rect">
            <a:avLst/>
          </a:prstGeom>
          <a:noFill/>
        </p:spPr>
        <p:txBody>
          <a:bodyPr wrap="square" rtlCol="0">
            <a:spAutoFit/>
          </a:bodyPr>
          <a:lstStyle/>
          <a:p>
            <a:r>
              <a:rPr lang="en-US" dirty="0"/>
              <a:t>Pinal Dave, SQL Authority.com</a:t>
            </a:r>
          </a:p>
          <a:p>
            <a:r>
              <a:rPr lang="en-US" dirty="0">
                <a:hlinkClick r:id="rId2"/>
              </a:rPr>
              <a:t>https://blog.sqlauthority.com/2007/03/30/sql-server-index-seek-vs-index-scan-table-scan/</a:t>
            </a:r>
            <a:endParaRPr lang="en-US" dirty="0"/>
          </a:p>
        </p:txBody>
      </p:sp>
    </p:spTree>
    <p:extLst>
      <p:ext uri="{BB962C8B-B14F-4D97-AF65-F5344CB8AC3E}">
        <p14:creationId xmlns:p14="http://schemas.microsoft.com/office/powerpoint/2010/main" val="197884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DD5A-0AD9-47C6-8CC1-4A527116826A}"/>
              </a:ext>
            </a:extLst>
          </p:cNvPr>
          <p:cNvSpPr>
            <a:spLocks noGrp="1"/>
          </p:cNvSpPr>
          <p:nvPr>
            <p:ph type="title"/>
          </p:nvPr>
        </p:nvSpPr>
        <p:spPr/>
        <p:txBody>
          <a:bodyPr/>
          <a:lstStyle/>
          <a:p>
            <a:pPr algn="ctr"/>
            <a:r>
              <a:rPr lang="en-US" dirty="0"/>
              <a:t>Walkthrough Explanation of Seek versus Scan</a:t>
            </a:r>
          </a:p>
        </p:txBody>
      </p:sp>
      <p:sp>
        <p:nvSpPr>
          <p:cNvPr id="3" name="Content Placeholder 2">
            <a:extLst>
              <a:ext uri="{FF2B5EF4-FFF2-40B4-BE49-F238E27FC236}">
                <a16:creationId xmlns:a16="http://schemas.microsoft.com/office/drawing/2014/main" id="{6EC1053C-99D6-41E6-8410-0E24E0062154}"/>
              </a:ext>
            </a:extLst>
          </p:cNvPr>
          <p:cNvSpPr>
            <a:spLocks noGrp="1"/>
          </p:cNvSpPr>
          <p:nvPr>
            <p:ph idx="1"/>
          </p:nvPr>
        </p:nvSpPr>
        <p:spPr/>
        <p:txBody>
          <a:bodyPr/>
          <a:lstStyle/>
          <a:p>
            <a:r>
              <a:rPr lang="en-US" dirty="0">
                <a:hlinkClick r:id="rId2"/>
              </a:rPr>
              <a:t>https://stackoverflow.com/questions/40486539/index-seek-vs-index-scan-in-sql-server</a:t>
            </a:r>
            <a:endParaRPr lang="en-US" dirty="0"/>
          </a:p>
          <a:p>
            <a:endParaRPr lang="en-US" dirty="0"/>
          </a:p>
        </p:txBody>
      </p:sp>
      <p:pic>
        <p:nvPicPr>
          <p:cNvPr id="4" name="Picture 3">
            <a:extLst>
              <a:ext uri="{FF2B5EF4-FFF2-40B4-BE49-F238E27FC236}">
                <a16:creationId xmlns:a16="http://schemas.microsoft.com/office/drawing/2014/main" id="{06CB844B-08F2-4DCB-BAEC-05CF51F8425F}"/>
              </a:ext>
            </a:extLst>
          </p:cNvPr>
          <p:cNvPicPr>
            <a:picLocks noChangeAspect="1"/>
          </p:cNvPicPr>
          <p:nvPr/>
        </p:nvPicPr>
        <p:blipFill>
          <a:blip r:embed="rId3"/>
          <a:stretch>
            <a:fillRect/>
          </a:stretch>
        </p:blipFill>
        <p:spPr>
          <a:xfrm>
            <a:off x="233156" y="2772809"/>
            <a:ext cx="5862844" cy="2405477"/>
          </a:xfrm>
          <a:prstGeom prst="rect">
            <a:avLst/>
          </a:prstGeom>
          <a:ln>
            <a:solidFill>
              <a:schemeClr val="accent1"/>
            </a:solidFill>
          </a:ln>
        </p:spPr>
      </p:pic>
      <p:pic>
        <p:nvPicPr>
          <p:cNvPr id="5" name="Picture 4">
            <a:extLst>
              <a:ext uri="{FF2B5EF4-FFF2-40B4-BE49-F238E27FC236}">
                <a16:creationId xmlns:a16="http://schemas.microsoft.com/office/drawing/2014/main" id="{C7F5066B-0E10-4A21-A883-82FEF102FDDE}"/>
              </a:ext>
            </a:extLst>
          </p:cNvPr>
          <p:cNvPicPr>
            <a:picLocks noChangeAspect="1"/>
          </p:cNvPicPr>
          <p:nvPr/>
        </p:nvPicPr>
        <p:blipFill>
          <a:blip r:embed="rId4"/>
          <a:stretch>
            <a:fillRect/>
          </a:stretch>
        </p:blipFill>
        <p:spPr>
          <a:xfrm>
            <a:off x="6189386" y="3429000"/>
            <a:ext cx="5895975" cy="3220485"/>
          </a:xfrm>
          <a:prstGeom prst="rect">
            <a:avLst/>
          </a:prstGeom>
          <a:ln>
            <a:solidFill>
              <a:schemeClr val="accent1"/>
            </a:solidFill>
          </a:ln>
        </p:spPr>
      </p:pic>
      <p:pic>
        <p:nvPicPr>
          <p:cNvPr id="6" name="Picture 5">
            <a:extLst>
              <a:ext uri="{FF2B5EF4-FFF2-40B4-BE49-F238E27FC236}">
                <a16:creationId xmlns:a16="http://schemas.microsoft.com/office/drawing/2014/main" id="{6A4FEC7F-D8B8-43E9-9DC4-14CCBC5DBD5B}"/>
              </a:ext>
            </a:extLst>
          </p:cNvPr>
          <p:cNvPicPr>
            <a:picLocks noChangeAspect="1"/>
          </p:cNvPicPr>
          <p:nvPr/>
        </p:nvPicPr>
        <p:blipFill>
          <a:blip r:embed="rId5"/>
          <a:stretch>
            <a:fillRect/>
          </a:stretch>
        </p:blipFill>
        <p:spPr>
          <a:xfrm>
            <a:off x="6189385" y="2772810"/>
            <a:ext cx="5895974" cy="676275"/>
          </a:xfrm>
          <a:prstGeom prst="rect">
            <a:avLst/>
          </a:prstGeom>
          <a:ln>
            <a:solidFill>
              <a:schemeClr val="accent1"/>
            </a:solidFill>
          </a:ln>
        </p:spPr>
      </p:pic>
      <p:cxnSp>
        <p:nvCxnSpPr>
          <p:cNvPr id="8" name="Straight Connector 7">
            <a:extLst>
              <a:ext uri="{FF2B5EF4-FFF2-40B4-BE49-F238E27FC236}">
                <a16:creationId xmlns:a16="http://schemas.microsoft.com/office/drawing/2014/main" id="{52E59C60-98A8-4A52-B3A4-0A2FBC117E9D}"/>
              </a:ext>
            </a:extLst>
          </p:cNvPr>
          <p:cNvCxnSpPr>
            <a:cxnSpLocks/>
          </p:cNvCxnSpPr>
          <p:nvPr/>
        </p:nvCxnSpPr>
        <p:spPr>
          <a:xfrm>
            <a:off x="233156" y="3429000"/>
            <a:ext cx="58628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04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A66F-DB7F-4BA2-9485-D0146CE316D7}"/>
              </a:ext>
            </a:extLst>
          </p:cNvPr>
          <p:cNvSpPr>
            <a:spLocks noGrp="1"/>
          </p:cNvSpPr>
          <p:nvPr>
            <p:ph type="title"/>
          </p:nvPr>
        </p:nvSpPr>
        <p:spPr/>
        <p:txBody>
          <a:bodyPr/>
          <a:lstStyle/>
          <a:p>
            <a:pPr algn="ctr"/>
            <a:r>
              <a:rPr lang="en-US" dirty="0"/>
              <a:t>Key Look Up</a:t>
            </a:r>
          </a:p>
        </p:txBody>
      </p:sp>
      <p:sp>
        <p:nvSpPr>
          <p:cNvPr id="3" name="Content Placeholder 2">
            <a:extLst>
              <a:ext uri="{FF2B5EF4-FFF2-40B4-BE49-F238E27FC236}">
                <a16:creationId xmlns:a16="http://schemas.microsoft.com/office/drawing/2014/main" id="{AD4AB573-630D-454A-B4A5-0591C266227E}"/>
              </a:ext>
            </a:extLst>
          </p:cNvPr>
          <p:cNvSpPr>
            <a:spLocks noGrp="1"/>
          </p:cNvSpPr>
          <p:nvPr>
            <p:ph idx="1"/>
          </p:nvPr>
        </p:nvSpPr>
        <p:spPr>
          <a:xfrm>
            <a:off x="838200" y="1610139"/>
            <a:ext cx="10515600" cy="4882736"/>
          </a:xfrm>
        </p:spPr>
        <p:txBody>
          <a:bodyPr>
            <a:normAutofit/>
          </a:bodyPr>
          <a:lstStyle/>
          <a:p>
            <a:r>
              <a:rPr lang="en-US" dirty="0"/>
              <a:t>This is an occurrence, not an operation. </a:t>
            </a:r>
          </a:p>
          <a:p>
            <a:r>
              <a:rPr lang="en-US" dirty="0"/>
              <a:t>It occurs when an index does not contain all the columns necessary to answer the query, so the system must go back and “look up.”</a:t>
            </a:r>
          </a:p>
          <a:p>
            <a:r>
              <a:rPr lang="en-US" dirty="0"/>
              <a:t>This condition is solved by creating a “covering index” to “include” additional columns – resulting in a “composite index.”</a:t>
            </a:r>
          </a:p>
          <a:p>
            <a:endParaRPr lang="en-US" dirty="0"/>
          </a:p>
          <a:p>
            <a:r>
              <a:rPr lang="en-US" dirty="0">
                <a:hlinkClick r:id="rId2"/>
              </a:rPr>
              <a:t>https://www.brentozar.com/blitzcache/expensive-key-lookups/</a:t>
            </a:r>
            <a:endParaRPr lang="en-US" dirty="0"/>
          </a:p>
          <a:p>
            <a:endParaRPr lang="en-US" dirty="0"/>
          </a:p>
          <a:p>
            <a:r>
              <a:rPr lang="en-US" dirty="0">
                <a:hlinkClick r:id="rId3"/>
              </a:rPr>
              <a:t>https://www.red-gate.com/simple-talk/sql/learn-sql-server/showplan-operator-of-the-week-bookmarkkey-lookup/</a:t>
            </a:r>
            <a:endParaRPr lang="en-US" dirty="0"/>
          </a:p>
          <a:p>
            <a:endParaRPr lang="en-US" dirty="0"/>
          </a:p>
        </p:txBody>
      </p:sp>
    </p:spTree>
    <p:extLst>
      <p:ext uri="{BB962C8B-B14F-4D97-AF65-F5344CB8AC3E}">
        <p14:creationId xmlns:p14="http://schemas.microsoft.com/office/powerpoint/2010/main" val="108376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833E-45F4-48C0-9029-B70436C43DBA}"/>
              </a:ext>
            </a:extLst>
          </p:cNvPr>
          <p:cNvSpPr>
            <a:spLocks noGrp="1"/>
          </p:cNvSpPr>
          <p:nvPr>
            <p:ph type="title"/>
          </p:nvPr>
        </p:nvSpPr>
        <p:spPr/>
        <p:txBody>
          <a:bodyPr/>
          <a:lstStyle/>
          <a:p>
            <a:pPr algn="ctr"/>
            <a:r>
              <a:rPr lang="en-US" dirty="0"/>
              <a:t>Look up tables vs (Temp tables, CTE, Cases)</a:t>
            </a:r>
          </a:p>
        </p:txBody>
      </p:sp>
      <p:sp>
        <p:nvSpPr>
          <p:cNvPr id="3" name="Content Placeholder 2">
            <a:extLst>
              <a:ext uri="{FF2B5EF4-FFF2-40B4-BE49-F238E27FC236}">
                <a16:creationId xmlns:a16="http://schemas.microsoft.com/office/drawing/2014/main" id="{37D2EB44-F25F-45E8-BCBC-47DC5ADE4282}"/>
              </a:ext>
            </a:extLst>
          </p:cNvPr>
          <p:cNvSpPr>
            <a:spLocks noGrp="1"/>
          </p:cNvSpPr>
          <p:nvPr>
            <p:ph idx="1"/>
          </p:nvPr>
        </p:nvSpPr>
        <p:spPr/>
        <p:txBody>
          <a:bodyPr/>
          <a:lstStyle/>
          <a:p>
            <a:r>
              <a:rPr lang="en-US" dirty="0">
                <a:hlinkClick r:id="rId2"/>
              </a:rPr>
              <a:t>https://bertwagner.com/2018/06/05/4-ways-to-define-lookup-values-in-a-query/</a:t>
            </a:r>
            <a:endParaRPr lang="en-US" dirty="0"/>
          </a:p>
          <a:p>
            <a:endParaRPr lang="en-US" dirty="0"/>
          </a:p>
          <a:p>
            <a:r>
              <a:rPr lang="en-US" dirty="0">
                <a:hlinkClick r:id="rId3"/>
              </a:rPr>
              <a:t>https://www.apress.com/gp/blog/all-blog-posts/best-practices-for-using-simple-lookup-tables/13323426</a:t>
            </a:r>
            <a:endParaRPr lang="en-US" dirty="0"/>
          </a:p>
          <a:p>
            <a:endParaRPr lang="en-US" dirty="0"/>
          </a:p>
        </p:txBody>
      </p:sp>
    </p:spTree>
    <p:extLst>
      <p:ext uri="{BB962C8B-B14F-4D97-AF65-F5344CB8AC3E}">
        <p14:creationId xmlns:p14="http://schemas.microsoft.com/office/powerpoint/2010/main" val="21713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88FF-EE27-4A9C-AE5C-BF0043F2DE5B}"/>
              </a:ext>
            </a:extLst>
          </p:cNvPr>
          <p:cNvSpPr>
            <a:spLocks noGrp="1"/>
          </p:cNvSpPr>
          <p:nvPr>
            <p:ph type="title"/>
          </p:nvPr>
        </p:nvSpPr>
        <p:spPr/>
        <p:txBody>
          <a:bodyPr/>
          <a:lstStyle/>
          <a:p>
            <a:pPr algn="ctr"/>
            <a:r>
              <a:rPr lang="en-US" dirty="0"/>
              <a:t>Clustered versus Non-Clustered</a:t>
            </a:r>
          </a:p>
        </p:txBody>
      </p:sp>
      <p:sp>
        <p:nvSpPr>
          <p:cNvPr id="3" name="Content Placeholder 2">
            <a:extLst>
              <a:ext uri="{FF2B5EF4-FFF2-40B4-BE49-F238E27FC236}">
                <a16:creationId xmlns:a16="http://schemas.microsoft.com/office/drawing/2014/main" id="{5C6DCBD2-C1E2-462D-B03C-D114FBD978A3}"/>
              </a:ext>
            </a:extLst>
          </p:cNvPr>
          <p:cNvSpPr>
            <a:spLocks noGrp="1"/>
          </p:cNvSpPr>
          <p:nvPr>
            <p:ph idx="1"/>
          </p:nvPr>
        </p:nvSpPr>
        <p:spPr>
          <a:xfrm>
            <a:off x="983974" y="1690688"/>
            <a:ext cx="10224052" cy="4351338"/>
          </a:xfrm>
        </p:spPr>
        <p:txBody>
          <a:bodyPr/>
          <a:lstStyle/>
          <a:p>
            <a:pPr marL="0" indent="0">
              <a:buNone/>
            </a:pPr>
            <a:r>
              <a:rPr lang="en-US" dirty="0"/>
              <a:t>BLUF:</a:t>
            </a:r>
          </a:p>
          <a:p>
            <a:r>
              <a:rPr lang="en-US" dirty="0"/>
              <a:t>A </a:t>
            </a:r>
            <a:r>
              <a:rPr lang="en-US" u="sng" dirty="0"/>
              <a:t>clustered index </a:t>
            </a:r>
            <a:r>
              <a:rPr lang="en-US" dirty="0"/>
              <a:t>can only have 1 column. So you should choose this column wisely. If you have no particular column you want to specify, then let SQL Server just default to the PK. </a:t>
            </a:r>
          </a:p>
          <a:p>
            <a:r>
              <a:rPr lang="en-US" dirty="0"/>
              <a:t>The significance of a </a:t>
            </a:r>
            <a:r>
              <a:rPr lang="en-US" u="sng" dirty="0"/>
              <a:t>non-clustered index </a:t>
            </a:r>
            <a:r>
              <a:rPr lang="en-US" dirty="0"/>
              <a:t>is that it contains the columns you specify, AND the column from the clustered index – hence why you want to choose the clustered key wisely; the index acts as a pointer to the actual rows that meet the query. </a:t>
            </a:r>
          </a:p>
          <a:p>
            <a:r>
              <a:rPr lang="en-US" dirty="0">
                <a:hlinkClick r:id="rId2"/>
              </a:rPr>
              <a:t>https://www.techrepublic.com/article/index-on-multiple-columns-for-sql-performance/</a:t>
            </a:r>
            <a:endParaRPr lang="en-US" dirty="0"/>
          </a:p>
          <a:p>
            <a:endParaRPr lang="en-US" dirty="0"/>
          </a:p>
        </p:txBody>
      </p:sp>
    </p:spTree>
    <p:extLst>
      <p:ext uri="{BB962C8B-B14F-4D97-AF65-F5344CB8AC3E}">
        <p14:creationId xmlns:p14="http://schemas.microsoft.com/office/powerpoint/2010/main" val="234225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F811-C24D-4E89-B48D-8B62B6ECF840}"/>
              </a:ext>
            </a:extLst>
          </p:cNvPr>
          <p:cNvSpPr>
            <a:spLocks noGrp="1"/>
          </p:cNvSpPr>
          <p:nvPr>
            <p:ph type="title"/>
          </p:nvPr>
        </p:nvSpPr>
        <p:spPr/>
        <p:txBody>
          <a:bodyPr/>
          <a:lstStyle/>
          <a:p>
            <a:pPr algn="ctr"/>
            <a:r>
              <a:rPr lang="en-US" dirty="0"/>
              <a:t>Filtered Index</a:t>
            </a:r>
          </a:p>
        </p:txBody>
      </p:sp>
      <p:sp>
        <p:nvSpPr>
          <p:cNvPr id="3" name="Content Placeholder 2">
            <a:extLst>
              <a:ext uri="{FF2B5EF4-FFF2-40B4-BE49-F238E27FC236}">
                <a16:creationId xmlns:a16="http://schemas.microsoft.com/office/drawing/2014/main" id="{9527C9C1-79EE-41E0-ADCF-61B35E2E2517}"/>
              </a:ext>
            </a:extLst>
          </p:cNvPr>
          <p:cNvSpPr>
            <a:spLocks noGrp="1"/>
          </p:cNvSpPr>
          <p:nvPr>
            <p:ph idx="1"/>
          </p:nvPr>
        </p:nvSpPr>
        <p:spPr>
          <a:xfrm>
            <a:off x="536713" y="1825625"/>
            <a:ext cx="11231217" cy="4351338"/>
          </a:xfrm>
        </p:spPr>
        <p:txBody>
          <a:bodyPr>
            <a:normAutofit lnSpcReduction="10000"/>
          </a:bodyPr>
          <a:lstStyle/>
          <a:p>
            <a:r>
              <a:rPr lang="en-US" dirty="0"/>
              <a:t>Filtered Index is used to index a portion of rows in a table.</a:t>
            </a:r>
          </a:p>
          <a:p>
            <a:r>
              <a:rPr lang="en-US" dirty="0"/>
              <a:t>It applies the filter on the INDEX which improves query performance, reduces index maintenance and index storage costs compared with full-table indexes.</a:t>
            </a:r>
          </a:p>
          <a:p>
            <a:endParaRPr lang="en-US" dirty="0"/>
          </a:p>
          <a:p>
            <a:pPr marL="0" indent="0">
              <a:buNone/>
            </a:pPr>
            <a:r>
              <a:rPr lang="en-US" dirty="0"/>
              <a:t>Walkthrough examples:</a:t>
            </a:r>
          </a:p>
          <a:p>
            <a:r>
              <a:rPr lang="en-US" dirty="0">
                <a:hlinkClick r:id="rId2"/>
              </a:rPr>
              <a:t>https://www.red-gate.com/simple-talk/sql/performance/introduction-to-sql-server-filtered-indexes/</a:t>
            </a:r>
            <a:endParaRPr lang="en-US" dirty="0"/>
          </a:p>
          <a:p>
            <a:r>
              <a:rPr lang="en-US" dirty="0">
                <a:hlinkClick r:id="rId3"/>
              </a:rPr>
              <a:t>https://www.mssqltips.com/sqlservertip/1785/sql-server-filtered-indexes-what-they-are-how-to-use-and-performance-advantages/</a:t>
            </a:r>
            <a:endParaRPr lang="en-US" dirty="0"/>
          </a:p>
          <a:p>
            <a:endParaRPr lang="en-US" dirty="0"/>
          </a:p>
          <a:p>
            <a:endParaRPr lang="en-US" dirty="0"/>
          </a:p>
        </p:txBody>
      </p:sp>
    </p:spTree>
    <p:extLst>
      <p:ext uri="{BB962C8B-B14F-4D97-AF65-F5344CB8AC3E}">
        <p14:creationId xmlns:p14="http://schemas.microsoft.com/office/powerpoint/2010/main" val="3442109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2096</Words>
  <Application>Microsoft Office PowerPoint</Application>
  <PresentationFormat>Widescreen</PresentationFormat>
  <Paragraphs>207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Consolas</vt:lpstr>
      <vt:lpstr>Office Theme</vt:lpstr>
      <vt:lpstr>Indexing</vt:lpstr>
      <vt:lpstr>What is indexing? What do we use it for?</vt:lpstr>
      <vt:lpstr>Indexing and Queries</vt:lpstr>
      <vt:lpstr>Seek versus Scan</vt:lpstr>
      <vt:lpstr>Walkthrough Explanation of Seek versus Scan</vt:lpstr>
      <vt:lpstr>Key Look Up</vt:lpstr>
      <vt:lpstr>Look up tables vs (Temp tables, CTE, Cases)</vt:lpstr>
      <vt:lpstr>Clustered versus Non-Clustered</vt:lpstr>
      <vt:lpstr>Filtered Index</vt:lpstr>
      <vt:lpstr>Covering Index, Covered Query</vt:lpstr>
      <vt:lpstr>Covering</vt:lpstr>
      <vt:lpstr>Include</vt:lpstr>
      <vt:lpstr>Hints</vt:lpstr>
      <vt:lpstr>Chart of Hints</vt:lpstr>
      <vt:lpstr>Recompile, “with recompile”</vt:lpstr>
      <vt:lpstr>Creating plan guides: Table Hint Index</vt:lpstr>
      <vt:lpstr>Creating plan guides: Table Hint Forceseek</vt:lpstr>
      <vt:lpstr>Table Hint Forcescan vs Forceseek</vt:lpstr>
      <vt:lpstr>Heap, Leaf, Page: Remember architecture from Week 1?</vt:lpstr>
      <vt:lpstr>Remember: Why did you choose this data type?</vt:lpstr>
      <vt:lpstr>Practical Application: Why is this important to know?</vt:lpstr>
      <vt:lpstr>Table scan versus Index scan</vt:lpstr>
      <vt:lpstr>Index Options</vt:lpstr>
      <vt:lpstr>Indexing Skills Review</vt:lpstr>
      <vt:lpstr>Clustered/Non-Clustered, Covered Index/Query Walkthrough Examples</vt:lpstr>
      <vt:lpstr>Index Performance Analysis Walkthrough</vt:lpstr>
      <vt:lpstr>Tuning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Indexing</dc:title>
  <dc:creator>Hyman, Harvey</dc:creator>
  <cp:lastModifiedBy>Hyman, Harvey</cp:lastModifiedBy>
  <cp:revision>65</cp:revision>
  <dcterms:created xsi:type="dcterms:W3CDTF">2019-06-25T22:37:37Z</dcterms:created>
  <dcterms:modified xsi:type="dcterms:W3CDTF">2019-08-04T14:06:02Z</dcterms:modified>
</cp:coreProperties>
</file>