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81" r:id="rId22"/>
    <p:sldId id="284" r:id="rId23"/>
    <p:sldId id="282" r:id="rId24"/>
    <p:sldId id="283" r:id="rId25"/>
    <p:sldId id="277" r:id="rId26"/>
    <p:sldId id="278" r:id="rId27"/>
    <p:sldId id="279" r:id="rId28"/>
    <p:sldId id="286" r:id="rId29"/>
    <p:sldId id="287" r:id="rId30"/>
    <p:sldId id="280" r:id="rId31"/>
    <p:sldId id="28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8DAA-55A8-44BF-89C0-CA04E77FE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ECEE-2FA3-4062-AF05-23D9B979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E41F-B1BF-4C7C-8B5B-D23052E6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7AF-022A-45ED-B530-495F39E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726D-712E-4069-B498-B80791DA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ADBA-85F4-43BA-9DE7-3B00B3DA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85F9C-175C-4F82-8833-DDCF14BF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80E0-154A-440D-B7E8-8B9C1C31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082A-8CFA-467D-AE9B-202ACC9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CA6C-5E33-4420-AF93-C2520A8E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578D-DEB9-4652-9383-1572E1F17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FBEA6-8A0E-4E87-9711-2D1FE86C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6E5D-3B6B-4C5C-9F05-0B36FBE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EE9D-730B-4341-A5B0-1F631C49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16F6-8015-46F3-B3F1-95FB250E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C698-DDCF-40EB-9F8C-67D68140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F193-1083-4F5F-B0ED-C7351EE2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D0B4-EFFD-4F1A-8CCA-15DB9BEC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D552-3B81-4F52-BD91-503D3EE4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2A60-3AD5-485F-A376-61B88320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3A9C-2DEE-4902-9D45-760FBD66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316D-FF25-4BE9-A737-17AD329C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F14-4ED7-46BD-95BB-E0C384BC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1410-D5DA-4F58-AB9C-FE7EB18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CF94-9DF4-4BA5-A903-0AF8516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6DF9-4E36-425B-9E4A-79633125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84B4-92B4-40E8-A000-9E142266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ED852-A6E5-44F4-B6FD-9DBB41F2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69BA-6E77-4FEC-808A-5A024B0A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1F0F6-4E00-4C3E-86B1-83B43C79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22FF-FB9D-4854-8100-87DA8395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6C2F-EB2F-4905-9ED9-142254FD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FB98-94DD-45EC-A742-4A9BE30B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5F9B-B687-48B3-BDA5-F86666AFD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C160-B7CB-4CEB-8548-DE28AE837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201F-A8FC-4FAA-8156-745DF663D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9BA6F-F35E-4380-8321-2945DFD9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3A1B1-7392-45BD-84A9-FD67407C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B6B37-B1CC-4804-9022-F65727B3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9C01-0D4A-4890-B9B0-EED67BD2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8CBB2-D769-4382-BB0A-4156B824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5FAE0-51B4-4436-AF39-629B3F23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D37BA-154C-4E86-B6A4-44EC27C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6324E-9AE2-4B67-B9A1-D1EB0FAF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D6A74-DA9C-426F-B99C-A168122A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E4A0-7220-470B-AC0A-32077327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FFC-19CF-47B6-BD85-5E8C2652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B449-061C-40BC-9A2E-A01F9F97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F0738-6B8E-44AE-BD5D-682EC93F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0FB2-5C87-4AFD-9127-F5605B8D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7946-3539-4CD3-ADBD-FC5AB62C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0A0A-9D5B-44F0-A7CC-EB418AB4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5013-5D07-48D5-8F8C-F9E0CB3C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4B9CD-7AFF-4FC7-B752-E463A9E2F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551F-4CBD-40E6-BE5E-F63F0EC1B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E3D3A-E0B0-45B6-AC5B-10C568D4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C55BE-AA2D-4A16-9522-C8DA9E9D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4C83-398C-48A0-986C-5D9F4A30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34791-2D5E-46EA-9E4D-4D90672F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4D20-BCE0-498C-A39E-19713A2A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505B-5160-4008-8D97-6CD0F6B0C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AABE-C25E-43B1-AA9C-EA85C64DD66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623E-023C-4681-B673-649CB858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7260-FC35-460B-9E54-1EC92D33A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8D70-33FE-479C-8B0F-03F9F45B4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on</a:t>
            </a:r>
            <a:br>
              <a:rPr lang="en-US" dirty="0"/>
            </a:br>
            <a:r>
              <a:rPr lang="en-US" dirty="0"/>
              <a:t> Building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75F6-C516-4F93-ACC1-353882196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SSMS and SQLCMD</a:t>
            </a:r>
          </a:p>
        </p:txBody>
      </p:sp>
    </p:spTree>
    <p:extLst>
      <p:ext uri="{BB962C8B-B14F-4D97-AF65-F5344CB8AC3E}">
        <p14:creationId xmlns:p14="http://schemas.microsoft.com/office/powerpoint/2010/main" val="332048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20AA-6FCF-45DE-8833-D29C361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Tables with SQLCMD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4A41DD0-E6E3-4F13-B473-96A1DCA99C59}"/>
              </a:ext>
            </a:extLst>
          </p:cNvPr>
          <p:cNvSpPr/>
          <p:nvPr/>
        </p:nvSpPr>
        <p:spPr>
          <a:xfrm rot="10800000">
            <a:off x="1867436" y="3854942"/>
            <a:ext cx="450759" cy="837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6A3F5C2-BA4C-4084-AA39-12E59235DD95}"/>
              </a:ext>
            </a:extLst>
          </p:cNvPr>
          <p:cNvSpPr/>
          <p:nvPr/>
        </p:nvSpPr>
        <p:spPr>
          <a:xfrm rot="8978508">
            <a:off x="252240" y="3892032"/>
            <a:ext cx="450759" cy="112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707A2-6C26-4221-ADEE-AA34B167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6CD8-0CE6-4B54-A920-17FEE30C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its there…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B85EEB-91E0-4ED1-B11B-32330A1B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555"/>
            <a:ext cx="10636875" cy="47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6CD8-0CE6-4B54-A920-17FEE30C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its there…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B85EEB-91E0-4ED1-B11B-32330A1B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555"/>
            <a:ext cx="10636875" cy="4747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8D5D1A-651B-4994-BF52-063439E9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21CD-D837-425C-9F31-0D356D3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12DB-0686-4D37-9310-C7E1835C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A6C6-639C-4E04-8515-1B3AC2C3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7482-B1C0-4CBF-892D-CC6B499A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B2EB-894F-4B1A-BF1F-7D8883B0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59AFA-5F76-458E-A9E8-CDBBA802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9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5BB4-9F71-40B5-BBEB-B152A104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E7FE-FAFC-4BC6-9B2F-DCDEF6D3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F3E16-5C1A-40DB-88BB-9DC78E01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0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B92E-2A5D-4F89-AEA8-97AF13F3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A4AA-92F6-4377-87CB-DB31919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F8654-CC51-4AB8-9A84-2349FC2A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AED7-4940-428E-98AF-2FB8E0A2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6A91-934E-4E54-A169-91C8D93F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C84D-28BD-43FC-8A17-EC5E9AFB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551F5A-BDAE-4F0B-ACAD-115C18CBBE5B}"/>
              </a:ext>
            </a:extLst>
          </p:cNvPr>
          <p:cNvSpPr/>
          <p:nvPr/>
        </p:nvSpPr>
        <p:spPr>
          <a:xfrm rot="11217567">
            <a:off x="7521260" y="4198512"/>
            <a:ext cx="811369" cy="360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0AB3-D860-4880-9BA1-980FE2CB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AEFB-5D23-4512-B1E8-C563E704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A7A25-8CE1-464E-A319-17CB6A4D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998F-4BF9-4ACA-97C4-D7683B46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5EB1-BEA2-4F01-9089-6B230653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BBCC1-9ECA-4DB8-8438-CE7BC2FA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564C298-EC4B-458E-BAD4-C777C79BBBB9}"/>
              </a:ext>
            </a:extLst>
          </p:cNvPr>
          <p:cNvSpPr/>
          <p:nvPr/>
        </p:nvSpPr>
        <p:spPr>
          <a:xfrm rot="10104945">
            <a:off x="3567448" y="1589143"/>
            <a:ext cx="450761" cy="65326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D70F-DAD5-4DC9-808A-5A5A98E2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50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Dictionary: </a:t>
            </a:r>
            <a:br>
              <a:rPr lang="en-US" dirty="0"/>
            </a:br>
            <a:r>
              <a:rPr lang="en-US" dirty="0"/>
              <a:t>Elements you need to know to get started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73094-8BE9-43C3-A061-E66C14D91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47658"/>
              </p:ext>
            </p:extLst>
          </p:nvPr>
        </p:nvGraphicFramePr>
        <p:xfrm>
          <a:off x="838200" y="2110219"/>
          <a:ext cx="10515599" cy="144887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2120301499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504124216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210481848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212521011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719464305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2095737777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2083945703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135973933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1449921134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9799858"/>
                    </a:ext>
                  </a:extLst>
                </a:gridCol>
              </a:tblGrid>
              <a:tr h="206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44095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field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41369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35068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14107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‘FL’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‘[A-Z][A-Z]’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707255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'[0-9][0-9] [0-9][0-9][0-9]'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4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67FDEC-0388-4BD7-A07E-880BFA0A1D77}"/>
              </a:ext>
            </a:extLst>
          </p:cNvPr>
          <p:cNvSpPr txBox="1"/>
          <p:nvPr/>
        </p:nvSpPr>
        <p:spPr>
          <a:xfrm>
            <a:off x="838200" y="1771665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Field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9C5BC4-001A-4D9D-9C76-690594061B0B}"/>
              </a:ext>
            </a:extLst>
          </p:cNvPr>
          <p:cNvSpPr/>
          <p:nvPr/>
        </p:nvSpPr>
        <p:spPr>
          <a:xfrm>
            <a:off x="64523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FF384ED-F092-41CE-8CD8-5F2EFAD8A75A}"/>
              </a:ext>
            </a:extLst>
          </p:cNvPr>
          <p:cNvSpPr/>
          <p:nvPr/>
        </p:nvSpPr>
        <p:spPr>
          <a:xfrm>
            <a:off x="5727881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D5C45C0-6B39-4323-8C45-8AE94E4183DB}"/>
              </a:ext>
            </a:extLst>
          </p:cNvPr>
          <p:cNvSpPr/>
          <p:nvPr/>
        </p:nvSpPr>
        <p:spPr>
          <a:xfrm>
            <a:off x="696318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518179-995D-4530-B943-9D6557ABFB8C}"/>
              </a:ext>
            </a:extLst>
          </p:cNvPr>
          <p:cNvSpPr/>
          <p:nvPr/>
        </p:nvSpPr>
        <p:spPr>
          <a:xfrm>
            <a:off x="748692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DC4A69-BCBF-41F8-BF44-0E3CD141CC40}"/>
              </a:ext>
            </a:extLst>
          </p:cNvPr>
          <p:cNvSpPr/>
          <p:nvPr/>
        </p:nvSpPr>
        <p:spPr>
          <a:xfrm>
            <a:off x="82811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E94C3A2-F878-4E2F-98E2-F620600DEE36}"/>
              </a:ext>
            </a:extLst>
          </p:cNvPr>
          <p:cNvSpPr/>
          <p:nvPr/>
        </p:nvSpPr>
        <p:spPr>
          <a:xfrm>
            <a:off x="939084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1414684-06BE-4054-A84A-CDEAB843C632}"/>
              </a:ext>
            </a:extLst>
          </p:cNvPr>
          <p:cNvSpPr/>
          <p:nvPr/>
        </p:nvSpPr>
        <p:spPr>
          <a:xfrm>
            <a:off x="1041901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CFA0BB4-7814-47B6-853C-485FC803EB95}"/>
              </a:ext>
            </a:extLst>
          </p:cNvPr>
          <p:cNvSpPr/>
          <p:nvPr/>
        </p:nvSpPr>
        <p:spPr>
          <a:xfrm>
            <a:off x="11084419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5FA00D-B1C2-44A0-86C3-B52E96FF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25077"/>
              </p:ext>
            </p:extLst>
          </p:nvPr>
        </p:nvGraphicFramePr>
        <p:xfrm>
          <a:off x="838201" y="4024705"/>
          <a:ext cx="10515599" cy="90598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937320732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1150823195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177137954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4144173494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2541912912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4028298486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1497309980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989768541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66952533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644864775"/>
                    </a:ext>
                  </a:extLst>
                </a:gridCol>
              </a:tblGrid>
              <a:tr h="226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719064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sequential match ID number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67371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 match scheduled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GETDATE()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7367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Field table; location of match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6731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F2A013A-0970-4E46-812A-0713F51016AF}"/>
              </a:ext>
            </a:extLst>
          </p:cNvPr>
          <p:cNvSpPr txBox="1"/>
          <p:nvPr/>
        </p:nvSpPr>
        <p:spPr>
          <a:xfrm>
            <a:off x="838200" y="3686151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C66186B-BBA7-4321-99DD-02737498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78509"/>
              </p:ext>
            </p:extLst>
          </p:nvPr>
        </p:nvGraphicFramePr>
        <p:xfrm>
          <a:off x="838200" y="5396303"/>
          <a:ext cx="10515599" cy="109657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162145986"/>
                    </a:ext>
                  </a:extLst>
                </a:gridCol>
                <a:gridCol w="3086994">
                  <a:extLst>
                    <a:ext uri="{9D8B030D-6E8A-4147-A177-3AD203B41FA5}">
                      <a16:colId xmlns:a16="http://schemas.microsoft.com/office/drawing/2014/main" val="2238678624"/>
                    </a:ext>
                  </a:extLst>
                </a:gridCol>
                <a:gridCol w="1062735">
                  <a:extLst>
                    <a:ext uri="{9D8B030D-6E8A-4147-A177-3AD203B41FA5}">
                      <a16:colId xmlns:a16="http://schemas.microsoft.com/office/drawing/2014/main" val="228859239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1955707940"/>
                    </a:ext>
                  </a:extLst>
                </a:gridCol>
                <a:gridCol w="577054">
                  <a:extLst>
                    <a:ext uri="{9D8B030D-6E8A-4147-A177-3AD203B41FA5}">
                      <a16:colId xmlns:a16="http://schemas.microsoft.com/office/drawing/2014/main" val="2931697221"/>
                    </a:ext>
                  </a:extLst>
                </a:gridCol>
                <a:gridCol w="556671">
                  <a:extLst>
                    <a:ext uri="{9D8B030D-6E8A-4147-A177-3AD203B41FA5}">
                      <a16:colId xmlns:a16="http://schemas.microsoft.com/office/drawing/2014/main" val="1846936972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479793236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1053513179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2072375087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744315666"/>
                    </a:ext>
                  </a:extLst>
                </a:gridCol>
              </a:tblGrid>
              <a:tr h="274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385545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Match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40549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TeamName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Team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49079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Goals scored in match by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tinyint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392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B7768A9-F491-4104-BE21-76D0F77C7B31}"/>
              </a:ext>
            </a:extLst>
          </p:cNvPr>
          <p:cNvSpPr txBox="1"/>
          <p:nvPr/>
        </p:nvSpPr>
        <p:spPr>
          <a:xfrm>
            <a:off x="838199" y="5057749"/>
            <a:ext cx="220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 Outcome</a:t>
            </a:r>
          </a:p>
        </p:txBody>
      </p:sp>
    </p:spTree>
    <p:extLst>
      <p:ext uri="{BB962C8B-B14F-4D97-AF65-F5344CB8AC3E}">
        <p14:creationId xmlns:p14="http://schemas.microsoft.com/office/powerpoint/2010/main" val="382764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8665-64E7-44E0-A07C-96AD4916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Data and Simple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985E-941C-4849-B4C8-5FBE1B3F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r>
              <a:rPr lang="en-US" dirty="0"/>
              <a:t>Entering Data/records</a:t>
            </a:r>
          </a:p>
          <a:p>
            <a:pPr lvl="1"/>
            <a:r>
              <a:rPr lang="en-US" dirty="0"/>
              <a:t>SSMS (edit rows)</a:t>
            </a:r>
          </a:p>
          <a:p>
            <a:pPr lvl="1"/>
            <a:r>
              <a:rPr lang="en-US" dirty="0"/>
              <a:t>SQLCMD (Insert statement)</a:t>
            </a:r>
          </a:p>
          <a:p>
            <a:pPr lvl="1"/>
            <a:endParaRPr lang="en-US" dirty="0"/>
          </a:p>
          <a:p>
            <a:r>
              <a:rPr lang="en-US" dirty="0"/>
              <a:t>Queries</a:t>
            </a:r>
          </a:p>
          <a:p>
            <a:pPr lvl="1"/>
            <a:r>
              <a:rPr lang="en-US" dirty="0"/>
              <a:t>New Query (SSMS)</a:t>
            </a:r>
          </a:p>
          <a:p>
            <a:pPr lvl="1"/>
            <a:r>
              <a:rPr lang="en-US" dirty="0"/>
              <a:t>Select statement (select, from, where)</a:t>
            </a:r>
          </a:p>
          <a:p>
            <a:pPr lvl="1"/>
            <a:r>
              <a:rPr lang="en-US" dirty="0"/>
              <a:t>SQLCMD</a:t>
            </a:r>
          </a:p>
        </p:txBody>
      </p:sp>
    </p:spTree>
    <p:extLst>
      <p:ext uri="{BB962C8B-B14F-4D97-AF65-F5344CB8AC3E}">
        <p14:creationId xmlns:p14="http://schemas.microsoft.com/office/powerpoint/2010/main" val="137696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40F1-11D1-443F-94E2-010509EB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C7A6-316F-4C38-9A69-65C5C6C5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A5D15-6AC6-4689-8EEE-9EA2907E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C4B3-B1E4-4210-AC11-3C7367AB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7AEF-ACE4-46A0-89A5-43905B16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44B56-9FCD-4E29-A91F-B4AC4B6E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CD9BA56-9C99-4FD9-B89C-F70ABFA58014}"/>
              </a:ext>
            </a:extLst>
          </p:cNvPr>
          <p:cNvSpPr/>
          <p:nvPr/>
        </p:nvSpPr>
        <p:spPr>
          <a:xfrm rot="11428179">
            <a:off x="8873544" y="1825625"/>
            <a:ext cx="721217" cy="4152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1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0AB3-D860-4880-9BA1-980FE2CB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AEFB-5D23-4512-B1E8-C563E704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A7A25-8CE1-464E-A319-17CB6A4D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6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998F-4BF9-4ACA-97C4-D7683B46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5EB1-BEA2-4F01-9089-6B230653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BBCC1-9ECA-4DB8-8438-CE7BC2FA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564C298-EC4B-458E-BAD4-C777C79BBBB9}"/>
              </a:ext>
            </a:extLst>
          </p:cNvPr>
          <p:cNvSpPr/>
          <p:nvPr/>
        </p:nvSpPr>
        <p:spPr>
          <a:xfrm rot="10104945">
            <a:off x="3567448" y="1589143"/>
            <a:ext cx="450761" cy="65326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C4BB-3FEB-403E-8909-0F7E995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BCBFD-E32A-4D78-BF61-BB727BE6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206062"/>
            <a:ext cx="10934163" cy="55205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F755CE4-CC53-47B1-89A1-4721124B5F47}"/>
              </a:ext>
            </a:extLst>
          </p:cNvPr>
          <p:cNvSpPr/>
          <p:nvPr/>
        </p:nvSpPr>
        <p:spPr>
          <a:xfrm rot="10800000">
            <a:off x="4506678" y="1073463"/>
            <a:ext cx="309092" cy="6172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5810-9A76-4DE6-AB96-E38FF6C9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59A05-2A57-4311-8D48-D1DB6FA3B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611118" cy="536148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7C13EC0-ED84-49B8-923D-45353505351D}"/>
              </a:ext>
            </a:extLst>
          </p:cNvPr>
          <p:cNvSpPr/>
          <p:nvPr/>
        </p:nvSpPr>
        <p:spPr>
          <a:xfrm rot="10800000">
            <a:off x="4197045" y="1499886"/>
            <a:ext cx="309092" cy="6172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7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0-0723-479F-8A8E-FFE0D771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97B9DD-C8DF-4CE0-8D7E-642F6AC03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36148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5529379-0D23-4DFE-B472-C52F020C4A63}"/>
              </a:ext>
            </a:extLst>
          </p:cNvPr>
          <p:cNvSpPr/>
          <p:nvPr/>
        </p:nvSpPr>
        <p:spPr>
          <a:xfrm rot="10800000">
            <a:off x="3750066" y="2053865"/>
            <a:ext cx="627511" cy="105920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4913F-F082-4955-8A78-B624D5B83AFE}"/>
              </a:ext>
            </a:extLst>
          </p:cNvPr>
          <p:cNvSpPr txBox="1"/>
          <p:nvPr/>
        </p:nvSpPr>
        <p:spPr>
          <a:xfrm>
            <a:off x="6065329" y="1911712"/>
            <a:ext cx="360071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soccer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playerID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from player</a:t>
            </a:r>
          </a:p>
        </p:txBody>
      </p:sp>
    </p:spTree>
    <p:extLst>
      <p:ext uri="{BB962C8B-B14F-4D97-AF65-F5344CB8AC3E}">
        <p14:creationId xmlns:p14="http://schemas.microsoft.com/office/powerpoint/2010/main" val="71707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A76-52A0-4C84-B4B1-6D24B0A1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CE70-B907-4E79-A40F-E04F3250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9DEF-AABC-4FC0-8320-3234F9C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CC8DF39-3B52-44A1-A591-02B83AB39FAB}"/>
              </a:ext>
            </a:extLst>
          </p:cNvPr>
          <p:cNvSpPr/>
          <p:nvPr/>
        </p:nvSpPr>
        <p:spPr>
          <a:xfrm rot="9991739">
            <a:off x="3103808" y="1210614"/>
            <a:ext cx="476519" cy="87576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7EE4-20E6-4A34-9C87-A0B462F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E590-6956-4E8C-93FD-91E0178B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75A7-F15F-4A47-9A01-33BD12E5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5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649D-33B2-4DDE-8473-DB643BCF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21"/>
            <a:ext cx="11689724" cy="1103066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Properties: Definitions and Terms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8190-91D9-4BC5-8187-0A317ECD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5383369"/>
          </a:xfrm>
        </p:spPr>
        <p:txBody>
          <a:bodyPr>
            <a:normAutofit/>
          </a:bodyPr>
          <a:lstStyle/>
          <a:p>
            <a:r>
              <a:rPr lang="en-US" dirty="0"/>
              <a:t>Identity (auto generated)</a:t>
            </a:r>
          </a:p>
          <a:p>
            <a:pPr lvl="1"/>
            <a:r>
              <a:rPr lang="en-US" dirty="0"/>
              <a:t>Seed and increment</a:t>
            </a:r>
          </a:p>
          <a:p>
            <a:r>
              <a:rPr lang="en-US" dirty="0"/>
              <a:t>Default value</a:t>
            </a:r>
          </a:p>
          <a:p>
            <a:pPr lvl="1"/>
            <a:r>
              <a:rPr lang="en-US" dirty="0"/>
              <a:t>Auto filled by SQL Server</a:t>
            </a:r>
          </a:p>
          <a:p>
            <a:r>
              <a:rPr lang="en-US" dirty="0"/>
              <a:t>Naming (indexes and Constraints)</a:t>
            </a:r>
          </a:p>
          <a:p>
            <a:pPr lvl="1"/>
            <a:r>
              <a:rPr lang="en-US" dirty="0" err="1"/>
              <a:t>PK_Index</a:t>
            </a:r>
            <a:r>
              <a:rPr lang="en-US" dirty="0"/>
              <a:t>, </a:t>
            </a:r>
            <a:r>
              <a:rPr lang="en-US" dirty="0" err="1"/>
              <a:t>AK_Index</a:t>
            </a:r>
            <a:endParaRPr lang="en-US" dirty="0"/>
          </a:p>
          <a:p>
            <a:pPr lvl="1"/>
            <a:r>
              <a:rPr lang="en-US" dirty="0" err="1"/>
              <a:t>UN_Index</a:t>
            </a:r>
            <a:endParaRPr lang="en-US" dirty="0"/>
          </a:p>
          <a:p>
            <a:pPr lvl="1"/>
            <a:r>
              <a:rPr lang="en-US" dirty="0" err="1"/>
              <a:t>IX_Index</a:t>
            </a:r>
            <a:endParaRPr lang="en-US" dirty="0"/>
          </a:p>
          <a:p>
            <a:pPr lvl="1"/>
            <a:r>
              <a:rPr lang="en-US" dirty="0" err="1"/>
              <a:t>CK_constraint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CN_constraint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PK-FK Relationship</a:t>
            </a:r>
          </a:p>
          <a:p>
            <a:pPr lvl="1"/>
            <a:r>
              <a:rPr lang="en-US" dirty="0" err="1"/>
              <a:t>FK_ForeigntablePrimarytable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9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12DD-C679-44F4-A981-D176B80D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702F-ECA5-43A7-861B-4389680B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252D-947C-4F4E-B777-6159CEA1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9F46-E799-4C3B-91DC-2A60C6D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BD8E-E4A3-4C21-A434-66122E29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AA91D-E232-4CC1-8DE7-EB43B748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0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0D-D666-479F-9D21-22759A26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7263"/>
            <a:ext cx="11353800" cy="5243512"/>
          </a:xfrm>
        </p:spPr>
        <p:txBody>
          <a:bodyPr>
            <a:normAutofit/>
          </a:bodyPr>
          <a:lstStyle/>
          <a:p>
            <a:pPr algn="ctr"/>
            <a:r>
              <a:rPr lang="en-US" sz="4900" dirty="0"/>
              <a:t>You have everything you need </a:t>
            </a:r>
            <a:br>
              <a:rPr lang="en-US" sz="4900" dirty="0"/>
            </a:br>
            <a:r>
              <a:rPr lang="en-US" sz="4900" dirty="0"/>
              <a:t>to get started now:</a:t>
            </a:r>
            <a:br>
              <a:rPr lang="en-US" sz="4900" dirty="0"/>
            </a:br>
            <a:br>
              <a:rPr lang="en-US" dirty="0"/>
            </a:br>
            <a:r>
              <a:rPr lang="en-US" dirty="0"/>
              <a:t>- Practice Building Tables with:</a:t>
            </a:r>
            <a:br>
              <a:rPr lang="en-US" dirty="0"/>
            </a:br>
            <a:r>
              <a:rPr lang="en-US" dirty="0"/>
              <a:t>Hospital and ACME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Tables with SSMS: New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28F0A-9EF3-4192-A074-64CC0B1DE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7" y="1690688"/>
            <a:ext cx="995000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6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Tables with SSMS: New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91D8-0C93-47D8-AA37-501D8B05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38" y="1499223"/>
            <a:ext cx="9937661" cy="49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2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6" y="197700"/>
            <a:ext cx="12185024" cy="1325563"/>
          </a:xfrm>
        </p:spPr>
        <p:txBody>
          <a:bodyPr/>
          <a:lstStyle/>
          <a:p>
            <a:r>
              <a:rPr lang="en-US" dirty="0"/>
              <a:t>Building Tables with SSMS: Table Designer,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41801-5131-4F11-86D5-B9630EB6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8040"/>
            <a:ext cx="9271715" cy="491973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D20FFC7-35EE-4299-81D0-75B413AEA75B}"/>
              </a:ext>
            </a:extLst>
          </p:cNvPr>
          <p:cNvSpPr/>
          <p:nvPr/>
        </p:nvSpPr>
        <p:spPr>
          <a:xfrm rot="10800000">
            <a:off x="3571875" y="1671638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8D5176-CA75-4960-ADDE-D9B71C5E7D8F}"/>
              </a:ext>
            </a:extLst>
          </p:cNvPr>
          <p:cNvSpPr/>
          <p:nvPr/>
        </p:nvSpPr>
        <p:spPr>
          <a:xfrm rot="10800000">
            <a:off x="3295650" y="2077188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D08099-6CA6-4FB3-B738-35DFD7D74919}"/>
              </a:ext>
            </a:extLst>
          </p:cNvPr>
          <p:cNvSpPr/>
          <p:nvPr/>
        </p:nvSpPr>
        <p:spPr>
          <a:xfrm rot="10800000">
            <a:off x="3571875" y="2658214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58E9B3-5375-40D3-9B49-E957FABFD4C5}"/>
              </a:ext>
            </a:extLst>
          </p:cNvPr>
          <p:cNvSpPr/>
          <p:nvPr/>
        </p:nvSpPr>
        <p:spPr>
          <a:xfrm rot="10800000">
            <a:off x="3274219" y="2296264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D70F-DAD5-4DC9-808A-5A5A98E2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506"/>
          </a:xfrm>
        </p:spPr>
        <p:txBody>
          <a:bodyPr>
            <a:normAutofit/>
          </a:bodyPr>
          <a:lstStyle/>
          <a:p>
            <a:r>
              <a:rPr lang="en-US" dirty="0"/>
              <a:t>Data Dictionary: Why you need these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73094-8BE9-43C3-A061-E66C14D91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10219"/>
          <a:ext cx="10515599" cy="144887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2120301499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504124216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210481848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212521011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719464305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2095737777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2083945703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135973933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1449921134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9799858"/>
                    </a:ext>
                  </a:extLst>
                </a:gridCol>
              </a:tblGrid>
              <a:tr h="206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44095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field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41369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35068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14107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‘FL’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‘[A-Z][A-Z]’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707255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'[0-9][0-9] [0-9][0-9][0-9]'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4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67FDEC-0388-4BD7-A07E-880BFA0A1D77}"/>
              </a:ext>
            </a:extLst>
          </p:cNvPr>
          <p:cNvSpPr txBox="1"/>
          <p:nvPr/>
        </p:nvSpPr>
        <p:spPr>
          <a:xfrm>
            <a:off x="838200" y="1771665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Field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9C5BC4-001A-4D9D-9C76-690594061B0B}"/>
              </a:ext>
            </a:extLst>
          </p:cNvPr>
          <p:cNvSpPr/>
          <p:nvPr/>
        </p:nvSpPr>
        <p:spPr>
          <a:xfrm>
            <a:off x="64523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FF384ED-F092-41CE-8CD8-5F2EFAD8A75A}"/>
              </a:ext>
            </a:extLst>
          </p:cNvPr>
          <p:cNvSpPr/>
          <p:nvPr/>
        </p:nvSpPr>
        <p:spPr>
          <a:xfrm>
            <a:off x="5727881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D5C45C0-6B39-4323-8C45-8AE94E4183DB}"/>
              </a:ext>
            </a:extLst>
          </p:cNvPr>
          <p:cNvSpPr/>
          <p:nvPr/>
        </p:nvSpPr>
        <p:spPr>
          <a:xfrm>
            <a:off x="696318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518179-995D-4530-B943-9D6557ABFB8C}"/>
              </a:ext>
            </a:extLst>
          </p:cNvPr>
          <p:cNvSpPr/>
          <p:nvPr/>
        </p:nvSpPr>
        <p:spPr>
          <a:xfrm>
            <a:off x="748692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DC4A69-BCBF-41F8-BF44-0E3CD141CC40}"/>
              </a:ext>
            </a:extLst>
          </p:cNvPr>
          <p:cNvSpPr/>
          <p:nvPr/>
        </p:nvSpPr>
        <p:spPr>
          <a:xfrm>
            <a:off x="82811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E94C3A2-F878-4E2F-98E2-F620600DEE36}"/>
              </a:ext>
            </a:extLst>
          </p:cNvPr>
          <p:cNvSpPr/>
          <p:nvPr/>
        </p:nvSpPr>
        <p:spPr>
          <a:xfrm>
            <a:off x="939084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1414684-06BE-4054-A84A-CDEAB843C632}"/>
              </a:ext>
            </a:extLst>
          </p:cNvPr>
          <p:cNvSpPr/>
          <p:nvPr/>
        </p:nvSpPr>
        <p:spPr>
          <a:xfrm>
            <a:off x="1041901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CFA0BB4-7814-47B6-853C-485FC803EB95}"/>
              </a:ext>
            </a:extLst>
          </p:cNvPr>
          <p:cNvSpPr/>
          <p:nvPr/>
        </p:nvSpPr>
        <p:spPr>
          <a:xfrm>
            <a:off x="11084419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5FA00D-B1C2-44A0-86C3-B52E96FF5BD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4024705"/>
          <a:ext cx="10515599" cy="90598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937320732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1150823195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177137954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4144173494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2541912912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4028298486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1497309980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989768541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66952533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644864775"/>
                    </a:ext>
                  </a:extLst>
                </a:gridCol>
              </a:tblGrid>
              <a:tr h="226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719064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sequential match ID number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67371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 match scheduled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GETDATE()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7367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Field table; location of match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6731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F2A013A-0970-4E46-812A-0713F51016AF}"/>
              </a:ext>
            </a:extLst>
          </p:cNvPr>
          <p:cNvSpPr txBox="1"/>
          <p:nvPr/>
        </p:nvSpPr>
        <p:spPr>
          <a:xfrm>
            <a:off x="838200" y="3686151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C66186B-BBA7-4321-99DD-02737498960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396303"/>
          <a:ext cx="10515599" cy="109657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162145986"/>
                    </a:ext>
                  </a:extLst>
                </a:gridCol>
                <a:gridCol w="3086994">
                  <a:extLst>
                    <a:ext uri="{9D8B030D-6E8A-4147-A177-3AD203B41FA5}">
                      <a16:colId xmlns:a16="http://schemas.microsoft.com/office/drawing/2014/main" val="2238678624"/>
                    </a:ext>
                  </a:extLst>
                </a:gridCol>
                <a:gridCol w="1062735">
                  <a:extLst>
                    <a:ext uri="{9D8B030D-6E8A-4147-A177-3AD203B41FA5}">
                      <a16:colId xmlns:a16="http://schemas.microsoft.com/office/drawing/2014/main" val="228859239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1955707940"/>
                    </a:ext>
                  </a:extLst>
                </a:gridCol>
                <a:gridCol w="577054">
                  <a:extLst>
                    <a:ext uri="{9D8B030D-6E8A-4147-A177-3AD203B41FA5}">
                      <a16:colId xmlns:a16="http://schemas.microsoft.com/office/drawing/2014/main" val="2931697221"/>
                    </a:ext>
                  </a:extLst>
                </a:gridCol>
                <a:gridCol w="556671">
                  <a:extLst>
                    <a:ext uri="{9D8B030D-6E8A-4147-A177-3AD203B41FA5}">
                      <a16:colId xmlns:a16="http://schemas.microsoft.com/office/drawing/2014/main" val="1846936972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479793236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1053513179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2072375087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744315666"/>
                    </a:ext>
                  </a:extLst>
                </a:gridCol>
              </a:tblGrid>
              <a:tr h="274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385545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Match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40549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TeamName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Team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49079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Goals scored in match by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tinyint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392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B7768A9-F491-4104-BE21-76D0F77C7B31}"/>
              </a:ext>
            </a:extLst>
          </p:cNvPr>
          <p:cNvSpPr txBox="1"/>
          <p:nvPr/>
        </p:nvSpPr>
        <p:spPr>
          <a:xfrm>
            <a:off x="838199" y="5057749"/>
            <a:ext cx="220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 Outcome</a:t>
            </a:r>
          </a:p>
        </p:txBody>
      </p:sp>
    </p:spTree>
    <p:extLst>
      <p:ext uri="{BB962C8B-B14F-4D97-AF65-F5344CB8AC3E}">
        <p14:creationId xmlns:p14="http://schemas.microsoft.com/office/powerpoint/2010/main" val="389093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20AA-6FCF-45DE-8833-D29C361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Tables with SQLCMD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5E77FA-DEF7-4684-AF3A-7819C5305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75" y="1519707"/>
            <a:ext cx="8551571" cy="497316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C532DAE1-9DC7-440C-B431-D181E5547D98}"/>
              </a:ext>
            </a:extLst>
          </p:cNvPr>
          <p:cNvSpPr/>
          <p:nvPr/>
        </p:nvSpPr>
        <p:spPr>
          <a:xfrm rot="10800000">
            <a:off x="2820473" y="2125014"/>
            <a:ext cx="386366" cy="720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8F38E-7E9A-4CAF-8468-478388897AEB}"/>
              </a:ext>
            </a:extLst>
          </p:cNvPr>
          <p:cNvSpPr txBox="1"/>
          <p:nvPr/>
        </p:nvSpPr>
        <p:spPr>
          <a:xfrm>
            <a:off x="3541690" y="2845271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slightest typo will kill you</a:t>
            </a:r>
          </a:p>
        </p:txBody>
      </p:sp>
    </p:spTree>
    <p:extLst>
      <p:ext uri="{BB962C8B-B14F-4D97-AF65-F5344CB8AC3E}">
        <p14:creationId xmlns:p14="http://schemas.microsoft.com/office/powerpoint/2010/main" val="8870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20AA-6FCF-45DE-8833-D29C361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Tables with SQLCMD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5697E-3452-4ED0-BE92-C865E5B4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4A41DD0-E6E3-4F13-B473-96A1DCA99C59}"/>
              </a:ext>
            </a:extLst>
          </p:cNvPr>
          <p:cNvSpPr/>
          <p:nvPr/>
        </p:nvSpPr>
        <p:spPr>
          <a:xfrm rot="10800000">
            <a:off x="1867436" y="3854942"/>
            <a:ext cx="450759" cy="837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6A3F5C2-BA4C-4084-AA39-12E59235DD95}"/>
              </a:ext>
            </a:extLst>
          </p:cNvPr>
          <p:cNvSpPr/>
          <p:nvPr/>
        </p:nvSpPr>
        <p:spPr>
          <a:xfrm rot="8978508">
            <a:off x="252240" y="3892032"/>
            <a:ext cx="450759" cy="112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495</Words>
  <Application>Microsoft Office PowerPoint</Application>
  <PresentationFormat>Widescreen</PresentationFormat>
  <Paragraphs>326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Getting Started on  Building Tables</vt:lpstr>
      <vt:lpstr>Data Dictionary:  Elements you need to know to get started</vt:lpstr>
      <vt:lpstr>Properties: Definitions and Terms to get you started</vt:lpstr>
      <vt:lpstr>Building Tables with SSMS: New Database</vt:lpstr>
      <vt:lpstr>Building Tables with SSMS: New Table</vt:lpstr>
      <vt:lpstr>Building Tables with SSMS: Table Designer, Properties</vt:lpstr>
      <vt:lpstr>Data Dictionary: Why you need these items</vt:lpstr>
      <vt:lpstr>Building Tables with SQLCMD</vt:lpstr>
      <vt:lpstr>Building Tables with SQLCMD</vt:lpstr>
      <vt:lpstr>Building Tables with SQLCMD</vt:lpstr>
      <vt:lpstr>Let’s see if its there…</vt:lpstr>
      <vt:lpstr>Let’s see if its there…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Entering Data and Simple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have everything you need  to get started now:  - Practice Building Tables with: Hospital and ACME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on  Building Tables</dc:title>
  <dc:creator>Harvey Hyman</dc:creator>
  <cp:lastModifiedBy>Hyman, Harvey</cp:lastModifiedBy>
  <cp:revision>23</cp:revision>
  <dcterms:created xsi:type="dcterms:W3CDTF">2018-10-01T14:04:44Z</dcterms:created>
  <dcterms:modified xsi:type="dcterms:W3CDTF">2019-04-03T01:52:25Z</dcterms:modified>
</cp:coreProperties>
</file>