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Poppi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h/p7ccrt3gJMonLOo9/oEwJ/wh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regular.fntdata"/><Relationship Id="rId25" Type="http://schemas.openxmlformats.org/officeDocument/2006/relationships/slide" Target="slides/slide21.xml"/><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80" name="Google Shape;18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89" name="Google Shape;18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96" name="Google Shape;19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08" name="Google Shape;20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17" name="Google Shape;21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25" name="Google Shape;22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33" name="Google Shape;23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42" name="Google Shape;24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53" name="Google Shape;25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64" name="Google Shape;26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73" name="Google Shape;27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52" name="Google Shape;1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2f887dba664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g2f887dba664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g2f887dba664_0_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2f887dba664_0_4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g2f887dba664_0_4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g2f887dba664_0_4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2f887dba664_0_4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g2f887dba664_0_4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09297"/>
              </a:buClr>
              <a:buSzPts val="2400"/>
              <a:buNone/>
              <a:defRPr sz="2400">
                <a:solidFill>
                  <a:srgbClr val="909297"/>
                </a:solidFill>
              </a:defRPr>
            </a:lvl1pPr>
            <a:lvl2pPr indent="-228600" lvl="1" marL="914400" algn="l">
              <a:lnSpc>
                <a:spcPct val="90000"/>
              </a:lnSpc>
              <a:spcBef>
                <a:spcPts val="500"/>
              </a:spcBef>
              <a:spcAft>
                <a:spcPts val="0"/>
              </a:spcAft>
              <a:buClr>
                <a:srgbClr val="909297"/>
              </a:buClr>
              <a:buSzPts val="2000"/>
              <a:buNone/>
              <a:defRPr sz="2000">
                <a:solidFill>
                  <a:srgbClr val="909297"/>
                </a:solidFill>
              </a:defRPr>
            </a:lvl2pPr>
            <a:lvl3pPr indent="-228600" lvl="2" marL="1371600" algn="l">
              <a:lnSpc>
                <a:spcPct val="90000"/>
              </a:lnSpc>
              <a:spcBef>
                <a:spcPts val="500"/>
              </a:spcBef>
              <a:spcAft>
                <a:spcPts val="0"/>
              </a:spcAft>
              <a:buClr>
                <a:srgbClr val="909297"/>
              </a:buClr>
              <a:buSzPts val="1800"/>
              <a:buNone/>
              <a:defRPr sz="1800">
                <a:solidFill>
                  <a:srgbClr val="909297"/>
                </a:solidFill>
              </a:defRPr>
            </a:lvl3pPr>
            <a:lvl4pPr indent="-228600" lvl="3" marL="1828800" algn="l">
              <a:lnSpc>
                <a:spcPct val="90000"/>
              </a:lnSpc>
              <a:spcBef>
                <a:spcPts val="500"/>
              </a:spcBef>
              <a:spcAft>
                <a:spcPts val="0"/>
              </a:spcAft>
              <a:buClr>
                <a:srgbClr val="909297"/>
              </a:buClr>
              <a:buSzPts val="1600"/>
              <a:buNone/>
              <a:defRPr sz="1600">
                <a:solidFill>
                  <a:srgbClr val="909297"/>
                </a:solidFill>
              </a:defRPr>
            </a:lvl4pPr>
            <a:lvl5pPr indent="-228600" lvl="4" marL="2286000" algn="l">
              <a:lnSpc>
                <a:spcPct val="90000"/>
              </a:lnSpc>
              <a:spcBef>
                <a:spcPts val="500"/>
              </a:spcBef>
              <a:spcAft>
                <a:spcPts val="0"/>
              </a:spcAft>
              <a:buClr>
                <a:srgbClr val="909297"/>
              </a:buClr>
              <a:buSzPts val="1600"/>
              <a:buNone/>
              <a:defRPr sz="1600">
                <a:solidFill>
                  <a:srgbClr val="909297"/>
                </a:solidFill>
              </a:defRPr>
            </a:lvl5pPr>
            <a:lvl6pPr indent="-228600" lvl="5" marL="2743200" algn="l">
              <a:lnSpc>
                <a:spcPct val="90000"/>
              </a:lnSpc>
              <a:spcBef>
                <a:spcPts val="500"/>
              </a:spcBef>
              <a:spcAft>
                <a:spcPts val="0"/>
              </a:spcAft>
              <a:buClr>
                <a:srgbClr val="909297"/>
              </a:buClr>
              <a:buSzPts val="1600"/>
              <a:buNone/>
              <a:defRPr sz="1600">
                <a:solidFill>
                  <a:srgbClr val="909297"/>
                </a:solidFill>
              </a:defRPr>
            </a:lvl6pPr>
            <a:lvl7pPr indent="-228600" lvl="6" marL="3200400" algn="l">
              <a:lnSpc>
                <a:spcPct val="90000"/>
              </a:lnSpc>
              <a:spcBef>
                <a:spcPts val="500"/>
              </a:spcBef>
              <a:spcAft>
                <a:spcPts val="0"/>
              </a:spcAft>
              <a:buClr>
                <a:srgbClr val="909297"/>
              </a:buClr>
              <a:buSzPts val="1600"/>
              <a:buNone/>
              <a:defRPr sz="1600">
                <a:solidFill>
                  <a:srgbClr val="909297"/>
                </a:solidFill>
              </a:defRPr>
            </a:lvl7pPr>
            <a:lvl8pPr indent="-228600" lvl="7" marL="3657600" algn="l">
              <a:lnSpc>
                <a:spcPct val="90000"/>
              </a:lnSpc>
              <a:spcBef>
                <a:spcPts val="500"/>
              </a:spcBef>
              <a:spcAft>
                <a:spcPts val="0"/>
              </a:spcAft>
              <a:buClr>
                <a:srgbClr val="909297"/>
              </a:buClr>
              <a:buSzPts val="1600"/>
              <a:buNone/>
              <a:defRPr sz="1600">
                <a:solidFill>
                  <a:srgbClr val="909297"/>
                </a:solidFill>
              </a:defRPr>
            </a:lvl8pPr>
            <a:lvl9pPr indent="-228600" lvl="8" marL="4114800" algn="l">
              <a:lnSpc>
                <a:spcPct val="90000"/>
              </a:lnSpc>
              <a:spcBef>
                <a:spcPts val="500"/>
              </a:spcBef>
              <a:spcAft>
                <a:spcPts val="0"/>
              </a:spcAft>
              <a:buClr>
                <a:srgbClr val="909297"/>
              </a:buClr>
              <a:buSzPts val="1600"/>
              <a:buNone/>
              <a:defRPr sz="1600">
                <a:solidFill>
                  <a:srgbClr val="909297"/>
                </a:solidFill>
              </a:defRPr>
            </a:lvl9pPr>
          </a:lstStyle>
          <a:p/>
        </p:txBody>
      </p:sp>
      <p:sp>
        <p:nvSpPr>
          <p:cNvPr id="57" name="Google Shape;57;g2f887dba664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g2f887dba664_0_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2f887dba664_0_4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2f887dba664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2f887dba664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g2f887dba664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2f887dba664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g2f887dba664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2f887dba664_0_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2f887dba664_0_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g2f887dba664_0_5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2f887dba664_0_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g2f887dba664_0_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g2f887dba664_0_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g2f887dba664_0_6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g2f887dba664_0_6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2f887dba664_0_6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2f887dba664_0_6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g2f887dba664_0_67"/>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g2f887dba664_0_6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g2f887dba664_0_6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g2f887dba664_0_6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g2f887dba664_0_67"/>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2f887dba664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g2f887dba664_0_7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g2f887dba664_0_7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g2f887dba664_0_7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2f887dba664_0_7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2f887dba664_0_8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g2f887dba664_0_8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f887dba664_0_8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g2f887dba664_0_8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g2f887dba664_0_8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2f887dba664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g2f887dba664_0_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2f887dba664_0_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2f887dba664_0_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g2f887dba664_0_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g2f887dba664_0_8"/>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2f887dba664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g2f887dba664_0_1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2f887dba664_0_15"/>
          <p:cNvSpPr txBox="1"/>
          <p:nvPr>
            <p:ph idx="1" type="body"/>
          </p:nvPr>
        </p:nvSpPr>
        <p:spPr>
          <a:xfrm>
            <a:off x="66458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g2f887dba664_0_15"/>
          <p:cNvSpPr txBox="1"/>
          <p:nvPr>
            <p:ph idx="2" type="body"/>
          </p:nvPr>
        </p:nvSpPr>
        <p:spPr>
          <a:xfrm>
            <a:off x="432025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2f887dba664_0_15"/>
          <p:cNvSpPr txBox="1"/>
          <p:nvPr>
            <p:ph idx="3" type="body"/>
          </p:nvPr>
        </p:nvSpPr>
        <p:spPr>
          <a:xfrm>
            <a:off x="797592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2f887dba664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g2f887dba664_0_2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2f887dba664_0_21"/>
          <p:cNvSpPr txBox="1"/>
          <p:nvPr>
            <p:ph idx="1" type="body"/>
          </p:nvPr>
        </p:nvSpPr>
        <p:spPr>
          <a:xfrm>
            <a:off x="119317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g2f887dba664_0_21"/>
          <p:cNvSpPr txBox="1"/>
          <p:nvPr>
            <p:ph idx="2" type="body"/>
          </p:nvPr>
        </p:nvSpPr>
        <p:spPr>
          <a:xfrm>
            <a:off x="484884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2f887dba664_0_21"/>
          <p:cNvSpPr txBox="1"/>
          <p:nvPr>
            <p:ph idx="3" type="body"/>
          </p:nvPr>
        </p:nvSpPr>
        <p:spPr>
          <a:xfrm>
            <a:off x="850451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2f887dba664_0_21"/>
          <p:cNvSpPr txBox="1"/>
          <p:nvPr>
            <p:ph idx="4" type="body"/>
          </p:nvPr>
        </p:nvSpPr>
        <p:spPr>
          <a:xfrm>
            <a:off x="119317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2f887dba664_0_21"/>
          <p:cNvSpPr txBox="1"/>
          <p:nvPr>
            <p:ph idx="5" type="body"/>
          </p:nvPr>
        </p:nvSpPr>
        <p:spPr>
          <a:xfrm>
            <a:off x="484884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2f887dba664_0_21"/>
          <p:cNvSpPr txBox="1"/>
          <p:nvPr>
            <p:ph idx="6" type="body"/>
          </p:nvPr>
        </p:nvSpPr>
        <p:spPr>
          <a:xfrm>
            <a:off x="850451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2f887dba664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g2f887dba664_0_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g2f887dba664_0_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g2f887dba664_0_3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2f887dba664_0_36"/>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chemeClr val="accent3"/>
              </a:buClr>
              <a:buSzPts val="1200"/>
              <a:buFont typeface="Arial"/>
              <a:buNone/>
              <a:defRPr b="0" i="0" sz="1200" u="none" cap="none" strike="noStrike">
                <a:solidFill>
                  <a:schemeClr val="accent3"/>
                </a:solidFill>
                <a:latin typeface="Arial"/>
                <a:ea typeface="Arial"/>
                <a:cs typeface="Arial"/>
                <a:sym typeface="Arial"/>
              </a:defRPr>
            </a:lvl1pPr>
            <a:lvl2pPr indent="0" lvl="1" marL="0" algn="l">
              <a:buClr>
                <a:schemeClr val="accent3"/>
              </a:buClr>
              <a:buSzPts val="1200"/>
              <a:buFont typeface="Arial"/>
              <a:buNone/>
              <a:defRPr b="0" i="0" sz="1200" u="none" cap="none" strike="noStrike">
                <a:solidFill>
                  <a:schemeClr val="accent3"/>
                </a:solidFill>
                <a:latin typeface="Arial"/>
                <a:ea typeface="Arial"/>
                <a:cs typeface="Arial"/>
                <a:sym typeface="Arial"/>
              </a:defRPr>
            </a:lvl2pPr>
            <a:lvl3pPr indent="0" lvl="2" marL="0" algn="l">
              <a:buClr>
                <a:schemeClr val="accent3"/>
              </a:buClr>
              <a:buSzPts val="1200"/>
              <a:buFont typeface="Arial"/>
              <a:buNone/>
              <a:defRPr b="0" i="0" sz="1200" u="none" cap="none" strike="noStrike">
                <a:solidFill>
                  <a:schemeClr val="accent3"/>
                </a:solidFill>
                <a:latin typeface="Arial"/>
                <a:ea typeface="Arial"/>
                <a:cs typeface="Arial"/>
                <a:sym typeface="Arial"/>
              </a:defRPr>
            </a:lvl3pPr>
            <a:lvl4pPr indent="0" lvl="3" marL="0" algn="l">
              <a:buClr>
                <a:schemeClr val="accent3"/>
              </a:buClr>
              <a:buSzPts val="1200"/>
              <a:buFont typeface="Arial"/>
              <a:buNone/>
              <a:defRPr b="0" i="0" sz="1200" u="none" cap="none" strike="noStrike">
                <a:solidFill>
                  <a:schemeClr val="accent3"/>
                </a:solidFill>
                <a:latin typeface="Arial"/>
                <a:ea typeface="Arial"/>
                <a:cs typeface="Arial"/>
                <a:sym typeface="Arial"/>
              </a:defRPr>
            </a:lvl4pPr>
            <a:lvl5pPr indent="0" lvl="4" marL="0" algn="l">
              <a:buClr>
                <a:schemeClr val="accent3"/>
              </a:buClr>
              <a:buSzPts val="1200"/>
              <a:buFont typeface="Arial"/>
              <a:buNone/>
              <a:defRPr b="0" i="0" sz="1200" u="none" cap="none" strike="noStrike">
                <a:solidFill>
                  <a:schemeClr val="accent3"/>
                </a:solidFill>
                <a:latin typeface="Arial"/>
                <a:ea typeface="Arial"/>
                <a:cs typeface="Arial"/>
                <a:sym typeface="Arial"/>
              </a:defRPr>
            </a:lvl5pPr>
            <a:lvl6pPr indent="0" lvl="5" marL="0" algn="l">
              <a:buClr>
                <a:schemeClr val="accent3"/>
              </a:buClr>
              <a:buSzPts val="1200"/>
              <a:buFont typeface="Arial"/>
              <a:buNone/>
              <a:defRPr b="0" i="0" sz="1200" u="none" cap="none" strike="noStrike">
                <a:solidFill>
                  <a:schemeClr val="accent3"/>
                </a:solidFill>
                <a:latin typeface="Arial"/>
                <a:ea typeface="Arial"/>
                <a:cs typeface="Arial"/>
                <a:sym typeface="Arial"/>
              </a:defRPr>
            </a:lvl6pPr>
            <a:lvl7pPr indent="0" lvl="6" marL="0" algn="l">
              <a:buClr>
                <a:schemeClr val="accent3"/>
              </a:buClr>
              <a:buSzPts val="1200"/>
              <a:buFont typeface="Arial"/>
              <a:buNone/>
              <a:defRPr b="0" i="0" sz="1200" u="none" cap="none" strike="noStrike">
                <a:solidFill>
                  <a:schemeClr val="accent3"/>
                </a:solidFill>
                <a:latin typeface="Arial"/>
                <a:ea typeface="Arial"/>
                <a:cs typeface="Arial"/>
                <a:sym typeface="Arial"/>
              </a:defRPr>
            </a:lvl7pPr>
            <a:lvl8pPr indent="0" lvl="7" marL="0" algn="l">
              <a:buClr>
                <a:schemeClr val="accent3"/>
              </a:buClr>
              <a:buSzPts val="1200"/>
              <a:buFont typeface="Arial"/>
              <a:buNone/>
              <a:defRPr b="0" i="0" sz="1200" u="none" cap="none" strike="noStrike">
                <a:solidFill>
                  <a:schemeClr val="accent3"/>
                </a:solidFill>
                <a:latin typeface="Arial"/>
                <a:ea typeface="Arial"/>
                <a:cs typeface="Arial"/>
                <a:sym typeface="Arial"/>
              </a:defRPr>
            </a:lvl8pPr>
            <a:lvl9pPr indent="0" lvl="8" marL="0" algn="l">
              <a:buClr>
                <a:schemeClr val="accent3"/>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2f887dba664_0_38"/>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rgbClr val="909297"/>
              </a:buClr>
              <a:buSzPts val="1200"/>
              <a:buFont typeface="Arial"/>
              <a:buNone/>
              <a:defRPr sz="1200">
                <a:solidFill>
                  <a:srgbClr val="909297"/>
                </a:solidFill>
                <a:latin typeface="Arial"/>
                <a:ea typeface="Arial"/>
                <a:cs typeface="Arial"/>
                <a:sym typeface="Arial"/>
              </a:defRPr>
            </a:lvl1pPr>
            <a:lvl2pPr indent="0" lvl="1" marL="0" algn="l">
              <a:buClr>
                <a:srgbClr val="909297"/>
              </a:buClr>
              <a:buSzPts val="1200"/>
              <a:buFont typeface="Arial"/>
              <a:buNone/>
              <a:defRPr sz="1200">
                <a:solidFill>
                  <a:srgbClr val="909297"/>
                </a:solidFill>
                <a:latin typeface="Arial"/>
                <a:ea typeface="Arial"/>
                <a:cs typeface="Arial"/>
                <a:sym typeface="Arial"/>
              </a:defRPr>
            </a:lvl2pPr>
            <a:lvl3pPr indent="0" lvl="2" marL="0" algn="l">
              <a:buClr>
                <a:srgbClr val="909297"/>
              </a:buClr>
              <a:buSzPts val="1200"/>
              <a:buFont typeface="Arial"/>
              <a:buNone/>
              <a:defRPr sz="1200">
                <a:solidFill>
                  <a:srgbClr val="909297"/>
                </a:solidFill>
                <a:latin typeface="Arial"/>
                <a:ea typeface="Arial"/>
                <a:cs typeface="Arial"/>
                <a:sym typeface="Arial"/>
              </a:defRPr>
            </a:lvl3pPr>
            <a:lvl4pPr indent="0" lvl="3" marL="0" algn="l">
              <a:buClr>
                <a:srgbClr val="909297"/>
              </a:buClr>
              <a:buSzPts val="1200"/>
              <a:buFont typeface="Arial"/>
              <a:buNone/>
              <a:defRPr sz="1200">
                <a:solidFill>
                  <a:srgbClr val="909297"/>
                </a:solidFill>
                <a:latin typeface="Arial"/>
                <a:ea typeface="Arial"/>
                <a:cs typeface="Arial"/>
                <a:sym typeface="Arial"/>
              </a:defRPr>
            </a:lvl4pPr>
            <a:lvl5pPr indent="0" lvl="4" marL="0" algn="l">
              <a:buClr>
                <a:srgbClr val="909297"/>
              </a:buClr>
              <a:buSzPts val="1200"/>
              <a:buFont typeface="Arial"/>
              <a:buNone/>
              <a:defRPr sz="1200">
                <a:solidFill>
                  <a:srgbClr val="909297"/>
                </a:solidFill>
                <a:latin typeface="Arial"/>
                <a:ea typeface="Arial"/>
                <a:cs typeface="Arial"/>
                <a:sym typeface="Arial"/>
              </a:defRPr>
            </a:lvl5pPr>
            <a:lvl6pPr indent="0" lvl="5" marL="0" algn="l">
              <a:buClr>
                <a:srgbClr val="909297"/>
              </a:buClr>
              <a:buSzPts val="1200"/>
              <a:buFont typeface="Arial"/>
              <a:buNone/>
              <a:defRPr sz="1200">
                <a:solidFill>
                  <a:srgbClr val="909297"/>
                </a:solidFill>
                <a:latin typeface="Arial"/>
                <a:ea typeface="Arial"/>
                <a:cs typeface="Arial"/>
                <a:sym typeface="Arial"/>
              </a:defRPr>
            </a:lvl6pPr>
            <a:lvl7pPr indent="0" lvl="6" marL="0" algn="l">
              <a:buClr>
                <a:srgbClr val="909297"/>
              </a:buClr>
              <a:buSzPts val="1200"/>
              <a:buFont typeface="Arial"/>
              <a:buNone/>
              <a:defRPr sz="1200">
                <a:solidFill>
                  <a:srgbClr val="909297"/>
                </a:solidFill>
                <a:latin typeface="Arial"/>
                <a:ea typeface="Arial"/>
                <a:cs typeface="Arial"/>
                <a:sym typeface="Arial"/>
              </a:defRPr>
            </a:lvl7pPr>
            <a:lvl8pPr indent="0" lvl="7" marL="0" algn="l">
              <a:buClr>
                <a:srgbClr val="909297"/>
              </a:buClr>
              <a:buSzPts val="1200"/>
              <a:buFont typeface="Arial"/>
              <a:buNone/>
              <a:defRPr sz="1200">
                <a:solidFill>
                  <a:srgbClr val="909297"/>
                </a:solidFill>
                <a:latin typeface="Arial"/>
                <a:ea typeface="Arial"/>
                <a:cs typeface="Arial"/>
                <a:sym typeface="Arial"/>
              </a:defRPr>
            </a:lvl8pPr>
            <a:lvl9pPr indent="0" lvl="8" marL="0" algn="l">
              <a:buClr>
                <a:srgbClr val="909297"/>
              </a:buClr>
              <a:buSzPts val="1200"/>
              <a:buFont typeface="Arial"/>
              <a:buNone/>
              <a:defRPr sz="12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f887dba664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g2f887dba664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f887dba664_0_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rgbClr val="909297"/>
                </a:solidFill>
                <a:latin typeface="Arial"/>
                <a:ea typeface="Arial"/>
                <a:cs typeface="Arial"/>
                <a:sym typeface="Arial"/>
              </a:defRPr>
            </a:lvl1pPr>
            <a:lvl2pPr indent="0" lvl="1" marL="0" marR="0" algn="l">
              <a:spcBef>
                <a:spcPts val="0"/>
              </a:spcBef>
              <a:buNone/>
              <a:defRPr b="0" i="0" sz="1200" u="none" cap="none" strike="noStrike">
                <a:solidFill>
                  <a:srgbClr val="909297"/>
                </a:solidFill>
                <a:latin typeface="Arial"/>
                <a:ea typeface="Arial"/>
                <a:cs typeface="Arial"/>
                <a:sym typeface="Arial"/>
              </a:defRPr>
            </a:lvl2pPr>
            <a:lvl3pPr indent="0" lvl="2" marL="0" marR="0" algn="l">
              <a:spcBef>
                <a:spcPts val="0"/>
              </a:spcBef>
              <a:buNone/>
              <a:defRPr b="0" i="0" sz="1200" u="none" cap="none" strike="noStrike">
                <a:solidFill>
                  <a:srgbClr val="909297"/>
                </a:solidFill>
                <a:latin typeface="Arial"/>
                <a:ea typeface="Arial"/>
                <a:cs typeface="Arial"/>
                <a:sym typeface="Arial"/>
              </a:defRPr>
            </a:lvl3pPr>
            <a:lvl4pPr indent="0" lvl="3" marL="0" marR="0" algn="l">
              <a:spcBef>
                <a:spcPts val="0"/>
              </a:spcBef>
              <a:buNone/>
              <a:defRPr b="0" i="0" sz="1200" u="none" cap="none" strike="noStrike">
                <a:solidFill>
                  <a:srgbClr val="909297"/>
                </a:solidFill>
                <a:latin typeface="Arial"/>
                <a:ea typeface="Arial"/>
                <a:cs typeface="Arial"/>
                <a:sym typeface="Arial"/>
              </a:defRPr>
            </a:lvl4pPr>
            <a:lvl5pPr indent="0" lvl="4" marL="0" marR="0" algn="l">
              <a:spcBef>
                <a:spcPts val="0"/>
              </a:spcBef>
              <a:buNone/>
              <a:defRPr b="0" i="0" sz="1200" u="none" cap="none" strike="noStrike">
                <a:solidFill>
                  <a:srgbClr val="909297"/>
                </a:solidFill>
                <a:latin typeface="Arial"/>
                <a:ea typeface="Arial"/>
                <a:cs typeface="Arial"/>
                <a:sym typeface="Arial"/>
              </a:defRPr>
            </a:lvl5pPr>
            <a:lvl6pPr indent="0" lvl="5" marL="0" marR="0" algn="l">
              <a:spcBef>
                <a:spcPts val="0"/>
              </a:spcBef>
              <a:buNone/>
              <a:defRPr b="0" i="0" sz="1200" u="none" cap="none" strike="noStrike">
                <a:solidFill>
                  <a:srgbClr val="909297"/>
                </a:solidFill>
                <a:latin typeface="Arial"/>
                <a:ea typeface="Arial"/>
                <a:cs typeface="Arial"/>
                <a:sym typeface="Arial"/>
              </a:defRPr>
            </a:lvl6pPr>
            <a:lvl7pPr indent="0" lvl="6" marL="0" marR="0" algn="l">
              <a:spcBef>
                <a:spcPts val="0"/>
              </a:spcBef>
              <a:buNone/>
              <a:defRPr b="0" i="0" sz="1200" u="none" cap="none" strike="noStrike">
                <a:solidFill>
                  <a:srgbClr val="909297"/>
                </a:solidFill>
                <a:latin typeface="Arial"/>
                <a:ea typeface="Arial"/>
                <a:cs typeface="Arial"/>
                <a:sym typeface="Arial"/>
              </a:defRPr>
            </a:lvl7pPr>
            <a:lvl8pPr indent="0" lvl="7" marL="0" marR="0" algn="l">
              <a:spcBef>
                <a:spcPts val="0"/>
              </a:spcBef>
              <a:buNone/>
              <a:defRPr b="0" i="0" sz="1200" u="none" cap="none" strike="noStrike">
                <a:solidFill>
                  <a:srgbClr val="909297"/>
                </a:solidFill>
                <a:latin typeface="Arial"/>
                <a:ea typeface="Arial"/>
                <a:cs typeface="Arial"/>
                <a:sym typeface="Arial"/>
              </a:defRPr>
            </a:lvl8pPr>
            <a:lvl9pPr indent="0" lvl="8" marL="0" marR="0" algn="l">
              <a:spcBef>
                <a:spcPts val="0"/>
              </a:spcBef>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tutorialsteacher.com/javascript/new-keyword-in-javascript" TargetMode="Externa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tutorialsteacher.com/articles/what-is-ecmascrip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tutorialsteacher.com/nodejs/what-is-node-package-manager" TargetMode="External"/><Relationship Id="rId4" Type="http://schemas.openxmlformats.org/officeDocument/2006/relationships/hyperlink" Target="https://www.typescriptlang.org/pla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sp>
        <p:nvSpPr>
          <p:cNvPr id="99" name="Google Shape;99;p1"/>
          <p:cNvSpPr/>
          <p:nvPr/>
        </p:nvSpPr>
        <p:spPr>
          <a:xfrm>
            <a:off x="10310420" y="6331352"/>
            <a:ext cx="1704000" cy="416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Calibri"/>
              <a:ea typeface="Calibri"/>
              <a:cs typeface="Calibri"/>
              <a:sym typeface="Calibri"/>
            </a:endParaRPr>
          </a:p>
        </p:txBody>
      </p:sp>
      <p:pic>
        <p:nvPicPr>
          <p:cNvPr id="100" name="Google Shape;100;p1"/>
          <p:cNvPicPr preferRelativeResize="0"/>
          <p:nvPr/>
        </p:nvPicPr>
        <p:blipFill rotWithShape="1">
          <a:blip r:embed="rId3">
            <a:alphaModFix/>
          </a:blip>
          <a:srcRect b="0" l="0" r="0" t="0"/>
          <a:stretch/>
        </p:blipFill>
        <p:spPr>
          <a:xfrm>
            <a:off x="924802" y="1641413"/>
            <a:ext cx="6027751" cy="3773784"/>
          </a:xfrm>
          <a:prstGeom prst="rect">
            <a:avLst/>
          </a:prstGeom>
          <a:noFill/>
          <a:ln>
            <a:noFill/>
          </a:ln>
        </p:spPr>
      </p:pic>
      <p:sp>
        <p:nvSpPr>
          <p:cNvPr id="101" name="Google Shape;101;p1"/>
          <p:cNvSpPr txBox="1"/>
          <p:nvPr/>
        </p:nvSpPr>
        <p:spPr>
          <a:xfrm>
            <a:off x="6605100" y="2344575"/>
            <a:ext cx="4739600" cy="13256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3300"/>
              <a:buFont typeface="Arial"/>
              <a:buNone/>
            </a:pPr>
            <a:r>
              <a:rPr b="1" i="0" lang="en-US" sz="4400" u="none" cap="none" strike="noStrike">
                <a:solidFill>
                  <a:srgbClr val="F0EFEE"/>
                </a:solidFill>
                <a:latin typeface="Arial"/>
                <a:ea typeface="Arial"/>
                <a:cs typeface="Arial"/>
                <a:sym typeface="Arial"/>
              </a:rPr>
              <a:t>Lecture </a:t>
            </a:r>
            <a:r>
              <a:rPr b="1" lang="en-US" sz="4400">
                <a:solidFill>
                  <a:srgbClr val="F0EFEE"/>
                </a:solidFill>
              </a:rPr>
              <a:t>2</a:t>
            </a:r>
            <a:endParaRPr b="1" i="0" sz="4400" u="none" cap="none" strike="noStrike">
              <a:solidFill>
                <a:srgbClr val="3E4754"/>
              </a:solidFill>
              <a:latin typeface="Arial"/>
              <a:ea typeface="Arial"/>
              <a:cs typeface="Arial"/>
              <a:sym typeface="Arial"/>
            </a:endParaRPr>
          </a:p>
        </p:txBody>
      </p:sp>
      <p:sp>
        <p:nvSpPr>
          <p:cNvPr id="102" name="Google Shape;102;p1"/>
          <p:cNvSpPr txBox="1"/>
          <p:nvPr/>
        </p:nvSpPr>
        <p:spPr>
          <a:xfrm>
            <a:off x="7124700" y="3774200"/>
            <a:ext cx="4220000" cy="5012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0000"/>
              </a:buClr>
              <a:buSzPts val="1400"/>
              <a:buFont typeface="Arial"/>
              <a:buNone/>
            </a:pPr>
            <a:r>
              <a:rPr b="0" i="0" lang="en-US" sz="2800" u="none" cap="none" strike="noStrike">
                <a:solidFill>
                  <a:schemeClr val="lt1"/>
                </a:solidFill>
                <a:latin typeface="Arial"/>
                <a:ea typeface="Arial"/>
                <a:cs typeface="Arial"/>
                <a:sym typeface="Arial"/>
              </a:rPr>
              <a:t>TypeScript</a:t>
            </a:r>
            <a:endParaRPr b="0" i="0" sz="2800" u="none" cap="none" strike="noStrike">
              <a:solidFill>
                <a:srgbClr val="F0EFEE"/>
              </a:solidFill>
              <a:latin typeface="Arial"/>
              <a:ea typeface="Arial"/>
              <a:cs typeface="Arial"/>
              <a:sym typeface="Arial"/>
            </a:endParaRPr>
          </a:p>
        </p:txBody>
      </p:sp>
      <p:cxnSp>
        <p:nvCxnSpPr>
          <p:cNvPr id="103" name="Google Shape;103;p1"/>
          <p:cNvCxnSpPr/>
          <p:nvPr/>
        </p:nvCxnSpPr>
        <p:spPr>
          <a:xfrm>
            <a:off x="7707700" y="3532925"/>
            <a:ext cx="36196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p:nvPr/>
        </p:nvSpPr>
        <p:spPr>
          <a:xfrm rot="10800000">
            <a:off x="24" y="5555555"/>
            <a:ext cx="12191976"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Calibri"/>
              <a:ea typeface="Calibri"/>
              <a:cs typeface="Calibri"/>
              <a:sym typeface="Calibri"/>
            </a:endParaRPr>
          </a:p>
        </p:txBody>
      </p:sp>
      <p:sp>
        <p:nvSpPr>
          <p:cNvPr id="175" name="Google Shape;175;p10"/>
          <p:cNvSpPr txBox="1"/>
          <p:nvPr/>
        </p:nvSpPr>
        <p:spPr>
          <a:xfrm>
            <a:off x="668161" y="251362"/>
            <a:ext cx="10361655" cy="1933800"/>
          </a:xfrm>
          <a:prstGeom prst="rect">
            <a:avLst/>
          </a:prstGeom>
          <a:no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chemeClr val="dk1"/>
              </a:buClr>
              <a:buSzPts val="1400"/>
              <a:buFont typeface="Arial"/>
              <a:buNone/>
            </a:pPr>
            <a:r>
              <a:rPr b="1" i="0" lang="en-US" sz="2800" u="none" cap="none" strike="noStrike">
                <a:solidFill>
                  <a:schemeClr val="dk1"/>
                </a:solidFill>
                <a:latin typeface="Arial"/>
                <a:ea typeface="Arial"/>
                <a:cs typeface="Arial"/>
                <a:sym typeface="Arial"/>
              </a:rPr>
              <a:t>TypeScript Data Type - Tuple</a:t>
            </a:r>
            <a:br>
              <a:rPr b="0" i="0" lang="en-US" sz="3200" u="none" cap="none" strike="noStrike">
                <a:solidFill>
                  <a:schemeClr val="dk1"/>
                </a:solidFill>
                <a:latin typeface="Calibri"/>
                <a:ea typeface="Calibri"/>
                <a:cs typeface="Calibri"/>
                <a:sym typeface="Calibri"/>
              </a:rPr>
            </a:br>
            <a:r>
              <a:rPr b="0" i="0" lang="en-US" sz="1800" u="none" cap="none" strike="noStrike">
                <a:solidFill>
                  <a:schemeClr val="dk1"/>
                </a:solidFill>
                <a:latin typeface="Arial"/>
                <a:ea typeface="Arial"/>
                <a:cs typeface="Arial"/>
                <a:sym typeface="Arial"/>
              </a:rPr>
              <a:t>Typescript introduced a new data type called tuple. There are other data types such as number, string, boolean etc. In typescript which only store a value of that particular data type. Tuple is a new data type which includes two set of values of different data types.</a:t>
            </a:r>
            <a:endParaRPr b="0" i="0" sz="3300" u="none" cap="none" strike="noStrike">
              <a:solidFill>
                <a:schemeClr val="dk1"/>
              </a:solidFill>
              <a:latin typeface="Arial"/>
              <a:ea typeface="Arial"/>
              <a:cs typeface="Arial"/>
              <a:sym typeface="Arial"/>
            </a:endParaRPr>
          </a:p>
        </p:txBody>
      </p:sp>
      <p:pic>
        <p:nvPicPr>
          <p:cNvPr descr="A white rectangle with a blue rectangle&#10;&#10;Description automatically generated" id="176" name="Google Shape;176;p10"/>
          <p:cNvPicPr preferRelativeResize="0"/>
          <p:nvPr/>
        </p:nvPicPr>
        <p:blipFill rotWithShape="1">
          <a:blip r:embed="rId3">
            <a:alphaModFix/>
          </a:blip>
          <a:srcRect b="0" l="0" r="0" t="0"/>
          <a:stretch/>
        </p:blipFill>
        <p:spPr>
          <a:xfrm>
            <a:off x="669340" y="2367923"/>
            <a:ext cx="9907383" cy="1857634"/>
          </a:xfrm>
          <a:prstGeom prst="rect">
            <a:avLst/>
          </a:prstGeom>
          <a:noFill/>
          <a:ln>
            <a:noFill/>
          </a:ln>
        </p:spPr>
      </p:pic>
      <p:pic>
        <p:nvPicPr>
          <p:cNvPr id="177" name="Google Shape;177;p10"/>
          <p:cNvPicPr preferRelativeResize="0"/>
          <p:nvPr/>
        </p:nvPicPr>
        <p:blipFill rotWithShape="1">
          <a:blip r:embed="rId4">
            <a:alphaModFix/>
          </a:blip>
          <a:srcRect b="0" l="0" r="0" t="0"/>
          <a:stretch/>
        </p:blipFill>
        <p:spPr>
          <a:xfrm>
            <a:off x="669967" y="4396375"/>
            <a:ext cx="9913440" cy="19196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p:nvPr/>
        </p:nvSpPr>
        <p:spPr>
          <a:xfrm rot="10800000">
            <a:off x="24" y="5555555"/>
            <a:ext cx="12191976"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Calibri"/>
              <a:ea typeface="Calibri"/>
              <a:cs typeface="Calibri"/>
              <a:sym typeface="Calibri"/>
            </a:endParaRPr>
          </a:p>
        </p:txBody>
      </p:sp>
      <p:pic>
        <p:nvPicPr>
          <p:cNvPr descr="A white and blue rectangle&#10;&#10;Description automatically generated" id="183" name="Google Shape;183;p11"/>
          <p:cNvPicPr preferRelativeResize="0"/>
          <p:nvPr/>
        </p:nvPicPr>
        <p:blipFill rotWithShape="1">
          <a:blip r:embed="rId3">
            <a:alphaModFix/>
          </a:blip>
          <a:srcRect b="0" l="0" r="0" t="0"/>
          <a:stretch/>
        </p:blipFill>
        <p:spPr>
          <a:xfrm>
            <a:off x="1103320" y="1252994"/>
            <a:ext cx="9869277" cy="1200318"/>
          </a:xfrm>
          <a:prstGeom prst="rect">
            <a:avLst/>
          </a:prstGeom>
          <a:noFill/>
          <a:ln>
            <a:noFill/>
          </a:ln>
        </p:spPr>
      </p:pic>
      <p:pic>
        <p:nvPicPr>
          <p:cNvPr descr="A white rectangular object with black text&#10;&#10;Description automatically generated" id="184" name="Google Shape;184;p11"/>
          <p:cNvPicPr preferRelativeResize="0"/>
          <p:nvPr/>
        </p:nvPicPr>
        <p:blipFill rotWithShape="1">
          <a:blip r:embed="rId4">
            <a:alphaModFix/>
          </a:blip>
          <a:srcRect b="0" l="0" r="0" t="0"/>
          <a:stretch/>
        </p:blipFill>
        <p:spPr>
          <a:xfrm>
            <a:off x="1103320" y="3429407"/>
            <a:ext cx="9897856" cy="1486107"/>
          </a:xfrm>
          <a:prstGeom prst="rect">
            <a:avLst/>
          </a:prstGeom>
          <a:noFill/>
          <a:ln>
            <a:noFill/>
          </a:ln>
        </p:spPr>
      </p:pic>
      <p:sp>
        <p:nvSpPr>
          <p:cNvPr id="185" name="Google Shape;185;p11"/>
          <p:cNvSpPr/>
          <p:nvPr/>
        </p:nvSpPr>
        <p:spPr>
          <a:xfrm>
            <a:off x="1100993" y="2775413"/>
            <a:ext cx="7064421"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Add Elements into Tuple</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a:off x="1008778" y="737158"/>
            <a:ext cx="411330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81717"/>
                </a:solidFill>
                <a:latin typeface="Arial"/>
                <a:ea typeface="Arial"/>
                <a:cs typeface="Arial"/>
                <a:sym typeface="Arial"/>
              </a:rPr>
              <a:t>You can declare an array of tuple also.</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A screenshot of a computer code&#10;&#10;Description automatically generated" id="191" name="Google Shape;191;p12"/>
          <p:cNvPicPr preferRelativeResize="0"/>
          <p:nvPr/>
        </p:nvPicPr>
        <p:blipFill rotWithShape="1">
          <a:blip r:embed="rId3">
            <a:alphaModFix/>
          </a:blip>
          <a:srcRect b="0" l="0" r="0" t="0"/>
          <a:stretch/>
        </p:blipFill>
        <p:spPr>
          <a:xfrm>
            <a:off x="481431" y="1065810"/>
            <a:ext cx="9812119" cy="3934374"/>
          </a:xfrm>
          <a:prstGeom prst="rect">
            <a:avLst/>
          </a:prstGeom>
          <a:noFill/>
          <a:ln>
            <a:noFill/>
          </a:ln>
        </p:spPr>
      </p:pic>
      <p:sp>
        <p:nvSpPr>
          <p:cNvPr id="192" name="Google Shape;192;p12"/>
          <p:cNvSpPr/>
          <p:nvPr/>
        </p:nvSpPr>
        <p:spPr>
          <a:xfrm>
            <a:off x="365354" y="304421"/>
            <a:ext cx="1100105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Numeric enums can include members with computed numeric value. The value of an enum member can be either a constant or computed. The following enum includes members with computed values.</a:t>
            </a:r>
            <a:endParaRPr b="0" i="0" sz="1800" u="none" cap="none" strike="noStrike">
              <a:solidFill>
                <a:schemeClr val="dk1"/>
              </a:solidFill>
              <a:latin typeface="Arial"/>
              <a:ea typeface="Arial"/>
              <a:cs typeface="Arial"/>
              <a:sym typeface="Arial"/>
            </a:endParaRPr>
          </a:p>
        </p:txBody>
      </p:sp>
      <p:sp>
        <p:nvSpPr>
          <p:cNvPr id="193" name="Google Shape;193;p12"/>
          <p:cNvSpPr/>
          <p:nvPr/>
        </p:nvSpPr>
        <p:spPr>
          <a:xfrm>
            <a:off x="438025" y="5106532"/>
            <a:ext cx="1058322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When the enum includes computed and constant members, then uninitiated enum members either must come first or must come after other initialized members with numeric constants.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p:nvPr/>
        </p:nvSpPr>
        <p:spPr>
          <a:xfrm rot="10800000">
            <a:off x="24" y="5555555"/>
            <a:ext cx="12191976"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Calibri"/>
              <a:ea typeface="Calibri"/>
              <a:cs typeface="Calibri"/>
              <a:sym typeface="Calibri"/>
            </a:endParaRPr>
          </a:p>
        </p:txBody>
      </p:sp>
      <p:sp>
        <p:nvSpPr>
          <p:cNvPr id="199" name="Google Shape;199;p13"/>
          <p:cNvSpPr txBox="1"/>
          <p:nvPr/>
        </p:nvSpPr>
        <p:spPr>
          <a:xfrm>
            <a:off x="1072651" y="365125"/>
            <a:ext cx="10274516" cy="49528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Type Assertion in TypeScript</a:t>
            </a:r>
            <a:endParaRPr b="0" i="0" sz="1867" u="none" cap="none" strike="noStrike">
              <a:solidFill>
                <a:srgbClr val="000000"/>
              </a:solidFill>
              <a:latin typeface="Arial"/>
              <a:ea typeface="Arial"/>
              <a:cs typeface="Arial"/>
              <a:sym typeface="Arial"/>
            </a:endParaRPr>
          </a:p>
        </p:txBody>
      </p:sp>
      <p:sp>
        <p:nvSpPr>
          <p:cNvPr id="200" name="Google Shape;200;p13"/>
          <p:cNvSpPr/>
          <p:nvPr/>
        </p:nvSpPr>
        <p:spPr>
          <a:xfrm>
            <a:off x="451658" y="974977"/>
            <a:ext cx="9760131" cy="49699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There are two ways to do type assertion in typescript:</a:t>
            </a:r>
            <a:endParaRPr b="0" i="0" sz="1400" u="none" cap="none" strike="noStrike">
              <a:solidFill>
                <a:srgbClr val="000000"/>
              </a:solidFill>
              <a:latin typeface="Arial"/>
              <a:ea typeface="Arial"/>
              <a:cs typeface="Arial"/>
              <a:sym typeface="Arial"/>
            </a:endParaRPr>
          </a:p>
        </p:txBody>
      </p:sp>
      <p:sp>
        <p:nvSpPr>
          <p:cNvPr id="201" name="Google Shape;201;p13"/>
          <p:cNvSpPr/>
          <p:nvPr/>
        </p:nvSpPr>
        <p:spPr>
          <a:xfrm>
            <a:off x="451658" y="1534479"/>
            <a:ext cx="4294765" cy="3693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Using the angular bracket &lt;&gt; syntax.</a:t>
            </a:r>
            <a:endParaRPr b="0" i="0" sz="1400" u="none" cap="none" strike="noStrike">
              <a:solidFill>
                <a:srgbClr val="000000"/>
              </a:solidFill>
              <a:latin typeface="Arial"/>
              <a:ea typeface="Arial"/>
              <a:cs typeface="Arial"/>
              <a:sym typeface="Arial"/>
            </a:endParaRPr>
          </a:p>
        </p:txBody>
      </p:sp>
      <p:sp>
        <p:nvSpPr>
          <p:cNvPr id="202" name="Google Shape;202;p13"/>
          <p:cNvSpPr/>
          <p:nvPr/>
        </p:nvSpPr>
        <p:spPr>
          <a:xfrm>
            <a:off x="451658" y="2545880"/>
            <a:ext cx="2358338" cy="45653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Using as keyword</a:t>
            </a:r>
            <a:endParaRPr b="0" i="0" sz="1400" u="none" cap="none" strike="noStrike">
              <a:solidFill>
                <a:srgbClr val="000000"/>
              </a:solidFill>
              <a:latin typeface="Arial"/>
              <a:ea typeface="Arial"/>
              <a:cs typeface="Arial"/>
              <a:sym typeface="Arial"/>
            </a:endParaRPr>
          </a:p>
        </p:txBody>
      </p:sp>
      <p:pic>
        <p:nvPicPr>
          <p:cNvPr descr="A number and equation on a white background&#10;&#10;Description automatically generated" id="203" name="Google Shape;203;p13"/>
          <p:cNvPicPr preferRelativeResize="0"/>
          <p:nvPr/>
        </p:nvPicPr>
        <p:blipFill rotWithShape="1">
          <a:blip r:embed="rId3">
            <a:alphaModFix/>
          </a:blip>
          <a:srcRect b="0" l="0" r="0" t="0"/>
          <a:stretch/>
        </p:blipFill>
        <p:spPr>
          <a:xfrm>
            <a:off x="526866" y="1999117"/>
            <a:ext cx="3134162" cy="552527"/>
          </a:xfrm>
          <a:prstGeom prst="rect">
            <a:avLst/>
          </a:prstGeom>
          <a:noFill/>
          <a:ln>
            <a:noFill/>
          </a:ln>
        </p:spPr>
      </p:pic>
      <p:pic>
        <p:nvPicPr>
          <p:cNvPr descr="A black text on a white background&#10;&#10;Description automatically generated" id="204" name="Google Shape;204;p13"/>
          <p:cNvPicPr preferRelativeResize="0"/>
          <p:nvPr/>
        </p:nvPicPr>
        <p:blipFill rotWithShape="1">
          <a:blip r:embed="rId4">
            <a:alphaModFix/>
          </a:blip>
          <a:srcRect b="0" l="0" r="0" t="0"/>
          <a:stretch/>
        </p:blipFill>
        <p:spPr>
          <a:xfrm>
            <a:off x="526866" y="3085022"/>
            <a:ext cx="2991267" cy="552527"/>
          </a:xfrm>
          <a:prstGeom prst="rect">
            <a:avLst/>
          </a:prstGeom>
          <a:noFill/>
          <a:ln>
            <a:noFill/>
          </a:ln>
        </p:spPr>
      </p:pic>
      <p:sp>
        <p:nvSpPr>
          <p:cNvPr id="205" name="Google Shape;205;p13"/>
          <p:cNvSpPr/>
          <p:nvPr/>
        </p:nvSpPr>
        <p:spPr>
          <a:xfrm>
            <a:off x="451658" y="3804006"/>
            <a:ext cx="11226536"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Type assertion allows you to set the type of a value and tell the compiler not to infer it. This is when you, as a programmer, might have a better understanding of the type of a variable than what Typescript can infer on its own. Such a situation can occur when you might be porting over code from JavaScript and you may know a more accurate type of the variable than what is currently assigned. It is similar to </a:t>
            </a:r>
            <a:r>
              <a:rPr b="0" i="0" lang="en-US" sz="1800" u="none" cap="none" strike="noStrike">
                <a:solidFill>
                  <a:srgbClr val="FF0000"/>
                </a:solidFill>
                <a:latin typeface="Arial"/>
                <a:ea typeface="Arial"/>
                <a:cs typeface="Arial"/>
                <a:sym typeface="Arial"/>
              </a:rPr>
              <a:t>type casting</a:t>
            </a:r>
            <a:r>
              <a:rPr b="0" i="0" lang="en-US" sz="1800" u="none" cap="none" strike="noStrike">
                <a:solidFill>
                  <a:schemeClr val="dk1"/>
                </a:solidFill>
                <a:latin typeface="Arial"/>
                <a:ea typeface="Arial"/>
                <a:cs typeface="Arial"/>
                <a:sym typeface="Arial"/>
              </a:rPr>
              <a:t> in other languages like C# and Java. However, unlike C# and Java, there is no runtime effect of type assertion in Typescript. It is merely a way to let the Typescript compiler know the type of a variable.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nvSpPr>
        <p:spPr>
          <a:xfrm>
            <a:off x="1072651" y="365125"/>
            <a:ext cx="10274516" cy="49528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TypeScript - Function</a:t>
            </a:r>
            <a:endParaRPr b="0" i="0" sz="1867" u="none" cap="none" strike="noStrike">
              <a:solidFill>
                <a:srgbClr val="000000"/>
              </a:solidFill>
              <a:latin typeface="Arial"/>
              <a:ea typeface="Arial"/>
              <a:cs typeface="Arial"/>
              <a:sym typeface="Arial"/>
            </a:endParaRPr>
          </a:p>
        </p:txBody>
      </p:sp>
      <p:sp>
        <p:nvSpPr>
          <p:cNvPr id="211" name="Google Shape;211;p14"/>
          <p:cNvSpPr/>
          <p:nvPr/>
        </p:nvSpPr>
        <p:spPr>
          <a:xfrm>
            <a:off x="356483" y="1033041"/>
            <a:ext cx="9144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Functions can also include parameter types and return type.</a:t>
            </a:r>
            <a:endParaRPr b="0" i="0" sz="1400" u="none" cap="none" strike="noStrike">
              <a:solidFill>
                <a:srgbClr val="000000"/>
              </a:solidFill>
              <a:latin typeface="Arial"/>
              <a:ea typeface="Arial"/>
              <a:cs typeface="Arial"/>
              <a:sym typeface="Arial"/>
            </a:endParaRPr>
          </a:p>
        </p:txBody>
      </p:sp>
      <p:pic>
        <p:nvPicPr>
          <p:cNvPr descr="A screenshot of a computer&#10;&#10;Description automatically generated" id="212" name="Google Shape;212;p14"/>
          <p:cNvPicPr preferRelativeResize="0"/>
          <p:nvPr/>
        </p:nvPicPr>
        <p:blipFill rotWithShape="1">
          <a:blip r:embed="rId3">
            <a:alphaModFix/>
          </a:blip>
          <a:srcRect b="0" l="0" r="0" t="0"/>
          <a:stretch/>
        </p:blipFill>
        <p:spPr>
          <a:xfrm>
            <a:off x="434604" y="1400581"/>
            <a:ext cx="7959239" cy="1684129"/>
          </a:xfrm>
          <a:prstGeom prst="rect">
            <a:avLst/>
          </a:prstGeom>
          <a:noFill/>
          <a:ln>
            <a:noFill/>
          </a:ln>
        </p:spPr>
      </p:pic>
      <p:pic>
        <p:nvPicPr>
          <p:cNvPr descr="A screenshot of a computer code&#10;&#10;Description automatically generated" id="213" name="Google Shape;213;p14"/>
          <p:cNvPicPr preferRelativeResize="0"/>
          <p:nvPr/>
        </p:nvPicPr>
        <p:blipFill rotWithShape="1">
          <a:blip r:embed="rId4">
            <a:alphaModFix/>
          </a:blip>
          <a:srcRect b="0" l="0" r="0" t="0"/>
          <a:stretch/>
        </p:blipFill>
        <p:spPr>
          <a:xfrm>
            <a:off x="434604" y="4606231"/>
            <a:ext cx="7865128" cy="1787529"/>
          </a:xfrm>
          <a:prstGeom prst="rect">
            <a:avLst/>
          </a:prstGeom>
          <a:noFill/>
          <a:ln>
            <a:noFill/>
          </a:ln>
        </p:spPr>
      </p:pic>
      <p:sp>
        <p:nvSpPr>
          <p:cNvPr id="214" name="Google Shape;214;p14"/>
          <p:cNvSpPr/>
          <p:nvPr/>
        </p:nvSpPr>
        <p:spPr>
          <a:xfrm>
            <a:off x="356483" y="3084710"/>
            <a:ext cx="10739846" cy="152400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Parameters are values or arguments passed to a function. In Typescript, the compiler expects a function to receive the exact number and type of arguments as defined in the function signature. If the function expects three parameters, the compiler checks that the user has passed values for all three parameters i.e. it checks for exact matches.</a:t>
            </a:r>
            <a:endParaRPr b="0" i="1" sz="16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p:nvPr/>
        </p:nvSpPr>
        <p:spPr>
          <a:xfrm rot="10800000">
            <a:off x="24" y="5555555"/>
            <a:ext cx="12191976"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Calibri"/>
              <a:ea typeface="Calibri"/>
              <a:cs typeface="Calibri"/>
              <a:sym typeface="Calibri"/>
            </a:endParaRPr>
          </a:p>
        </p:txBody>
      </p:sp>
      <p:sp>
        <p:nvSpPr>
          <p:cNvPr id="220" name="Google Shape;220;p15"/>
          <p:cNvSpPr txBox="1"/>
          <p:nvPr/>
        </p:nvSpPr>
        <p:spPr>
          <a:xfrm>
            <a:off x="1072651" y="365125"/>
            <a:ext cx="10274516" cy="49528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TypeScript - Class</a:t>
            </a:r>
            <a:endParaRPr b="0" i="0" sz="1867" u="none" cap="none" strike="noStrike">
              <a:solidFill>
                <a:srgbClr val="000000"/>
              </a:solidFill>
              <a:latin typeface="Arial"/>
              <a:ea typeface="Arial"/>
              <a:cs typeface="Arial"/>
              <a:sym typeface="Arial"/>
            </a:endParaRPr>
          </a:p>
        </p:txBody>
      </p:sp>
      <p:sp>
        <p:nvSpPr>
          <p:cNvPr id="221" name="Google Shape;221;p15"/>
          <p:cNvSpPr/>
          <p:nvPr/>
        </p:nvSpPr>
        <p:spPr>
          <a:xfrm>
            <a:off x="394458" y="896418"/>
            <a:ext cx="11401200" cy="2631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In object-oriented programming languages like Java and C#, classes are the fundamental entities used to create reusable components. Functionalities are passed down to classes and objects are created from classes. However, until ECMAScript 6 (also known as ECMAScript 2015), this was not the case with JavaScript. JavaScript has been primarily a functional programming language where inheritance is prototype-based. Functions are used to build reusable components. In ECMAScript 6, object-oriented class-based approach was introduced. Typescript introduced classes to avail the benefit of object-oriented techniques like encapsulation and abstraction. The class in Typescript is compiled to plain JavaScript functions by the Typescript compiler to work across platforms and browsers.</a:t>
            </a:r>
            <a:endParaRPr b="0" i="0" sz="1400" u="none" cap="none" strike="noStrike">
              <a:solidFill>
                <a:srgbClr val="000000"/>
              </a:solidFill>
              <a:latin typeface="Arial"/>
              <a:ea typeface="Arial"/>
              <a:cs typeface="Arial"/>
              <a:sym typeface="Arial"/>
            </a:endParaRPr>
          </a:p>
        </p:txBody>
      </p:sp>
      <p:sp>
        <p:nvSpPr>
          <p:cNvPr id="222" name="Google Shape;222;p15"/>
          <p:cNvSpPr/>
          <p:nvPr/>
        </p:nvSpPr>
        <p:spPr>
          <a:xfrm>
            <a:off x="394458" y="3523920"/>
            <a:ext cx="6096000" cy="189270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A class can include the following</a:t>
            </a:r>
            <a:r>
              <a:rPr b="1" i="0" lang="en-US" sz="1800" u="none" cap="none" strike="noStrike">
                <a:solidFill>
                  <a:schemeClr val="l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Constructor</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Fields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Methods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6"/>
          <p:cNvSpPr/>
          <p:nvPr/>
        </p:nvSpPr>
        <p:spPr>
          <a:xfrm rot="10800000">
            <a:off x="24" y="5555555"/>
            <a:ext cx="12191976"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Calibri"/>
              <a:ea typeface="Calibri"/>
              <a:cs typeface="Calibri"/>
              <a:sym typeface="Calibri"/>
            </a:endParaRPr>
          </a:p>
        </p:txBody>
      </p:sp>
      <p:sp>
        <p:nvSpPr>
          <p:cNvPr id="228" name="Google Shape;228;p16"/>
          <p:cNvSpPr/>
          <p:nvPr/>
        </p:nvSpPr>
        <p:spPr>
          <a:xfrm>
            <a:off x="359229" y="3871124"/>
            <a:ext cx="8617132" cy="36933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It is not necessary for a class to have a constructor.</a:t>
            </a:r>
            <a:endParaRPr b="0" i="0" sz="1400" u="none" cap="none" strike="noStrike">
              <a:solidFill>
                <a:srgbClr val="000000"/>
              </a:solidFill>
              <a:latin typeface="Arial"/>
              <a:ea typeface="Arial"/>
              <a:cs typeface="Arial"/>
              <a:sym typeface="Arial"/>
            </a:endParaRPr>
          </a:p>
        </p:txBody>
      </p:sp>
      <p:pic>
        <p:nvPicPr>
          <p:cNvPr descr="A white rectangle with a blue border&#10;&#10;Description automatically generated" id="229" name="Google Shape;229;p16"/>
          <p:cNvPicPr preferRelativeResize="0"/>
          <p:nvPr/>
        </p:nvPicPr>
        <p:blipFill rotWithShape="1">
          <a:blip r:embed="rId3">
            <a:alphaModFix/>
          </a:blip>
          <a:srcRect b="0" l="0" r="0" t="0"/>
          <a:stretch/>
        </p:blipFill>
        <p:spPr>
          <a:xfrm>
            <a:off x="413605" y="4340431"/>
            <a:ext cx="9831172" cy="1609950"/>
          </a:xfrm>
          <a:prstGeom prst="rect">
            <a:avLst/>
          </a:prstGeom>
          <a:noFill/>
          <a:ln>
            <a:noFill/>
          </a:ln>
        </p:spPr>
      </p:pic>
      <p:pic>
        <p:nvPicPr>
          <p:cNvPr descr="A screenshot of a computer&#10;&#10;Description automatically generated" id="230" name="Google Shape;230;p16"/>
          <p:cNvPicPr preferRelativeResize="0"/>
          <p:nvPr/>
        </p:nvPicPr>
        <p:blipFill rotWithShape="1">
          <a:blip r:embed="rId4">
            <a:alphaModFix/>
          </a:blip>
          <a:srcRect b="0" l="0" r="0" t="0"/>
          <a:stretch/>
        </p:blipFill>
        <p:spPr>
          <a:xfrm>
            <a:off x="359229" y="313575"/>
            <a:ext cx="9886950" cy="3457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7"/>
          <p:cNvSpPr/>
          <p:nvPr/>
        </p:nvSpPr>
        <p:spPr>
          <a:xfrm rot="10800000">
            <a:off x="24" y="5555555"/>
            <a:ext cx="12191976"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Calibri"/>
              <a:ea typeface="Calibri"/>
              <a:cs typeface="Calibri"/>
              <a:sym typeface="Calibri"/>
            </a:endParaRPr>
          </a:p>
        </p:txBody>
      </p:sp>
      <p:sp>
        <p:nvSpPr>
          <p:cNvPr id="236" name="Google Shape;236;p17"/>
          <p:cNvSpPr txBox="1"/>
          <p:nvPr/>
        </p:nvSpPr>
        <p:spPr>
          <a:xfrm>
            <a:off x="1072651" y="365125"/>
            <a:ext cx="10274516" cy="49528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Creating an object of Class</a:t>
            </a:r>
            <a:endParaRPr b="0" i="0" sz="1867" u="none" cap="none" strike="noStrike">
              <a:solidFill>
                <a:srgbClr val="000000"/>
              </a:solidFill>
              <a:latin typeface="Arial"/>
              <a:ea typeface="Arial"/>
              <a:cs typeface="Arial"/>
              <a:sym typeface="Arial"/>
            </a:endParaRPr>
          </a:p>
        </p:txBody>
      </p:sp>
      <p:sp>
        <p:nvSpPr>
          <p:cNvPr id="237" name="Google Shape;237;p17"/>
          <p:cNvSpPr/>
          <p:nvPr/>
        </p:nvSpPr>
        <p:spPr>
          <a:xfrm>
            <a:off x="610866" y="1010298"/>
            <a:ext cx="836893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An object of the class can be created using the </a:t>
            </a:r>
            <a:r>
              <a:rPr b="0" i="0" lang="en-US" sz="1800" u="sng" cap="none" strike="noStrike">
                <a:solidFill>
                  <a:schemeClr val="dk1"/>
                </a:solidFill>
                <a:latin typeface="Arial"/>
                <a:ea typeface="Arial"/>
                <a:cs typeface="Arial"/>
                <a:sym typeface="Arial"/>
                <a:hlinkClick r:id="rId3">
                  <a:extLst>
                    <a:ext uri="{A12FA001-AC4F-418D-AE19-62706E023703}">
                      <ahyp:hlinkClr val="tx"/>
                    </a:ext>
                  </a:extLst>
                </a:hlinkClick>
              </a:rPr>
              <a:t>new keyword</a:t>
            </a: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descr="A white rectangle with a blue background&#10;&#10;Description automatically generated" id="238" name="Google Shape;238;p17"/>
          <p:cNvPicPr preferRelativeResize="0"/>
          <p:nvPr/>
        </p:nvPicPr>
        <p:blipFill rotWithShape="1">
          <a:blip r:embed="rId4">
            <a:alphaModFix/>
          </a:blip>
          <a:srcRect b="0" l="0" r="0" t="0"/>
          <a:stretch/>
        </p:blipFill>
        <p:spPr>
          <a:xfrm>
            <a:off x="610866" y="1581204"/>
            <a:ext cx="9831172" cy="2057687"/>
          </a:xfrm>
          <a:prstGeom prst="rect">
            <a:avLst/>
          </a:prstGeom>
          <a:noFill/>
          <a:ln>
            <a:noFill/>
          </a:ln>
        </p:spPr>
      </p:pic>
      <p:sp>
        <p:nvSpPr>
          <p:cNvPr id="239" name="Google Shape;239;p17"/>
          <p:cNvSpPr/>
          <p:nvPr/>
        </p:nvSpPr>
        <p:spPr>
          <a:xfrm>
            <a:off x="525554" y="3796440"/>
            <a:ext cx="10765972" cy="170303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Here, we create an object called emp of type employee using let emp = new employee();.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The above class does not include any parameterized constructor so we cannot pass values while creating an object. If the class includes a parameterized constructor, then we can pass the values while creating the object.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8"/>
          <p:cNvSpPr/>
          <p:nvPr/>
        </p:nvSpPr>
        <p:spPr>
          <a:xfrm rot="10800000">
            <a:off x="24" y="5555555"/>
            <a:ext cx="12191976"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Calibri"/>
              <a:ea typeface="Calibri"/>
              <a:cs typeface="Calibri"/>
              <a:sym typeface="Calibri"/>
            </a:endParaRPr>
          </a:p>
        </p:txBody>
      </p:sp>
      <p:sp>
        <p:nvSpPr>
          <p:cNvPr id="245" name="Google Shape;245;p18"/>
          <p:cNvSpPr txBox="1"/>
          <p:nvPr/>
        </p:nvSpPr>
        <p:spPr>
          <a:xfrm>
            <a:off x="1072651" y="365125"/>
            <a:ext cx="10274516" cy="49528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Using object's fields and methods</a:t>
            </a:r>
            <a:endParaRPr b="0" i="0" sz="1867" u="none" cap="none" strike="noStrike">
              <a:solidFill>
                <a:srgbClr val="000000"/>
              </a:solidFill>
              <a:latin typeface="Arial"/>
              <a:ea typeface="Arial"/>
              <a:cs typeface="Arial"/>
              <a:sym typeface="Arial"/>
            </a:endParaRPr>
          </a:p>
        </p:txBody>
      </p:sp>
      <p:sp>
        <p:nvSpPr>
          <p:cNvPr id="246" name="Google Shape;246;p18"/>
          <p:cNvSpPr/>
          <p:nvPr/>
        </p:nvSpPr>
        <p:spPr>
          <a:xfrm>
            <a:off x="480337" y="682746"/>
            <a:ext cx="11500082" cy="3693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Here, we create an object called emp of type employee.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How to use object's fields:  The fields in a class can be accessed using the dot operator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How to use object’s methods: The methods in a class can be accessed using the dot operator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 name="Google Shape;247;p18"/>
          <p:cNvSpPr txBox="1"/>
          <p:nvPr/>
        </p:nvSpPr>
        <p:spPr>
          <a:xfrm>
            <a:off x="602106" y="1323226"/>
            <a:ext cx="4596488" cy="453286"/>
          </a:xfrm>
          <a:prstGeom prst="rect">
            <a:avLst/>
          </a:prstGeom>
          <a:solidFill>
            <a:srgbClr val="CFCFCF"/>
          </a:solidFill>
          <a:ln>
            <a:noFill/>
          </a:ln>
        </p:spPr>
        <p:txBody>
          <a:bodyPr anchorCtr="0" anchor="ctr" bIns="91425" lIns="91425" spcFirstLastPara="1" rIns="91425" wrap="square" tIns="91425">
            <a:noAutofit/>
          </a:bodyPr>
          <a:lstStyle/>
          <a:p>
            <a:pPr indent="0" lvl="0" marL="0" marR="0" rtl="0" algn="l">
              <a:lnSpc>
                <a:spcPct val="12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let emp = new employee(10000, "Tony Allen");</a:t>
            </a:r>
            <a:endParaRPr b="0" i="0" sz="1400" u="none" cap="none" strike="noStrike">
              <a:solidFill>
                <a:schemeClr val="dk1"/>
              </a:solidFill>
              <a:latin typeface="Poppins"/>
              <a:ea typeface="Poppins"/>
              <a:cs typeface="Poppins"/>
              <a:sym typeface="Poppins"/>
            </a:endParaRPr>
          </a:p>
        </p:txBody>
      </p:sp>
      <p:sp>
        <p:nvSpPr>
          <p:cNvPr id="248" name="Google Shape;248;p18"/>
          <p:cNvSpPr txBox="1"/>
          <p:nvPr/>
        </p:nvSpPr>
        <p:spPr>
          <a:xfrm>
            <a:off x="602106" y="2260515"/>
            <a:ext cx="4748888" cy="584775"/>
          </a:xfrm>
          <a:prstGeom prst="rect">
            <a:avLst/>
          </a:prstGeom>
          <a:solidFill>
            <a:srgbClr val="CFCFCF"/>
          </a:solidFill>
          <a:ln>
            <a:noFill/>
          </a:ln>
        </p:spPr>
        <p:txBody>
          <a:bodyPr anchorCtr="0" anchor="ctr" bIns="91425" lIns="91425" spcFirstLastPara="1" rIns="91425" wrap="square" tIns="91425">
            <a:noAutofit/>
          </a:bodyPr>
          <a:lstStyle/>
          <a:p>
            <a:pPr indent="0" lvl="0" marL="0" marR="0" rtl="0" algn="l">
              <a:lnSpc>
                <a:spcPct val="12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emp.empName = "Jane Doe"</a:t>
            </a:r>
            <a:endParaRPr b="0" i="0" sz="1400" u="none" cap="none" strike="noStrike">
              <a:solidFill>
                <a:schemeClr val="dk1"/>
              </a:solidFill>
              <a:latin typeface="Poppins"/>
              <a:ea typeface="Poppins"/>
              <a:cs typeface="Poppins"/>
              <a:sym typeface="Poppins"/>
            </a:endParaRPr>
          </a:p>
          <a:p>
            <a:pPr indent="0" lvl="0" marL="0" marR="0" rtl="0" algn="l">
              <a:lnSpc>
                <a:spcPct val="12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console.log(emp.empName) // Outputs: Jane Doe</a:t>
            </a:r>
            <a:endParaRPr b="0" i="0" sz="1400" u="none" cap="none" strike="noStrike">
              <a:solidFill>
                <a:schemeClr val="dk1"/>
              </a:solidFill>
              <a:latin typeface="Poppins"/>
              <a:ea typeface="Poppins"/>
              <a:cs typeface="Poppins"/>
              <a:sym typeface="Poppins"/>
            </a:endParaRPr>
          </a:p>
        </p:txBody>
      </p:sp>
      <p:sp>
        <p:nvSpPr>
          <p:cNvPr id="249" name="Google Shape;249;p18"/>
          <p:cNvSpPr txBox="1"/>
          <p:nvPr/>
        </p:nvSpPr>
        <p:spPr>
          <a:xfrm>
            <a:off x="602106" y="3273223"/>
            <a:ext cx="5348963" cy="460577"/>
          </a:xfrm>
          <a:prstGeom prst="rect">
            <a:avLst/>
          </a:prstGeom>
          <a:solidFill>
            <a:srgbClr val="CFCFCF"/>
          </a:solidFill>
          <a:ln>
            <a:noFill/>
          </a:ln>
        </p:spPr>
        <p:txBody>
          <a:bodyPr anchorCtr="0" anchor="ctr" bIns="91425" lIns="91425" spcFirstLastPara="1" rIns="91425" wrap="square" tIns="91425">
            <a:noAutofit/>
          </a:bodyPr>
          <a:lstStyle/>
          <a:p>
            <a:pPr indent="0" lvl="0" marL="0" marR="0" rtl="0" algn="l">
              <a:lnSpc>
                <a:spcPct val="120000"/>
              </a:lnSpc>
              <a:spcBef>
                <a:spcPts val="0"/>
              </a:spcBef>
              <a:spcAft>
                <a:spcPts val="0"/>
              </a:spcAft>
              <a:buClr>
                <a:schemeClr val="dk1"/>
              </a:buClr>
              <a:buSzPts val="1400"/>
              <a:buFont typeface="Poppins"/>
              <a:buNone/>
            </a:pPr>
            <a:r>
              <a:rPr b="0" i="0" lang="en-US" sz="1400" u="none" cap="none" strike="noStrike">
                <a:solidFill>
                  <a:schemeClr val="dk1"/>
                </a:solidFill>
                <a:latin typeface="Poppins"/>
                <a:ea typeface="Poppins"/>
                <a:cs typeface="Poppins"/>
                <a:sym typeface="Poppins"/>
              </a:rPr>
              <a:t>console.log(emp.getSalary()) // Outputs: 10000</a:t>
            </a:r>
            <a:endParaRPr b="0" i="0" sz="1400" u="none" cap="none" strike="noStrike">
              <a:solidFill>
                <a:schemeClr val="dk1"/>
              </a:solidFill>
              <a:latin typeface="Poppins"/>
              <a:ea typeface="Poppins"/>
              <a:cs typeface="Poppins"/>
              <a:sym typeface="Poppins"/>
            </a:endParaRPr>
          </a:p>
        </p:txBody>
      </p:sp>
      <p:pic>
        <p:nvPicPr>
          <p:cNvPr descr="A screenshot of a computer&#10;&#10;Description automatically generated" id="250" name="Google Shape;250;p18"/>
          <p:cNvPicPr preferRelativeResize="0"/>
          <p:nvPr/>
        </p:nvPicPr>
        <p:blipFill rotWithShape="1">
          <a:blip r:embed="rId3">
            <a:alphaModFix/>
          </a:blip>
          <a:srcRect b="0" l="0" r="0" t="0"/>
          <a:stretch/>
        </p:blipFill>
        <p:spPr>
          <a:xfrm>
            <a:off x="2167600" y="3733800"/>
            <a:ext cx="7068825" cy="2554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p:nvPr/>
        </p:nvSpPr>
        <p:spPr>
          <a:xfrm rot="10800000">
            <a:off x="24" y="5555555"/>
            <a:ext cx="12191976"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Calibri"/>
              <a:ea typeface="Calibri"/>
              <a:cs typeface="Calibri"/>
              <a:sym typeface="Calibri"/>
            </a:endParaRPr>
          </a:p>
        </p:txBody>
      </p:sp>
      <p:sp>
        <p:nvSpPr>
          <p:cNvPr id="256" name="Google Shape;256;p19"/>
          <p:cNvSpPr txBox="1"/>
          <p:nvPr/>
        </p:nvSpPr>
        <p:spPr>
          <a:xfrm>
            <a:off x="1072651" y="365125"/>
            <a:ext cx="10274516" cy="49528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TypeScript - Data Modifiers</a:t>
            </a:r>
            <a:endParaRPr b="0" i="0" sz="1867" u="none" cap="none" strike="noStrike">
              <a:solidFill>
                <a:srgbClr val="000000"/>
              </a:solidFill>
              <a:latin typeface="Arial"/>
              <a:ea typeface="Arial"/>
              <a:cs typeface="Arial"/>
              <a:sym typeface="Arial"/>
            </a:endParaRPr>
          </a:p>
        </p:txBody>
      </p:sp>
      <p:sp>
        <p:nvSpPr>
          <p:cNvPr id="257" name="Google Shape;257;p19"/>
          <p:cNvSpPr/>
          <p:nvPr/>
        </p:nvSpPr>
        <p:spPr>
          <a:xfrm>
            <a:off x="319358" y="1061878"/>
            <a:ext cx="11249299"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 object-oriented programming, the concept of 'encapsulation' is used to make class members public or private i.e. A class can control the visibility of its data members. This is done using access modifiers.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There are three types of access modifiers in typescript:</a:t>
            </a:r>
            <a:endParaRPr b="0" i="0" sz="1400" u="none" cap="none" strike="noStrike">
              <a:solidFill>
                <a:srgbClr val="000000"/>
              </a:solidFill>
              <a:latin typeface="Arial"/>
              <a:ea typeface="Arial"/>
              <a:cs typeface="Arial"/>
              <a:sym typeface="Arial"/>
            </a:endParaRPr>
          </a:p>
        </p:txBody>
      </p:sp>
      <p:sp>
        <p:nvSpPr>
          <p:cNvPr id="258" name="Google Shape;258;p19"/>
          <p:cNvSpPr/>
          <p:nvPr/>
        </p:nvSpPr>
        <p:spPr>
          <a:xfrm>
            <a:off x="6094970" y="1896704"/>
            <a:ext cx="3339376" cy="369332"/>
          </a:xfrm>
          <a:prstGeom prst="rect">
            <a:avLst/>
          </a:prstGeom>
          <a:solidFill>
            <a:srgbClr val="CFCFC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81717"/>
                </a:solidFill>
                <a:latin typeface="Arial"/>
                <a:ea typeface="Arial"/>
                <a:cs typeface="Arial"/>
                <a:sym typeface="Arial"/>
              </a:rPr>
              <a:t>public, private </a:t>
            </a:r>
            <a:r>
              <a:rPr b="0" i="0" lang="en-US" sz="1800" u="none" cap="none" strike="noStrike">
                <a:solidFill>
                  <a:schemeClr val="dk1"/>
                </a:solidFill>
                <a:latin typeface="Arial"/>
                <a:ea typeface="Arial"/>
                <a:cs typeface="Arial"/>
                <a:sym typeface="Arial"/>
              </a:rPr>
              <a:t>and</a:t>
            </a:r>
            <a:r>
              <a:rPr b="1" i="0" lang="en-US" sz="1800" u="none" cap="none" strike="noStrike">
                <a:solidFill>
                  <a:srgbClr val="181717"/>
                </a:solidFill>
                <a:latin typeface="Arial"/>
                <a:ea typeface="Arial"/>
                <a:cs typeface="Arial"/>
                <a:sym typeface="Arial"/>
              </a:rPr>
              <a:t> protected</a:t>
            </a:r>
            <a:endParaRPr b="1" i="0" sz="1800" u="none" cap="none" strike="noStrike">
              <a:solidFill>
                <a:schemeClr val="dk1"/>
              </a:solidFill>
              <a:latin typeface="Arial"/>
              <a:ea typeface="Arial"/>
              <a:cs typeface="Arial"/>
              <a:sym typeface="Arial"/>
            </a:endParaRPr>
          </a:p>
        </p:txBody>
      </p:sp>
      <p:sp>
        <p:nvSpPr>
          <p:cNvPr id="259" name="Google Shape;259;p19"/>
          <p:cNvSpPr/>
          <p:nvPr/>
        </p:nvSpPr>
        <p:spPr>
          <a:xfrm>
            <a:off x="387162" y="2358267"/>
            <a:ext cx="877163"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rgbClr val="181717"/>
                </a:solidFill>
                <a:latin typeface="Arial"/>
                <a:ea typeface="Arial"/>
                <a:cs typeface="Arial"/>
                <a:sym typeface="Arial"/>
              </a:rPr>
              <a:t>Public</a:t>
            </a:r>
            <a:endParaRPr b="1" i="0" sz="1800" u="none" cap="none" strike="noStrike">
              <a:solidFill>
                <a:srgbClr val="181717"/>
              </a:solidFill>
              <a:latin typeface="Arial"/>
              <a:ea typeface="Arial"/>
              <a:cs typeface="Arial"/>
              <a:sym typeface="Arial"/>
            </a:endParaRPr>
          </a:p>
        </p:txBody>
      </p:sp>
      <p:sp>
        <p:nvSpPr>
          <p:cNvPr id="260" name="Google Shape;260;p19"/>
          <p:cNvSpPr/>
          <p:nvPr/>
        </p:nvSpPr>
        <p:spPr>
          <a:xfrm>
            <a:off x="387162" y="2727599"/>
            <a:ext cx="11303703" cy="8720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By default, all members of a class in Typescript are public. All the public members can be accessed anywhere without any restrictions.</a:t>
            </a:r>
            <a:endParaRPr b="0" i="0" sz="1400" u="none" cap="none" strike="noStrike">
              <a:solidFill>
                <a:srgbClr val="000000"/>
              </a:solidFill>
              <a:latin typeface="Arial"/>
              <a:ea typeface="Arial"/>
              <a:cs typeface="Arial"/>
              <a:sym typeface="Arial"/>
            </a:endParaRPr>
          </a:p>
        </p:txBody>
      </p:sp>
      <p:pic>
        <p:nvPicPr>
          <p:cNvPr descr="A white rectangle with a blue border&#10;&#10;Description automatically generated" id="261" name="Google Shape;261;p19"/>
          <p:cNvPicPr preferRelativeResize="0"/>
          <p:nvPr/>
        </p:nvPicPr>
        <p:blipFill rotWithShape="1">
          <a:blip r:embed="rId3">
            <a:alphaModFix/>
          </a:blip>
          <a:srcRect b="0" l="0" r="0" t="0"/>
          <a:stretch/>
        </p:blipFill>
        <p:spPr>
          <a:xfrm>
            <a:off x="450644" y="3806840"/>
            <a:ext cx="9840698" cy="24006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p:nvPr/>
        </p:nvSpPr>
        <p:spPr>
          <a:xfrm rot="10800000">
            <a:off x="24" y="5555555"/>
            <a:ext cx="12191976"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Calibri"/>
              <a:ea typeface="Calibri"/>
              <a:cs typeface="Calibri"/>
              <a:sym typeface="Calibri"/>
            </a:endParaRPr>
          </a:p>
        </p:txBody>
      </p:sp>
      <p:sp>
        <p:nvSpPr>
          <p:cNvPr id="109" name="Google Shape;109;p2"/>
          <p:cNvSpPr txBox="1"/>
          <p:nvPr/>
        </p:nvSpPr>
        <p:spPr>
          <a:xfrm>
            <a:off x="1072651" y="365125"/>
            <a:ext cx="10274516" cy="49528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Why TypeScript?</a:t>
            </a:r>
            <a:endParaRPr b="0" i="0" sz="4400" u="none" cap="none" strike="noStrike">
              <a:solidFill>
                <a:srgbClr val="3E4754"/>
              </a:solidFill>
              <a:latin typeface="Arial"/>
              <a:ea typeface="Arial"/>
              <a:cs typeface="Arial"/>
              <a:sym typeface="Arial"/>
            </a:endParaRPr>
          </a:p>
        </p:txBody>
      </p:sp>
      <p:sp>
        <p:nvSpPr>
          <p:cNvPr id="110" name="Google Shape;110;p2"/>
          <p:cNvSpPr txBox="1"/>
          <p:nvPr>
            <p:ph type="title"/>
          </p:nvPr>
        </p:nvSpPr>
        <p:spPr>
          <a:xfrm>
            <a:off x="637422" y="1275701"/>
            <a:ext cx="11154543" cy="3966508"/>
          </a:xfrm>
          <a:prstGeom prst="rect">
            <a:avLst/>
          </a:prstGeom>
          <a:noFill/>
          <a:ln>
            <a:noFill/>
          </a:ln>
        </p:spPr>
        <p:txBody>
          <a:bodyPr anchorCtr="0" anchor="ctr" bIns="34275" lIns="68575" spcFirstLastPara="1" rIns="68575" wrap="square" tIns="34275">
            <a:normAutofit/>
          </a:bodyPr>
          <a:lstStyle/>
          <a:p>
            <a:pPr indent="0" lvl="0" marL="0" rtl="0" algn="l">
              <a:lnSpc>
                <a:spcPct val="150000"/>
              </a:lnSpc>
              <a:spcBef>
                <a:spcPts val="0"/>
              </a:spcBef>
              <a:spcAft>
                <a:spcPts val="0"/>
              </a:spcAft>
              <a:buSzPts val="1400"/>
              <a:buNone/>
            </a:pPr>
            <a:r>
              <a:rPr lang="en-US" sz="1800" cap="none">
                <a:latin typeface="Arial"/>
                <a:ea typeface="Arial"/>
                <a:cs typeface="Arial"/>
                <a:sym typeface="Arial"/>
              </a:rPr>
              <a:t>Typescript is open source.</a:t>
            </a:r>
            <a:br>
              <a:rPr lang="en-US" sz="1800" cap="none">
                <a:latin typeface="Arial"/>
                <a:ea typeface="Arial"/>
                <a:cs typeface="Arial"/>
                <a:sym typeface="Arial"/>
              </a:rPr>
            </a:br>
            <a:r>
              <a:rPr lang="en-US" sz="1800" cap="none">
                <a:latin typeface="Arial"/>
                <a:ea typeface="Arial"/>
                <a:cs typeface="Arial"/>
                <a:sym typeface="Arial"/>
              </a:rPr>
              <a:t>Typescript simplifies JavaScript code, making it easier to read and debug.</a:t>
            </a:r>
            <a:br>
              <a:rPr lang="en-US" sz="1800" cap="none">
                <a:latin typeface="Arial"/>
                <a:ea typeface="Arial"/>
                <a:cs typeface="Arial"/>
                <a:sym typeface="Arial"/>
              </a:rPr>
            </a:br>
            <a:r>
              <a:rPr lang="en-US" sz="1800" cap="none">
                <a:latin typeface="Arial"/>
                <a:ea typeface="Arial"/>
                <a:cs typeface="Arial"/>
                <a:sym typeface="Arial"/>
              </a:rPr>
              <a:t>Typescript is a superset of ES3, ES5, and ES6.</a:t>
            </a:r>
            <a:br>
              <a:rPr lang="en-US" sz="1800" cap="none">
                <a:latin typeface="Arial"/>
                <a:ea typeface="Arial"/>
                <a:cs typeface="Arial"/>
                <a:sym typeface="Arial"/>
              </a:rPr>
            </a:br>
            <a:r>
              <a:rPr lang="en-US" sz="1800" cap="none">
                <a:latin typeface="Arial"/>
                <a:ea typeface="Arial"/>
                <a:cs typeface="Arial"/>
                <a:sym typeface="Arial"/>
              </a:rPr>
              <a:t>Typescript will save developers time.</a:t>
            </a:r>
            <a:br>
              <a:rPr lang="en-US" sz="1800" cap="none">
                <a:latin typeface="Arial"/>
                <a:ea typeface="Arial"/>
                <a:cs typeface="Arial"/>
                <a:sym typeface="Arial"/>
              </a:rPr>
            </a:br>
            <a:r>
              <a:rPr lang="en-US" sz="1800" cap="none">
                <a:latin typeface="Arial"/>
                <a:ea typeface="Arial"/>
                <a:cs typeface="Arial"/>
                <a:sym typeface="Arial"/>
              </a:rPr>
              <a:t>Typescript code can be compiled as per ES5 and ES6 standards to support the latest browser.</a:t>
            </a:r>
            <a:br>
              <a:rPr lang="en-US" sz="1800" cap="none">
                <a:latin typeface="Arial"/>
                <a:ea typeface="Arial"/>
                <a:cs typeface="Arial"/>
                <a:sym typeface="Arial"/>
              </a:rPr>
            </a:br>
            <a:r>
              <a:rPr lang="en-US" sz="1800" cap="none">
                <a:latin typeface="Arial"/>
                <a:ea typeface="Arial"/>
                <a:cs typeface="Arial"/>
                <a:sym typeface="Arial"/>
              </a:rPr>
              <a:t>Typescript can help us to avoid painful bugs that developers commonly run into when writing JavaScript by type checking the code.</a:t>
            </a:r>
            <a:br>
              <a:rPr lang="en-US" sz="1800" cap="none">
                <a:latin typeface="Arial"/>
                <a:ea typeface="Arial"/>
                <a:cs typeface="Arial"/>
                <a:sym typeface="Arial"/>
              </a:rPr>
            </a:br>
            <a:r>
              <a:rPr lang="en-US" sz="1800" cap="none">
                <a:latin typeface="Arial"/>
                <a:ea typeface="Arial"/>
                <a:cs typeface="Arial"/>
                <a:sym typeface="Arial"/>
              </a:rPr>
              <a:t>Typescript is nothing but JavaScript with some additional features.</a:t>
            </a:r>
            <a:br>
              <a:rPr lang="en-US" sz="1800"/>
            </a:br>
            <a:r>
              <a:rPr lang="en-US" sz="1800"/>
              <a:t>…</a:t>
            </a:r>
            <a:endParaRPr sz="1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0"/>
          <p:cNvSpPr/>
          <p:nvPr/>
        </p:nvSpPr>
        <p:spPr>
          <a:xfrm>
            <a:off x="252547" y="146938"/>
            <a:ext cx="11510556" cy="175432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 the last example, empcode and empname are declared as public. So, they can be accessible outside of the class using an object of the class.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Please notice that there is not any modifier applied before empname, as typescript treats properties and methods as public by default if no modifier is applied to them.</a:t>
            </a:r>
            <a:endParaRPr b="0" i="0" sz="1400" u="none" cap="none" strike="noStrike">
              <a:solidFill>
                <a:srgbClr val="000000"/>
              </a:solidFill>
              <a:latin typeface="Arial"/>
              <a:ea typeface="Arial"/>
              <a:cs typeface="Arial"/>
              <a:sym typeface="Arial"/>
            </a:endParaRPr>
          </a:p>
        </p:txBody>
      </p:sp>
      <p:sp>
        <p:nvSpPr>
          <p:cNvPr id="267" name="Google Shape;267;p20"/>
          <p:cNvSpPr/>
          <p:nvPr/>
        </p:nvSpPr>
        <p:spPr>
          <a:xfrm>
            <a:off x="252547" y="1866216"/>
            <a:ext cx="941283"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private</a:t>
            </a:r>
            <a:endParaRPr b="1" i="0" sz="1800" u="none" cap="none" strike="noStrike">
              <a:solidFill>
                <a:schemeClr val="dk1"/>
              </a:solidFill>
              <a:latin typeface="Arial"/>
              <a:ea typeface="Arial"/>
              <a:cs typeface="Arial"/>
              <a:sym typeface="Arial"/>
            </a:endParaRPr>
          </a:p>
        </p:txBody>
      </p:sp>
      <p:sp>
        <p:nvSpPr>
          <p:cNvPr id="268" name="Google Shape;268;p20"/>
          <p:cNvSpPr/>
          <p:nvPr/>
        </p:nvSpPr>
        <p:spPr>
          <a:xfrm>
            <a:off x="252547" y="2187419"/>
            <a:ext cx="11458304" cy="8720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The private access modifier ensures that class members are visible only to that class and are not accessible outside the containing class.</a:t>
            </a:r>
            <a:endParaRPr b="0" i="0" sz="1400" u="none" cap="none" strike="noStrike">
              <a:solidFill>
                <a:srgbClr val="000000"/>
              </a:solidFill>
              <a:latin typeface="Arial"/>
              <a:ea typeface="Arial"/>
              <a:cs typeface="Arial"/>
              <a:sym typeface="Arial"/>
            </a:endParaRPr>
          </a:p>
        </p:txBody>
      </p:sp>
      <p:pic>
        <p:nvPicPr>
          <p:cNvPr descr="A white rectangular object with a blue border&#10;&#10;Description automatically generated" id="269" name="Google Shape;269;p20"/>
          <p:cNvPicPr preferRelativeResize="0"/>
          <p:nvPr/>
        </p:nvPicPr>
        <p:blipFill rotWithShape="1">
          <a:blip r:embed="rId3">
            <a:alphaModFix/>
          </a:blip>
          <a:srcRect b="0" l="0" r="0" t="0"/>
          <a:stretch/>
        </p:blipFill>
        <p:spPr>
          <a:xfrm>
            <a:off x="326565" y="3179824"/>
            <a:ext cx="9840698" cy="2457793"/>
          </a:xfrm>
          <a:prstGeom prst="rect">
            <a:avLst/>
          </a:prstGeom>
          <a:noFill/>
          <a:ln>
            <a:noFill/>
          </a:ln>
        </p:spPr>
      </p:pic>
      <p:sp>
        <p:nvSpPr>
          <p:cNvPr id="270" name="Google Shape;270;p20"/>
          <p:cNvSpPr/>
          <p:nvPr/>
        </p:nvSpPr>
        <p:spPr>
          <a:xfrm>
            <a:off x="232954" y="5656956"/>
            <a:ext cx="11556276" cy="8720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 the above example, we have marked the member empcode as private. Hence, when we create an object emp and try to access the emp.empCode member, it will give an error.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1"/>
          <p:cNvSpPr/>
          <p:nvPr/>
        </p:nvSpPr>
        <p:spPr>
          <a:xfrm rot="10800000">
            <a:off x="24" y="5555555"/>
            <a:ext cx="12191976"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Calibri"/>
              <a:ea typeface="Calibri"/>
              <a:cs typeface="Calibri"/>
              <a:sym typeface="Calibri"/>
            </a:endParaRPr>
          </a:p>
        </p:txBody>
      </p:sp>
      <p:sp>
        <p:nvSpPr>
          <p:cNvPr id="276" name="Google Shape;276;p21"/>
          <p:cNvSpPr/>
          <p:nvPr/>
        </p:nvSpPr>
        <p:spPr>
          <a:xfrm>
            <a:off x="304992" y="207222"/>
            <a:ext cx="1236236"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rgbClr val="181717"/>
                </a:solidFill>
                <a:latin typeface="Arial"/>
                <a:ea typeface="Arial"/>
                <a:cs typeface="Arial"/>
                <a:sym typeface="Arial"/>
              </a:rPr>
              <a:t>protected</a:t>
            </a:r>
            <a:endParaRPr b="1" i="0" sz="1800" u="none" cap="none" strike="noStrike">
              <a:solidFill>
                <a:srgbClr val="181717"/>
              </a:solidFill>
              <a:latin typeface="Arial"/>
              <a:ea typeface="Arial"/>
              <a:cs typeface="Arial"/>
              <a:sym typeface="Arial"/>
            </a:endParaRPr>
          </a:p>
        </p:txBody>
      </p:sp>
      <p:sp>
        <p:nvSpPr>
          <p:cNvPr id="277" name="Google Shape;277;p21"/>
          <p:cNvSpPr/>
          <p:nvPr/>
        </p:nvSpPr>
        <p:spPr>
          <a:xfrm>
            <a:off x="304992" y="539154"/>
            <a:ext cx="11686711" cy="8720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The protected access modifier is similar to the private access modifier, except that protected members can be accessed using their deriving classes.</a:t>
            </a:r>
            <a:endParaRPr b="0" i="0" sz="1400" u="none" cap="none" strike="noStrike">
              <a:solidFill>
                <a:srgbClr val="000000"/>
              </a:solidFill>
              <a:latin typeface="Arial"/>
              <a:ea typeface="Arial"/>
              <a:cs typeface="Arial"/>
              <a:sym typeface="Arial"/>
            </a:endParaRPr>
          </a:p>
        </p:txBody>
      </p:sp>
      <p:pic>
        <p:nvPicPr>
          <p:cNvPr descr="A screenshot of a computer code&#10;&#10;Description automatically generated" id="278" name="Google Shape;278;p21"/>
          <p:cNvPicPr preferRelativeResize="0"/>
          <p:nvPr/>
        </p:nvPicPr>
        <p:blipFill rotWithShape="1">
          <a:blip r:embed="rId3">
            <a:alphaModFix/>
          </a:blip>
          <a:srcRect b="0" l="0" r="0" t="0"/>
          <a:stretch/>
        </p:blipFill>
        <p:spPr>
          <a:xfrm>
            <a:off x="351742" y="1580111"/>
            <a:ext cx="8898023" cy="46383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p:nvPr/>
        </p:nvSpPr>
        <p:spPr>
          <a:xfrm rot="10800000">
            <a:off x="24" y="5555555"/>
            <a:ext cx="12191976"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Calibri"/>
              <a:ea typeface="Calibri"/>
              <a:cs typeface="Calibri"/>
              <a:sym typeface="Calibri"/>
            </a:endParaRPr>
          </a:p>
        </p:txBody>
      </p:sp>
      <p:sp>
        <p:nvSpPr>
          <p:cNvPr id="116" name="Google Shape;116;p3"/>
          <p:cNvSpPr txBox="1"/>
          <p:nvPr/>
        </p:nvSpPr>
        <p:spPr>
          <a:xfrm>
            <a:off x="1072651" y="365125"/>
            <a:ext cx="10274516" cy="49528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TypeScript features</a:t>
            </a:r>
            <a:endParaRPr b="0" i="0" sz="1867" u="none" cap="none" strike="noStrike">
              <a:solidFill>
                <a:srgbClr val="000000"/>
              </a:solidFill>
              <a:latin typeface="Arial"/>
              <a:ea typeface="Arial"/>
              <a:cs typeface="Arial"/>
              <a:sym typeface="Arial"/>
            </a:endParaRPr>
          </a:p>
        </p:txBody>
      </p:sp>
      <p:sp>
        <p:nvSpPr>
          <p:cNvPr id="117" name="Google Shape;117;p3"/>
          <p:cNvSpPr txBox="1"/>
          <p:nvPr>
            <p:ph type="title"/>
          </p:nvPr>
        </p:nvSpPr>
        <p:spPr>
          <a:xfrm>
            <a:off x="590633" y="1181556"/>
            <a:ext cx="11009208" cy="4253512"/>
          </a:xfrm>
          <a:prstGeom prst="rect">
            <a:avLst/>
          </a:prstGeom>
          <a:noFill/>
          <a:ln>
            <a:noFill/>
          </a:ln>
        </p:spPr>
        <p:txBody>
          <a:bodyPr anchorCtr="0" anchor="ctr" bIns="34275" lIns="68575" spcFirstLastPara="1" rIns="68575" wrap="square" tIns="34275">
            <a:noAutofit/>
          </a:bodyPr>
          <a:lstStyle/>
          <a:p>
            <a:pPr indent="0" lvl="0" marL="0" rtl="0" algn="l">
              <a:lnSpc>
                <a:spcPct val="150000"/>
              </a:lnSpc>
              <a:spcBef>
                <a:spcPts val="0"/>
              </a:spcBef>
              <a:spcAft>
                <a:spcPts val="0"/>
              </a:spcAft>
              <a:buSzPts val="1400"/>
              <a:buNone/>
            </a:pPr>
            <a:r>
              <a:rPr b="1" lang="en-US" sz="1600" cap="none">
                <a:latin typeface="Arial"/>
                <a:ea typeface="Arial"/>
                <a:cs typeface="Arial"/>
                <a:sym typeface="Arial"/>
              </a:rPr>
              <a:t>Cross-platform:</a:t>
            </a:r>
            <a:r>
              <a:rPr lang="en-US" sz="1600" cap="none">
                <a:latin typeface="Arial"/>
                <a:ea typeface="Arial"/>
                <a:cs typeface="Arial"/>
                <a:sym typeface="Arial"/>
              </a:rPr>
              <a:t> typescript runs on any platform that JavaScript runs on. The typescript compiler can be installed on any operating system such as windows, mac os and Linux.</a:t>
            </a:r>
            <a:br>
              <a:rPr lang="en-US" sz="1600" cap="none">
                <a:latin typeface="Arial"/>
                <a:ea typeface="Arial"/>
                <a:cs typeface="Arial"/>
                <a:sym typeface="Arial"/>
              </a:rPr>
            </a:br>
            <a:r>
              <a:rPr b="1" lang="en-US" sz="1600" cap="none">
                <a:latin typeface="Arial"/>
                <a:ea typeface="Arial"/>
                <a:cs typeface="Arial"/>
                <a:sym typeface="Arial"/>
              </a:rPr>
              <a:t>Object oriented language: </a:t>
            </a:r>
            <a:r>
              <a:rPr lang="en-US" sz="1600" cap="none">
                <a:latin typeface="Arial"/>
                <a:ea typeface="Arial"/>
                <a:cs typeface="Arial"/>
                <a:sym typeface="Arial"/>
              </a:rPr>
              <a:t>typescript provides powerful features such as classes, interfaces, and modules. You can write pure object-oriented code for client-side as well as server-side development.</a:t>
            </a:r>
            <a:br>
              <a:rPr lang="en-US" sz="1600" cap="none">
                <a:latin typeface="Arial"/>
                <a:ea typeface="Arial"/>
                <a:cs typeface="Arial"/>
                <a:sym typeface="Arial"/>
              </a:rPr>
            </a:br>
            <a:r>
              <a:rPr b="1" lang="en-US" sz="1600" cap="none">
                <a:solidFill>
                  <a:srgbClr val="C00000"/>
                </a:solidFill>
                <a:latin typeface="Arial"/>
                <a:ea typeface="Arial"/>
                <a:cs typeface="Arial"/>
                <a:sym typeface="Arial"/>
              </a:rPr>
              <a:t>Static type-checking</a:t>
            </a:r>
            <a:r>
              <a:rPr b="1" lang="en-US" sz="1600" cap="none">
                <a:latin typeface="Arial"/>
                <a:ea typeface="Arial"/>
                <a:cs typeface="Arial"/>
                <a:sym typeface="Arial"/>
              </a:rPr>
              <a:t>:</a:t>
            </a:r>
            <a:r>
              <a:rPr lang="en-US" sz="1600" cap="none">
                <a:latin typeface="Arial"/>
                <a:ea typeface="Arial"/>
                <a:cs typeface="Arial"/>
                <a:sym typeface="Arial"/>
              </a:rPr>
              <a:t> typescript uses static typing. This is done using type annotations. It helps type checking at compile time. Thus, you can find errors while typing the code without running your script each time. Additionally, using the type inference mechanism, if a variable is declared without a type, it will be inferred based on its value.</a:t>
            </a:r>
            <a:br>
              <a:rPr lang="en-US" sz="1600" cap="none">
                <a:latin typeface="Arial"/>
                <a:ea typeface="Arial"/>
                <a:cs typeface="Arial"/>
                <a:sym typeface="Arial"/>
              </a:rPr>
            </a:br>
            <a:r>
              <a:rPr b="1" lang="en-US" sz="1600" cap="none">
                <a:latin typeface="Arial"/>
                <a:ea typeface="Arial"/>
                <a:cs typeface="Arial"/>
                <a:sym typeface="Arial"/>
              </a:rPr>
              <a:t>Optional static typing:</a:t>
            </a:r>
            <a:r>
              <a:rPr lang="en-US" sz="1600" cap="none">
                <a:latin typeface="Arial"/>
                <a:ea typeface="Arial"/>
                <a:cs typeface="Arial"/>
                <a:sym typeface="Arial"/>
              </a:rPr>
              <a:t> typescript also allows optional static typing if you would rather use JavaScript's dynamic typing.</a:t>
            </a:r>
            <a:br>
              <a:rPr lang="en-US" sz="1600" cap="none">
                <a:latin typeface="Arial"/>
                <a:ea typeface="Arial"/>
                <a:cs typeface="Arial"/>
                <a:sym typeface="Arial"/>
              </a:rPr>
            </a:br>
            <a:r>
              <a:rPr b="1" lang="en-US" sz="1600" cap="none">
                <a:latin typeface="Arial"/>
                <a:ea typeface="Arial"/>
                <a:cs typeface="Arial"/>
                <a:sym typeface="Arial"/>
              </a:rPr>
              <a:t>DOM manipulation:</a:t>
            </a:r>
            <a:r>
              <a:rPr lang="en-US" sz="1600" cap="none">
                <a:latin typeface="Arial"/>
                <a:ea typeface="Arial"/>
                <a:cs typeface="Arial"/>
                <a:sym typeface="Arial"/>
              </a:rPr>
              <a:t> just like JavaScript, typescript can be used to manipulate the DOM for adding or removing elements.</a:t>
            </a:r>
            <a:br>
              <a:rPr lang="en-US" sz="1600" cap="none">
                <a:latin typeface="Arial"/>
                <a:ea typeface="Arial"/>
                <a:cs typeface="Arial"/>
                <a:sym typeface="Arial"/>
              </a:rPr>
            </a:br>
            <a:r>
              <a:rPr b="1" lang="en-US" sz="1600" cap="none">
                <a:latin typeface="Arial"/>
                <a:ea typeface="Arial"/>
                <a:cs typeface="Arial"/>
                <a:sym typeface="Arial"/>
              </a:rPr>
              <a:t>ES 6 features:</a:t>
            </a:r>
            <a:r>
              <a:rPr lang="en-US" sz="1600" cap="none">
                <a:latin typeface="Arial"/>
                <a:ea typeface="Arial"/>
                <a:cs typeface="Arial"/>
                <a:sym typeface="Arial"/>
              </a:rPr>
              <a:t> typescript includes most features of planned </a:t>
            </a:r>
            <a:r>
              <a:rPr b="1" lang="en-US" sz="1600" u="sng" cap="none">
                <a:solidFill>
                  <a:srgbClr val="FF0000"/>
                </a:solidFill>
                <a:latin typeface="Arial"/>
                <a:ea typeface="Arial"/>
                <a:cs typeface="Arial"/>
                <a:sym typeface="Arial"/>
                <a:hlinkClick r:id="rId3">
                  <a:extLst>
                    <a:ext uri="{A12FA001-AC4F-418D-AE19-62706E023703}">
                      <ahyp:hlinkClr val="tx"/>
                    </a:ext>
                  </a:extLst>
                </a:hlinkClick>
              </a:rPr>
              <a:t>ECMAScript</a:t>
            </a:r>
            <a:r>
              <a:rPr lang="en-US" sz="1600" cap="none">
                <a:solidFill>
                  <a:srgbClr val="FF0000"/>
                </a:solidFill>
                <a:latin typeface="Arial"/>
                <a:ea typeface="Arial"/>
                <a:cs typeface="Arial"/>
                <a:sym typeface="Arial"/>
              </a:rPr>
              <a:t> </a:t>
            </a:r>
            <a:r>
              <a:rPr lang="en-US" sz="1600" cap="none">
                <a:latin typeface="Arial"/>
                <a:ea typeface="Arial"/>
                <a:cs typeface="Arial"/>
                <a:sym typeface="Arial"/>
              </a:rPr>
              <a:t>2015 (ES 6, 7) such as class, interface, arrow functions etc.</a:t>
            </a:r>
            <a:endParaRPr sz="1600" cap="non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p:nvPr/>
        </p:nvSpPr>
        <p:spPr>
          <a:xfrm rot="10800000">
            <a:off x="24" y="5555555"/>
            <a:ext cx="12191976"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Calibri"/>
              <a:ea typeface="Calibri"/>
              <a:cs typeface="Calibri"/>
              <a:sym typeface="Calibri"/>
            </a:endParaRPr>
          </a:p>
        </p:txBody>
      </p:sp>
      <p:sp>
        <p:nvSpPr>
          <p:cNvPr id="123" name="Google Shape;123;p4"/>
          <p:cNvSpPr txBox="1"/>
          <p:nvPr/>
        </p:nvSpPr>
        <p:spPr>
          <a:xfrm>
            <a:off x="1072651" y="365125"/>
            <a:ext cx="10274516" cy="49528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Set up Development Environment</a:t>
            </a:r>
            <a:endParaRPr b="0" i="0" sz="1867" u="none" cap="none" strike="noStrike">
              <a:solidFill>
                <a:srgbClr val="000000"/>
              </a:solidFill>
              <a:latin typeface="Arial"/>
              <a:ea typeface="Arial"/>
              <a:cs typeface="Arial"/>
              <a:sym typeface="Arial"/>
            </a:endParaRPr>
          </a:p>
        </p:txBody>
      </p:sp>
      <p:sp>
        <p:nvSpPr>
          <p:cNvPr id="124" name="Google Shape;124;p4"/>
          <p:cNvSpPr txBox="1"/>
          <p:nvPr/>
        </p:nvSpPr>
        <p:spPr>
          <a:xfrm>
            <a:off x="887663" y="1228558"/>
            <a:ext cx="1047683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Install typescript using </a:t>
            </a:r>
            <a:r>
              <a:rPr b="0" i="0" lang="en-US" sz="1800" u="sng" cap="none" strike="noStrike">
                <a:solidFill>
                  <a:srgbClr val="0D2E46"/>
                </a:solidFill>
                <a:latin typeface="Arial"/>
                <a:ea typeface="Arial"/>
                <a:cs typeface="Arial"/>
                <a:sym typeface="Arial"/>
                <a:hlinkClick r:id="rId3">
                  <a:extLst>
                    <a:ext uri="{A12FA001-AC4F-418D-AE19-62706E023703}">
                      <ahyp:hlinkClr val="tx"/>
                    </a:ext>
                  </a:extLst>
                </a:hlinkClick>
              </a:rPr>
              <a:t>node.Js package manager</a:t>
            </a:r>
            <a:r>
              <a:rPr b="0" i="0" lang="en-US" sz="1800" u="none" cap="none" strike="noStrike">
                <a:solidFill>
                  <a:schemeClr val="dk1"/>
                </a:solidFill>
                <a:latin typeface="Arial"/>
                <a:ea typeface="Arial"/>
                <a:cs typeface="Arial"/>
                <a:sym typeface="Arial"/>
              </a:rPr>
              <a:t> (npm).​</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Install the typescript plug-in in your IDE (integrated development environment).</a:t>
            </a:r>
            <a:endParaRPr b="0" i="0" sz="1400" u="none" cap="none" strike="noStrike">
              <a:solidFill>
                <a:srgbClr val="000000"/>
              </a:solidFill>
              <a:latin typeface="Arial"/>
              <a:ea typeface="Arial"/>
              <a:cs typeface="Arial"/>
              <a:sym typeface="Arial"/>
            </a:endParaRPr>
          </a:p>
        </p:txBody>
      </p:sp>
      <p:sp>
        <p:nvSpPr>
          <p:cNvPr id="125" name="Google Shape;125;p4"/>
          <p:cNvSpPr txBox="1"/>
          <p:nvPr>
            <p:ph idx="1" type="body"/>
          </p:nvPr>
        </p:nvSpPr>
        <p:spPr>
          <a:xfrm>
            <a:off x="885597" y="2366725"/>
            <a:ext cx="8535988" cy="1059736"/>
          </a:xfrm>
          <a:prstGeom prst="rect">
            <a:avLst/>
          </a:prstGeom>
          <a:noFill/>
          <a:ln>
            <a:noFill/>
          </a:ln>
        </p:spPr>
        <p:txBody>
          <a:bodyPr anchorCtr="0" anchor="t" bIns="34275" lIns="68575" spcFirstLastPara="1" rIns="68575" wrap="square" tIns="34275">
            <a:normAutofit/>
          </a:bodyPr>
          <a:lstStyle/>
          <a:p>
            <a:pPr indent="-330200" lvl="0" marL="457200" rtl="0" algn="l">
              <a:lnSpc>
                <a:spcPct val="90000"/>
              </a:lnSpc>
              <a:spcBef>
                <a:spcPts val="1067"/>
              </a:spcBef>
              <a:spcAft>
                <a:spcPts val="0"/>
              </a:spcAft>
              <a:buClr>
                <a:schemeClr val="dk1"/>
              </a:buClr>
              <a:buSzPts val="1600"/>
              <a:buFont typeface="Arial"/>
              <a:buChar char="•"/>
            </a:pPr>
            <a:r>
              <a:rPr lang="en-US" sz="1600">
                <a:solidFill>
                  <a:schemeClr val="dk1"/>
                </a:solidFill>
                <a:latin typeface="Arial"/>
                <a:ea typeface="Arial"/>
                <a:cs typeface="Arial"/>
                <a:sym typeface="Arial"/>
              </a:rPr>
              <a:t>npm install -g typescript</a:t>
            </a:r>
            <a:endParaRPr/>
          </a:p>
          <a:p>
            <a:pPr indent="-330200" lvl="0" marL="457200" rtl="0" algn="l">
              <a:lnSpc>
                <a:spcPct val="90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tsc -v</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Version blah.blah.blah</a:t>
            </a:r>
            <a:endParaRPr/>
          </a:p>
        </p:txBody>
      </p:sp>
      <p:sp>
        <p:nvSpPr>
          <p:cNvPr id="126" name="Google Shape;126;p4"/>
          <p:cNvSpPr txBox="1"/>
          <p:nvPr/>
        </p:nvSpPr>
        <p:spPr>
          <a:xfrm>
            <a:off x="894348" y="3688347"/>
            <a:ext cx="10470146"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TYPESCRIPT PLAYGROUND​</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Typescript provides an online playground </a:t>
            </a:r>
            <a:r>
              <a:rPr b="0" i="0" lang="en-US" sz="1800" u="sng" cap="none" strike="noStrike">
                <a:solidFill>
                  <a:srgbClr val="0D2E46"/>
                </a:solidFill>
                <a:latin typeface="Arial"/>
                <a:ea typeface="Arial"/>
                <a:cs typeface="Arial"/>
                <a:sym typeface="Arial"/>
                <a:hlinkClick r:id="rId4">
                  <a:extLst>
                    <a:ext uri="{A12FA001-AC4F-418D-AE19-62706E023703}">
                      <ahyp:hlinkClr val="tx"/>
                    </a:ext>
                  </a:extLst>
                </a:hlinkClick>
              </a:rPr>
              <a:t>https://www.Typescriptlang.Org/play</a:t>
            </a:r>
            <a:r>
              <a:rPr b="0" i="0" lang="en-US" sz="1800" u="none" cap="none" strike="noStrike">
                <a:solidFill>
                  <a:schemeClr val="dk1"/>
                </a:solidFill>
                <a:latin typeface="Arial"/>
                <a:ea typeface="Arial"/>
                <a:cs typeface="Arial"/>
                <a:sym typeface="Arial"/>
              </a:rPr>
              <a:t> to write and test your code on the fly without the need to download or install anything.​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p:nvPr/>
        </p:nvSpPr>
        <p:spPr>
          <a:xfrm rot="10800000">
            <a:off x="24" y="5555555"/>
            <a:ext cx="12191976"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Calibri"/>
              <a:ea typeface="Calibri"/>
              <a:cs typeface="Calibri"/>
              <a:sym typeface="Calibri"/>
            </a:endParaRPr>
          </a:p>
        </p:txBody>
      </p:sp>
      <p:sp>
        <p:nvSpPr>
          <p:cNvPr id="132" name="Google Shape;132;p5"/>
          <p:cNvSpPr txBox="1"/>
          <p:nvPr/>
        </p:nvSpPr>
        <p:spPr>
          <a:xfrm>
            <a:off x="1072651" y="365125"/>
            <a:ext cx="10274516" cy="49528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3E4754"/>
                </a:solidFill>
                <a:latin typeface="Arial"/>
                <a:ea typeface="Arial"/>
                <a:cs typeface="Arial"/>
                <a:sym typeface="Arial"/>
              </a:rPr>
              <a:t>Compile &amp; Run TS Code</a:t>
            </a:r>
            <a:endParaRPr b="0" i="0" sz="1867" u="none" cap="none" strike="noStrike">
              <a:solidFill>
                <a:srgbClr val="000000"/>
              </a:solidFill>
              <a:latin typeface="Arial"/>
              <a:ea typeface="Arial"/>
              <a:cs typeface="Arial"/>
              <a:sym typeface="Arial"/>
            </a:endParaRPr>
          </a:p>
        </p:txBody>
      </p:sp>
      <p:sp>
        <p:nvSpPr>
          <p:cNvPr id="133" name="Google Shape;133;p5"/>
          <p:cNvSpPr txBox="1"/>
          <p:nvPr/>
        </p:nvSpPr>
        <p:spPr>
          <a:xfrm>
            <a:off x="767347" y="1215189"/>
            <a:ext cx="10750884"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1. Create a hello.ts file (note that the TS file has a .ts suffix).​</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2. Compile TS into JS: Enter the command </a:t>
            </a:r>
            <a:r>
              <a:rPr b="1" i="0" lang="en-US" sz="1800" u="none" cap="none" strike="noStrike">
                <a:solidFill>
                  <a:schemeClr val="dk1"/>
                </a:solidFill>
                <a:latin typeface="Arial"/>
                <a:ea typeface="Arial"/>
                <a:cs typeface="Arial"/>
                <a:sym typeface="Arial"/>
              </a:rPr>
              <a:t>tsc hello.ts </a:t>
            </a:r>
            <a:r>
              <a:rPr b="0" i="0" lang="en-US" sz="1800" u="none" cap="none" strike="noStrike">
                <a:solidFill>
                  <a:schemeClr val="dk1"/>
                </a:solidFill>
                <a:latin typeface="Arial"/>
                <a:ea typeface="Arial"/>
                <a:cs typeface="Arial"/>
                <a:sym typeface="Arial"/>
              </a:rPr>
              <a:t>in the terminal (at this point, a JS file with the same name will appear in the same level directory).​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3. Execute JS code: Enter the command </a:t>
            </a:r>
            <a:r>
              <a:rPr b="1" i="0" lang="en-US" sz="1800" u="none" cap="none" strike="noStrike">
                <a:solidFill>
                  <a:schemeClr val="dk1"/>
                </a:solidFill>
                <a:latin typeface="Arial"/>
                <a:ea typeface="Arial"/>
                <a:cs typeface="Arial"/>
                <a:sym typeface="Arial"/>
              </a:rPr>
              <a:t>node hello.js </a:t>
            </a:r>
            <a:r>
              <a:rPr b="0" i="0" lang="en-US" sz="1800" u="none" cap="none" strike="noStrike">
                <a:solidFill>
                  <a:schemeClr val="dk1"/>
                </a:solidFill>
                <a:latin typeface="Arial"/>
                <a:ea typeface="Arial"/>
                <a:cs typeface="Arial"/>
                <a:sym typeface="Arial"/>
              </a:rPr>
              <a:t>in the terminal</a:t>
            </a:r>
            <a:endParaRPr b="0" i="0" sz="1800" u="none" cap="none" strike="noStrike">
              <a:solidFill>
                <a:schemeClr val="dk1"/>
              </a:solidFill>
              <a:latin typeface="Arial"/>
              <a:ea typeface="Arial"/>
              <a:cs typeface="Arial"/>
              <a:sym typeface="Arial"/>
            </a:endParaRPr>
          </a:p>
        </p:txBody>
      </p:sp>
      <p:sp>
        <p:nvSpPr>
          <p:cNvPr id="134" name="Google Shape;134;p5"/>
          <p:cNvSpPr txBox="1"/>
          <p:nvPr>
            <p:ph idx="1" type="body"/>
          </p:nvPr>
        </p:nvSpPr>
        <p:spPr>
          <a:xfrm>
            <a:off x="638136" y="3431739"/>
            <a:ext cx="10199680" cy="1059736"/>
          </a:xfrm>
          <a:prstGeom prst="rect">
            <a:avLst/>
          </a:prstGeom>
          <a:noFill/>
          <a:ln>
            <a:noFill/>
          </a:ln>
        </p:spPr>
        <p:txBody>
          <a:bodyPr anchorCtr="0" anchor="t" bIns="34275" lIns="68575" spcFirstLastPara="1" rIns="68575" wrap="square" tIns="34275">
            <a:normAutofit lnSpcReduction="20000"/>
          </a:bodyPr>
          <a:lstStyle/>
          <a:p>
            <a:pPr indent="-423323" lvl="0" marL="609585" rtl="0" algn="l">
              <a:lnSpc>
                <a:spcPct val="90000"/>
              </a:lnSpc>
              <a:spcBef>
                <a:spcPts val="1067"/>
              </a:spcBef>
              <a:spcAft>
                <a:spcPts val="0"/>
              </a:spcAft>
              <a:buClr>
                <a:schemeClr val="dk1"/>
              </a:buClr>
              <a:buSzPts val="1400"/>
              <a:buChar char="•"/>
            </a:pPr>
            <a:r>
              <a:rPr b="1" lang="en-US" sz="1600">
                <a:solidFill>
                  <a:schemeClr val="dk1"/>
                </a:solidFill>
                <a:latin typeface="Arial"/>
                <a:ea typeface="Arial"/>
                <a:cs typeface="Arial"/>
                <a:sym typeface="Arial"/>
              </a:rPr>
              <a:t>Explanation</a:t>
            </a:r>
            <a:r>
              <a:rPr lang="en-US" sz="1600">
                <a:solidFill>
                  <a:schemeClr val="dk1"/>
                </a:solidFill>
                <a:latin typeface="Arial"/>
                <a:ea typeface="Arial"/>
                <a:cs typeface="Arial"/>
                <a:sym typeface="Arial"/>
              </a:rPr>
              <a:t>: All legitimate JS codes are TS codes, and having a JS foundation only requires learning the type of TS.</a:t>
            </a:r>
            <a:endParaRPr/>
          </a:p>
          <a:p>
            <a:pPr indent="-423323" lvl="0" marL="609585" rtl="0" algn="l">
              <a:lnSpc>
                <a:spcPct val="90000"/>
              </a:lnSpc>
              <a:spcBef>
                <a:spcPts val="1067"/>
              </a:spcBef>
              <a:spcAft>
                <a:spcPts val="0"/>
              </a:spcAft>
              <a:buClr>
                <a:schemeClr val="dk1"/>
              </a:buClr>
              <a:buSzPts val="1400"/>
              <a:buChar char="•"/>
            </a:pPr>
            <a:r>
              <a:rPr b="1" lang="en-US" sz="1600">
                <a:solidFill>
                  <a:schemeClr val="dk1"/>
                </a:solidFill>
                <a:latin typeface="Arial"/>
                <a:ea typeface="Arial"/>
                <a:cs typeface="Arial"/>
                <a:sym typeface="Arial"/>
              </a:rPr>
              <a:t>Note</a:t>
            </a:r>
            <a:r>
              <a:rPr lang="en-US" sz="1600">
                <a:solidFill>
                  <a:schemeClr val="dk1"/>
                </a:solidFill>
                <a:latin typeface="Arial"/>
                <a:ea typeface="Arial"/>
                <a:cs typeface="Arial"/>
                <a:sym typeface="Arial"/>
              </a:rPr>
              <a:t>: The JS file generated by TS compilation does not contain type information in the 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p:nvPr/>
        </p:nvSpPr>
        <p:spPr>
          <a:xfrm rot="10800000">
            <a:off x="24" y="5555555"/>
            <a:ext cx="12191976"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Calibri"/>
              <a:ea typeface="Calibri"/>
              <a:cs typeface="Calibri"/>
              <a:sym typeface="Calibri"/>
            </a:endParaRPr>
          </a:p>
        </p:txBody>
      </p:sp>
      <p:sp>
        <p:nvSpPr>
          <p:cNvPr id="140" name="Google Shape;140;p6"/>
          <p:cNvSpPr txBox="1"/>
          <p:nvPr/>
        </p:nvSpPr>
        <p:spPr>
          <a:xfrm>
            <a:off x="871935" y="1030972"/>
            <a:ext cx="10445444" cy="5006492"/>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1067"/>
              </a:spcBef>
              <a:spcAft>
                <a:spcPts val="0"/>
              </a:spcAft>
              <a:buClr>
                <a:schemeClr val="dk1"/>
              </a:buClr>
              <a:buSzPts val="1400"/>
              <a:buFont typeface="Arial"/>
              <a:buNone/>
            </a:pPr>
            <a:r>
              <a:rPr b="1" i="0" lang="en-US" sz="3200" u="none" cap="none" strike="noStrike">
                <a:solidFill>
                  <a:schemeClr val="dk1"/>
                </a:solidFill>
                <a:latin typeface="Arial"/>
                <a:ea typeface="Arial"/>
                <a:cs typeface="Arial"/>
                <a:sym typeface="Arial"/>
              </a:rPr>
              <a:t>TypeScript Data Type</a:t>
            </a:r>
            <a:endParaRPr b="0" i="0" sz="3200" u="none" cap="none" strike="noStrike">
              <a:solidFill>
                <a:schemeClr val="dk1"/>
              </a:solidFill>
              <a:latin typeface="Arial"/>
              <a:ea typeface="Arial"/>
              <a:cs typeface="Arial"/>
              <a:sym typeface="Arial"/>
            </a:endParaRPr>
          </a:p>
          <a:p>
            <a:pPr indent="-342900" lvl="0" marL="342900" marR="0" rtl="0" algn="l">
              <a:lnSpc>
                <a:spcPct val="90000"/>
              </a:lnSpc>
              <a:spcBef>
                <a:spcPts val="1067"/>
              </a:spcBef>
              <a:spcAft>
                <a:spcPts val="0"/>
              </a:spcAft>
              <a:buClr>
                <a:schemeClr val="dk1"/>
              </a:buClr>
              <a:buSzPts val="1400"/>
              <a:buFont typeface="Arial"/>
              <a:buChar char="•"/>
            </a:pPr>
            <a:r>
              <a:rPr b="0" i="0" lang="en-US" sz="2400" u="none" cap="none" strike="noStrike">
                <a:solidFill>
                  <a:schemeClr val="dk1"/>
                </a:solidFill>
                <a:latin typeface="Arial"/>
                <a:ea typeface="Arial"/>
                <a:cs typeface="Arial"/>
                <a:sym typeface="Arial"/>
              </a:rPr>
              <a:t>Number</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1067"/>
              </a:spcBef>
              <a:spcAft>
                <a:spcPts val="0"/>
              </a:spcAft>
              <a:buClr>
                <a:schemeClr val="dk1"/>
              </a:buClr>
              <a:buSzPts val="1400"/>
              <a:buFont typeface="Arial"/>
              <a:buChar char="•"/>
            </a:pPr>
            <a:r>
              <a:rPr b="0" i="0" lang="en-US" sz="2400" u="none" cap="none" strike="noStrike">
                <a:solidFill>
                  <a:schemeClr val="dk1"/>
                </a:solidFill>
                <a:latin typeface="Arial"/>
                <a:ea typeface="Arial"/>
                <a:cs typeface="Arial"/>
                <a:sym typeface="Arial"/>
              </a:rPr>
              <a:t>String</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1067"/>
              </a:spcBef>
              <a:spcAft>
                <a:spcPts val="0"/>
              </a:spcAft>
              <a:buClr>
                <a:schemeClr val="dk1"/>
              </a:buClr>
              <a:buSzPts val="1400"/>
              <a:buFont typeface="Arial"/>
              <a:buChar char="•"/>
            </a:pPr>
            <a:r>
              <a:rPr b="0" i="0" lang="en-US" sz="2400" u="none" cap="none" strike="noStrike">
                <a:solidFill>
                  <a:schemeClr val="dk1"/>
                </a:solidFill>
                <a:latin typeface="Arial"/>
                <a:ea typeface="Arial"/>
                <a:cs typeface="Arial"/>
                <a:sym typeface="Arial"/>
              </a:rPr>
              <a:t>Boolean</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1067"/>
              </a:spcBef>
              <a:spcAft>
                <a:spcPts val="0"/>
              </a:spcAft>
              <a:buClr>
                <a:schemeClr val="dk1"/>
              </a:buClr>
              <a:buSzPts val="1400"/>
              <a:buFont typeface="Arial"/>
              <a:buChar char="•"/>
            </a:pPr>
            <a:r>
              <a:rPr b="0" i="0" lang="en-US" sz="2400" u="none" cap="none" strike="noStrike">
                <a:solidFill>
                  <a:schemeClr val="dk1"/>
                </a:solidFill>
                <a:latin typeface="Arial"/>
                <a:ea typeface="Arial"/>
                <a:cs typeface="Arial"/>
                <a:sym typeface="Arial"/>
              </a:rPr>
              <a:t>Array</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1067"/>
              </a:spcBef>
              <a:spcAft>
                <a:spcPts val="0"/>
              </a:spcAft>
              <a:buClr>
                <a:schemeClr val="dk1"/>
              </a:buClr>
              <a:buSzPts val="1400"/>
              <a:buFont typeface="Arial"/>
              <a:buChar char="•"/>
            </a:pPr>
            <a:r>
              <a:rPr b="0" i="0" lang="en-US" sz="2400" u="none" cap="none" strike="noStrike">
                <a:solidFill>
                  <a:schemeClr val="dk1"/>
                </a:solidFill>
                <a:latin typeface="Arial"/>
                <a:ea typeface="Arial"/>
                <a:cs typeface="Arial"/>
                <a:sym typeface="Arial"/>
              </a:rPr>
              <a:t>Tuple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p:nvPr/>
        </p:nvSpPr>
        <p:spPr>
          <a:xfrm rot="10800000">
            <a:off x="24" y="5555555"/>
            <a:ext cx="12191976"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Calibri"/>
              <a:ea typeface="Calibri"/>
              <a:cs typeface="Calibri"/>
              <a:sym typeface="Calibri"/>
            </a:endParaRPr>
          </a:p>
        </p:txBody>
      </p:sp>
      <p:pic>
        <p:nvPicPr>
          <p:cNvPr descr="A screenshot of a computer&#10;&#10;Description automatically generated" id="146" name="Google Shape;146;p7"/>
          <p:cNvPicPr preferRelativeResize="0"/>
          <p:nvPr/>
        </p:nvPicPr>
        <p:blipFill rotWithShape="1">
          <a:blip r:embed="rId3">
            <a:alphaModFix/>
          </a:blip>
          <a:srcRect b="0" l="0" r="0" t="0"/>
          <a:stretch/>
        </p:blipFill>
        <p:spPr>
          <a:xfrm>
            <a:off x="1163060" y="872894"/>
            <a:ext cx="9926435" cy="2762636"/>
          </a:xfrm>
          <a:prstGeom prst="rect">
            <a:avLst/>
          </a:prstGeom>
          <a:noFill/>
          <a:ln>
            <a:noFill/>
          </a:ln>
        </p:spPr>
      </p:pic>
      <p:pic>
        <p:nvPicPr>
          <p:cNvPr id="147" name="Google Shape;147;p7"/>
          <p:cNvPicPr preferRelativeResize="0"/>
          <p:nvPr/>
        </p:nvPicPr>
        <p:blipFill rotWithShape="1">
          <a:blip r:embed="rId4">
            <a:alphaModFix/>
          </a:blip>
          <a:srcRect b="0" l="0" r="0" t="0"/>
          <a:stretch/>
        </p:blipFill>
        <p:spPr>
          <a:xfrm>
            <a:off x="1151834" y="4389740"/>
            <a:ext cx="9946071" cy="1466039"/>
          </a:xfrm>
          <a:prstGeom prst="rect">
            <a:avLst/>
          </a:prstGeom>
          <a:noFill/>
          <a:ln>
            <a:noFill/>
          </a:ln>
        </p:spPr>
      </p:pic>
      <p:sp>
        <p:nvSpPr>
          <p:cNvPr id="148" name="Google Shape;148;p7"/>
          <p:cNvSpPr/>
          <p:nvPr/>
        </p:nvSpPr>
        <p:spPr>
          <a:xfrm>
            <a:off x="1160210" y="207788"/>
            <a:ext cx="6493696"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rgbClr val="181717"/>
                </a:solidFill>
                <a:latin typeface="Arial"/>
                <a:ea typeface="Arial"/>
                <a:cs typeface="Arial"/>
                <a:sym typeface="Arial"/>
              </a:rPr>
              <a:t>TypeScript Data Type - NUMBER</a:t>
            </a:r>
            <a:endParaRPr b="0" i="0" sz="1400" u="none" cap="none" strike="noStrike">
              <a:solidFill>
                <a:srgbClr val="000000"/>
              </a:solidFill>
              <a:latin typeface="Arial"/>
              <a:ea typeface="Arial"/>
              <a:cs typeface="Arial"/>
              <a:sym typeface="Arial"/>
            </a:endParaRPr>
          </a:p>
        </p:txBody>
      </p:sp>
      <p:sp>
        <p:nvSpPr>
          <p:cNvPr id="149" name="Google Shape;149;p7"/>
          <p:cNvSpPr/>
          <p:nvPr/>
        </p:nvSpPr>
        <p:spPr>
          <a:xfrm>
            <a:off x="1156963" y="3798529"/>
            <a:ext cx="6729598"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rgbClr val="181717"/>
                </a:solidFill>
                <a:latin typeface="Arial"/>
                <a:ea typeface="Arial"/>
                <a:cs typeface="Arial"/>
                <a:sym typeface="Arial"/>
              </a:rPr>
              <a:t>TypeScript Data Type - STRING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p:nvPr/>
        </p:nvSpPr>
        <p:spPr>
          <a:xfrm rot="10800000">
            <a:off x="24" y="5555555"/>
            <a:ext cx="12191976"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Calibri"/>
              <a:ea typeface="Calibri"/>
              <a:cs typeface="Calibri"/>
              <a:sym typeface="Calibri"/>
            </a:endParaRPr>
          </a:p>
        </p:txBody>
      </p:sp>
      <p:sp>
        <p:nvSpPr>
          <p:cNvPr id="155" name="Google Shape;155;p8"/>
          <p:cNvSpPr/>
          <p:nvPr/>
        </p:nvSpPr>
        <p:spPr>
          <a:xfrm>
            <a:off x="866397" y="1351317"/>
            <a:ext cx="8021810"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rgbClr val="181717"/>
                </a:solidFill>
                <a:latin typeface="Arial"/>
                <a:ea typeface="Arial"/>
                <a:cs typeface="Arial"/>
                <a:sym typeface="Arial"/>
              </a:rPr>
              <a:t>TypeScript Data Type - BOOLEAN</a:t>
            </a:r>
            <a:endParaRPr b="0" i="0" sz="1400" u="none" cap="none" strike="noStrike">
              <a:solidFill>
                <a:srgbClr val="000000"/>
              </a:solidFill>
              <a:latin typeface="Arial"/>
              <a:ea typeface="Arial"/>
              <a:cs typeface="Arial"/>
              <a:sym typeface="Arial"/>
            </a:endParaRPr>
          </a:p>
        </p:txBody>
      </p:sp>
      <p:pic>
        <p:nvPicPr>
          <p:cNvPr id="156" name="Google Shape;156;p8"/>
          <p:cNvPicPr preferRelativeResize="0"/>
          <p:nvPr/>
        </p:nvPicPr>
        <p:blipFill rotWithShape="1">
          <a:blip r:embed="rId3">
            <a:alphaModFix/>
          </a:blip>
          <a:srcRect b="0" l="0" r="0" t="0"/>
          <a:stretch/>
        </p:blipFill>
        <p:spPr>
          <a:xfrm>
            <a:off x="952030" y="2155356"/>
            <a:ext cx="2657846" cy="428685"/>
          </a:xfrm>
          <a:prstGeom prst="rect">
            <a:avLst/>
          </a:prstGeom>
          <a:noFill/>
          <a:ln>
            <a:noFill/>
          </a:ln>
        </p:spPr>
      </p:pic>
      <p:sp>
        <p:nvSpPr>
          <p:cNvPr id="157" name="Google Shape;157;p8"/>
          <p:cNvSpPr/>
          <p:nvPr/>
        </p:nvSpPr>
        <p:spPr>
          <a:xfrm>
            <a:off x="866815" y="2868087"/>
            <a:ext cx="10747445" cy="234365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Note that, boolean with an uppercase B is different from boolean with a lowercase b. Upper case boolean is an object type whereas lower case boolean is a primitive type. It is always recommended to use boolean, the primitive type in your programs. This is because, while JavaScript coerces an object to its primitive type, the typescript type system does not. Typescript treats it like an object type.</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p:nvPr/>
        </p:nvSpPr>
        <p:spPr>
          <a:xfrm rot="10800000">
            <a:off x="24" y="5555555"/>
            <a:ext cx="12191976"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867" u="none" cap="none" strike="noStrike">
              <a:solidFill>
                <a:schemeClr val="lt1"/>
              </a:solidFill>
              <a:latin typeface="Calibri"/>
              <a:ea typeface="Calibri"/>
              <a:cs typeface="Calibri"/>
              <a:sym typeface="Calibri"/>
            </a:endParaRPr>
          </a:p>
        </p:txBody>
      </p:sp>
      <p:sp>
        <p:nvSpPr>
          <p:cNvPr id="163" name="Google Shape;163;p9"/>
          <p:cNvSpPr/>
          <p:nvPr/>
        </p:nvSpPr>
        <p:spPr>
          <a:xfrm>
            <a:off x="825831" y="404250"/>
            <a:ext cx="7623900" cy="584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rgbClr val="181717"/>
                </a:solidFill>
                <a:latin typeface="Calibri"/>
                <a:ea typeface="Calibri"/>
                <a:cs typeface="Calibri"/>
                <a:sym typeface="Calibri"/>
              </a:rPr>
              <a:t>TypeScript Data Type - Array</a:t>
            </a:r>
            <a:endParaRPr b="0" i="0" sz="1400" u="none" cap="none" strike="noStrike">
              <a:solidFill>
                <a:srgbClr val="000000"/>
              </a:solidFill>
              <a:latin typeface="Arial"/>
              <a:ea typeface="Arial"/>
              <a:cs typeface="Arial"/>
              <a:sym typeface="Arial"/>
            </a:endParaRPr>
          </a:p>
        </p:txBody>
      </p:sp>
      <p:sp>
        <p:nvSpPr>
          <p:cNvPr id="164" name="Google Shape;164;p9"/>
          <p:cNvSpPr txBox="1"/>
          <p:nvPr/>
        </p:nvSpPr>
        <p:spPr>
          <a:xfrm>
            <a:off x="827505" y="1228558"/>
            <a:ext cx="948756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1. Using square brackets. This method is similar to how you would declare arrays in JavaScript.​</a:t>
            </a:r>
            <a:endParaRPr b="0" i="0" sz="1800" u="none" cap="none" strike="noStrike">
              <a:solidFill>
                <a:schemeClr val="dk1"/>
              </a:solidFill>
              <a:latin typeface="Arial"/>
              <a:ea typeface="Arial"/>
              <a:cs typeface="Arial"/>
              <a:sym typeface="Arial"/>
            </a:endParaRPr>
          </a:p>
        </p:txBody>
      </p:sp>
      <p:pic>
        <p:nvPicPr>
          <p:cNvPr id="165" name="Google Shape;165;p9"/>
          <p:cNvPicPr preferRelativeResize="0"/>
          <p:nvPr/>
        </p:nvPicPr>
        <p:blipFill rotWithShape="1">
          <a:blip r:embed="rId3">
            <a:alphaModFix/>
          </a:blip>
          <a:srcRect b="0" l="0" r="0" t="0"/>
          <a:stretch/>
        </p:blipFill>
        <p:spPr>
          <a:xfrm>
            <a:off x="825814" y="2174567"/>
            <a:ext cx="4648849" cy="400106"/>
          </a:xfrm>
          <a:prstGeom prst="rect">
            <a:avLst/>
          </a:prstGeom>
          <a:noFill/>
          <a:ln>
            <a:noFill/>
          </a:ln>
        </p:spPr>
      </p:pic>
      <p:sp>
        <p:nvSpPr>
          <p:cNvPr id="166" name="Google Shape;166;p9"/>
          <p:cNvSpPr txBox="1"/>
          <p:nvPr/>
        </p:nvSpPr>
        <p:spPr>
          <a:xfrm>
            <a:off x="827505" y="2699084"/>
            <a:ext cx="96145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2. Using a generic array type, array&lt;element type&gt;.</a:t>
            </a:r>
            <a:endParaRPr b="0" i="0" sz="1400" u="none" cap="none" strike="noStrike">
              <a:solidFill>
                <a:srgbClr val="000000"/>
              </a:solidFill>
              <a:latin typeface="Arial"/>
              <a:ea typeface="Arial"/>
              <a:cs typeface="Arial"/>
              <a:sym typeface="Arial"/>
            </a:endParaRPr>
          </a:p>
        </p:txBody>
      </p:sp>
      <p:pic>
        <p:nvPicPr>
          <p:cNvPr id="167" name="Google Shape;167;p9"/>
          <p:cNvPicPr preferRelativeResize="0"/>
          <p:nvPr/>
        </p:nvPicPr>
        <p:blipFill rotWithShape="1">
          <a:blip r:embed="rId4">
            <a:alphaModFix/>
          </a:blip>
          <a:srcRect b="0" l="0" r="0" t="0"/>
          <a:stretch/>
        </p:blipFill>
        <p:spPr>
          <a:xfrm>
            <a:off x="825814" y="3328881"/>
            <a:ext cx="5087060" cy="409632"/>
          </a:xfrm>
          <a:prstGeom prst="rect">
            <a:avLst/>
          </a:prstGeom>
          <a:noFill/>
          <a:ln>
            <a:noFill/>
          </a:ln>
        </p:spPr>
      </p:pic>
      <p:sp>
        <p:nvSpPr>
          <p:cNvPr id="168" name="Google Shape;168;p9"/>
          <p:cNvSpPr txBox="1"/>
          <p:nvPr/>
        </p:nvSpPr>
        <p:spPr>
          <a:xfrm>
            <a:off x="827505" y="4022558"/>
            <a:ext cx="950093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Of course, you can always initialize an array like shown below, but you will not get the advantage of typescript's type system.​</a:t>
            </a:r>
            <a:endParaRPr b="0" i="0" sz="1800" u="none" cap="none" strike="noStrike">
              <a:solidFill>
                <a:schemeClr val="dk1"/>
              </a:solidFill>
              <a:latin typeface="Arial"/>
              <a:ea typeface="Arial"/>
              <a:cs typeface="Arial"/>
              <a:sym typeface="Arial"/>
            </a:endParaRPr>
          </a:p>
        </p:txBody>
      </p:sp>
      <p:pic>
        <p:nvPicPr>
          <p:cNvPr id="169" name="Google Shape;169;p9"/>
          <p:cNvPicPr preferRelativeResize="0"/>
          <p:nvPr/>
        </p:nvPicPr>
        <p:blipFill rotWithShape="1">
          <a:blip r:embed="rId5">
            <a:alphaModFix/>
          </a:blip>
          <a:srcRect b="0" l="0" r="0" t="0"/>
          <a:stretch/>
        </p:blipFill>
        <p:spPr>
          <a:xfrm>
            <a:off x="825814" y="4899548"/>
            <a:ext cx="5182323" cy="4001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2019-12-07T07:16:01Z</dcterms:created>
  <dc:creator>Windows User</dc:creator>
</cp:coreProperties>
</file>