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Poppi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WooB/B8akue4eGYT7TF8BUE5U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oppins-bold.fntdata"/><Relationship Id="rId10" Type="http://schemas.openxmlformats.org/officeDocument/2006/relationships/font" Target="fonts/Poppins-regular.fntdata"/><Relationship Id="rId13" Type="http://schemas.openxmlformats.org/officeDocument/2006/relationships/font" Target="fonts/Poppins-boldItalic.fntdata"/><Relationship Id="rId12"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20ccfa96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20ccfa96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20ccfa96_1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7820ccfa96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820ccfa96_1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7820ccfa96_1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820ccfa96_1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7820ccfa96_1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20ccfa96_1_6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7820ccfa96_1_6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772a26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772a26a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772a26a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772a26a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772a26a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772a26a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772a26a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772a26a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772a26a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772a26a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772a26a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772a26a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772a26a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772a26a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772a26a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772a26a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772a26a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772a26a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772a26a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772a26a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772a26a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772a26a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772a26a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772a26a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772a26a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772a26a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772a26a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772a26a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772a26a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772a26a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772a26a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772a26a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772a26a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772a26a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772a26a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772a26a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772a26a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772a26a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772a26a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772a26a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772a26a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772a26a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772a26a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772a26a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772a26a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772a26a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772a26a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772a26a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772a26a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772a26a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772a26a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772a26a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772a26a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772a26a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772a26a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772a26a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772a26a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772a26a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772a26a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772a26a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772a26a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772a26a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772a26a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772a26a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772a26a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772a26a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772a26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772a26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772a26a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20ccfa96_1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20ccfa96_1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20ccfa96_1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4</a:t>
            </a:r>
            <a:endParaRPr b="1" i="0" sz="4400" u="none" cap="none" strike="noStrike">
              <a:solidFill>
                <a:srgbClr val="3E4754"/>
              </a:solidFill>
              <a:latin typeface="Arial"/>
              <a:ea typeface="Arial"/>
              <a:cs typeface="Arial"/>
              <a:sym typeface="Arial"/>
            </a:endParaRPr>
          </a:p>
        </p:txBody>
      </p:sp>
      <p:sp>
        <p:nvSpPr>
          <p:cNvPr id="102" name="Google Shape;102;g27820ccfa96_1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Promises &amp; Async/Await</a:t>
            </a:r>
            <a:endParaRPr b="0" i="0" sz="2800" u="none" cap="none" strike="noStrike">
              <a:solidFill>
                <a:srgbClr val="F0EFEE"/>
              </a:solidFill>
              <a:latin typeface="Arial"/>
              <a:ea typeface="Arial"/>
              <a:cs typeface="Arial"/>
              <a:sym typeface="Arial"/>
            </a:endParaRPr>
          </a:p>
        </p:txBody>
      </p:sp>
      <p:cxnSp>
        <p:nvCxnSpPr>
          <p:cNvPr id="103" name="Google Shape;103;g27820ccfa96_1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20ccfa96_1_119"/>
          <p:cNvPicPr preferRelativeResize="0"/>
          <p:nvPr/>
        </p:nvPicPr>
        <p:blipFill rotWithShape="1">
          <a:blip r:embed="rId3">
            <a:alphaModFix/>
          </a:blip>
          <a:srcRect b="0" l="0" r="0" t="0"/>
          <a:stretch/>
        </p:blipFill>
        <p:spPr>
          <a:xfrm>
            <a:off x="587205" y="756904"/>
            <a:ext cx="5508796" cy="5508796"/>
          </a:xfrm>
          <a:prstGeom prst="rect">
            <a:avLst/>
          </a:prstGeom>
          <a:noFill/>
          <a:ln>
            <a:noFill/>
          </a:ln>
        </p:spPr>
      </p:pic>
      <p:sp>
        <p:nvSpPr>
          <p:cNvPr id="109" name="Google Shape;109;g27820ccfa96_1_119"/>
          <p:cNvSpPr txBox="1"/>
          <p:nvPr>
            <p:ph type="title"/>
          </p:nvPr>
        </p:nvSpPr>
        <p:spPr>
          <a:xfrm>
            <a:off x="7280476" y="1626765"/>
            <a:ext cx="407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rPr>
              <a:t>Agenda</a:t>
            </a:r>
            <a:endParaRPr/>
          </a:p>
        </p:txBody>
      </p:sp>
      <p:sp>
        <p:nvSpPr>
          <p:cNvPr id="110" name="Google Shape;110;g27820ccfa96_1_119"/>
          <p:cNvSpPr txBox="1"/>
          <p:nvPr>
            <p:ph idx="1" type="body"/>
          </p:nvPr>
        </p:nvSpPr>
        <p:spPr>
          <a:xfrm>
            <a:off x="7280475" y="3102028"/>
            <a:ext cx="4073400" cy="3265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chemeClr val="lt1"/>
              </a:buClr>
              <a:buSzPts val="1800"/>
              <a:buChar char="•"/>
            </a:pPr>
            <a:r>
              <a:rPr lang="en-US">
                <a:solidFill>
                  <a:schemeClr val="lt1"/>
                </a:solidFill>
              </a:rPr>
              <a:t>The needs of promises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What is a promise?</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Async / Await</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820ccfa96_1_312"/>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The need of promises</a:t>
            </a:r>
            <a:endParaRPr/>
          </a:p>
        </p:txBody>
      </p:sp>
      <p:sp>
        <p:nvSpPr>
          <p:cNvPr id="116" name="Google Shape;116;g27820ccfa96_1_3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27820ccfa96_1_312"/>
          <p:cNvSpPr txBox="1"/>
          <p:nvPr/>
        </p:nvSpPr>
        <p:spPr>
          <a:xfrm>
            <a:off x="5192622" y="1495867"/>
            <a:ext cx="6556500" cy="2284200"/>
          </a:xfrm>
          <a:prstGeom prst="rect">
            <a:avLst/>
          </a:prstGeom>
          <a:noFill/>
          <a:ln>
            <a:noFill/>
          </a:ln>
        </p:spPr>
        <p:txBody>
          <a:bodyPr anchorCtr="0" anchor="ctr" bIns="0" lIns="0" spcFirstLastPara="1" rIns="0" wrap="square" tIns="0">
            <a:spAutoFit/>
          </a:bodyPr>
          <a:lstStyle/>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 assume a function which needs a callback</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CB297B"/>
              </a:buClr>
              <a:buSzPts val="1400"/>
              <a:buFont typeface="Arial"/>
              <a:buNone/>
            </a:pPr>
            <a:r>
              <a:rPr b="0" i="0" lang="en-US" sz="1400" u="none" cap="none" strike="noStrike">
                <a:solidFill>
                  <a:srgbClr val="CB297B"/>
                </a:solidFill>
                <a:latin typeface="Poppins"/>
                <a:ea typeface="Poppins"/>
                <a:cs typeface="Poppins"/>
                <a:sym typeface="Poppins"/>
              </a:rPr>
              <a:t>function</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61D834"/>
                </a:solidFill>
                <a:latin typeface="Poppins"/>
                <a:ea typeface="Poppins"/>
                <a:cs typeface="Poppins"/>
                <a:sym typeface="Poppins"/>
              </a:rPr>
              <a:t>fooBar</a:t>
            </a:r>
            <a:r>
              <a:rPr b="0" i="0" lang="en-US" sz="1400" u="none" cap="none" strike="noStrike">
                <a:solidFill>
                  <a:srgbClr val="000000"/>
                </a:solidFill>
                <a:latin typeface="Poppins"/>
                <a:ea typeface="Poppins"/>
                <a:cs typeface="Poppins"/>
                <a:sym typeface="Poppins"/>
              </a:rPr>
              <a:t>(</a:t>
            </a:r>
            <a:r>
              <a:rPr b="0" i="0" lang="en-US" sz="1400" u="none" cap="none" strike="noStrike">
                <a:solidFill>
                  <a:srgbClr val="18E7CD"/>
                </a:solidFill>
                <a:latin typeface="Poppins"/>
                <a:ea typeface="Poppins"/>
                <a:cs typeface="Poppins"/>
                <a:sym typeface="Poppins"/>
              </a:rPr>
              <a:t>param</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18E7CD"/>
                </a:solidFill>
                <a:latin typeface="Poppins"/>
                <a:ea typeface="Poppins"/>
                <a:cs typeface="Poppins"/>
                <a:sym typeface="Poppins"/>
              </a:rPr>
              <a:t>callback</a:t>
            </a:r>
            <a:r>
              <a:rPr b="0" i="0" lang="en-US" sz="1400" u="none" cap="none" strike="noStrike">
                <a:solidFill>
                  <a:srgbClr val="000000"/>
                </a:solidFill>
                <a:latin typeface="Poppins"/>
                <a:ea typeface="Poppins"/>
                <a:cs typeface="Poppins"/>
                <a:sym typeface="Poppins"/>
              </a:rPr>
              <a:t>) { … }</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 nested callback</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61D834"/>
              </a:buClr>
              <a:buSzPts val="1400"/>
              <a:buFont typeface="Arial"/>
              <a:buNone/>
            </a:pPr>
            <a:r>
              <a:rPr b="0" i="0" lang="en-US" sz="1400" u="none" cap="none" strike="noStrike">
                <a:solidFill>
                  <a:srgbClr val="61D834"/>
                </a:solidFill>
                <a:latin typeface="Poppins"/>
                <a:ea typeface="Poppins"/>
                <a:cs typeface="Poppins"/>
                <a:sym typeface="Poppins"/>
              </a:rPr>
              <a:t>fooBar</a:t>
            </a:r>
            <a:r>
              <a:rPr b="0" i="0" lang="en-US" sz="1400" u="none" cap="none" strike="noStrike">
                <a:solidFill>
                  <a:srgbClr val="000000"/>
                </a:solidFill>
                <a:latin typeface="Poppins"/>
                <a:ea typeface="Poppins"/>
                <a:cs typeface="Poppins"/>
                <a:sym typeface="Poppins"/>
              </a:rPr>
              <a:t>(</a:t>
            </a:r>
            <a:r>
              <a:rPr b="0" i="0" lang="en-US" sz="1400" u="none" cap="none" strike="noStrike">
                <a:solidFill>
                  <a:srgbClr val="18E7CD"/>
                </a:solidFill>
                <a:latin typeface="Poppins"/>
                <a:ea typeface="Poppins"/>
                <a:cs typeface="Poppins"/>
                <a:sym typeface="Poppins"/>
              </a:rPr>
              <a:t>fooParam</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CB297B"/>
                </a:solidFill>
                <a:latin typeface="Poppins"/>
                <a:ea typeface="Poppins"/>
                <a:cs typeface="Poppins"/>
                <a:sym typeface="Poppins"/>
              </a:rPr>
              <a:t>function</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18E7CD"/>
                </a:solidFill>
                <a:latin typeface="Poppins"/>
                <a:ea typeface="Poppins"/>
                <a:cs typeface="Poppins"/>
                <a:sym typeface="Poppins"/>
              </a:rPr>
              <a:t>param</a:t>
            </a:r>
            <a:r>
              <a:rPr b="0" i="0" lang="en-US"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61D834"/>
                </a:solidFill>
                <a:latin typeface="Poppins"/>
                <a:ea typeface="Poppins"/>
                <a:cs typeface="Poppins"/>
                <a:sym typeface="Poppins"/>
              </a:rPr>
              <a:t>fooBar</a:t>
            </a:r>
            <a:r>
              <a:rPr b="0" i="0" lang="en-US" sz="1400" u="none" cap="none" strike="noStrike">
                <a:solidFill>
                  <a:srgbClr val="000000"/>
                </a:solidFill>
                <a:latin typeface="Poppins"/>
                <a:ea typeface="Poppins"/>
                <a:cs typeface="Poppins"/>
                <a:sym typeface="Poppins"/>
              </a:rPr>
              <a:t>(</a:t>
            </a:r>
            <a:r>
              <a:rPr b="0" i="0" lang="en-US" sz="1400" u="none" cap="none" strike="noStrike">
                <a:solidFill>
                  <a:srgbClr val="18E7CD"/>
                </a:solidFill>
                <a:latin typeface="Poppins"/>
                <a:ea typeface="Poppins"/>
                <a:cs typeface="Poppins"/>
                <a:sym typeface="Poppins"/>
              </a:rPr>
              <a:t>barParam</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CB297B"/>
                </a:solidFill>
                <a:latin typeface="Poppins"/>
                <a:ea typeface="Poppins"/>
                <a:cs typeface="Poppins"/>
                <a:sym typeface="Poppins"/>
              </a:rPr>
              <a:t>function</a:t>
            </a:r>
            <a:r>
              <a:rPr b="0" i="0" lang="en-US" sz="1400" u="none" cap="none" strike="noStrike">
                <a:solidFill>
                  <a:srgbClr val="000000"/>
                </a:solidFill>
                <a:latin typeface="Poppins"/>
                <a:ea typeface="Poppins"/>
                <a:cs typeface="Poppins"/>
                <a:sym typeface="Poppins"/>
              </a:rPr>
              <a:t> (</a:t>
            </a:r>
            <a:r>
              <a:rPr b="0" i="0" lang="en-US" sz="1400" u="none" cap="none" strike="noStrike">
                <a:solidFill>
                  <a:srgbClr val="18E7CD"/>
                </a:solidFill>
                <a:latin typeface="Poppins"/>
                <a:ea typeface="Poppins"/>
                <a:cs typeface="Poppins"/>
                <a:sym typeface="Poppins"/>
              </a:rPr>
              <a:t>param</a:t>
            </a:r>
            <a:r>
              <a:rPr b="0" i="0" lang="en-US"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a:p>
            <a:pPr indent="0" lvl="2"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Poppins"/>
                <a:ea typeface="Poppins"/>
                <a:cs typeface="Poppins"/>
                <a:sym typeface="Poppins"/>
              </a:rPr>
              <a:t>});</a:t>
            </a:r>
            <a:endParaRPr b="0" i="0" sz="1400" u="none" cap="none" strike="noStrike">
              <a:solidFill>
                <a:srgbClr val="000000"/>
              </a:solidFill>
              <a:latin typeface="Arial"/>
              <a:ea typeface="Arial"/>
              <a:cs typeface="Arial"/>
              <a:sym typeface="Arial"/>
            </a:endParaRPr>
          </a:p>
        </p:txBody>
      </p:sp>
      <p:sp>
        <p:nvSpPr>
          <p:cNvPr id="118" name="Google Shape;118;g27820ccfa96_1_312"/>
          <p:cNvSpPr txBox="1"/>
          <p:nvPr/>
        </p:nvSpPr>
        <p:spPr>
          <a:xfrm>
            <a:off x="747275" y="1495879"/>
            <a:ext cx="4045500" cy="2604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A callback is needed when we need to perform a blocking action which might take a while to execute and may indeed fail, we do not want to block the main thread, so instead we wait for the action to finish and then continue the execution from there.</a:t>
            </a:r>
            <a:endParaRPr b="0" i="0" sz="1800" u="none" cap="none" strike="noStrike">
              <a:solidFill>
                <a:srgbClr val="000000"/>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400"/>
              <a:buFont typeface="Arial"/>
              <a:buNone/>
            </a:pPr>
            <a:r>
              <a:t/>
            </a:r>
            <a:endParaRPr b="0" i="0" sz="1800" u="none" cap="none" strike="noStrike">
              <a:solidFill>
                <a:srgbClr val="000000"/>
              </a:solidFill>
              <a:latin typeface="Poppins"/>
              <a:ea typeface="Poppins"/>
              <a:cs typeface="Poppins"/>
              <a:sym typeface="Poppins"/>
            </a:endParaRPr>
          </a:p>
        </p:txBody>
      </p:sp>
      <p:sp>
        <p:nvSpPr>
          <p:cNvPr id="119" name="Google Shape;119;g27820ccfa96_1_312"/>
          <p:cNvSpPr txBox="1"/>
          <p:nvPr/>
        </p:nvSpPr>
        <p:spPr>
          <a:xfrm>
            <a:off x="5192622" y="4133393"/>
            <a:ext cx="6556500" cy="127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If we need to sequentially execute such callback heavy function then the code quickly starts becoming unreadable with nested callbacks and error handling also subsequently in this chain becomes a pain.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7820ccfa96_1_686"/>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a promise?</a:t>
            </a:r>
            <a:endParaRPr/>
          </a:p>
        </p:txBody>
      </p:sp>
      <p:sp>
        <p:nvSpPr>
          <p:cNvPr id="125" name="Google Shape;125;g27820ccfa96_1_68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27820ccfa96_1_686"/>
          <p:cNvSpPr txBox="1"/>
          <p:nvPr/>
        </p:nvSpPr>
        <p:spPr>
          <a:xfrm>
            <a:off x="5192622" y="1523365"/>
            <a:ext cx="6556500" cy="886500"/>
          </a:xfrm>
          <a:prstGeom prst="rect">
            <a:avLst/>
          </a:prstGeom>
          <a:noFill/>
          <a:ln>
            <a:noFill/>
          </a:ln>
        </p:spPr>
        <p:txBody>
          <a:bodyPr anchorCtr="0" anchor="ctr" bIns="0" lIns="0" spcFirstLastPara="1" rIns="0" wrap="square" tIns="0">
            <a:spAutoFit/>
          </a:bodyPr>
          <a:lstStyle/>
          <a:p>
            <a:pPr indent="0" lvl="2" marL="0" marR="0" rtl="0" algn="l">
              <a:lnSpc>
                <a:spcPct val="130000"/>
              </a:lnSpc>
              <a:spcBef>
                <a:spcPts val="0"/>
              </a:spcBef>
              <a:spcAft>
                <a:spcPts val="0"/>
              </a:spcAft>
              <a:buClr>
                <a:srgbClr val="CB297B"/>
              </a:buClr>
              <a:buSzPts val="1600"/>
              <a:buFont typeface="Arial"/>
              <a:buNone/>
            </a:pPr>
            <a:r>
              <a:rPr b="0" i="0" lang="en-US" sz="1600" u="none" cap="none" strike="noStrike">
                <a:solidFill>
                  <a:srgbClr val="CB297B"/>
                </a:solidFill>
                <a:latin typeface="Poppins"/>
                <a:ea typeface="Poppins"/>
                <a:cs typeface="Poppins"/>
                <a:sym typeface="Poppins"/>
              </a:rPr>
              <a:t>const</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fooPromise</a:t>
            </a:r>
            <a:r>
              <a:rPr b="0" i="0" lang="en-US" sz="1600" u="none" cap="none" strike="noStrike">
                <a:solidFill>
                  <a:srgbClr val="000000"/>
                </a:solidFill>
                <a:latin typeface="Poppins"/>
                <a:ea typeface="Poppins"/>
                <a:cs typeface="Poppins"/>
                <a:sym typeface="Poppins"/>
              </a:rPr>
              <a:t> = </a:t>
            </a:r>
            <a:r>
              <a:rPr b="0" i="0" lang="en-US" sz="1600" u="none" cap="none" strike="noStrike">
                <a:solidFill>
                  <a:srgbClr val="CB297B"/>
                </a:solidFill>
                <a:latin typeface="Poppins"/>
                <a:ea typeface="Poppins"/>
                <a:cs typeface="Poppins"/>
                <a:sym typeface="Poppins"/>
              </a:rPr>
              <a:t>new</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61D834"/>
                </a:solidFill>
                <a:latin typeface="Poppins"/>
                <a:ea typeface="Poppins"/>
                <a:cs typeface="Poppins"/>
                <a:sym typeface="Poppins"/>
              </a:rPr>
              <a:t>Promise</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CB297B"/>
                </a:solidFill>
                <a:latin typeface="Poppins"/>
                <a:ea typeface="Poppins"/>
                <a:cs typeface="Poppins"/>
                <a:sym typeface="Poppins"/>
              </a:rPr>
              <a:t>function</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resolve</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reject</a:t>
            </a:r>
            <a:r>
              <a:rPr b="0" i="0" lang="en-US" sz="16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61D834"/>
                </a:solidFill>
                <a:latin typeface="Poppins"/>
                <a:ea typeface="Poppins"/>
                <a:cs typeface="Poppins"/>
                <a:sym typeface="Poppins"/>
              </a:rPr>
              <a:t>resolve</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F9B900"/>
                </a:solidFill>
                <a:latin typeface="Poppins"/>
                <a:ea typeface="Poppins"/>
                <a:cs typeface="Poppins"/>
                <a:sym typeface="Poppins"/>
              </a:rPr>
              <a:t>done</a:t>
            </a:r>
            <a:r>
              <a:rPr b="0" i="0" lang="en-US" sz="1600" u="none" cap="none" strike="noStrike">
                <a:solidFill>
                  <a:srgbClr val="000000"/>
                </a:solidFill>
                <a:latin typeface="Poppins"/>
                <a:ea typeface="Poppins"/>
                <a:cs typeface="Poppins"/>
                <a:sym typeface="Poppins"/>
              </a:rPr>
              <a:t>!”);</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Arial"/>
              <a:ea typeface="Arial"/>
              <a:cs typeface="Arial"/>
              <a:sym typeface="Arial"/>
            </a:endParaRPr>
          </a:p>
        </p:txBody>
      </p:sp>
      <p:sp>
        <p:nvSpPr>
          <p:cNvPr id="127" name="Google Shape;127;g27820ccfa96_1_686"/>
          <p:cNvSpPr txBox="1"/>
          <p:nvPr/>
        </p:nvSpPr>
        <p:spPr>
          <a:xfrm>
            <a:off x="620750" y="1523375"/>
            <a:ext cx="4127400" cy="227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A very simple way to understand how a promise works in essence is that it’s a piece of code which “promises” to give a result some time in the future. It returns a result and a status, which can be pending, resolved or rejected. Here is a sample declaration of a promise</a:t>
            </a:r>
            <a:endParaRPr b="0" i="0" sz="1800" u="none" cap="none" strike="noStrike">
              <a:solidFill>
                <a:srgbClr val="000000"/>
              </a:solidFill>
              <a:latin typeface="Arial"/>
              <a:ea typeface="Arial"/>
              <a:cs typeface="Arial"/>
              <a:sym typeface="Arial"/>
            </a:endParaRPr>
          </a:p>
        </p:txBody>
      </p:sp>
      <p:sp>
        <p:nvSpPr>
          <p:cNvPr id="128" name="Google Shape;128;g27820ccfa96_1_686"/>
          <p:cNvSpPr txBox="1"/>
          <p:nvPr/>
        </p:nvSpPr>
        <p:spPr>
          <a:xfrm>
            <a:off x="620749" y="4038200"/>
            <a:ext cx="4209300" cy="127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Promises greatly improve error handling and improve the syntax quite a bit but we still run into a quasi-callback hell scenario with nested promise resolutions.</a:t>
            </a:r>
            <a:endParaRPr b="0" i="0" sz="1800" u="none" cap="none" strike="noStrike">
              <a:solidFill>
                <a:srgbClr val="000000"/>
              </a:solidFill>
              <a:latin typeface="Arial"/>
              <a:ea typeface="Arial"/>
              <a:cs typeface="Arial"/>
              <a:sym typeface="Arial"/>
            </a:endParaRPr>
          </a:p>
        </p:txBody>
      </p:sp>
      <p:sp>
        <p:nvSpPr>
          <p:cNvPr id="129" name="Google Shape;129;g27820ccfa96_1_686"/>
          <p:cNvSpPr txBox="1"/>
          <p:nvPr/>
        </p:nvSpPr>
        <p:spPr>
          <a:xfrm>
            <a:off x="5192622" y="2800698"/>
            <a:ext cx="6556500" cy="2167200"/>
          </a:xfrm>
          <a:prstGeom prst="rect">
            <a:avLst/>
          </a:prstGeom>
          <a:noFill/>
          <a:ln>
            <a:noFill/>
          </a:ln>
        </p:spPr>
        <p:txBody>
          <a:bodyPr anchorCtr="0" anchor="ctr" bIns="0" lIns="0" spcFirstLastPara="1" rIns="0" wrap="square" tIns="0">
            <a:spAutoFit/>
          </a:bodyPr>
          <a:lstStyle/>
          <a:p>
            <a:pPr indent="0" lvl="2" marL="0" marR="0" rtl="0" algn="l">
              <a:lnSpc>
                <a:spcPct val="130000"/>
              </a:lnSpc>
              <a:spcBef>
                <a:spcPts val="0"/>
              </a:spcBef>
              <a:spcAft>
                <a:spcPts val="0"/>
              </a:spcAft>
              <a:buClr>
                <a:srgbClr val="18E7CD"/>
              </a:buClr>
              <a:buSzPts val="1600"/>
              <a:buFont typeface="Arial"/>
              <a:buNone/>
            </a:pPr>
            <a:r>
              <a:rPr b="0" i="0" lang="en-US" sz="1600" u="none" cap="none" strike="noStrike">
                <a:solidFill>
                  <a:srgbClr val="18E7CD"/>
                </a:solidFill>
                <a:latin typeface="Poppins"/>
                <a:ea typeface="Poppins"/>
                <a:cs typeface="Poppins"/>
                <a:sym typeface="Poppins"/>
              </a:rPr>
              <a:t>fooPromise</a:t>
            </a:r>
            <a:endParaRPr b="0" i="0" sz="1600" u="none" cap="none" strike="noStrike">
              <a:solidFill>
                <a:srgbClr val="18E7CD"/>
              </a:solidFill>
              <a:latin typeface="Poppins"/>
              <a:ea typeface="Poppins"/>
              <a:cs typeface="Poppins"/>
              <a:sym typeface="Poppins"/>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 execute when promise resolves to something</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FF9200"/>
                </a:solidFill>
                <a:latin typeface="Poppins"/>
                <a:ea typeface="Poppins"/>
                <a:cs typeface="Poppins"/>
                <a:sym typeface="Poppins"/>
              </a:rPr>
              <a:t>then</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18E7CD"/>
                </a:solidFill>
                <a:latin typeface="Poppins"/>
                <a:ea typeface="Poppins"/>
                <a:cs typeface="Poppins"/>
                <a:sym typeface="Poppins"/>
              </a:rPr>
              <a:t>result</a:t>
            </a:r>
            <a:r>
              <a:rPr b="0" i="0" lang="en-US" sz="1600" u="none" cap="none" strike="noStrike">
                <a:solidFill>
                  <a:srgbClr val="000000"/>
                </a:solidFill>
                <a:latin typeface="Poppins"/>
                <a:ea typeface="Poppins"/>
                <a:cs typeface="Poppins"/>
                <a:sym typeface="Poppins"/>
              </a:rPr>
              <a:t>) =&gt; { …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 execute when rejected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FF9200"/>
                </a:solidFill>
                <a:latin typeface="Poppins"/>
                <a:ea typeface="Poppins"/>
                <a:cs typeface="Poppins"/>
                <a:sym typeface="Poppins"/>
              </a:rPr>
              <a:t>catch</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18E7CD"/>
                </a:solidFill>
                <a:latin typeface="Poppins"/>
                <a:ea typeface="Poppins"/>
                <a:cs typeface="Poppins"/>
                <a:sym typeface="Poppins"/>
              </a:rPr>
              <a:t>err</a:t>
            </a:r>
            <a:r>
              <a:rPr b="0" i="0" lang="en-US" sz="1600" u="none" cap="none" strike="noStrike">
                <a:solidFill>
                  <a:srgbClr val="000000"/>
                </a:solidFill>
                <a:latin typeface="Poppins"/>
                <a:ea typeface="Poppins"/>
                <a:cs typeface="Poppins"/>
                <a:sym typeface="Poppins"/>
              </a:rPr>
              <a:t>) =&gt; { …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 execute after every time a promise finishes</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FF9200"/>
                </a:solidFill>
                <a:latin typeface="Poppins"/>
                <a:ea typeface="Poppins"/>
                <a:cs typeface="Poppins"/>
                <a:sym typeface="Poppins"/>
              </a:rPr>
              <a:t>finally</a:t>
            </a:r>
            <a:r>
              <a:rPr b="0" i="0" lang="en-US" sz="1600" u="none" cap="none" strike="noStrike">
                <a:solidFill>
                  <a:srgbClr val="000000"/>
                </a:solidFill>
                <a:latin typeface="Poppins"/>
                <a:ea typeface="Poppins"/>
                <a:cs typeface="Poppins"/>
                <a:sym typeface="Poppins"/>
              </a:rPr>
              <a:t>(() =&gt; {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820ccfa96_1_679"/>
          <p:cNvSpPr txBox="1"/>
          <p:nvPr>
            <p:ph type="title"/>
          </p:nvPr>
        </p:nvSpPr>
        <p:spPr>
          <a:xfrm>
            <a:off x="1072662" y="365125"/>
            <a:ext cx="102810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Async / Await</a:t>
            </a:r>
            <a:endParaRPr/>
          </a:p>
        </p:txBody>
      </p:sp>
      <p:sp>
        <p:nvSpPr>
          <p:cNvPr id="135" name="Google Shape;135;g27820ccfa96_1_67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27820ccfa96_1_679"/>
          <p:cNvSpPr txBox="1"/>
          <p:nvPr/>
        </p:nvSpPr>
        <p:spPr>
          <a:xfrm>
            <a:off x="682685" y="1690827"/>
            <a:ext cx="4045500" cy="193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async / await provides an easy syntax wrapper to writing promises where each function marked with the keyword async will return a promise which would resolve to the value returned or reject to the error raised.</a:t>
            </a:r>
            <a:endParaRPr b="0" i="0" sz="1800" u="none" cap="none" strike="noStrike">
              <a:solidFill>
                <a:srgbClr val="000000"/>
              </a:solidFill>
              <a:latin typeface="Arial"/>
              <a:ea typeface="Arial"/>
              <a:cs typeface="Arial"/>
              <a:sym typeface="Arial"/>
            </a:endParaRPr>
          </a:p>
        </p:txBody>
      </p:sp>
      <p:sp>
        <p:nvSpPr>
          <p:cNvPr id="137" name="Google Shape;137;g27820ccfa96_1_679"/>
          <p:cNvSpPr txBox="1"/>
          <p:nvPr/>
        </p:nvSpPr>
        <p:spPr>
          <a:xfrm>
            <a:off x="4990539" y="1682753"/>
            <a:ext cx="6890700" cy="94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rPr b="0" i="0" lang="en-US" sz="1800" u="none" cap="none" strike="noStrike">
                <a:solidFill>
                  <a:srgbClr val="000000"/>
                </a:solidFill>
                <a:latin typeface="Arial"/>
                <a:ea typeface="Arial"/>
                <a:cs typeface="Arial"/>
                <a:sym typeface="Arial"/>
              </a:rPr>
              <a:t>Async await syntax fixes the problem of having large unreadable indentations in nested callbacks and  makes working with promises a charm</a:t>
            </a:r>
            <a:endParaRPr b="0" i="0" sz="1800" u="none" cap="none" strike="noStrike">
              <a:solidFill>
                <a:srgbClr val="000000"/>
              </a:solidFill>
              <a:latin typeface="Arial"/>
              <a:ea typeface="Arial"/>
              <a:cs typeface="Arial"/>
              <a:sym typeface="Arial"/>
            </a:endParaRPr>
          </a:p>
        </p:txBody>
      </p:sp>
      <p:sp>
        <p:nvSpPr>
          <p:cNvPr id="138" name="Google Shape;138;g27820ccfa96_1_679"/>
          <p:cNvSpPr txBox="1"/>
          <p:nvPr/>
        </p:nvSpPr>
        <p:spPr>
          <a:xfrm>
            <a:off x="4990539" y="2747861"/>
            <a:ext cx="6890700" cy="2807700"/>
          </a:xfrm>
          <a:prstGeom prst="rect">
            <a:avLst/>
          </a:prstGeom>
          <a:noFill/>
          <a:ln>
            <a:noFill/>
          </a:ln>
        </p:spPr>
        <p:txBody>
          <a:bodyPr anchorCtr="0" anchor="ctr" bIns="0" lIns="0" spcFirstLastPara="1" rIns="0" wrap="square" tIns="0">
            <a:spAutoFit/>
          </a:bodyPr>
          <a:lstStyle/>
          <a:p>
            <a:pPr indent="0" lvl="2" marL="0" marR="0" rtl="0" algn="l">
              <a:lnSpc>
                <a:spcPct val="130000"/>
              </a:lnSpc>
              <a:spcBef>
                <a:spcPts val="0"/>
              </a:spcBef>
              <a:spcAft>
                <a:spcPts val="0"/>
              </a:spcAft>
              <a:buClr>
                <a:srgbClr val="CB297B"/>
              </a:buClr>
              <a:buSzPts val="1600"/>
              <a:buFont typeface="Arial"/>
              <a:buNone/>
            </a:pPr>
            <a:r>
              <a:rPr b="0" i="0" lang="en-US" sz="1600" u="none" cap="none" strike="noStrike">
                <a:solidFill>
                  <a:srgbClr val="CB297B"/>
                </a:solidFill>
                <a:latin typeface="Poppins"/>
                <a:ea typeface="Poppins"/>
                <a:cs typeface="Poppins"/>
                <a:sym typeface="Poppins"/>
              </a:rPr>
              <a:t>const</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61D834"/>
                </a:solidFill>
                <a:latin typeface="Poppins"/>
                <a:ea typeface="Poppins"/>
                <a:cs typeface="Poppins"/>
                <a:sym typeface="Poppins"/>
              </a:rPr>
              <a:t>fooFunc</a:t>
            </a:r>
            <a:r>
              <a:rPr b="0" i="0" lang="en-US" sz="1600" u="none" cap="none" strike="noStrike">
                <a:solidFill>
                  <a:srgbClr val="000000"/>
                </a:solidFill>
                <a:latin typeface="Poppins"/>
                <a:ea typeface="Poppins"/>
                <a:cs typeface="Poppins"/>
                <a:sym typeface="Poppins"/>
              </a:rPr>
              <a:t> = </a:t>
            </a:r>
            <a:r>
              <a:rPr b="0" i="0" lang="en-US" sz="1600" u="none" cap="none" strike="noStrike">
                <a:solidFill>
                  <a:srgbClr val="05A89D"/>
                </a:solidFill>
                <a:latin typeface="Poppins"/>
                <a:ea typeface="Poppins"/>
                <a:cs typeface="Poppins"/>
                <a:sym typeface="Poppins"/>
              </a:rPr>
              <a:t>async</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params</a:t>
            </a:r>
            <a:r>
              <a:rPr b="0" i="0" lang="en-US" sz="1600" u="none" cap="none" strike="noStrike">
                <a:solidFill>
                  <a:srgbClr val="000000"/>
                </a:solidFill>
                <a:latin typeface="Poppins"/>
                <a:ea typeface="Poppins"/>
                <a:cs typeface="Poppins"/>
                <a:sym typeface="Poppins"/>
              </a:rPr>
              <a:t>) =&gt;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CB297B"/>
                </a:solidFill>
                <a:latin typeface="Poppins"/>
                <a:ea typeface="Poppins"/>
                <a:cs typeface="Poppins"/>
                <a:sym typeface="Poppins"/>
              </a:rPr>
              <a:t>return</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fooBar</a:t>
            </a:r>
            <a:r>
              <a:rPr b="0" i="0" lang="en-US" sz="1600" u="none" cap="none" strike="noStrike">
                <a:solidFill>
                  <a:srgbClr val="000000"/>
                </a:solidFill>
                <a:latin typeface="Poppins"/>
                <a:ea typeface="Poppins"/>
                <a:cs typeface="Poppins"/>
                <a:sym typeface="Poppins"/>
              </a:rPr>
              <a:t>;</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store resolved result in the variable called result or</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rPr b="0" i="0" lang="en-US" sz="1600" u="none" cap="none" strike="noStrike">
                <a:solidFill>
                  <a:srgbClr val="000000"/>
                </a:solidFill>
                <a:latin typeface="Poppins"/>
                <a:ea typeface="Poppins"/>
                <a:cs typeface="Poppins"/>
                <a:sym typeface="Poppins"/>
              </a:rPr>
              <a:t>// gracefully handle the error</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a:p>
            <a:pPr indent="0" lvl="2" marL="0" marR="0" rtl="0" algn="l">
              <a:lnSpc>
                <a:spcPct val="130000"/>
              </a:lnSpc>
              <a:spcBef>
                <a:spcPts val="0"/>
              </a:spcBef>
              <a:spcAft>
                <a:spcPts val="0"/>
              </a:spcAft>
              <a:buClr>
                <a:srgbClr val="CB297B"/>
              </a:buClr>
              <a:buSzPts val="1600"/>
              <a:buFont typeface="Arial"/>
              <a:buNone/>
            </a:pPr>
            <a:r>
              <a:rPr b="0" i="0" lang="en-US" sz="1600" u="none" cap="none" strike="noStrike">
                <a:solidFill>
                  <a:srgbClr val="CB297B"/>
                </a:solidFill>
                <a:latin typeface="Poppins"/>
                <a:ea typeface="Poppins"/>
                <a:cs typeface="Poppins"/>
                <a:sym typeface="Poppins"/>
              </a:rPr>
              <a:t>const</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18E7CD"/>
                </a:solidFill>
                <a:latin typeface="Poppins"/>
                <a:ea typeface="Poppins"/>
                <a:cs typeface="Poppins"/>
                <a:sym typeface="Poppins"/>
              </a:rPr>
              <a:t>result</a:t>
            </a:r>
            <a:r>
              <a:rPr b="0" i="0" lang="en-US" sz="1600" u="none" cap="none" strike="noStrike">
                <a:solidFill>
                  <a:srgbClr val="000000"/>
                </a:solidFill>
                <a:latin typeface="Poppins"/>
                <a:ea typeface="Poppins"/>
                <a:cs typeface="Poppins"/>
                <a:sym typeface="Poppins"/>
              </a:rPr>
              <a:t> = </a:t>
            </a:r>
            <a:r>
              <a:rPr b="0" i="0" lang="en-US" sz="1600" u="none" cap="none" strike="noStrike">
                <a:solidFill>
                  <a:srgbClr val="05A89D"/>
                </a:solidFill>
                <a:latin typeface="Poppins"/>
                <a:ea typeface="Poppins"/>
                <a:cs typeface="Poppins"/>
                <a:sym typeface="Poppins"/>
              </a:rPr>
              <a:t>await</a:t>
            </a:r>
            <a:r>
              <a:rPr b="0" i="0" lang="en-US" sz="1600" u="none" cap="none" strike="noStrike">
                <a:solidFill>
                  <a:srgbClr val="000000"/>
                </a:solidFill>
                <a:latin typeface="Poppins"/>
                <a:ea typeface="Poppins"/>
                <a:cs typeface="Poppins"/>
                <a:sym typeface="Poppins"/>
              </a:rPr>
              <a:t> </a:t>
            </a:r>
            <a:r>
              <a:rPr b="0" i="0" lang="en-US" sz="1600" u="none" cap="none" strike="noStrike">
                <a:solidFill>
                  <a:srgbClr val="61D834"/>
                </a:solidFill>
                <a:latin typeface="Poppins"/>
                <a:ea typeface="Poppins"/>
                <a:cs typeface="Poppins"/>
                <a:sym typeface="Poppins"/>
              </a:rPr>
              <a:t>fooFunc</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FF9200"/>
                </a:solidFill>
                <a:latin typeface="Poppins"/>
                <a:ea typeface="Poppins"/>
                <a:cs typeface="Poppins"/>
                <a:sym typeface="Poppins"/>
              </a:rPr>
              <a:t>catch</a:t>
            </a:r>
            <a:r>
              <a:rPr b="0" i="0" lang="en-US" sz="1600" u="none" cap="none" strike="noStrike">
                <a:solidFill>
                  <a:srgbClr val="000000"/>
                </a:solidFill>
                <a:latin typeface="Poppins"/>
                <a:ea typeface="Poppins"/>
                <a:cs typeface="Poppins"/>
                <a:sym typeface="Poppins"/>
              </a:rPr>
              <a:t>((</a:t>
            </a:r>
            <a:r>
              <a:rPr b="0" i="0" lang="en-US" sz="1600" u="none" cap="none" strike="noStrike">
                <a:solidFill>
                  <a:srgbClr val="18E7CD"/>
                </a:solidFill>
                <a:latin typeface="Poppins"/>
                <a:ea typeface="Poppins"/>
                <a:cs typeface="Poppins"/>
                <a:sym typeface="Poppins"/>
              </a:rPr>
              <a:t>err</a:t>
            </a:r>
            <a:r>
              <a:rPr b="0" i="0" lang="en-US" sz="1600" u="none" cap="none" strike="noStrike">
                <a:solidFill>
                  <a:srgbClr val="000000"/>
                </a:solidFill>
                <a:latin typeface="Poppins"/>
                <a:ea typeface="Poppins"/>
                <a:cs typeface="Poppins"/>
                <a:sym typeface="Poppins"/>
              </a:rPr>
              <a:t>) =&gt; { … });</a:t>
            </a:r>
            <a:endParaRPr b="0" i="0" sz="1400" u="none" cap="none" strike="noStrike">
              <a:solidFill>
                <a:srgbClr val="000000"/>
              </a:solidFill>
              <a:latin typeface="Arial"/>
              <a:ea typeface="Arial"/>
              <a:cs typeface="Arial"/>
              <a:sym typeface="Arial"/>
            </a:endParaRPr>
          </a:p>
          <a:p>
            <a:pPr indent="0" lvl="2"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0000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2022-09-28T16:37:43Z</dcterms:created>
</cp:coreProperties>
</file>