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Poppi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7aUiD//VXCcOgOjCFhkdS/alX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Poppins-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2169dc95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2169dc95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782169dc95_0_5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2782169dc95_0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782169dc95_0_5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2782169dc95_0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82169dc95_0_5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2782169dc95_0_5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84925616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784925616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5b8380c07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305b8380c07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5b8380c07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305b8380c07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05b8380c07_0_3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305b8380c07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5b8380c07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g305b8380c07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05b8380c07_0_3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g305b8380c07_0_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5b8380c07_0_4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305b8380c07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5b8380c0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305b8380c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05b8380c07_0_5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g305b8380c07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05b8380c07_0_5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305b8380c07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5b8380c07_0_6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g305b8380c07_0_6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05b8380c07_0_7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g305b8380c07_0_7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05b8380c07_0_8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g305b8380c07_0_8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05b8380c07_0_9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g305b8380c07_0_9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05b8380c07_0_10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g305b8380c07_0_10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05b8380c07_0_10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g305b8380c07_0_10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05b8380c07_0_1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4" name="Google Shape;654;g305b8380c07_0_1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05b8380c07_0_1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g305b8380c07_0_1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5b8380c07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05b8380c07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05b8380c07_0_1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g305b8380c07_0_1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305b8380c07_0_1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g305b8380c07_0_1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05b8380c07_0_12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g305b8380c07_0_1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05b8380c07_0_13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9" name="Google Shape;719;g305b8380c07_0_1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05b8380c07_0_16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g305b8380c07_0_1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05b8380c07_0_17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g305b8380c07_0_1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05b8380c07_0_17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g305b8380c07_0_17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05b8380c07_0_17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g305b8380c07_0_17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05b8380c07_0_17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g305b8380c07_0_17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05b8380c07_0_17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g305b8380c07_0_17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2169dc95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782169dc95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05b8380c07_0_17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1" name="Google Shape;831;g305b8380c07_0_17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05b8380c07_0_17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1" name="Google Shape;841;g305b8380c07_0_1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82169dc95_0_3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782169dc95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82169dc95_0_4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782169dc95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82169dc95_0_4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2782169dc95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82169dc95_0_4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2782169dc95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82169dc95_0_5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2782169dc95_0_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3046b254cf4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3046b254cf4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3046b254cf4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3046b254cf4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3046b254cf4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3046b254cf4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3046b254cf4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3046b254cf4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3046b254cf4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3046b254cf4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3046b254cf4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3046b254cf4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046b254cf4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3046b254cf4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046b254cf4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3046b254cf4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3046b254cf4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3046b254cf4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3046b254cf4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3046b254cf4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3046b254cf4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3046b254cf4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3046b254cf4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3046b254cf4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3046b254cf4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3046b254cf4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046b254cf4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3046b254cf4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3046b254cf4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3046b254cf4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3046b254cf4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3046b254cf4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3046b254cf4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3046b254cf4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3046b254cf4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3046b254cf4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3046b254cf4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3046b254cf4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3046b254cf4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3046b254cf4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3046b254cf4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3046b254cf4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3046b254cf4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3046b254cf4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3046b254cf4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3046b254cf4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3046b254cf4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3046b254cf4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3046b254cf4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3046b254cf4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3046b254cf4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3046b254cf4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3046b254cf4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3046b254cf4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3046b254cf4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3046b254cf4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3046b254cf4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3046b254cf4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3046b254cf4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3046b254cf4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3046b254cf4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3046b254cf4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3046b254cf4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3046b254cf4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3046b254cf4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3046b254cf4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3046b254cf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3046b254cf4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3046b254cf4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hub.com/senchalabs/connect" TargetMode="External"/><Relationship Id="rId4" Type="http://schemas.openxmlformats.org/officeDocument/2006/relationships/hyperlink" Target="https://expressjs.com/en/4x/api.html#express.static" TargetMode="External"/><Relationship Id="rId5" Type="http://schemas.openxmlformats.org/officeDocument/2006/relationships/hyperlink" Target="https://expressjs.com/en/4x/api.html#express.json" TargetMode="External"/><Relationship Id="rId6" Type="http://schemas.openxmlformats.org/officeDocument/2006/relationships/hyperlink" Target="https://expressjs.com/en/4x/api.html#express.urlencod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codeforgeek.com/handling-http-status-code-like-a-pr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2169dc95_0_101"/>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2169dc95_0_101"/>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2169dc95_0_101"/>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5</a:t>
            </a:r>
            <a:endParaRPr b="1" i="0" sz="4400" u="none" cap="none" strike="noStrike">
              <a:solidFill>
                <a:srgbClr val="3E4754"/>
              </a:solidFill>
              <a:latin typeface="Arial"/>
              <a:ea typeface="Arial"/>
              <a:cs typeface="Arial"/>
              <a:sym typeface="Arial"/>
            </a:endParaRPr>
          </a:p>
        </p:txBody>
      </p:sp>
      <p:sp>
        <p:nvSpPr>
          <p:cNvPr id="102" name="Google Shape;102;g2782169dc95_0_101"/>
          <p:cNvSpPr txBox="1"/>
          <p:nvPr/>
        </p:nvSpPr>
        <p:spPr>
          <a:xfrm>
            <a:off x="7124700" y="3774200"/>
            <a:ext cx="4219800" cy="14772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Express, Express Middleware, PostMan &amp; Sessions</a:t>
            </a:r>
            <a:endParaRPr b="0" i="0" sz="2800" u="none" cap="none" strike="noStrike">
              <a:solidFill>
                <a:srgbClr val="F0EFEE"/>
              </a:solidFill>
              <a:latin typeface="Arial"/>
              <a:ea typeface="Arial"/>
              <a:cs typeface="Arial"/>
              <a:sym typeface="Arial"/>
            </a:endParaRPr>
          </a:p>
        </p:txBody>
      </p:sp>
      <p:cxnSp>
        <p:nvCxnSpPr>
          <p:cNvPr id="103" name="Google Shape;103;g2782169dc95_0_101"/>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782169dc95_0_5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g2782169dc95_0_512"/>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Templating with EJS</a:t>
            </a:r>
            <a:endParaRPr/>
          </a:p>
        </p:txBody>
      </p:sp>
      <p:sp>
        <p:nvSpPr>
          <p:cNvPr id="346" name="Google Shape;346;g2782169dc95_0_512"/>
          <p:cNvSpPr/>
          <p:nvPr/>
        </p:nvSpPr>
        <p:spPr>
          <a:xfrm>
            <a:off x="2246046" y="2506056"/>
            <a:ext cx="1200300" cy="1200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Poppins"/>
                <a:ea typeface="Poppins"/>
                <a:cs typeface="Poppins"/>
                <a:sym typeface="Poppins"/>
              </a:rPr>
              <a:t>01</a:t>
            </a:r>
            <a:endParaRPr b="0" i="0" sz="1400" u="none" cap="none" strike="noStrike">
              <a:solidFill>
                <a:srgbClr val="000000"/>
              </a:solidFill>
              <a:latin typeface="Arial"/>
              <a:ea typeface="Arial"/>
              <a:cs typeface="Arial"/>
              <a:sym typeface="Arial"/>
            </a:endParaRPr>
          </a:p>
        </p:txBody>
      </p:sp>
      <p:sp>
        <p:nvSpPr>
          <p:cNvPr id="347" name="Google Shape;347;g2782169dc95_0_512"/>
          <p:cNvSpPr/>
          <p:nvPr/>
        </p:nvSpPr>
        <p:spPr>
          <a:xfrm>
            <a:off x="4416586" y="2506056"/>
            <a:ext cx="1200300" cy="1200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Poppins"/>
                <a:ea typeface="Poppins"/>
                <a:cs typeface="Poppins"/>
                <a:sym typeface="Poppins"/>
              </a:rPr>
              <a:t>02</a:t>
            </a:r>
            <a:endParaRPr b="0" i="0" sz="1400" u="none" cap="none" strike="noStrike">
              <a:solidFill>
                <a:srgbClr val="000000"/>
              </a:solidFill>
              <a:latin typeface="Arial"/>
              <a:ea typeface="Arial"/>
              <a:cs typeface="Arial"/>
              <a:sym typeface="Arial"/>
            </a:endParaRPr>
          </a:p>
        </p:txBody>
      </p:sp>
      <p:sp>
        <p:nvSpPr>
          <p:cNvPr id="348" name="Google Shape;348;g2782169dc95_0_512"/>
          <p:cNvSpPr/>
          <p:nvPr/>
        </p:nvSpPr>
        <p:spPr>
          <a:xfrm>
            <a:off x="6581172" y="2498119"/>
            <a:ext cx="1200300" cy="12003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Poppins"/>
                <a:ea typeface="Poppins"/>
                <a:cs typeface="Poppins"/>
                <a:sym typeface="Poppins"/>
              </a:rPr>
              <a:t>03</a:t>
            </a:r>
            <a:endParaRPr b="0" i="0" sz="1400" u="none" cap="none" strike="noStrike">
              <a:solidFill>
                <a:srgbClr val="000000"/>
              </a:solidFill>
              <a:latin typeface="Arial"/>
              <a:ea typeface="Arial"/>
              <a:cs typeface="Arial"/>
              <a:sym typeface="Arial"/>
            </a:endParaRPr>
          </a:p>
        </p:txBody>
      </p:sp>
      <p:sp>
        <p:nvSpPr>
          <p:cNvPr id="349" name="Google Shape;349;g2782169dc95_0_512"/>
          <p:cNvSpPr/>
          <p:nvPr/>
        </p:nvSpPr>
        <p:spPr>
          <a:xfrm>
            <a:off x="8745757" y="2506056"/>
            <a:ext cx="1200300" cy="12003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Poppins"/>
                <a:ea typeface="Poppins"/>
                <a:cs typeface="Poppins"/>
                <a:sym typeface="Poppins"/>
              </a:rPr>
              <a:t>04</a:t>
            </a:r>
            <a:endParaRPr b="0" i="0" sz="1400" u="none" cap="none" strike="noStrike">
              <a:solidFill>
                <a:srgbClr val="000000"/>
              </a:solidFill>
              <a:latin typeface="Arial"/>
              <a:ea typeface="Arial"/>
              <a:cs typeface="Arial"/>
              <a:sym typeface="Arial"/>
            </a:endParaRPr>
          </a:p>
        </p:txBody>
      </p:sp>
      <p:sp>
        <p:nvSpPr>
          <p:cNvPr id="350" name="Google Shape;350;g2782169dc95_0_512"/>
          <p:cNvSpPr/>
          <p:nvPr/>
        </p:nvSpPr>
        <p:spPr>
          <a:xfrm>
            <a:off x="1760875" y="2010963"/>
            <a:ext cx="2170539" cy="1087254"/>
          </a:xfrm>
          <a:custGeom>
            <a:rect b="b" l="l" r="r" t="t"/>
            <a:pathLst>
              <a:path extrusionOk="0" h="115" w="231">
                <a:moveTo>
                  <a:pt x="231" y="115"/>
                </a:moveTo>
                <a:cubicBezTo>
                  <a:pt x="231" y="52"/>
                  <a:pt x="179" y="0"/>
                  <a:pt x="116" y="0"/>
                </a:cubicBezTo>
                <a:cubicBezTo>
                  <a:pt x="52" y="0"/>
                  <a:pt x="0" y="52"/>
                  <a:pt x="0" y="115"/>
                </a:cubicBezTo>
              </a:path>
            </a:pathLst>
          </a:custGeom>
          <a:noFill/>
          <a:ln cap="flat" cmpd="sng" w="190500">
            <a:solidFill>
              <a:schemeClr val="accent1"/>
            </a:solidFill>
            <a:prstDash val="solid"/>
            <a:miter lim="800000"/>
            <a:headEnd len="sm" w="sm" type="none"/>
            <a:tailEnd len="sm" w="sm" type="none"/>
          </a:ln>
        </p:spPr>
        <p:txBody>
          <a:bodyPr anchorCtr="0" anchor="t" bIns="91450" lIns="182900" spcFirstLastPara="1" rIns="182900" wrap="square" tIns="914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1" name="Google Shape;351;g2782169dc95_0_512"/>
          <p:cNvSpPr/>
          <p:nvPr/>
        </p:nvSpPr>
        <p:spPr>
          <a:xfrm>
            <a:off x="3931415" y="3098217"/>
            <a:ext cx="2170539" cy="1103126"/>
          </a:xfrm>
          <a:custGeom>
            <a:rect b="b" l="l" r="r" t="t"/>
            <a:pathLst>
              <a:path extrusionOk="0" h="116" w="231">
                <a:moveTo>
                  <a:pt x="0" y="0"/>
                </a:moveTo>
                <a:cubicBezTo>
                  <a:pt x="0" y="64"/>
                  <a:pt x="52" y="116"/>
                  <a:pt x="115" y="116"/>
                </a:cubicBezTo>
                <a:cubicBezTo>
                  <a:pt x="179" y="116"/>
                  <a:pt x="231" y="64"/>
                  <a:pt x="231" y="0"/>
                </a:cubicBezTo>
              </a:path>
            </a:pathLst>
          </a:custGeom>
          <a:noFill/>
          <a:ln cap="flat" cmpd="sng" w="190500">
            <a:solidFill>
              <a:schemeClr val="accent2"/>
            </a:solidFill>
            <a:prstDash val="solid"/>
            <a:miter lim="800000"/>
            <a:headEnd len="sm" w="sm" type="none"/>
            <a:tailEnd len="sm" w="sm" type="none"/>
          </a:ln>
        </p:spPr>
        <p:txBody>
          <a:bodyPr anchorCtr="0" anchor="t" bIns="91450" lIns="182900" spcFirstLastPara="1" rIns="182900" wrap="square" tIns="914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2" name="Google Shape;352;g2782169dc95_0_512"/>
          <p:cNvSpPr/>
          <p:nvPr/>
        </p:nvSpPr>
        <p:spPr>
          <a:xfrm>
            <a:off x="6101953" y="2010963"/>
            <a:ext cx="2158634" cy="1087254"/>
          </a:xfrm>
          <a:custGeom>
            <a:rect b="b" l="l" r="r" t="t"/>
            <a:pathLst>
              <a:path extrusionOk="0" h="115" w="230">
                <a:moveTo>
                  <a:pt x="230" y="115"/>
                </a:moveTo>
                <a:cubicBezTo>
                  <a:pt x="230" y="52"/>
                  <a:pt x="179" y="0"/>
                  <a:pt x="115" y="0"/>
                </a:cubicBezTo>
                <a:cubicBezTo>
                  <a:pt x="51" y="0"/>
                  <a:pt x="0" y="52"/>
                  <a:pt x="0" y="115"/>
                </a:cubicBezTo>
              </a:path>
            </a:pathLst>
          </a:custGeom>
          <a:noFill/>
          <a:ln cap="flat" cmpd="sng" w="190500">
            <a:solidFill>
              <a:schemeClr val="accent3"/>
            </a:solidFill>
            <a:prstDash val="solid"/>
            <a:miter lim="800000"/>
            <a:headEnd len="sm" w="sm" type="none"/>
            <a:tailEnd len="sm" w="sm" type="none"/>
          </a:ln>
        </p:spPr>
        <p:txBody>
          <a:bodyPr anchorCtr="0" anchor="t" bIns="91450" lIns="182900" spcFirstLastPara="1" rIns="182900" wrap="square" tIns="914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3" name="Google Shape;353;g2782169dc95_0_512"/>
          <p:cNvSpPr/>
          <p:nvPr/>
        </p:nvSpPr>
        <p:spPr>
          <a:xfrm>
            <a:off x="8260586" y="3098217"/>
            <a:ext cx="2170539" cy="1103126"/>
          </a:xfrm>
          <a:custGeom>
            <a:rect b="b" l="l" r="r" t="t"/>
            <a:pathLst>
              <a:path extrusionOk="0" h="116" w="231">
                <a:moveTo>
                  <a:pt x="0" y="0"/>
                </a:moveTo>
                <a:cubicBezTo>
                  <a:pt x="0" y="64"/>
                  <a:pt x="52" y="116"/>
                  <a:pt x="116" y="116"/>
                </a:cubicBezTo>
                <a:cubicBezTo>
                  <a:pt x="179" y="116"/>
                  <a:pt x="231" y="64"/>
                  <a:pt x="231" y="0"/>
                </a:cubicBezTo>
              </a:path>
            </a:pathLst>
          </a:custGeom>
          <a:noFill/>
          <a:ln cap="flat" cmpd="sng" w="190500">
            <a:solidFill>
              <a:schemeClr val="accent4"/>
            </a:solidFill>
            <a:prstDash val="solid"/>
            <a:miter lim="800000"/>
            <a:headEnd len="sm" w="sm" type="none"/>
            <a:tailEnd len="sm" w="sm" type="none"/>
          </a:ln>
        </p:spPr>
        <p:txBody>
          <a:bodyPr anchorCtr="0" anchor="t" bIns="91450" lIns="182900" spcFirstLastPara="1" rIns="182900" wrap="square" tIns="914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4" name="Google Shape;354;g2782169dc95_0_512"/>
          <p:cNvSpPr txBox="1"/>
          <p:nvPr/>
        </p:nvSpPr>
        <p:spPr>
          <a:xfrm>
            <a:off x="5999200" y="4032950"/>
            <a:ext cx="2363100" cy="15009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US" sz="1500" u="none" cap="none" strike="noStrike">
                <a:solidFill>
                  <a:schemeClr val="dk1"/>
                </a:solidFill>
                <a:latin typeface="Arial"/>
                <a:ea typeface="Arial"/>
                <a:cs typeface="Arial"/>
                <a:sym typeface="Arial"/>
              </a:rPr>
              <a:t>The “&lt;% %&gt;” tag is used to house JS logic that we do not want to render but execute, example: for loops, while loops, higher order array methods etc.</a:t>
            </a:r>
            <a:endParaRPr b="0" i="0" sz="1500" u="none" cap="none" strike="noStrike">
              <a:solidFill>
                <a:srgbClr val="000000"/>
              </a:solidFill>
              <a:latin typeface="Arial"/>
              <a:ea typeface="Arial"/>
              <a:cs typeface="Arial"/>
              <a:sym typeface="Arial"/>
            </a:endParaRPr>
          </a:p>
        </p:txBody>
      </p:sp>
      <p:sp>
        <p:nvSpPr>
          <p:cNvPr id="355" name="Google Shape;355;g2782169dc95_0_512"/>
          <p:cNvSpPr txBox="1"/>
          <p:nvPr/>
        </p:nvSpPr>
        <p:spPr>
          <a:xfrm>
            <a:off x="1875658" y="4032962"/>
            <a:ext cx="1953000" cy="15009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US" sz="1500" u="none" cap="none" strike="noStrike">
                <a:solidFill>
                  <a:schemeClr val="dk1"/>
                </a:solidFill>
                <a:latin typeface="Arial"/>
                <a:ea typeface="Arial"/>
                <a:cs typeface="Arial"/>
                <a:sym typeface="Arial"/>
              </a:rPr>
              <a:t>EJS is a templating engine which is very minimalistic and easy to pick up because of how well it resembles HTML. </a:t>
            </a:r>
            <a:endParaRPr b="0" i="0" sz="1700" u="none" cap="none" strike="noStrike">
              <a:solidFill>
                <a:srgbClr val="000000"/>
              </a:solidFill>
              <a:latin typeface="Arial"/>
              <a:ea typeface="Arial"/>
              <a:cs typeface="Arial"/>
              <a:sym typeface="Arial"/>
            </a:endParaRPr>
          </a:p>
        </p:txBody>
      </p:sp>
      <p:sp>
        <p:nvSpPr>
          <p:cNvPr id="356" name="Google Shape;356;g2782169dc95_0_512"/>
          <p:cNvSpPr txBox="1"/>
          <p:nvPr/>
        </p:nvSpPr>
        <p:spPr>
          <a:xfrm>
            <a:off x="3835189" y="1708345"/>
            <a:ext cx="2363100" cy="738900"/>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US" sz="1500" u="none" cap="none" strike="noStrike">
                <a:solidFill>
                  <a:schemeClr val="dk1"/>
                </a:solidFill>
                <a:latin typeface="Arial"/>
                <a:ea typeface="Arial"/>
                <a:cs typeface="Arial"/>
                <a:sym typeface="Arial"/>
              </a:rPr>
              <a:t>An EJS file has a “.ejs” extension and follows the same syntax as HTML </a:t>
            </a:r>
            <a:endParaRPr b="0" i="0" sz="1500" u="none" cap="none" strike="noStrike">
              <a:solidFill>
                <a:srgbClr val="000000"/>
              </a:solidFill>
              <a:latin typeface="Arial"/>
              <a:ea typeface="Arial"/>
              <a:cs typeface="Arial"/>
              <a:sym typeface="Arial"/>
            </a:endParaRPr>
          </a:p>
        </p:txBody>
      </p:sp>
      <p:sp>
        <p:nvSpPr>
          <p:cNvPr id="357" name="Google Shape;357;g2782169dc95_0_512"/>
          <p:cNvSpPr txBox="1"/>
          <p:nvPr/>
        </p:nvSpPr>
        <p:spPr>
          <a:xfrm>
            <a:off x="8260575" y="1505200"/>
            <a:ext cx="2454900" cy="738900"/>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US" sz="1500" u="none" cap="none" strike="noStrike">
                <a:solidFill>
                  <a:schemeClr val="dk1"/>
                </a:solidFill>
                <a:latin typeface="Arial"/>
                <a:ea typeface="Arial"/>
                <a:cs typeface="Arial"/>
                <a:sym typeface="Arial"/>
              </a:rPr>
              <a:t>&lt;%= %&gt; is used to house JS logic or variables that you want to render on the page.</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782169dc95_0_519"/>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 for EJS</a:t>
            </a:r>
            <a:endParaRPr/>
          </a:p>
        </p:txBody>
      </p:sp>
      <p:sp>
        <p:nvSpPr>
          <p:cNvPr id="363" name="Google Shape;363;g2782169dc95_0_519"/>
          <p:cNvSpPr/>
          <p:nvPr/>
        </p:nvSpPr>
        <p:spPr>
          <a:xfrm>
            <a:off x="671307" y="2827534"/>
            <a:ext cx="4897800" cy="32439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Poppins"/>
              <a:ea typeface="Poppins"/>
              <a:cs typeface="Poppins"/>
              <a:sym typeface="Poppins"/>
            </a:endParaRPr>
          </a:p>
        </p:txBody>
      </p:sp>
      <p:sp>
        <p:nvSpPr>
          <p:cNvPr id="364" name="Google Shape;364;g2782169dc95_0_519"/>
          <p:cNvSpPr txBox="1"/>
          <p:nvPr/>
        </p:nvSpPr>
        <p:spPr>
          <a:xfrm>
            <a:off x="862289" y="2935251"/>
            <a:ext cx="4597200" cy="285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const express = require("express");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const path = require("path");</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const router = require("./routes");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const app = express();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app.set("views", path.join(__dirname, "views"));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app.set("view engine", "ejs");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app.use(express.json());</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app.use("/", router);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app.listen(3000, () =&gt;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    console.log("server running on port 3000");</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65" name="Google Shape;365;g2782169dc95_0_519"/>
          <p:cNvSpPr txBox="1"/>
          <p:nvPr/>
        </p:nvSpPr>
        <p:spPr>
          <a:xfrm>
            <a:off x="345599" y="2118943"/>
            <a:ext cx="5223600" cy="5079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500"/>
              <a:buFont typeface="Arial"/>
              <a:buChar char="•"/>
            </a:pPr>
            <a:r>
              <a:rPr b="0" i="0" lang="en-US" sz="1500" u="none" cap="none" strike="noStrike">
                <a:solidFill>
                  <a:schemeClr val="dk1"/>
                </a:solidFill>
                <a:latin typeface="Arial"/>
                <a:ea typeface="Arial"/>
                <a:cs typeface="Arial"/>
                <a:sym typeface="Arial"/>
              </a:rPr>
              <a:t>In ”server.js” we need to set the template engine and the assign the directory containing the templates.</a:t>
            </a:r>
            <a:endParaRPr b="0" i="0" sz="1600" u="none" cap="none" strike="noStrike">
              <a:solidFill>
                <a:srgbClr val="000000"/>
              </a:solidFill>
              <a:latin typeface="Arial"/>
              <a:ea typeface="Arial"/>
              <a:cs typeface="Arial"/>
              <a:sym typeface="Arial"/>
            </a:endParaRPr>
          </a:p>
        </p:txBody>
      </p:sp>
      <p:sp>
        <p:nvSpPr>
          <p:cNvPr id="366" name="Google Shape;366;g2782169dc95_0_519"/>
          <p:cNvSpPr txBox="1"/>
          <p:nvPr/>
        </p:nvSpPr>
        <p:spPr>
          <a:xfrm>
            <a:off x="6622798" y="2118943"/>
            <a:ext cx="5223600" cy="1062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500"/>
              <a:buFont typeface="Arial"/>
              <a:buChar char="•"/>
            </a:pPr>
            <a:r>
              <a:rPr b="0" i="0" lang="en-US" sz="1500" u="none" cap="none" strike="noStrike">
                <a:solidFill>
                  <a:schemeClr val="dk1"/>
                </a:solidFill>
                <a:latin typeface="Arial"/>
                <a:ea typeface="Arial"/>
                <a:cs typeface="Arial"/>
                <a:sym typeface="Arial"/>
              </a:rPr>
              <a:t>To render a template use the “res.render” method where the first param is name of the template and second param is an object containing the variables needed by the template</a:t>
            </a:r>
            <a:endParaRPr b="0" i="0" sz="1600" u="none" cap="none" strike="noStrike">
              <a:solidFill>
                <a:srgbClr val="000000"/>
              </a:solidFill>
              <a:latin typeface="Arial"/>
              <a:ea typeface="Arial"/>
              <a:cs typeface="Arial"/>
              <a:sym typeface="Arial"/>
            </a:endParaRPr>
          </a:p>
        </p:txBody>
      </p:sp>
      <p:sp>
        <p:nvSpPr>
          <p:cNvPr id="367" name="Google Shape;367;g2782169dc95_0_519"/>
          <p:cNvSpPr/>
          <p:nvPr/>
        </p:nvSpPr>
        <p:spPr>
          <a:xfrm>
            <a:off x="6918935" y="3256332"/>
            <a:ext cx="4514100" cy="18816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Poppins"/>
              <a:ea typeface="Poppins"/>
              <a:cs typeface="Poppins"/>
              <a:sym typeface="Poppins"/>
            </a:endParaRPr>
          </a:p>
        </p:txBody>
      </p:sp>
      <p:sp>
        <p:nvSpPr>
          <p:cNvPr id="368" name="Google Shape;368;g2782169dc95_0_519"/>
          <p:cNvSpPr txBox="1"/>
          <p:nvPr/>
        </p:nvSpPr>
        <p:spPr>
          <a:xfrm>
            <a:off x="7109917" y="3486748"/>
            <a:ext cx="4132200" cy="200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20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res.render(“templateName”, { …variables });</a:t>
            </a:r>
            <a:endParaRPr b="0" i="0" sz="1400" u="none" cap="none" strike="noStrike">
              <a:solidFill>
                <a:srgbClr val="000000"/>
              </a:solidFill>
              <a:latin typeface="Arial"/>
              <a:ea typeface="Arial"/>
              <a:cs typeface="Arial"/>
              <a:sym typeface="Arial"/>
            </a:endParaRPr>
          </a:p>
        </p:txBody>
      </p:sp>
      <p:sp>
        <p:nvSpPr>
          <p:cNvPr id="369" name="Google Shape;369;g2782169dc95_0_519"/>
          <p:cNvSpPr txBox="1"/>
          <p:nvPr/>
        </p:nvSpPr>
        <p:spPr>
          <a:xfrm>
            <a:off x="345599" y="1256306"/>
            <a:ext cx="11500800" cy="5931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To add EJS template support to express we need to install the “ejs” package, npm i ejs</a:t>
            </a:r>
            <a:endParaRPr b="0" i="0" sz="1600" u="none" cap="none" strike="noStrike">
              <a:solidFill>
                <a:schemeClr val="dk1"/>
              </a:solidFill>
              <a:latin typeface="Arial"/>
              <a:ea typeface="Arial"/>
              <a:cs typeface="Arial"/>
              <a:sym typeface="Arial"/>
            </a:endParaRPr>
          </a:p>
          <a:p>
            <a:pPr indent="-285750" lvl="0" marL="285750" marR="0" rtl="0" algn="l">
              <a:lnSpc>
                <a:spcPct val="120000"/>
              </a:lnSpc>
              <a:spcBef>
                <a:spcPts val="400"/>
              </a:spcBef>
              <a:spcAft>
                <a:spcPts val="40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Create a directory called “views” this is the folder which will contain all the templates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782169dc95_0_52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g2782169dc95_0_526"/>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Handling Secrets</a:t>
            </a:r>
            <a:endParaRPr/>
          </a:p>
        </p:txBody>
      </p:sp>
      <p:sp>
        <p:nvSpPr>
          <p:cNvPr id="376" name="Google Shape;376;g2782169dc95_0_526"/>
          <p:cNvSpPr txBox="1"/>
          <p:nvPr/>
        </p:nvSpPr>
        <p:spPr>
          <a:xfrm>
            <a:off x="345599" y="1116731"/>
            <a:ext cx="11500800" cy="21735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Working with backend applications we would often find ourselves holding several important secrets and it’s of paramount significance that we keep those secrets secure and unattainable to the regular user, and also don’t accidentally leak them.</a:t>
            </a:r>
            <a:endParaRPr b="0" i="0" sz="1600" u="none" cap="none" strike="noStrike">
              <a:solidFill>
                <a:schemeClr val="dk1"/>
              </a:solidFill>
              <a:latin typeface="Arial"/>
              <a:ea typeface="Arial"/>
              <a:cs typeface="Arial"/>
              <a:sym typeface="Arial"/>
            </a:endParaRPr>
          </a:p>
          <a:p>
            <a:pPr indent="-285750" lvl="0" marL="285750" marR="0" rtl="0" algn="l">
              <a:lnSpc>
                <a:spcPct val="12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Secrets should never be in the actual code, and the code should borrow them from an external file, which is not a part of the actual application, and they can be exposed to the application through a utility.</a:t>
            </a:r>
            <a:endParaRPr b="0" i="0" sz="1600" u="none" cap="none" strike="noStrike">
              <a:solidFill>
                <a:schemeClr val="dk1"/>
              </a:solidFill>
              <a:latin typeface="Arial"/>
              <a:ea typeface="Arial"/>
              <a:cs typeface="Arial"/>
              <a:sym typeface="Arial"/>
            </a:endParaRPr>
          </a:p>
          <a:p>
            <a:pPr indent="-285750" lvl="0" marL="285750" marR="0" rtl="0" algn="l">
              <a:lnSpc>
                <a:spcPct val="12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Traditionally, it is done by adding a “.env” file which contains the secrets.</a:t>
            </a:r>
            <a:endParaRPr b="0" i="0" sz="1600" u="none" cap="none" strike="noStrike">
              <a:solidFill>
                <a:schemeClr val="dk1"/>
              </a:solidFill>
              <a:latin typeface="Arial"/>
              <a:ea typeface="Arial"/>
              <a:cs typeface="Arial"/>
              <a:sym typeface="Arial"/>
            </a:endParaRPr>
          </a:p>
          <a:p>
            <a:pPr indent="-285750" lvl="0" marL="285750" marR="0" rtl="0" algn="l">
              <a:lnSpc>
                <a:spcPct val="120000"/>
              </a:lnSpc>
              <a:spcBef>
                <a:spcPts val="400"/>
              </a:spcBef>
              <a:spcAft>
                <a:spcPts val="40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This also includes making sure that the secrets never make it to any sort of staging environment in our Version Control System. this commonly involves adding the secrets file to “.gitignore” </a:t>
            </a:r>
            <a:endParaRPr b="0" i="0" sz="1600" u="none" cap="none" strike="noStrike">
              <a:solidFill>
                <a:schemeClr val="dk1"/>
              </a:solidFill>
              <a:latin typeface="Arial"/>
              <a:ea typeface="Arial"/>
              <a:cs typeface="Arial"/>
              <a:sym typeface="Arial"/>
            </a:endParaRPr>
          </a:p>
        </p:txBody>
      </p:sp>
      <p:sp>
        <p:nvSpPr>
          <p:cNvPr id="377" name="Google Shape;377;g2782169dc95_0_526"/>
          <p:cNvSpPr txBox="1"/>
          <p:nvPr/>
        </p:nvSpPr>
        <p:spPr>
          <a:xfrm>
            <a:off x="687889" y="3375826"/>
            <a:ext cx="4597200" cy="94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 SECRETS.ENV file</a:t>
            </a:r>
            <a:br>
              <a:rPr b="0" i="0" lang="en-US" sz="1300" u="none" cap="none" strike="noStrike">
                <a:solidFill>
                  <a:schemeClr val="accent1"/>
                </a:solidFill>
                <a:latin typeface="Consolas"/>
                <a:ea typeface="Consolas"/>
                <a:cs typeface="Consolas"/>
                <a:sym typeface="Consolas"/>
              </a:rPr>
            </a:br>
            <a:br>
              <a:rPr b="0" i="0" lang="en-US" sz="1300" u="none" cap="none" strike="noStrike">
                <a:solidFill>
                  <a:schemeClr val="accent1"/>
                </a:solidFill>
                <a:latin typeface="Consolas"/>
                <a:ea typeface="Consolas"/>
                <a:cs typeface="Consolas"/>
                <a:sym typeface="Consolas"/>
              </a:rPr>
            </a:br>
            <a:r>
              <a:rPr b="0" i="0" lang="en-US" sz="1300" u="none" cap="none" strike="noStrike">
                <a:solidFill>
                  <a:schemeClr val="accent1"/>
                </a:solidFill>
                <a:latin typeface="Consolas"/>
                <a:ea typeface="Consolas"/>
                <a:cs typeface="Consolas"/>
                <a:sym typeface="Consolas"/>
              </a:rPr>
              <a:t>FOO_SECRET = “foo_secret”</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20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BAR_SECRET = “bar_secret”</a:t>
            </a:r>
            <a:endParaRPr b="0" i="0" sz="1300" u="none" cap="none" strike="noStrike">
              <a:solidFill>
                <a:schemeClr val="accent1"/>
              </a:solidFill>
              <a:latin typeface="Consolas"/>
              <a:ea typeface="Consolas"/>
              <a:cs typeface="Consolas"/>
              <a:sym typeface="Consolas"/>
            </a:endParaRPr>
          </a:p>
        </p:txBody>
      </p:sp>
      <p:sp>
        <p:nvSpPr>
          <p:cNvPr id="378" name="Google Shape;378;g2782169dc95_0_526"/>
          <p:cNvSpPr txBox="1"/>
          <p:nvPr/>
        </p:nvSpPr>
        <p:spPr>
          <a:xfrm>
            <a:off x="4278604" y="3350900"/>
            <a:ext cx="6329100" cy="2540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200"/>
              </a:spcBef>
              <a:spcAft>
                <a:spcPts val="0"/>
              </a:spcAft>
              <a:buClr>
                <a:srgbClr val="000000"/>
              </a:buClr>
              <a:buSzPts val="1300"/>
              <a:buFont typeface="Consolas"/>
              <a:buNone/>
            </a:pPr>
            <a:r>
              <a:rPr b="0" i="0" lang="en-US" sz="1300" u="none" cap="none" strike="noStrike">
                <a:solidFill>
                  <a:schemeClr val="accent1"/>
                </a:solidFill>
                <a:latin typeface="Consolas"/>
                <a:ea typeface="Consolas"/>
                <a:cs typeface="Consolas"/>
                <a:sym typeface="Consolas"/>
              </a:rPr>
              <a:t>// config.js</a:t>
            </a:r>
            <a:br>
              <a:rPr b="0" i="0" lang="en-US" sz="1300" u="none" cap="none" strike="noStrike">
                <a:solidFill>
                  <a:schemeClr val="accent1"/>
                </a:solidFill>
                <a:latin typeface="Consolas"/>
                <a:ea typeface="Consolas"/>
                <a:cs typeface="Consolas"/>
                <a:sym typeface="Consolas"/>
              </a:rPr>
            </a:br>
            <a:br>
              <a:rPr b="0" i="0" lang="en-US" sz="1300" u="none" cap="none" strike="noStrike">
                <a:solidFill>
                  <a:schemeClr val="accent1"/>
                </a:solidFill>
                <a:latin typeface="Consolas"/>
                <a:ea typeface="Consolas"/>
                <a:cs typeface="Consolas"/>
                <a:sym typeface="Consolas"/>
              </a:rPr>
            </a:br>
            <a:r>
              <a:rPr b="0" i="0" lang="en-US" sz="1300" u="none" cap="none" strike="noStrike">
                <a:solidFill>
                  <a:schemeClr val="accent1"/>
                </a:solidFill>
                <a:latin typeface="Consolas"/>
                <a:ea typeface="Consolas"/>
                <a:cs typeface="Consolas"/>
                <a:sym typeface="Consolas"/>
              </a:rPr>
              <a:t>const dotenv = require("dotenv");</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rPr b="0" i="0" lang="en-US" sz="1300" u="none" cap="none" strike="noStrike">
                <a:solidFill>
                  <a:schemeClr val="accent1"/>
                </a:solidFill>
                <a:latin typeface="Consolas"/>
                <a:ea typeface="Consolas"/>
                <a:cs typeface="Consolas"/>
                <a:sym typeface="Consolas"/>
              </a:rPr>
              <a:t>const path = require("path");</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rPr b="0" i="0" lang="en-US" sz="1300" u="none" cap="none" strike="noStrike">
                <a:solidFill>
                  <a:schemeClr val="accent1"/>
                </a:solidFill>
                <a:latin typeface="Consolas"/>
                <a:ea typeface="Consolas"/>
                <a:cs typeface="Consolas"/>
                <a:sym typeface="Consolas"/>
              </a:rPr>
              <a:t>dotenv.config({ path: path.resolve(__dirname, "../") });</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rPr b="0" i="0" lang="en-US" sz="1300" u="none" cap="none" strike="noStrike">
                <a:solidFill>
                  <a:schemeClr val="accent1"/>
                </a:solidFill>
                <a:latin typeface="Consolas"/>
                <a:ea typeface="Consolas"/>
                <a:cs typeface="Consolas"/>
                <a:sym typeface="Consolas"/>
              </a:rPr>
              <a:t>module.exports = { ...process.env };</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chemeClr val="dk1"/>
              </a:buClr>
              <a:buSzPts val="1100"/>
              <a:buFont typeface="Arial"/>
              <a:buNone/>
            </a:pPr>
            <a:r>
              <a:t/>
            </a:r>
            <a:endParaRPr b="0" i="0" sz="13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200"/>
              </a:spcAft>
              <a:buClr>
                <a:srgbClr val="000000"/>
              </a:buClr>
              <a:buSzPts val="1300"/>
              <a:buFont typeface="Consolas"/>
              <a:buNone/>
            </a:pPr>
            <a:r>
              <a:t/>
            </a:r>
            <a:endParaRPr b="0" i="0" sz="1300" u="none" cap="none" strike="noStrike">
              <a:solidFill>
                <a:schemeClr val="accent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7849256167_0_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4" name="Google Shape;384;g27849256167_0_0"/>
          <p:cNvSpPr txBox="1"/>
          <p:nvPr>
            <p:ph type="title"/>
          </p:nvPr>
        </p:nvSpPr>
        <p:spPr>
          <a:xfrm>
            <a:off x="1026475" y="365125"/>
            <a:ext cx="3185400" cy="572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Project</a:t>
            </a:r>
            <a:endParaRPr/>
          </a:p>
        </p:txBody>
      </p:sp>
      <p:sp>
        <p:nvSpPr>
          <p:cNvPr id="385" name="Google Shape;385;g27849256167_0_0"/>
          <p:cNvSpPr/>
          <p:nvPr/>
        </p:nvSpPr>
        <p:spPr>
          <a:xfrm>
            <a:off x="6277181" y="365126"/>
            <a:ext cx="4437300" cy="5716800"/>
          </a:xfrm>
          <a:prstGeom prst="roundRect">
            <a:avLst>
              <a:gd fmla="val 2152"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86" name="Google Shape;386;g27849256167_0_0"/>
          <p:cNvSpPr txBox="1"/>
          <p:nvPr/>
        </p:nvSpPr>
        <p:spPr>
          <a:xfrm>
            <a:off x="1130599" y="1551670"/>
            <a:ext cx="4226400" cy="32016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Using the OpenMeto and OpenCage API create an app that takes a location and gives the weather forecast the app will have the following paths </a:t>
            </a:r>
            <a:endParaRPr b="0" i="0" sz="2000" u="none" cap="none" strike="noStrike">
              <a:solidFill>
                <a:srgbClr val="000000"/>
              </a:solidFill>
              <a:latin typeface="Arial"/>
              <a:ea typeface="Arial"/>
              <a:cs typeface="Arial"/>
              <a:sym typeface="Arial"/>
            </a:endParaRPr>
          </a:p>
          <a:p>
            <a:pPr indent="-285750" lvl="0" marL="285750" marR="0" rtl="0" algn="l">
              <a:lnSpc>
                <a:spcPct val="120000"/>
              </a:lnSpc>
              <a:spcBef>
                <a:spcPts val="120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 - landing page for the app</a:t>
            </a:r>
            <a:endParaRPr b="0" i="0" sz="2000" u="none" cap="none" strike="noStrike">
              <a:solidFill>
                <a:srgbClr val="000000"/>
              </a:solidFill>
              <a:latin typeface="Arial"/>
              <a:ea typeface="Arial"/>
              <a:cs typeface="Arial"/>
              <a:sym typeface="Arial"/>
            </a:endParaRPr>
          </a:p>
          <a:p>
            <a:pPr indent="-285750" lvl="0" marL="285750" marR="0" rtl="0" algn="l">
              <a:lnSpc>
                <a:spcPct val="120000"/>
              </a:lnSpc>
              <a:spcBef>
                <a:spcPts val="1200"/>
              </a:spcBef>
              <a:spcAft>
                <a:spcPts val="120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“/forecast“ weather forecast for the location passed in query string “q”.</a:t>
            </a:r>
            <a:endParaRPr b="0" i="0" sz="2000" u="none" cap="none" strike="noStrike">
              <a:solidFill>
                <a:srgbClr val="000000"/>
              </a:solidFill>
              <a:latin typeface="Arial"/>
              <a:ea typeface="Arial"/>
              <a:cs typeface="Arial"/>
              <a:sym typeface="Arial"/>
            </a:endParaRPr>
          </a:p>
        </p:txBody>
      </p:sp>
      <p:grpSp>
        <p:nvGrpSpPr>
          <p:cNvPr id="387" name="Google Shape;387;g27849256167_0_0"/>
          <p:cNvGrpSpPr/>
          <p:nvPr/>
        </p:nvGrpSpPr>
        <p:grpSpPr>
          <a:xfrm>
            <a:off x="6376453" y="486733"/>
            <a:ext cx="4239377" cy="5473975"/>
            <a:chOff x="15848850" y="4218219"/>
            <a:chExt cx="6440864" cy="8316583"/>
          </a:xfrm>
        </p:grpSpPr>
        <p:pic>
          <p:nvPicPr>
            <p:cNvPr descr="Screen Shot 2022-10-25 at 15.59.45.png" id="388" name="Google Shape;388;g27849256167_0_0"/>
            <p:cNvPicPr preferRelativeResize="0"/>
            <p:nvPr/>
          </p:nvPicPr>
          <p:blipFill rotWithShape="1">
            <a:blip r:embed="rId3">
              <a:alphaModFix/>
            </a:blip>
            <a:srcRect b="0" l="0" r="0" t="0"/>
            <a:stretch/>
          </p:blipFill>
          <p:spPr>
            <a:xfrm>
              <a:off x="15848850" y="7457782"/>
              <a:ext cx="6440864" cy="5077020"/>
            </a:xfrm>
            <a:prstGeom prst="rect">
              <a:avLst/>
            </a:prstGeom>
            <a:noFill/>
            <a:ln>
              <a:noFill/>
            </a:ln>
          </p:spPr>
        </p:pic>
        <p:pic>
          <p:nvPicPr>
            <p:cNvPr descr="Screen Shot 2022-10-25 at 15.59.58.png" id="389" name="Google Shape;389;g27849256167_0_0"/>
            <p:cNvPicPr preferRelativeResize="0"/>
            <p:nvPr/>
          </p:nvPicPr>
          <p:blipFill rotWithShape="1">
            <a:blip r:embed="rId4">
              <a:alphaModFix/>
            </a:blip>
            <a:srcRect b="0" l="0" r="0" t="0"/>
            <a:stretch/>
          </p:blipFill>
          <p:spPr>
            <a:xfrm>
              <a:off x="15857107" y="4218219"/>
              <a:ext cx="6424349" cy="3018670"/>
            </a:xfrm>
            <a:prstGeom prst="rect">
              <a:avLst/>
            </a:prstGeom>
            <a:noFill/>
            <a:ln>
              <a:noFill/>
            </a:ln>
          </p:spPr>
        </p:pic>
      </p:grpSp>
      <p:sp>
        <p:nvSpPr>
          <p:cNvPr id="390" name="Google Shape;390;g27849256167_0_0"/>
          <p:cNvSpPr txBox="1"/>
          <p:nvPr/>
        </p:nvSpPr>
        <p:spPr>
          <a:xfrm>
            <a:off x="1130600" y="1067500"/>
            <a:ext cx="39321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Poppins"/>
              <a:buNone/>
            </a:pPr>
            <a:r>
              <a:rPr b="1" i="0" lang="en-US" sz="1800" u="none" cap="none" strike="noStrike">
                <a:solidFill>
                  <a:srgbClr val="4A86E8"/>
                </a:solidFill>
                <a:latin typeface="Arial"/>
                <a:ea typeface="Arial"/>
                <a:cs typeface="Arial"/>
                <a:sym typeface="Arial"/>
              </a:rPr>
              <a:t>Weather app</a:t>
            </a:r>
            <a:endParaRPr b="0" i="0" sz="1400" u="none" cap="none" strike="noStrike">
              <a:solidFill>
                <a:srgbClr val="4A86E8"/>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4" name="Shape 394"/>
        <p:cNvGrpSpPr/>
        <p:nvPr/>
      </p:nvGrpSpPr>
      <p:grpSpPr>
        <a:xfrm>
          <a:off x="0" y="0"/>
          <a:ext cx="0" cy="0"/>
          <a:chOff x="0" y="0"/>
          <a:chExt cx="0" cy="0"/>
        </a:xfrm>
      </p:grpSpPr>
      <p:sp>
        <p:nvSpPr>
          <p:cNvPr id="395" name="Google Shape;395;g305b8380c07_0_238"/>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6" name="Google Shape;396;g305b8380c07_0_23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97" name="Google Shape;397;g305b8380c07_0_238"/>
          <p:cNvGrpSpPr/>
          <p:nvPr/>
        </p:nvGrpSpPr>
        <p:grpSpPr>
          <a:xfrm>
            <a:off x="8923273" y="3307226"/>
            <a:ext cx="2993544" cy="2620036"/>
            <a:chOff x="5259755" y="732779"/>
            <a:chExt cx="6557599" cy="5739400"/>
          </a:xfrm>
        </p:grpSpPr>
        <p:grpSp>
          <p:nvGrpSpPr>
            <p:cNvPr id="398" name="Google Shape;398;g305b8380c07_0_238"/>
            <p:cNvGrpSpPr/>
            <p:nvPr/>
          </p:nvGrpSpPr>
          <p:grpSpPr>
            <a:xfrm rot="-819746">
              <a:off x="7170208" y="1966798"/>
              <a:ext cx="818210" cy="1067032"/>
              <a:chOff x="7135192" y="1236172"/>
              <a:chExt cx="818214" cy="1067037"/>
            </a:xfrm>
          </p:grpSpPr>
          <p:sp>
            <p:nvSpPr>
              <p:cNvPr id="399" name="Google Shape;399;g305b8380c07_0_23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00" name="Google Shape;400;g305b8380c07_0_238"/>
              <p:cNvGrpSpPr/>
              <p:nvPr/>
            </p:nvGrpSpPr>
            <p:grpSpPr>
              <a:xfrm>
                <a:off x="7135192" y="1625684"/>
                <a:ext cx="791271" cy="677525"/>
                <a:chOff x="1934025" y="1001650"/>
                <a:chExt cx="415300" cy="355600"/>
              </a:xfrm>
            </p:grpSpPr>
            <p:sp>
              <p:nvSpPr>
                <p:cNvPr id="401" name="Google Shape;401;g305b8380c07_0_23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2" name="Google Shape;402;g305b8380c07_0_23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3" name="Google Shape;403;g305b8380c07_0_23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4" name="Google Shape;404;g305b8380c07_0_23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05" name="Google Shape;405;g305b8380c07_0_23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6" name="Google Shape;406;g305b8380c07_0_23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07" name="Google Shape;407;g305b8380c07_0_238"/>
            <p:cNvGrpSpPr/>
            <p:nvPr/>
          </p:nvGrpSpPr>
          <p:grpSpPr>
            <a:xfrm rot="929101">
              <a:off x="10666777" y="845651"/>
              <a:ext cx="970514" cy="919313"/>
              <a:chOff x="2583100" y="2973775"/>
              <a:chExt cx="461550" cy="437200"/>
            </a:xfrm>
          </p:grpSpPr>
          <p:sp>
            <p:nvSpPr>
              <p:cNvPr id="408" name="Google Shape;408;g305b8380c07_0_23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9" name="Google Shape;409;g305b8380c07_0_23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10" name="Google Shape;410;g305b8380c07_0_238"/>
            <p:cNvGrpSpPr/>
            <p:nvPr/>
          </p:nvGrpSpPr>
          <p:grpSpPr>
            <a:xfrm>
              <a:off x="5259755" y="5850494"/>
              <a:ext cx="836142" cy="621685"/>
              <a:chOff x="5247525" y="3007275"/>
              <a:chExt cx="517575" cy="384825"/>
            </a:xfrm>
          </p:grpSpPr>
          <p:sp>
            <p:nvSpPr>
              <p:cNvPr id="411" name="Google Shape;411;g305b8380c07_0_23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2" name="Google Shape;412;g305b8380c07_0_23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13" name="Google Shape;413;g305b8380c07_0_238"/>
            <p:cNvGrpSpPr/>
            <p:nvPr/>
          </p:nvGrpSpPr>
          <p:grpSpPr>
            <a:xfrm rot="-995577">
              <a:off x="8647545" y="3714913"/>
              <a:ext cx="874251" cy="717776"/>
              <a:chOff x="2599525" y="3688600"/>
              <a:chExt cx="428675" cy="351950"/>
            </a:xfrm>
          </p:grpSpPr>
          <p:sp>
            <p:nvSpPr>
              <p:cNvPr id="414" name="Google Shape;414;g305b8380c07_0_23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5" name="Google Shape;415;g305b8380c07_0_23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6" name="Google Shape;416;g305b8380c07_0_23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17" name="Google Shape;417;g305b8380c07_0_238"/>
            <p:cNvGrpSpPr/>
            <p:nvPr/>
          </p:nvGrpSpPr>
          <p:grpSpPr>
            <a:xfrm>
              <a:off x="10447748" y="3460898"/>
              <a:ext cx="688381" cy="688381"/>
              <a:chOff x="5941025" y="3634400"/>
              <a:chExt cx="467650" cy="467650"/>
            </a:xfrm>
          </p:grpSpPr>
          <p:sp>
            <p:nvSpPr>
              <p:cNvPr id="418" name="Google Shape;418;g305b8380c07_0_23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9" name="Google Shape;419;g305b8380c07_0_23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0" name="Google Shape;420;g305b8380c07_0_23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1" name="Google Shape;421;g305b8380c07_0_23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2" name="Google Shape;422;g305b8380c07_0_23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g305b8380c07_0_23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24" name="Google Shape;424;g305b8380c07_0_238"/>
            <p:cNvGrpSpPr/>
            <p:nvPr/>
          </p:nvGrpSpPr>
          <p:grpSpPr>
            <a:xfrm rot="-1150372">
              <a:off x="9034377" y="1570687"/>
              <a:ext cx="754925" cy="714869"/>
              <a:chOff x="5973900" y="318475"/>
              <a:chExt cx="401900" cy="380575"/>
            </a:xfrm>
          </p:grpSpPr>
          <p:sp>
            <p:nvSpPr>
              <p:cNvPr id="425" name="Google Shape;425;g305b8380c07_0_23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6" name="Google Shape;426;g305b8380c07_0_23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7" name="Google Shape;427;g305b8380c07_0_23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8" name="Google Shape;428;g305b8380c07_0_23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g305b8380c07_0_23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0" name="Google Shape;430;g305b8380c07_0_23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1" name="Google Shape;431;g305b8380c07_0_23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2" name="Google Shape;432;g305b8380c07_0_23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g305b8380c07_0_238"/>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g305b8380c07_0_238"/>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g305b8380c07_0_238"/>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g305b8380c07_0_238"/>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7" name="Google Shape;437;g305b8380c07_0_238"/>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g305b8380c07_0_238"/>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39" name="Google Shape;439;g305b8380c07_0_238"/>
            <p:cNvGrpSpPr/>
            <p:nvPr/>
          </p:nvGrpSpPr>
          <p:grpSpPr>
            <a:xfrm rot="-2485038">
              <a:off x="7686107" y="5449626"/>
              <a:ext cx="833851" cy="799886"/>
              <a:chOff x="5233525" y="4954450"/>
              <a:chExt cx="538275" cy="516350"/>
            </a:xfrm>
          </p:grpSpPr>
          <p:sp>
            <p:nvSpPr>
              <p:cNvPr id="440" name="Google Shape;440;g305b8380c07_0_23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g305b8380c07_0_23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g305b8380c07_0_23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g305b8380c07_0_23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g305b8380c07_0_23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g305b8380c07_0_23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g305b8380c07_0_238"/>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g305b8380c07_0_238"/>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g305b8380c07_0_238"/>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g305b8380c07_0_238"/>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g305b8380c07_0_238"/>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51" name="Google Shape;451;g305b8380c07_0_23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What is Express middleware?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305b8380c07_0_29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g305b8380c07_0_298"/>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What is Express middleware?</a:t>
            </a:r>
            <a:endParaRPr b="0" i="0" sz="4400" u="none" cap="none" strike="noStrike">
              <a:solidFill>
                <a:srgbClr val="3E4754"/>
              </a:solidFill>
              <a:latin typeface="Arial"/>
              <a:ea typeface="Arial"/>
              <a:cs typeface="Arial"/>
              <a:sym typeface="Arial"/>
            </a:endParaRPr>
          </a:p>
        </p:txBody>
      </p:sp>
      <p:sp>
        <p:nvSpPr>
          <p:cNvPr id="458" name="Google Shape;458;g305b8380c07_0_298"/>
          <p:cNvSpPr txBox="1"/>
          <p:nvPr/>
        </p:nvSpPr>
        <p:spPr>
          <a:xfrm>
            <a:off x="1004294" y="1635709"/>
            <a:ext cx="9624900" cy="404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Express is a routing and middleware web framework that has minimal functionality of its own: An Express application is essentially a series of middleware function calls.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Arial"/>
                <a:ea typeface="Arial"/>
                <a:cs typeface="Arial"/>
                <a:sym typeface="Arial"/>
              </a:rPr>
              <a:t>Middleware</a:t>
            </a:r>
            <a:r>
              <a:rPr b="0" i="0" lang="en-US" sz="1800" u="none" cap="none" strike="noStrike">
                <a:solidFill>
                  <a:schemeClr val="dk1"/>
                </a:solidFill>
                <a:latin typeface="Arial"/>
                <a:ea typeface="Arial"/>
                <a:cs typeface="Arial"/>
                <a:sym typeface="Arial"/>
              </a:rPr>
              <a:t> functions are functions that have access to the request object (req), the response object (res), and the next middleware function in the application’s request-response cycle. The next middleware function is commonly denoted by a variable named next.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Middleware functions can perform the following tasks:</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Execute any code.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Make changes to the request and the response objects.</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End the request-response cycle.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Call the next middleware function in the stack.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305b8380c07_0_30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4" name="Google Shape;464;g305b8380c07_0_304"/>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What is Express middleware?</a:t>
            </a:r>
            <a:endParaRPr b="0" i="0" sz="4400" u="none" cap="none" strike="noStrike">
              <a:solidFill>
                <a:srgbClr val="3E4754"/>
              </a:solidFill>
              <a:latin typeface="Arial"/>
              <a:ea typeface="Arial"/>
              <a:cs typeface="Arial"/>
              <a:sym typeface="Arial"/>
            </a:endParaRPr>
          </a:p>
        </p:txBody>
      </p:sp>
      <p:sp>
        <p:nvSpPr>
          <p:cNvPr id="465" name="Google Shape;465;g305b8380c07_0_304"/>
          <p:cNvSpPr txBox="1"/>
          <p:nvPr/>
        </p:nvSpPr>
        <p:spPr>
          <a:xfrm>
            <a:off x="1072650" y="1153625"/>
            <a:ext cx="9624900" cy="1246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If the current middleware function does not end the request-response cycle, it must call next() to pass control to the next middleware function. Otherwise, the request will be left hanging.</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following figure shows the elements of a middleware function call:</a:t>
            </a:r>
            <a:endParaRPr b="0" i="0" sz="1800" u="none" cap="none" strike="noStrike">
              <a:solidFill>
                <a:schemeClr val="dk1"/>
              </a:solidFill>
              <a:latin typeface="Arial"/>
              <a:ea typeface="Arial"/>
              <a:cs typeface="Arial"/>
              <a:sym typeface="Arial"/>
            </a:endParaRPr>
          </a:p>
        </p:txBody>
      </p:sp>
      <p:sp>
        <p:nvSpPr>
          <p:cNvPr id="466" name="Google Shape;466;g305b8380c07_0_304"/>
          <p:cNvSpPr txBox="1"/>
          <p:nvPr/>
        </p:nvSpPr>
        <p:spPr>
          <a:xfrm>
            <a:off x="1186800" y="4619975"/>
            <a:ext cx="9624900" cy="109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Starting with Express 5, middleware functions that return a Promise will call next(value) when they reject or throw an error. next will be called with either the rejected value or the thrown Error.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67" name="Google Shape;467;g305b8380c07_0_304"/>
          <p:cNvPicPr preferRelativeResize="0"/>
          <p:nvPr/>
        </p:nvPicPr>
        <p:blipFill rotWithShape="1">
          <a:blip r:embed="rId3">
            <a:alphaModFix/>
          </a:blip>
          <a:srcRect b="0" l="0" r="0" t="0"/>
          <a:stretch/>
        </p:blipFill>
        <p:spPr>
          <a:xfrm>
            <a:off x="1186804" y="2562713"/>
            <a:ext cx="5902048" cy="18949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305b8380c07_0_3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g305b8380c07_0_31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What is Express middleware?</a:t>
            </a:r>
            <a:endParaRPr b="0" i="0" sz="4400" u="none" cap="none" strike="noStrike">
              <a:solidFill>
                <a:srgbClr val="3E4754"/>
              </a:solidFill>
              <a:latin typeface="Arial"/>
              <a:ea typeface="Arial"/>
              <a:cs typeface="Arial"/>
              <a:sym typeface="Arial"/>
            </a:endParaRPr>
          </a:p>
        </p:txBody>
      </p:sp>
      <p:sp>
        <p:nvSpPr>
          <p:cNvPr id="474" name="Google Shape;474;g305b8380c07_0_312"/>
          <p:cNvSpPr txBox="1"/>
          <p:nvPr/>
        </p:nvSpPr>
        <p:spPr>
          <a:xfrm>
            <a:off x="838950" y="1431122"/>
            <a:ext cx="9624900" cy="39840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 Express application can use the following types of middleware:</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Application-level middleware</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Router-level middleware</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Error-handling middleware</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Built-in middleware</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Third-party middleware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305b8380c07_0_37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0" name="Google Shape;480;g305b8380c07_0_378"/>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Application-level middleware</a:t>
            </a:r>
            <a:endParaRPr b="0" i="0" sz="4400" u="none" cap="none" strike="noStrike">
              <a:solidFill>
                <a:srgbClr val="3E4754"/>
              </a:solidFill>
              <a:latin typeface="Arial"/>
              <a:ea typeface="Arial"/>
              <a:cs typeface="Arial"/>
              <a:sym typeface="Arial"/>
            </a:endParaRPr>
          </a:p>
        </p:txBody>
      </p:sp>
      <p:sp>
        <p:nvSpPr>
          <p:cNvPr id="481" name="Google Shape;481;g305b8380c07_0_378"/>
          <p:cNvSpPr txBox="1"/>
          <p:nvPr/>
        </p:nvSpPr>
        <p:spPr>
          <a:xfrm>
            <a:off x="689098" y="1596542"/>
            <a:ext cx="11048100" cy="303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Bind application-level middleware to an instance of the app object by using the app.use() and app.METHOD() functions, where METHOD is the HTTP method of the request that the middleware function handles (such as GET, PUT, or POST) in lowercase.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This example shows a middleware function with no mount path. The function is executed every time the app receives a request：</a:t>
            </a:r>
            <a:endParaRPr b="0" i="0" sz="1800" u="none" cap="none" strike="noStrike">
              <a:solidFill>
                <a:schemeClr val="dk1"/>
              </a:solidFill>
              <a:latin typeface="Arial"/>
              <a:ea typeface="Arial"/>
              <a:cs typeface="Arial"/>
              <a:sym typeface="Arial"/>
            </a:endParaRPr>
          </a:p>
        </p:txBody>
      </p:sp>
      <p:pic>
        <p:nvPicPr>
          <p:cNvPr id="482" name="Google Shape;482;g305b8380c07_0_378"/>
          <p:cNvPicPr preferRelativeResize="0"/>
          <p:nvPr/>
        </p:nvPicPr>
        <p:blipFill rotWithShape="1">
          <a:blip r:embed="rId3">
            <a:alphaModFix/>
          </a:blip>
          <a:srcRect b="0" l="0" r="0" t="0"/>
          <a:stretch/>
        </p:blipFill>
        <p:spPr>
          <a:xfrm>
            <a:off x="1409596" y="3455229"/>
            <a:ext cx="8477250" cy="189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305b8380c07_0_44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8" name="Google Shape;488;g305b8380c07_0_44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Router-level middleware</a:t>
            </a:r>
            <a:endParaRPr b="0" i="0" sz="4400" u="none" cap="none" strike="noStrike">
              <a:solidFill>
                <a:srgbClr val="3E4754"/>
              </a:solidFill>
              <a:latin typeface="Arial"/>
              <a:ea typeface="Arial"/>
              <a:cs typeface="Arial"/>
              <a:sym typeface="Arial"/>
            </a:endParaRPr>
          </a:p>
        </p:txBody>
      </p:sp>
      <p:sp>
        <p:nvSpPr>
          <p:cNvPr id="489" name="Google Shape;489;g305b8380c07_0_445"/>
          <p:cNvSpPr txBox="1"/>
          <p:nvPr/>
        </p:nvSpPr>
        <p:spPr>
          <a:xfrm>
            <a:off x="571946" y="1185521"/>
            <a:ext cx="11048100" cy="86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Router-level middleware works in the same way as application-level middleware, except it is bound to an instance of express.Router(). </a:t>
            </a:r>
            <a:endParaRPr b="0" i="0" sz="1800" u="none" cap="none" strike="noStrike">
              <a:solidFill>
                <a:srgbClr val="000000"/>
              </a:solidFill>
              <a:latin typeface="Arial"/>
              <a:ea typeface="Arial"/>
              <a:cs typeface="Arial"/>
              <a:sym typeface="Arial"/>
            </a:endParaRPr>
          </a:p>
        </p:txBody>
      </p:sp>
      <p:pic>
        <p:nvPicPr>
          <p:cNvPr id="490" name="Google Shape;490;g305b8380c07_0_445"/>
          <p:cNvPicPr preferRelativeResize="0"/>
          <p:nvPr/>
        </p:nvPicPr>
        <p:blipFill rotWithShape="1">
          <a:blip r:embed="rId3">
            <a:alphaModFix/>
          </a:blip>
          <a:srcRect b="0" l="0" r="0" t="0"/>
          <a:stretch/>
        </p:blipFill>
        <p:spPr>
          <a:xfrm>
            <a:off x="6512844" y="1530849"/>
            <a:ext cx="5009647" cy="4696108"/>
          </a:xfrm>
          <a:prstGeom prst="rect">
            <a:avLst/>
          </a:prstGeom>
          <a:noFill/>
          <a:ln>
            <a:noFill/>
          </a:ln>
        </p:spPr>
      </p:pic>
      <p:pic>
        <p:nvPicPr>
          <p:cNvPr id="491" name="Google Shape;491;g305b8380c07_0_445"/>
          <p:cNvPicPr preferRelativeResize="0"/>
          <p:nvPr/>
        </p:nvPicPr>
        <p:blipFill rotWithShape="1">
          <a:blip r:embed="rId4">
            <a:alphaModFix/>
          </a:blip>
          <a:srcRect b="0" l="0" r="0" t="0"/>
          <a:stretch/>
        </p:blipFill>
        <p:spPr>
          <a:xfrm>
            <a:off x="899008" y="1916325"/>
            <a:ext cx="3257550" cy="381000"/>
          </a:xfrm>
          <a:prstGeom prst="rect">
            <a:avLst/>
          </a:prstGeom>
          <a:noFill/>
          <a:ln>
            <a:noFill/>
          </a:ln>
        </p:spPr>
      </p:pic>
      <p:sp>
        <p:nvSpPr>
          <p:cNvPr id="492" name="Google Shape;492;g305b8380c07_0_445"/>
          <p:cNvSpPr txBox="1"/>
          <p:nvPr/>
        </p:nvSpPr>
        <p:spPr>
          <a:xfrm>
            <a:off x="543195" y="2401838"/>
            <a:ext cx="5329800" cy="202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Load router-level middleware by using the router.use() and router.METHOD() functions.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following example code replicates the middleware system that is shown above for application-level middleware, by using router-level middleware: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305b8380c07_0_0"/>
          <p:cNvPicPr preferRelativeResize="0"/>
          <p:nvPr/>
        </p:nvPicPr>
        <p:blipFill rotWithShape="1">
          <a:blip r:embed="rId3">
            <a:alphaModFix/>
          </a:blip>
          <a:srcRect b="0" l="0" r="0" t="0"/>
          <a:stretch/>
        </p:blipFill>
        <p:spPr>
          <a:xfrm>
            <a:off x="587205" y="756904"/>
            <a:ext cx="5508796" cy="5508796"/>
          </a:xfrm>
          <a:prstGeom prst="rect">
            <a:avLst/>
          </a:prstGeom>
          <a:noFill/>
          <a:ln>
            <a:noFill/>
          </a:ln>
        </p:spPr>
      </p:pic>
      <p:sp>
        <p:nvSpPr>
          <p:cNvPr id="109" name="Google Shape;109;g305b8380c07_0_0"/>
          <p:cNvSpPr txBox="1"/>
          <p:nvPr>
            <p:ph type="title"/>
          </p:nvPr>
        </p:nvSpPr>
        <p:spPr>
          <a:xfrm>
            <a:off x="7235851" y="1141065"/>
            <a:ext cx="407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rPr>
              <a:t>Agenda</a:t>
            </a:r>
            <a:endParaRPr/>
          </a:p>
        </p:txBody>
      </p:sp>
      <p:sp>
        <p:nvSpPr>
          <p:cNvPr id="110" name="Google Shape;110;g305b8380c07_0_0"/>
          <p:cNvSpPr txBox="1"/>
          <p:nvPr>
            <p:ph idx="1" type="body"/>
          </p:nvPr>
        </p:nvSpPr>
        <p:spPr>
          <a:xfrm>
            <a:off x="7081150" y="2400325"/>
            <a:ext cx="4463100" cy="34812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0"/>
              </a:spcBef>
              <a:spcAft>
                <a:spcPts val="0"/>
              </a:spcAft>
              <a:buClr>
                <a:schemeClr val="lt1"/>
              </a:buClr>
              <a:buSzPts val="1700"/>
              <a:buChar char="•"/>
            </a:pPr>
            <a:r>
              <a:rPr lang="en-US" sz="2700">
                <a:solidFill>
                  <a:schemeClr val="lt1"/>
                </a:solidFill>
              </a:rPr>
              <a:t>What is Express?</a:t>
            </a:r>
            <a:endParaRPr sz="2700">
              <a:solidFill>
                <a:schemeClr val="lt1"/>
              </a:solidFill>
            </a:endParaRPr>
          </a:p>
          <a:p>
            <a:pPr indent="-336550" lvl="0" marL="457200" rtl="0" algn="l">
              <a:lnSpc>
                <a:spcPct val="90000"/>
              </a:lnSpc>
              <a:spcBef>
                <a:spcPts val="0"/>
              </a:spcBef>
              <a:spcAft>
                <a:spcPts val="0"/>
              </a:spcAft>
              <a:buClr>
                <a:schemeClr val="lt1"/>
              </a:buClr>
              <a:buSzPts val="1700"/>
              <a:buChar char="•"/>
            </a:pPr>
            <a:r>
              <a:rPr lang="en-US" sz="2700">
                <a:solidFill>
                  <a:schemeClr val="lt1"/>
                </a:solidFill>
              </a:rPr>
              <a:t>What is Express middleware?</a:t>
            </a:r>
            <a:r>
              <a:rPr lang="en-US" sz="2700">
                <a:solidFill>
                  <a:schemeClr val="lt1"/>
                </a:solidFill>
              </a:rPr>
              <a:t> </a:t>
            </a:r>
            <a:endParaRPr sz="2700">
              <a:solidFill>
                <a:schemeClr val="lt1"/>
              </a:solidFill>
            </a:endParaRPr>
          </a:p>
          <a:p>
            <a:pPr indent="-336550" lvl="0" marL="457200" rtl="0" algn="l">
              <a:lnSpc>
                <a:spcPct val="90000"/>
              </a:lnSpc>
              <a:spcBef>
                <a:spcPts val="0"/>
              </a:spcBef>
              <a:spcAft>
                <a:spcPts val="0"/>
              </a:spcAft>
              <a:buClr>
                <a:schemeClr val="lt1"/>
              </a:buClr>
              <a:buSzPts val="1700"/>
              <a:buChar char="•"/>
            </a:pPr>
            <a:r>
              <a:rPr lang="en-US" sz="2700">
                <a:solidFill>
                  <a:schemeClr val="lt1"/>
                </a:solidFill>
              </a:rPr>
              <a:t>Introduction of PostMan</a:t>
            </a:r>
            <a:endParaRPr sz="2700">
              <a:solidFill>
                <a:schemeClr val="lt1"/>
              </a:solidFill>
            </a:endParaRPr>
          </a:p>
          <a:p>
            <a:pPr indent="-336550" lvl="0" marL="457200" rtl="0" algn="l">
              <a:lnSpc>
                <a:spcPct val="90000"/>
              </a:lnSpc>
              <a:spcBef>
                <a:spcPts val="0"/>
              </a:spcBef>
              <a:spcAft>
                <a:spcPts val="0"/>
              </a:spcAft>
              <a:buClr>
                <a:schemeClr val="lt1"/>
              </a:buClr>
              <a:buSzPts val="1700"/>
              <a:buChar char="•"/>
            </a:pPr>
            <a:r>
              <a:rPr lang="en-US" sz="2700">
                <a:solidFill>
                  <a:schemeClr val="lt1"/>
                </a:solidFill>
              </a:rPr>
              <a:t>Introduction of Sessions</a:t>
            </a:r>
            <a:endParaRPr sz="2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305b8380c07_0_51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8" name="Google Shape;498;g305b8380c07_0_514"/>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Error-handling middleware</a:t>
            </a:r>
            <a:endParaRPr b="0" i="0" sz="4400" u="none" cap="none" strike="noStrike">
              <a:solidFill>
                <a:srgbClr val="3E4754"/>
              </a:solidFill>
              <a:latin typeface="Arial"/>
              <a:ea typeface="Arial"/>
              <a:cs typeface="Arial"/>
              <a:sym typeface="Arial"/>
            </a:endParaRPr>
          </a:p>
        </p:txBody>
      </p:sp>
      <p:sp>
        <p:nvSpPr>
          <p:cNvPr id="499" name="Google Shape;499;g305b8380c07_0_514"/>
          <p:cNvSpPr txBox="1"/>
          <p:nvPr/>
        </p:nvSpPr>
        <p:spPr>
          <a:xfrm>
            <a:off x="543195" y="1264214"/>
            <a:ext cx="11048100" cy="86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Error-handling middleware always takes four arguments. You must provide four arguments to identify it as an error-handling middleware function. Even if you don’t need to use the next object, you must specify it to maintain the signature. Otherwise, the next object will be interpreted as regular middleware and will fail to handle errors. </a:t>
            </a:r>
            <a:endParaRPr b="0" i="0" sz="1800" u="none" cap="none" strike="noStrike">
              <a:solidFill>
                <a:srgbClr val="000000"/>
              </a:solidFill>
              <a:latin typeface="Arial"/>
              <a:ea typeface="Arial"/>
              <a:cs typeface="Arial"/>
              <a:sym typeface="Arial"/>
            </a:endParaRPr>
          </a:p>
        </p:txBody>
      </p:sp>
      <p:sp>
        <p:nvSpPr>
          <p:cNvPr id="500" name="Google Shape;500;g305b8380c07_0_514"/>
          <p:cNvSpPr txBox="1"/>
          <p:nvPr/>
        </p:nvSpPr>
        <p:spPr>
          <a:xfrm>
            <a:off x="543200" y="2558724"/>
            <a:ext cx="9967800" cy="18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Define error-handling middleware functions in the same way as other middleware functions, except with four arguments instead of three, specifically with the signature (err, req, res, next):</a:t>
            </a:r>
            <a:endParaRPr b="0" i="0" sz="1800" u="none" cap="none" strike="noStrike">
              <a:solidFill>
                <a:srgbClr val="000000"/>
              </a:solidFill>
              <a:latin typeface="Arial"/>
              <a:ea typeface="Arial"/>
              <a:cs typeface="Arial"/>
              <a:sym typeface="Arial"/>
            </a:endParaRPr>
          </a:p>
        </p:txBody>
      </p:sp>
      <p:pic>
        <p:nvPicPr>
          <p:cNvPr id="501" name="Google Shape;501;g305b8380c07_0_514"/>
          <p:cNvPicPr preferRelativeResize="0"/>
          <p:nvPr/>
        </p:nvPicPr>
        <p:blipFill rotWithShape="1">
          <a:blip r:embed="rId3">
            <a:alphaModFix/>
          </a:blip>
          <a:srcRect b="0" l="0" r="0" t="0"/>
          <a:stretch/>
        </p:blipFill>
        <p:spPr>
          <a:xfrm>
            <a:off x="1103574" y="3371647"/>
            <a:ext cx="9324975" cy="142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305b8380c07_0_58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7" name="Google Shape;507;g305b8380c07_0_58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Built-in middleware</a:t>
            </a:r>
            <a:endParaRPr b="0" i="0" sz="4400" u="none" cap="none" strike="noStrike">
              <a:solidFill>
                <a:srgbClr val="3E4754"/>
              </a:solidFill>
              <a:latin typeface="Arial"/>
              <a:ea typeface="Arial"/>
              <a:cs typeface="Arial"/>
              <a:sym typeface="Arial"/>
            </a:endParaRPr>
          </a:p>
        </p:txBody>
      </p:sp>
      <p:sp>
        <p:nvSpPr>
          <p:cNvPr id="508" name="Google Shape;508;g305b8380c07_0_582"/>
          <p:cNvSpPr txBox="1"/>
          <p:nvPr/>
        </p:nvSpPr>
        <p:spPr>
          <a:xfrm>
            <a:off x="571945" y="1353488"/>
            <a:ext cx="11048100" cy="348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Starting with version 4.x, Express no</a:t>
            </a:r>
            <a:r>
              <a:rPr b="0" i="0" lang="en-US" sz="1800" u="none" cap="none" strike="noStrike">
                <a:solidFill>
                  <a:schemeClr val="dk1"/>
                </a:solidFill>
                <a:latin typeface="Arial"/>
                <a:ea typeface="Arial"/>
                <a:cs typeface="Arial"/>
                <a:sym typeface="Arial"/>
              </a:rPr>
              <a:t> longer depends on </a:t>
            </a:r>
            <a:r>
              <a:rPr b="0" i="0"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Connect</a:t>
            </a:r>
            <a:r>
              <a:rPr b="0" i="0" lang="en-US" sz="1800" u="none" cap="none" strike="noStrike">
                <a:solidFill>
                  <a:schemeClr val="dk1"/>
                </a:solidFill>
                <a:latin typeface="Arial"/>
                <a:ea typeface="Arial"/>
                <a:cs typeface="Arial"/>
                <a:sym typeface="Arial"/>
              </a:rPr>
              <a:t>. The middleware functions that were previously included with Express are now in separate modules;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Express has the following built-in middleware functions:</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express.static</a:t>
            </a:r>
            <a:r>
              <a:rPr b="0" i="0" lang="en-US" sz="1800" u="none" cap="none" strike="noStrike">
                <a:solidFill>
                  <a:schemeClr val="dk1"/>
                </a:solidFill>
                <a:latin typeface="Arial"/>
                <a:ea typeface="Arial"/>
                <a:cs typeface="Arial"/>
                <a:sym typeface="Arial"/>
              </a:rPr>
              <a:t> serves static assets such as HTML files, images, and so on.</a:t>
            </a:r>
            <a:endParaRPr b="0" i="0" sz="18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express.json</a:t>
            </a:r>
            <a:r>
              <a:rPr b="0" i="0" lang="en-US" sz="1800" u="none" cap="none" strike="noStrike">
                <a:solidFill>
                  <a:schemeClr val="dk1"/>
                </a:solidFill>
                <a:latin typeface="Arial"/>
                <a:ea typeface="Arial"/>
                <a:cs typeface="Arial"/>
                <a:sym typeface="Arial"/>
              </a:rPr>
              <a:t> parses incoming requests with JSON payloads. </a:t>
            </a:r>
            <a:r>
              <a:rPr b="1" i="0" lang="en-US" sz="1800" u="none" cap="none" strike="noStrike">
                <a:solidFill>
                  <a:schemeClr val="dk1"/>
                </a:solidFill>
                <a:latin typeface="Arial"/>
                <a:ea typeface="Arial"/>
                <a:cs typeface="Arial"/>
                <a:sym typeface="Arial"/>
              </a:rPr>
              <a:t>NOTE: Available with Express 4.16.0+</a:t>
            </a:r>
            <a:endParaRPr b="0" i="0" sz="1800" u="none" cap="none" strike="noStrike">
              <a:solidFill>
                <a:schemeClr val="dk1"/>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sng" cap="none" strike="noStrike">
                <a:solidFill>
                  <a:schemeClr val="dk1"/>
                </a:solidFill>
                <a:latin typeface="Arial"/>
                <a:ea typeface="Arial"/>
                <a:cs typeface="Arial"/>
                <a:sym typeface="Arial"/>
                <a:hlinkClick r:id="rId6">
                  <a:extLst>
                    <a:ext uri="{A12FA001-AC4F-418D-AE19-62706E023703}">
                      <ahyp:hlinkClr val="tx"/>
                    </a:ext>
                  </a:extLst>
                </a:hlinkClick>
              </a:rPr>
              <a:t>express.urlencoded</a:t>
            </a:r>
            <a:r>
              <a:rPr b="0" i="0" lang="en-US" sz="1800" u="none" cap="none" strike="noStrike">
                <a:solidFill>
                  <a:schemeClr val="dk1"/>
                </a:solidFill>
                <a:latin typeface="Arial"/>
                <a:ea typeface="Arial"/>
                <a:cs typeface="Arial"/>
                <a:sym typeface="Arial"/>
              </a:rPr>
              <a:t> parses incoming requests with URL-encoded payloads. </a:t>
            </a:r>
            <a:r>
              <a:rPr b="1" i="0" lang="en-US" sz="1800" u="none" cap="none" strike="noStrike">
                <a:solidFill>
                  <a:schemeClr val="dk1"/>
                </a:solidFill>
                <a:latin typeface="Arial"/>
                <a:ea typeface="Arial"/>
                <a:cs typeface="Arial"/>
                <a:sym typeface="Arial"/>
              </a:rPr>
              <a:t>NOTE: Available with Express 4.16.0+</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305b8380c07_0_64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4" name="Google Shape;514;g305b8380c07_0_648"/>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Third-party middleware</a:t>
            </a:r>
            <a:endParaRPr b="0" i="0" sz="4400" u="none" cap="none" strike="noStrike">
              <a:solidFill>
                <a:srgbClr val="3E4754"/>
              </a:solidFill>
              <a:latin typeface="Arial"/>
              <a:ea typeface="Arial"/>
              <a:cs typeface="Arial"/>
              <a:sym typeface="Arial"/>
            </a:endParaRPr>
          </a:p>
        </p:txBody>
      </p:sp>
      <p:sp>
        <p:nvSpPr>
          <p:cNvPr id="515" name="Google Shape;515;g305b8380c07_0_648"/>
          <p:cNvSpPr txBox="1"/>
          <p:nvPr/>
        </p:nvSpPr>
        <p:spPr>
          <a:xfrm>
            <a:off x="876657" y="1255667"/>
            <a:ext cx="10341300" cy="303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Use third-party middleware to add functionality to Express apps.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Install the Node.js module for the required functionality, then load it in your app at the application level or at the router level.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following example illustrates installing and loading the cookie-parsing middleware function cookie-parser.</a:t>
            </a:r>
            <a:endParaRPr b="0" i="0" sz="1800" u="none" cap="none" strike="noStrike">
              <a:solidFill>
                <a:srgbClr val="000000"/>
              </a:solidFill>
              <a:latin typeface="Arial"/>
              <a:ea typeface="Arial"/>
              <a:cs typeface="Arial"/>
              <a:sym typeface="Arial"/>
            </a:endParaRPr>
          </a:p>
        </p:txBody>
      </p:sp>
      <p:pic>
        <p:nvPicPr>
          <p:cNvPr id="516" name="Google Shape;516;g305b8380c07_0_648"/>
          <p:cNvPicPr preferRelativeResize="0"/>
          <p:nvPr/>
        </p:nvPicPr>
        <p:blipFill rotWithShape="1">
          <a:blip r:embed="rId3">
            <a:alphaModFix/>
          </a:blip>
          <a:srcRect b="0" l="0" r="0" t="0"/>
          <a:stretch/>
        </p:blipFill>
        <p:spPr>
          <a:xfrm>
            <a:off x="1394325" y="3365854"/>
            <a:ext cx="9305925" cy="258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0" name="Shape 520"/>
        <p:cNvGrpSpPr/>
        <p:nvPr/>
      </p:nvGrpSpPr>
      <p:grpSpPr>
        <a:xfrm>
          <a:off x="0" y="0"/>
          <a:ext cx="0" cy="0"/>
          <a:chOff x="0" y="0"/>
          <a:chExt cx="0" cy="0"/>
        </a:xfrm>
      </p:grpSpPr>
      <p:sp>
        <p:nvSpPr>
          <p:cNvPr id="521" name="Google Shape;521;g305b8380c07_0_741"/>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2" name="Google Shape;522;g305b8380c07_0_741"/>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23" name="Google Shape;523;g305b8380c07_0_741"/>
          <p:cNvGrpSpPr/>
          <p:nvPr/>
        </p:nvGrpSpPr>
        <p:grpSpPr>
          <a:xfrm>
            <a:off x="8923273" y="3307226"/>
            <a:ext cx="2993544" cy="2620036"/>
            <a:chOff x="5259755" y="732779"/>
            <a:chExt cx="6557599" cy="5739400"/>
          </a:xfrm>
        </p:grpSpPr>
        <p:grpSp>
          <p:nvGrpSpPr>
            <p:cNvPr id="524" name="Google Shape;524;g305b8380c07_0_741"/>
            <p:cNvGrpSpPr/>
            <p:nvPr/>
          </p:nvGrpSpPr>
          <p:grpSpPr>
            <a:xfrm rot="-819746">
              <a:off x="7170208" y="1966798"/>
              <a:ext cx="818210" cy="1067032"/>
              <a:chOff x="7135192" y="1236172"/>
              <a:chExt cx="818214" cy="1067037"/>
            </a:xfrm>
          </p:grpSpPr>
          <p:sp>
            <p:nvSpPr>
              <p:cNvPr id="525" name="Google Shape;525;g305b8380c07_0_741"/>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26" name="Google Shape;526;g305b8380c07_0_741"/>
              <p:cNvGrpSpPr/>
              <p:nvPr/>
            </p:nvGrpSpPr>
            <p:grpSpPr>
              <a:xfrm>
                <a:off x="7135192" y="1625684"/>
                <a:ext cx="791271" cy="677525"/>
                <a:chOff x="1934025" y="1001650"/>
                <a:chExt cx="415300" cy="355600"/>
              </a:xfrm>
            </p:grpSpPr>
            <p:sp>
              <p:nvSpPr>
                <p:cNvPr id="527" name="Google Shape;527;g305b8380c07_0_74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8" name="Google Shape;528;g305b8380c07_0_74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9" name="Google Shape;529;g305b8380c07_0_74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0" name="Google Shape;530;g305b8380c07_0_74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31" name="Google Shape;531;g305b8380c07_0_741"/>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2" name="Google Shape;532;g305b8380c07_0_741"/>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33" name="Google Shape;533;g305b8380c07_0_741"/>
            <p:cNvGrpSpPr/>
            <p:nvPr/>
          </p:nvGrpSpPr>
          <p:grpSpPr>
            <a:xfrm rot="929101">
              <a:off x="10666777" y="845651"/>
              <a:ext cx="970514" cy="919313"/>
              <a:chOff x="2583100" y="2973775"/>
              <a:chExt cx="461550" cy="437200"/>
            </a:xfrm>
          </p:grpSpPr>
          <p:sp>
            <p:nvSpPr>
              <p:cNvPr id="534" name="Google Shape;534;g305b8380c07_0_74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g305b8380c07_0_74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36" name="Google Shape;536;g305b8380c07_0_741"/>
            <p:cNvGrpSpPr/>
            <p:nvPr/>
          </p:nvGrpSpPr>
          <p:grpSpPr>
            <a:xfrm>
              <a:off x="5259755" y="5850494"/>
              <a:ext cx="836142" cy="621685"/>
              <a:chOff x="5247525" y="3007275"/>
              <a:chExt cx="517575" cy="384825"/>
            </a:xfrm>
          </p:grpSpPr>
          <p:sp>
            <p:nvSpPr>
              <p:cNvPr id="537" name="Google Shape;537;g305b8380c07_0_74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8" name="Google Shape;538;g305b8380c07_0_74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39" name="Google Shape;539;g305b8380c07_0_741"/>
            <p:cNvGrpSpPr/>
            <p:nvPr/>
          </p:nvGrpSpPr>
          <p:grpSpPr>
            <a:xfrm rot="-995577">
              <a:off x="8647545" y="3714913"/>
              <a:ext cx="874251" cy="717776"/>
              <a:chOff x="2599525" y="3688600"/>
              <a:chExt cx="428675" cy="351950"/>
            </a:xfrm>
          </p:grpSpPr>
          <p:sp>
            <p:nvSpPr>
              <p:cNvPr id="540" name="Google Shape;540;g305b8380c07_0_74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1" name="Google Shape;541;g305b8380c07_0_74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g305b8380c07_0_74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3" name="Google Shape;543;g305b8380c07_0_741"/>
            <p:cNvGrpSpPr/>
            <p:nvPr/>
          </p:nvGrpSpPr>
          <p:grpSpPr>
            <a:xfrm>
              <a:off x="10447748" y="3460898"/>
              <a:ext cx="688381" cy="688381"/>
              <a:chOff x="5941025" y="3634400"/>
              <a:chExt cx="467650" cy="467650"/>
            </a:xfrm>
          </p:grpSpPr>
          <p:sp>
            <p:nvSpPr>
              <p:cNvPr id="544" name="Google Shape;544;g305b8380c07_0_74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5" name="Google Shape;545;g305b8380c07_0_74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6" name="Google Shape;546;g305b8380c07_0_74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7" name="Google Shape;547;g305b8380c07_0_74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8" name="Google Shape;548;g305b8380c07_0_74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g305b8380c07_0_74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g305b8380c07_0_741"/>
            <p:cNvGrpSpPr/>
            <p:nvPr/>
          </p:nvGrpSpPr>
          <p:grpSpPr>
            <a:xfrm rot="-1150372">
              <a:off x="9034377" y="1570687"/>
              <a:ext cx="754925" cy="714869"/>
              <a:chOff x="5973900" y="318475"/>
              <a:chExt cx="401900" cy="380575"/>
            </a:xfrm>
          </p:grpSpPr>
          <p:sp>
            <p:nvSpPr>
              <p:cNvPr id="551" name="Google Shape;551;g305b8380c07_0_74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2" name="Google Shape;552;g305b8380c07_0_74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g305b8380c07_0_74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g305b8380c07_0_74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g305b8380c07_0_74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g305b8380c07_0_74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7" name="Google Shape;557;g305b8380c07_0_74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8" name="Google Shape;558;g305b8380c07_0_74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9" name="Google Shape;559;g305b8380c07_0_741"/>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g305b8380c07_0_741"/>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1" name="Google Shape;561;g305b8380c07_0_741"/>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2" name="Google Shape;562;g305b8380c07_0_741"/>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g305b8380c07_0_741"/>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4" name="Google Shape;564;g305b8380c07_0_741"/>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65" name="Google Shape;565;g305b8380c07_0_741"/>
            <p:cNvGrpSpPr/>
            <p:nvPr/>
          </p:nvGrpSpPr>
          <p:grpSpPr>
            <a:xfrm rot="-2485038">
              <a:off x="7686107" y="5449626"/>
              <a:ext cx="833851" cy="799886"/>
              <a:chOff x="5233525" y="4954450"/>
              <a:chExt cx="538275" cy="516350"/>
            </a:xfrm>
          </p:grpSpPr>
          <p:sp>
            <p:nvSpPr>
              <p:cNvPr id="566" name="Google Shape;566;g305b8380c07_0_74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7" name="Google Shape;567;g305b8380c07_0_74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8" name="Google Shape;568;g305b8380c07_0_74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g305b8380c07_0_74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g305b8380c07_0_74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1" name="Google Shape;571;g305b8380c07_0_74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2" name="Google Shape;572;g305b8380c07_0_741"/>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g305b8380c07_0_741"/>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g305b8380c07_0_741"/>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g305b8380c07_0_741"/>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g305b8380c07_0_741"/>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77" name="Google Shape;577;g305b8380c07_0_741"/>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Introduction of PostMan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305b8380c07_0_88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3" name="Google Shape;583;g305b8380c07_0_887"/>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lang="en-US" sz="4400">
                <a:solidFill>
                  <a:srgbClr val="3E4754"/>
                </a:solidFill>
              </a:rPr>
              <a:t>What is PostMan?</a:t>
            </a:r>
            <a:endParaRPr b="0" i="0" sz="4400" u="none" cap="none" strike="noStrike">
              <a:solidFill>
                <a:srgbClr val="3E4754"/>
              </a:solidFill>
              <a:latin typeface="Arial"/>
              <a:ea typeface="Arial"/>
              <a:cs typeface="Arial"/>
              <a:sym typeface="Arial"/>
            </a:endParaRPr>
          </a:p>
        </p:txBody>
      </p:sp>
      <p:sp>
        <p:nvSpPr>
          <p:cNvPr id="584" name="Google Shape;584;g305b8380c07_0_887"/>
          <p:cNvSpPr txBox="1"/>
          <p:nvPr/>
        </p:nvSpPr>
        <p:spPr>
          <a:xfrm>
            <a:off x="876657" y="1255667"/>
            <a:ext cx="10341300" cy="303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800"/>
              <a:t>Postman is a popular API development tool that simplifies the process of testing, documenting, and sharing APIs. It provides a user-friendly interface for users to send HTTP requests to a server and receive responses. </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Postman allows users to create and organize API requests, set up automated testing workflows, and collaborate with team members on API development projects. Additionally, it offers features like environment variables, scripting capabilities, and the ability to mock APIs for testing purposes. </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Postman is widely used by developers, testers, and API providers to streamline API development and testing processes.</a:t>
            </a:r>
            <a:endParaRPr i="0" sz="1800" cap="none" strike="noStrike"/>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305b8380c07_0_955"/>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The concept of Interfaces</a:t>
            </a:r>
            <a:endParaRPr/>
          </a:p>
        </p:txBody>
      </p:sp>
      <p:sp>
        <p:nvSpPr>
          <p:cNvPr id="590" name="Google Shape;590;g305b8380c07_0_95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1" name="Google Shape;591;g305b8380c07_0_955"/>
          <p:cNvSpPr txBox="1"/>
          <p:nvPr>
            <p:ph idx="4294967295" type="body"/>
          </p:nvPr>
        </p:nvSpPr>
        <p:spPr>
          <a:xfrm>
            <a:off x="832400" y="1866650"/>
            <a:ext cx="10116600" cy="3297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800">
                <a:solidFill>
                  <a:schemeClr val="dk1"/>
                </a:solidFill>
              </a:rPr>
              <a:t>When requesting data by calling API, the requested URL address is called the data interface (referred to as the interface). Meanwhile, each interface must have a request method.</a:t>
            </a:r>
            <a:endParaRPr sz="1800"/>
          </a:p>
          <a:p>
            <a:pPr indent="0" lvl="0" marL="0" rtl="0" algn="l">
              <a:lnSpc>
                <a:spcPct val="150000"/>
              </a:lnSpc>
              <a:spcBef>
                <a:spcPts val="1000"/>
              </a:spcBef>
              <a:spcAft>
                <a:spcPts val="0"/>
              </a:spcAft>
              <a:buSzPts val="2800"/>
              <a:buNone/>
            </a:pPr>
            <a:r>
              <a:rPr lang="en-US" sz="1800">
                <a:solidFill>
                  <a:schemeClr val="dk1"/>
                </a:solidFill>
              </a:rPr>
              <a:t>For example:</a:t>
            </a:r>
            <a:endParaRPr sz="1800"/>
          </a:p>
          <a:p>
            <a:pPr indent="0" lvl="0" marL="0" rtl="0" algn="l">
              <a:lnSpc>
                <a:spcPct val="150000"/>
              </a:lnSpc>
              <a:spcBef>
                <a:spcPts val="1000"/>
              </a:spcBef>
              <a:spcAft>
                <a:spcPts val="0"/>
              </a:spcAft>
              <a:buSzPts val="2800"/>
              <a:buNone/>
            </a:pPr>
            <a:r>
              <a:rPr lang="en-US" sz="1800">
                <a:latin typeface="Courier New"/>
                <a:ea typeface="Courier New"/>
                <a:cs typeface="Courier New"/>
                <a:sym typeface="Courier New"/>
              </a:rPr>
              <a:t>http://www.liulongbin.top:3006/api/getbooks  Interface for obtaining book list (GET request)</a:t>
            </a:r>
            <a:endParaRPr sz="1800"/>
          </a:p>
          <a:p>
            <a:pPr indent="0" lvl="0" marL="0" rtl="0" algn="l">
              <a:lnSpc>
                <a:spcPct val="150000"/>
              </a:lnSpc>
              <a:spcBef>
                <a:spcPts val="1000"/>
              </a:spcBef>
              <a:spcAft>
                <a:spcPts val="0"/>
              </a:spcAft>
              <a:buSzPts val="2800"/>
              <a:buNone/>
            </a:pPr>
            <a:r>
              <a:rPr lang="en-US" sz="1800">
                <a:latin typeface="Courier New"/>
                <a:ea typeface="Courier New"/>
                <a:cs typeface="Courier New"/>
                <a:sym typeface="Courier New"/>
              </a:rPr>
              <a:t>http://www.liulongbin.top:3006/api/addbook   Add book interface (POST request)</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305b8380c07_0_1021"/>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600"/>
              <a:t>Analyze the request process of the interface</a:t>
            </a:r>
            <a:endParaRPr sz="3600"/>
          </a:p>
        </p:txBody>
      </p:sp>
      <p:sp>
        <p:nvSpPr>
          <p:cNvPr id="597" name="Google Shape;597;g305b8380c07_0_102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8" name="Google Shape;598;g305b8380c07_0_1021"/>
          <p:cNvSpPr txBox="1"/>
          <p:nvPr/>
        </p:nvSpPr>
        <p:spPr>
          <a:xfrm>
            <a:off x="1072644" y="1820750"/>
            <a:ext cx="8651400" cy="351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67"/>
              <a:buFont typeface="Arial"/>
              <a:buNone/>
            </a:pPr>
            <a:r>
              <a:rPr b="1" i="0" lang="en-US" sz="1867" u="none" cap="none" strike="noStrike">
                <a:solidFill>
                  <a:srgbClr val="404040"/>
                </a:solidFill>
                <a:latin typeface="Microsoft Yahei"/>
                <a:ea typeface="Microsoft Yahei"/>
                <a:cs typeface="Microsoft Yahei"/>
                <a:sym typeface="Microsoft Yahei"/>
              </a:rPr>
              <a:t>The process of requesting interfaces through GET</a:t>
            </a:r>
            <a:endParaRPr b="1" i="0" sz="1867" u="none" cap="none" strike="noStrike">
              <a:solidFill>
                <a:srgbClr val="FF0000"/>
              </a:solidFill>
              <a:latin typeface="Microsoft Yahei"/>
              <a:ea typeface="Microsoft Yahei"/>
              <a:cs typeface="Microsoft Yahei"/>
              <a:sym typeface="Microsoft Yahei"/>
            </a:endParaRPr>
          </a:p>
        </p:txBody>
      </p:sp>
      <p:sp>
        <p:nvSpPr>
          <p:cNvPr id="599" name="Google Shape;599;g305b8380c07_0_1021"/>
          <p:cNvSpPr txBox="1"/>
          <p:nvPr>
            <p:ph idx="4294967295" type="body"/>
          </p:nvPr>
        </p:nvSpPr>
        <p:spPr>
          <a:xfrm>
            <a:off x="1072645" y="2430350"/>
            <a:ext cx="8983200" cy="1056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a:solidFill>
                  <a:schemeClr val="dk1"/>
                </a:solidFill>
              </a:rPr>
              <a:t> </a:t>
            </a:r>
            <a:endParaRPr>
              <a:solidFill>
                <a:schemeClr val="dk1"/>
              </a:solidFill>
            </a:endParaRPr>
          </a:p>
        </p:txBody>
      </p:sp>
      <p:grpSp>
        <p:nvGrpSpPr>
          <p:cNvPr id="600" name="Google Shape;600;g305b8380c07_0_1021"/>
          <p:cNvGrpSpPr/>
          <p:nvPr/>
        </p:nvGrpSpPr>
        <p:grpSpPr>
          <a:xfrm>
            <a:off x="4285858" y="2871647"/>
            <a:ext cx="1534386" cy="2329843"/>
            <a:chOff x="3258370" y="2455034"/>
            <a:chExt cx="1150818" cy="1747426"/>
          </a:xfrm>
        </p:grpSpPr>
        <p:pic>
          <p:nvPicPr>
            <p:cNvPr id="601" name="Google Shape;601;g305b8380c07_0_1021"/>
            <p:cNvPicPr preferRelativeResize="0"/>
            <p:nvPr/>
          </p:nvPicPr>
          <p:blipFill rotWithShape="1">
            <a:blip r:embed="rId3">
              <a:alphaModFix/>
            </a:blip>
            <a:srcRect b="0" l="0" r="0" t="0"/>
            <a:stretch/>
          </p:blipFill>
          <p:spPr>
            <a:xfrm>
              <a:off x="3258370" y="2455034"/>
              <a:ext cx="1148807" cy="1516426"/>
            </a:xfrm>
            <a:prstGeom prst="rect">
              <a:avLst/>
            </a:prstGeom>
            <a:noFill/>
            <a:ln>
              <a:noFill/>
            </a:ln>
          </p:spPr>
        </p:pic>
        <p:sp>
          <p:nvSpPr>
            <p:cNvPr id="602" name="Google Shape;602;g305b8380c07_0_1021"/>
            <p:cNvSpPr txBox="1"/>
            <p:nvPr/>
          </p:nvSpPr>
          <p:spPr>
            <a:xfrm>
              <a:off x="3605788" y="3971460"/>
              <a:ext cx="8034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Web page</a:t>
              </a:r>
              <a:endParaRPr b="0" i="0" sz="1400" u="none" cap="none" strike="noStrike">
                <a:solidFill>
                  <a:srgbClr val="000000"/>
                </a:solidFill>
                <a:latin typeface="Arial"/>
                <a:ea typeface="Arial"/>
                <a:cs typeface="Arial"/>
                <a:sym typeface="Arial"/>
              </a:endParaRPr>
            </a:p>
          </p:txBody>
        </p:sp>
      </p:grpSp>
      <p:grpSp>
        <p:nvGrpSpPr>
          <p:cNvPr id="603" name="Google Shape;603;g305b8380c07_0_1021"/>
          <p:cNvGrpSpPr/>
          <p:nvPr/>
        </p:nvGrpSpPr>
        <p:grpSpPr>
          <a:xfrm>
            <a:off x="1424815" y="3307707"/>
            <a:ext cx="1202797" cy="1893783"/>
            <a:chOff x="1112533" y="2782087"/>
            <a:chExt cx="902120" cy="1420373"/>
          </a:xfrm>
        </p:grpSpPr>
        <p:pic>
          <p:nvPicPr>
            <p:cNvPr id="604" name="Google Shape;604;g305b8380c07_0_1021"/>
            <p:cNvPicPr preferRelativeResize="0"/>
            <p:nvPr/>
          </p:nvPicPr>
          <p:blipFill rotWithShape="1">
            <a:blip r:embed="rId4">
              <a:alphaModFix/>
            </a:blip>
            <a:srcRect b="0" l="0" r="0" t="0"/>
            <a:stretch/>
          </p:blipFill>
          <p:spPr>
            <a:xfrm>
              <a:off x="1112533" y="2782087"/>
              <a:ext cx="902120" cy="862320"/>
            </a:xfrm>
            <a:prstGeom prst="rect">
              <a:avLst/>
            </a:prstGeom>
            <a:noFill/>
            <a:ln>
              <a:noFill/>
            </a:ln>
          </p:spPr>
        </p:pic>
        <p:sp>
          <p:nvSpPr>
            <p:cNvPr id="605" name="Google Shape;605;g305b8380c07_0_1021"/>
            <p:cNvSpPr txBox="1"/>
            <p:nvPr/>
          </p:nvSpPr>
          <p:spPr>
            <a:xfrm>
              <a:off x="1336608" y="3971460"/>
              <a:ext cx="4305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User</a:t>
              </a:r>
              <a:endParaRPr b="0" i="0" sz="1400" u="none" cap="none" strike="noStrike">
                <a:solidFill>
                  <a:srgbClr val="000000"/>
                </a:solidFill>
                <a:latin typeface="Microsoft Yahei"/>
                <a:ea typeface="Microsoft Yahei"/>
                <a:cs typeface="Microsoft Yahei"/>
                <a:sym typeface="Microsoft Yahei"/>
              </a:endParaRPr>
            </a:p>
          </p:txBody>
        </p:sp>
      </p:grpSp>
      <p:grpSp>
        <p:nvGrpSpPr>
          <p:cNvPr id="606" name="Google Shape;606;g305b8380c07_0_1021"/>
          <p:cNvGrpSpPr/>
          <p:nvPr/>
        </p:nvGrpSpPr>
        <p:grpSpPr>
          <a:xfrm>
            <a:off x="8807263" y="2871648"/>
            <a:ext cx="1431579" cy="2328376"/>
            <a:chOff x="6649509" y="2455034"/>
            <a:chExt cx="1073711" cy="1746326"/>
          </a:xfrm>
        </p:grpSpPr>
        <p:pic>
          <p:nvPicPr>
            <p:cNvPr id="607" name="Google Shape;607;g305b8380c07_0_1021"/>
            <p:cNvPicPr preferRelativeResize="0"/>
            <p:nvPr/>
          </p:nvPicPr>
          <p:blipFill rotWithShape="1">
            <a:blip r:embed="rId5">
              <a:alphaModFix/>
            </a:blip>
            <a:srcRect b="0" l="0" r="0" t="0"/>
            <a:stretch/>
          </p:blipFill>
          <p:spPr>
            <a:xfrm>
              <a:off x="6649509" y="2455034"/>
              <a:ext cx="1073711" cy="1516426"/>
            </a:xfrm>
            <a:prstGeom prst="rect">
              <a:avLst/>
            </a:prstGeom>
            <a:noFill/>
            <a:ln>
              <a:noFill/>
            </a:ln>
          </p:spPr>
        </p:pic>
        <p:sp>
          <p:nvSpPr>
            <p:cNvPr id="608" name="Google Shape;608;g305b8380c07_0_1021"/>
            <p:cNvSpPr txBox="1"/>
            <p:nvPr/>
          </p:nvSpPr>
          <p:spPr>
            <a:xfrm>
              <a:off x="6959379" y="3970360"/>
              <a:ext cx="5448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Server</a:t>
              </a:r>
              <a:endParaRPr b="0" i="0" sz="1400" u="none" cap="none" strike="noStrike">
                <a:solidFill>
                  <a:srgbClr val="000000"/>
                </a:solidFill>
                <a:latin typeface="Microsoft Yahei"/>
                <a:ea typeface="Microsoft Yahei"/>
                <a:cs typeface="Microsoft Yahei"/>
                <a:sym typeface="Microsoft Yahei"/>
              </a:endParaRPr>
            </a:p>
          </p:txBody>
        </p:sp>
      </p:grpSp>
      <p:grpSp>
        <p:nvGrpSpPr>
          <p:cNvPr id="609" name="Google Shape;609;g305b8380c07_0_1021"/>
          <p:cNvGrpSpPr/>
          <p:nvPr/>
        </p:nvGrpSpPr>
        <p:grpSpPr>
          <a:xfrm>
            <a:off x="2627611" y="3475988"/>
            <a:ext cx="1658359" cy="406584"/>
            <a:chOff x="2014652" y="2908300"/>
            <a:chExt cx="1243800" cy="304945"/>
          </a:xfrm>
        </p:grpSpPr>
        <p:cxnSp>
          <p:nvCxnSpPr>
            <p:cNvPr id="610" name="Google Shape;610;g305b8380c07_0_1021"/>
            <p:cNvCxnSpPr>
              <a:stCxn id="604" idx="3"/>
              <a:endCxn id="601" idx="1"/>
            </p:cNvCxnSpPr>
            <p:nvPr/>
          </p:nvCxnSpPr>
          <p:spPr>
            <a:xfrm>
              <a:off x="2014652" y="3213245"/>
              <a:ext cx="1243800" cy="0"/>
            </a:xfrm>
            <a:prstGeom prst="straightConnector1">
              <a:avLst/>
            </a:prstGeom>
            <a:noFill/>
            <a:ln cap="flat" cmpd="sng" w="19050">
              <a:solidFill>
                <a:srgbClr val="0070C0"/>
              </a:solidFill>
              <a:prstDash val="solid"/>
              <a:round/>
              <a:headEnd len="med" w="med" type="stealth"/>
              <a:tailEnd len="med" w="med" type="stealth"/>
            </a:ln>
          </p:spPr>
        </p:cxnSp>
        <p:sp>
          <p:nvSpPr>
            <p:cNvPr id="611" name="Google Shape;611;g305b8380c07_0_1021"/>
            <p:cNvSpPr txBox="1"/>
            <p:nvPr/>
          </p:nvSpPr>
          <p:spPr>
            <a:xfrm>
              <a:off x="2378081" y="2908300"/>
              <a:ext cx="8130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interactive</a:t>
              </a:r>
              <a:endParaRPr b="0" i="0" sz="1400" u="none" cap="none" strike="noStrike">
                <a:solidFill>
                  <a:srgbClr val="000000"/>
                </a:solidFill>
                <a:latin typeface="Microsoft Yahei"/>
                <a:ea typeface="Microsoft Yahei"/>
                <a:cs typeface="Microsoft Yahei"/>
                <a:sym typeface="Microsoft Yahei"/>
              </a:endParaRPr>
            </a:p>
          </p:txBody>
        </p:sp>
      </p:grpSp>
      <p:sp>
        <p:nvSpPr>
          <p:cNvPr id="612" name="Google Shape;612;g305b8380c07_0_1021"/>
          <p:cNvSpPr txBox="1"/>
          <p:nvPr/>
        </p:nvSpPr>
        <p:spPr>
          <a:xfrm>
            <a:off x="4552557" y="2884034"/>
            <a:ext cx="1186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Data carrier</a:t>
            </a:r>
            <a:endParaRPr b="0" i="0" sz="1400" u="none" cap="none" strike="noStrike">
              <a:solidFill>
                <a:srgbClr val="000000"/>
              </a:solidFill>
              <a:latin typeface="Microsoft Yahei"/>
              <a:ea typeface="Microsoft Yahei"/>
              <a:cs typeface="Microsoft Yahei"/>
              <a:sym typeface="Microsoft Yahei"/>
            </a:endParaRPr>
          </a:p>
        </p:txBody>
      </p:sp>
      <p:sp>
        <p:nvSpPr>
          <p:cNvPr id="613" name="Google Shape;613;g305b8380c07_0_1021"/>
          <p:cNvSpPr/>
          <p:nvPr/>
        </p:nvSpPr>
        <p:spPr>
          <a:xfrm>
            <a:off x="4442238" y="3714308"/>
            <a:ext cx="1219200" cy="926400"/>
          </a:xfrm>
          <a:prstGeom prst="roundRect">
            <a:avLst>
              <a:gd fmla="val 16667" name="adj"/>
            </a:avLst>
          </a:prstGeom>
          <a:gradFill>
            <a:gsLst>
              <a:gs pos="0">
                <a:srgbClr val="007CFF"/>
              </a:gs>
              <a:gs pos="100000">
                <a:srgbClr val="65A1FF"/>
              </a:gs>
            </a:gsLst>
            <a:lin ang="16200038" scaled="0"/>
          </a:gradFill>
          <a:ln cap="flat" cmpd="sng" w="9525">
            <a:solidFill>
              <a:srgbClr val="1A7DFE"/>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rPr b="0" i="0" lang="en-US" sz="1867" u="none" cap="none" strike="noStrike">
                <a:solidFill>
                  <a:schemeClr val="lt1"/>
                </a:solidFill>
                <a:latin typeface="Arial"/>
                <a:ea typeface="Arial"/>
                <a:cs typeface="Arial"/>
                <a:sym typeface="Arial"/>
              </a:rPr>
              <a:t>Ajax</a:t>
            </a:r>
            <a:endParaRPr b="0" i="0" sz="1867" u="none" cap="none" strike="noStrike">
              <a:solidFill>
                <a:schemeClr val="lt1"/>
              </a:solidFill>
              <a:latin typeface="Arial"/>
              <a:ea typeface="Arial"/>
              <a:cs typeface="Arial"/>
              <a:sym typeface="Arial"/>
            </a:endParaRPr>
          </a:p>
        </p:txBody>
      </p:sp>
      <p:grpSp>
        <p:nvGrpSpPr>
          <p:cNvPr id="614" name="Google Shape;614;g305b8380c07_0_1021"/>
          <p:cNvGrpSpPr/>
          <p:nvPr/>
        </p:nvGrpSpPr>
        <p:grpSpPr>
          <a:xfrm>
            <a:off x="5661294" y="3592057"/>
            <a:ext cx="3161521" cy="386228"/>
            <a:chOff x="4289972" y="2995354"/>
            <a:chExt cx="2371200" cy="289678"/>
          </a:xfrm>
        </p:grpSpPr>
        <p:cxnSp>
          <p:nvCxnSpPr>
            <p:cNvPr id="615" name="Google Shape;615;g305b8380c07_0_1021"/>
            <p:cNvCxnSpPr/>
            <p:nvPr/>
          </p:nvCxnSpPr>
          <p:spPr>
            <a:xfrm>
              <a:off x="4289972" y="3285032"/>
              <a:ext cx="2371200" cy="0"/>
            </a:xfrm>
            <a:prstGeom prst="straightConnector1">
              <a:avLst/>
            </a:prstGeom>
            <a:noFill/>
            <a:ln cap="flat" cmpd="sng" w="19050">
              <a:solidFill>
                <a:srgbClr val="FF0000"/>
              </a:solidFill>
              <a:prstDash val="solid"/>
              <a:round/>
              <a:headEnd len="sm" w="sm" type="none"/>
              <a:tailEnd len="med" w="med" type="stealth"/>
            </a:ln>
          </p:spPr>
        </p:cxnSp>
        <p:sp>
          <p:nvSpPr>
            <p:cNvPr id="616" name="Google Shape;616;g305b8380c07_0_1021"/>
            <p:cNvSpPr txBox="1"/>
            <p:nvPr/>
          </p:nvSpPr>
          <p:spPr>
            <a:xfrm>
              <a:off x="4907019" y="2995354"/>
              <a:ext cx="9177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GET request</a:t>
              </a:r>
              <a:endParaRPr b="0" i="0" sz="1400" u="none" cap="none" strike="noStrike">
                <a:solidFill>
                  <a:srgbClr val="000000"/>
                </a:solidFill>
                <a:latin typeface="Microsoft Yahei"/>
                <a:ea typeface="Microsoft Yahei"/>
                <a:cs typeface="Microsoft Yahei"/>
                <a:sym typeface="Microsoft Yahei"/>
              </a:endParaRPr>
            </a:p>
          </p:txBody>
        </p:sp>
      </p:grpSp>
      <p:grpSp>
        <p:nvGrpSpPr>
          <p:cNvPr id="617" name="Google Shape;617;g305b8380c07_0_1021"/>
          <p:cNvGrpSpPr/>
          <p:nvPr/>
        </p:nvGrpSpPr>
        <p:grpSpPr>
          <a:xfrm>
            <a:off x="5661347" y="4381903"/>
            <a:ext cx="3145921" cy="356015"/>
            <a:chOff x="4290009" y="3587750"/>
            <a:chExt cx="2359500" cy="267018"/>
          </a:xfrm>
        </p:grpSpPr>
        <p:cxnSp>
          <p:nvCxnSpPr>
            <p:cNvPr id="618" name="Google Shape;618;g305b8380c07_0_1021"/>
            <p:cNvCxnSpPr/>
            <p:nvPr/>
          </p:nvCxnSpPr>
          <p:spPr>
            <a:xfrm rot="10800000">
              <a:off x="4290009" y="3587750"/>
              <a:ext cx="2359500" cy="0"/>
            </a:xfrm>
            <a:prstGeom prst="straightConnector1">
              <a:avLst/>
            </a:prstGeom>
            <a:noFill/>
            <a:ln cap="flat" cmpd="sng" w="19050">
              <a:solidFill>
                <a:srgbClr val="FF0000"/>
              </a:solidFill>
              <a:prstDash val="solid"/>
              <a:round/>
              <a:headEnd len="sm" w="sm" type="none"/>
              <a:tailEnd len="med" w="med" type="stealth"/>
            </a:ln>
          </p:spPr>
        </p:cxnSp>
        <p:sp>
          <p:nvSpPr>
            <p:cNvPr id="619" name="Google Shape;619;g305b8380c07_0_1021"/>
            <p:cNvSpPr txBox="1"/>
            <p:nvPr/>
          </p:nvSpPr>
          <p:spPr>
            <a:xfrm>
              <a:off x="5041671" y="3623768"/>
              <a:ext cx="7602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Response</a:t>
              </a:r>
              <a:endParaRPr b="0" i="0" sz="1400" u="none" cap="none" strike="noStrike">
                <a:solidFill>
                  <a:srgbClr val="000000"/>
                </a:solidFill>
                <a:latin typeface="Microsoft Yahei"/>
                <a:ea typeface="Microsoft Yahei"/>
                <a:cs typeface="Microsoft Yahei"/>
                <a:sym typeface="Microsoft Yahei"/>
              </a:endParaRPr>
            </a:p>
          </p:txBody>
        </p:sp>
      </p:grpSp>
      <p:sp>
        <p:nvSpPr>
          <p:cNvPr id="620" name="Google Shape;620;g305b8380c07_0_1021"/>
          <p:cNvSpPr txBox="1"/>
          <p:nvPr/>
        </p:nvSpPr>
        <p:spPr>
          <a:xfrm>
            <a:off x="2487251" y="3942435"/>
            <a:ext cx="19401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Hope to obtain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data from the server</a:t>
            </a:r>
            <a:endParaRPr b="0" i="0" sz="1400" u="none" cap="none" strike="noStrike">
              <a:solidFill>
                <a:srgbClr val="FF0000"/>
              </a:solidFill>
              <a:latin typeface="Microsoft Yahei"/>
              <a:ea typeface="Microsoft Yahei"/>
              <a:cs typeface="Microsoft Yahei"/>
              <a:sym typeface="Microsoft Yahei"/>
            </a:endParaRPr>
          </a:p>
        </p:txBody>
      </p:sp>
      <p:sp>
        <p:nvSpPr>
          <p:cNvPr id="621" name="Google Shape;621;g305b8380c07_0_1021"/>
          <p:cNvSpPr txBox="1"/>
          <p:nvPr/>
        </p:nvSpPr>
        <p:spPr>
          <a:xfrm>
            <a:off x="9864409" y="3632515"/>
            <a:ext cx="1898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Processing requests</a:t>
            </a:r>
            <a:endParaRPr b="0" i="0" sz="14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305b8380c07_0_1050"/>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600"/>
              <a:t>Analyze the request process of the interface</a:t>
            </a:r>
            <a:endParaRPr sz="3600"/>
          </a:p>
        </p:txBody>
      </p:sp>
      <p:sp>
        <p:nvSpPr>
          <p:cNvPr id="627" name="Google Shape;627;g305b8380c07_0_105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8" name="Google Shape;628;g305b8380c07_0_1050"/>
          <p:cNvSpPr txBox="1"/>
          <p:nvPr/>
        </p:nvSpPr>
        <p:spPr>
          <a:xfrm>
            <a:off x="1072644" y="1825225"/>
            <a:ext cx="8651400" cy="351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67"/>
              <a:buFont typeface="Arial"/>
              <a:buNone/>
            </a:pPr>
            <a:r>
              <a:rPr b="1" i="0" lang="en-US" sz="1867" u="none" cap="none" strike="noStrike">
                <a:solidFill>
                  <a:srgbClr val="404040"/>
                </a:solidFill>
                <a:latin typeface="Microsoft Yahei"/>
                <a:ea typeface="Microsoft Yahei"/>
                <a:cs typeface="Microsoft Yahei"/>
                <a:sym typeface="Microsoft Yahei"/>
              </a:rPr>
              <a:t>The process of requesting interfaces through POST</a:t>
            </a:r>
            <a:endParaRPr b="1" i="0" sz="1867" u="none" cap="none" strike="noStrike">
              <a:solidFill>
                <a:srgbClr val="FF0000"/>
              </a:solidFill>
              <a:latin typeface="Microsoft Yahei"/>
              <a:ea typeface="Microsoft Yahei"/>
              <a:cs typeface="Microsoft Yahei"/>
              <a:sym typeface="Microsoft Yahei"/>
            </a:endParaRPr>
          </a:p>
        </p:txBody>
      </p:sp>
      <p:sp>
        <p:nvSpPr>
          <p:cNvPr id="629" name="Google Shape;629;g305b8380c07_0_1050"/>
          <p:cNvSpPr txBox="1"/>
          <p:nvPr>
            <p:ph idx="4294967295" type="body"/>
          </p:nvPr>
        </p:nvSpPr>
        <p:spPr>
          <a:xfrm>
            <a:off x="1072645" y="2434825"/>
            <a:ext cx="8983200" cy="1056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a:solidFill>
                  <a:schemeClr val="dk1"/>
                </a:solidFill>
              </a:rPr>
              <a:t> </a:t>
            </a:r>
            <a:endParaRPr>
              <a:solidFill>
                <a:schemeClr val="dk1"/>
              </a:solidFill>
            </a:endParaRPr>
          </a:p>
        </p:txBody>
      </p:sp>
      <p:grpSp>
        <p:nvGrpSpPr>
          <p:cNvPr id="630" name="Google Shape;630;g305b8380c07_0_1050"/>
          <p:cNvGrpSpPr/>
          <p:nvPr/>
        </p:nvGrpSpPr>
        <p:grpSpPr>
          <a:xfrm>
            <a:off x="4285858" y="2876121"/>
            <a:ext cx="1534386" cy="2545038"/>
            <a:chOff x="3258370" y="2455034"/>
            <a:chExt cx="1150818" cy="1908826"/>
          </a:xfrm>
        </p:grpSpPr>
        <p:pic>
          <p:nvPicPr>
            <p:cNvPr id="631" name="Google Shape;631;g305b8380c07_0_1050"/>
            <p:cNvPicPr preferRelativeResize="0"/>
            <p:nvPr/>
          </p:nvPicPr>
          <p:blipFill rotWithShape="1">
            <a:blip r:embed="rId3">
              <a:alphaModFix/>
            </a:blip>
            <a:srcRect b="0" l="0" r="0" t="0"/>
            <a:stretch/>
          </p:blipFill>
          <p:spPr>
            <a:xfrm>
              <a:off x="3258370" y="2455034"/>
              <a:ext cx="1148807" cy="1516426"/>
            </a:xfrm>
            <a:prstGeom prst="rect">
              <a:avLst/>
            </a:prstGeom>
            <a:noFill/>
            <a:ln>
              <a:noFill/>
            </a:ln>
          </p:spPr>
        </p:pic>
        <p:sp>
          <p:nvSpPr>
            <p:cNvPr id="632" name="Google Shape;632;g305b8380c07_0_1050"/>
            <p:cNvSpPr txBox="1"/>
            <p:nvPr/>
          </p:nvSpPr>
          <p:spPr>
            <a:xfrm>
              <a:off x="3605788" y="3971460"/>
              <a:ext cx="803400" cy="39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Web page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grpSp>
      <p:grpSp>
        <p:nvGrpSpPr>
          <p:cNvPr id="633" name="Google Shape;633;g305b8380c07_0_1050"/>
          <p:cNvGrpSpPr/>
          <p:nvPr/>
        </p:nvGrpSpPr>
        <p:grpSpPr>
          <a:xfrm>
            <a:off x="1424815" y="3312182"/>
            <a:ext cx="1202797" cy="1893783"/>
            <a:chOff x="1112533" y="2782087"/>
            <a:chExt cx="902120" cy="1420373"/>
          </a:xfrm>
        </p:grpSpPr>
        <p:pic>
          <p:nvPicPr>
            <p:cNvPr id="634" name="Google Shape;634;g305b8380c07_0_1050"/>
            <p:cNvPicPr preferRelativeResize="0"/>
            <p:nvPr/>
          </p:nvPicPr>
          <p:blipFill rotWithShape="1">
            <a:blip r:embed="rId4">
              <a:alphaModFix/>
            </a:blip>
            <a:srcRect b="0" l="0" r="0" t="0"/>
            <a:stretch/>
          </p:blipFill>
          <p:spPr>
            <a:xfrm>
              <a:off x="1112533" y="2782087"/>
              <a:ext cx="902120" cy="862320"/>
            </a:xfrm>
            <a:prstGeom prst="rect">
              <a:avLst/>
            </a:prstGeom>
            <a:noFill/>
            <a:ln>
              <a:noFill/>
            </a:ln>
          </p:spPr>
        </p:pic>
        <p:sp>
          <p:nvSpPr>
            <p:cNvPr id="635" name="Google Shape;635;g305b8380c07_0_1050"/>
            <p:cNvSpPr txBox="1"/>
            <p:nvPr/>
          </p:nvSpPr>
          <p:spPr>
            <a:xfrm>
              <a:off x="1336608" y="3971460"/>
              <a:ext cx="4305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User</a:t>
              </a:r>
              <a:endParaRPr b="0" i="0" sz="1400" u="none" cap="none" strike="noStrike">
                <a:solidFill>
                  <a:srgbClr val="000000"/>
                </a:solidFill>
                <a:latin typeface="Microsoft Yahei"/>
                <a:ea typeface="Microsoft Yahei"/>
                <a:cs typeface="Microsoft Yahei"/>
                <a:sym typeface="Microsoft Yahei"/>
              </a:endParaRPr>
            </a:p>
          </p:txBody>
        </p:sp>
      </p:grpSp>
      <p:grpSp>
        <p:nvGrpSpPr>
          <p:cNvPr id="636" name="Google Shape;636;g305b8380c07_0_1050"/>
          <p:cNvGrpSpPr/>
          <p:nvPr/>
        </p:nvGrpSpPr>
        <p:grpSpPr>
          <a:xfrm>
            <a:off x="8807263" y="2876123"/>
            <a:ext cx="1431579" cy="2328376"/>
            <a:chOff x="6649509" y="2455034"/>
            <a:chExt cx="1073711" cy="1746326"/>
          </a:xfrm>
        </p:grpSpPr>
        <p:pic>
          <p:nvPicPr>
            <p:cNvPr id="637" name="Google Shape;637;g305b8380c07_0_1050"/>
            <p:cNvPicPr preferRelativeResize="0"/>
            <p:nvPr/>
          </p:nvPicPr>
          <p:blipFill rotWithShape="1">
            <a:blip r:embed="rId5">
              <a:alphaModFix/>
            </a:blip>
            <a:srcRect b="0" l="0" r="0" t="0"/>
            <a:stretch/>
          </p:blipFill>
          <p:spPr>
            <a:xfrm>
              <a:off x="6649509" y="2455034"/>
              <a:ext cx="1073711" cy="1516426"/>
            </a:xfrm>
            <a:prstGeom prst="rect">
              <a:avLst/>
            </a:prstGeom>
            <a:noFill/>
            <a:ln>
              <a:noFill/>
            </a:ln>
          </p:spPr>
        </p:pic>
        <p:sp>
          <p:nvSpPr>
            <p:cNvPr id="638" name="Google Shape;638;g305b8380c07_0_1050"/>
            <p:cNvSpPr txBox="1"/>
            <p:nvPr/>
          </p:nvSpPr>
          <p:spPr>
            <a:xfrm>
              <a:off x="6959379" y="3970360"/>
              <a:ext cx="5448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Server</a:t>
              </a:r>
              <a:endParaRPr b="0" i="0" sz="1400" u="none" cap="none" strike="noStrike">
                <a:solidFill>
                  <a:srgbClr val="000000"/>
                </a:solidFill>
                <a:latin typeface="Microsoft Yahei"/>
                <a:ea typeface="Microsoft Yahei"/>
                <a:cs typeface="Microsoft Yahei"/>
                <a:sym typeface="Microsoft Yahei"/>
              </a:endParaRPr>
            </a:p>
          </p:txBody>
        </p:sp>
      </p:grpSp>
      <p:grpSp>
        <p:nvGrpSpPr>
          <p:cNvPr id="639" name="Google Shape;639;g305b8380c07_0_1050"/>
          <p:cNvGrpSpPr/>
          <p:nvPr/>
        </p:nvGrpSpPr>
        <p:grpSpPr>
          <a:xfrm>
            <a:off x="2627611" y="3480463"/>
            <a:ext cx="1658359" cy="406584"/>
            <a:chOff x="2014652" y="2908300"/>
            <a:chExt cx="1243800" cy="304945"/>
          </a:xfrm>
        </p:grpSpPr>
        <p:cxnSp>
          <p:nvCxnSpPr>
            <p:cNvPr id="640" name="Google Shape;640;g305b8380c07_0_1050"/>
            <p:cNvCxnSpPr>
              <a:stCxn id="634" idx="3"/>
              <a:endCxn id="631" idx="1"/>
            </p:cNvCxnSpPr>
            <p:nvPr/>
          </p:nvCxnSpPr>
          <p:spPr>
            <a:xfrm>
              <a:off x="2014652" y="3213245"/>
              <a:ext cx="1243800" cy="0"/>
            </a:xfrm>
            <a:prstGeom prst="straightConnector1">
              <a:avLst/>
            </a:prstGeom>
            <a:noFill/>
            <a:ln cap="flat" cmpd="sng" w="19050">
              <a:solidFill>
                <a:srgbClr val="0070C0"/>
              </a:solidFill>
              <a:prstDash val="solid"/>
              <a:round/>
              <a:headEnd len="med" w="med" type="stealth"/>
              <a:tailEnd len="med" w="med" type="stealth"/>
            </a:ln>
          </p:spPr>
        </p:cxnSp>
        <p:sp>
          <p:nvSpPr>
            <p:cNvPr id="641" name="Google Shape;641;g305b8380c07_0_1050"/>
            <p:cNvSpPr txBox="1"/>
            <p:nvPr/>
          </p:nvSpPr>
          <p:spPr>
            <a:xfrm>
              <a:off x="2378081" y="2908300"/>
              <a:ext cx="8130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interactive</a:t>
              </a:r>
              <a:endParaRPr b="0" i="0" sz="1400" u="none" cap="none" strike="noStrike">
                <a:solidFill>
                  <a:srgbClr val="000000"/>
                </a:solidFill>
                <a:latin typeface="Microsoft Yahei"/>
                <a:ea typeface="Microsoft Yahei"/>
                <a:cs typeface="Microsoft Yahei"/>
                <a:sym typeface="Microsoft Yahei"/>
              </a:endParaRPr>
            </a:p>
          </p:txBody>
        </p:sp>
      </p:grpSp>
      <p:sp>
        <p:nvSpPr>
          <p:cNvPr id="642" name="Google Shape;642;g305b8380c07_0_1050"/>
          <p:cNvSpPr txBox="1"/>
          <p:nvPr/>
        </p:nvSpPr>
        <p:spPr>
          <a:xfrm>
            <a:off x="4552557" y="2888509"/>
            <a:ext cx="1186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Data carrier</a:t>
            </a:r>
            <a:endParaRPr b="0" i="0" sz="1400" u="none" cap="none" strike="noStrike">
              <a:solidFill>
                <a:srgbClr val="000000"/>
              </a:solidFill>
              <a:latin typeface="Microsoft Yahei"/>
              <a:ea typeface="Microsoft Yahei"/>
              <a:cs typeface="Microsoft Yahei"/>
              <a:sym typeface="Microsoft Yahei"/>
            </a:endParaRPr>
          </a:p>
        </p:txBody>
      </p:sp>
      <p:sp>
        <p:nvSpPr>
          <p:cNvPr id="643" name="Google Shape;643;g305b8380c07_0_1050"/>
          <p:cNvSpPr/>
          <p:nvPr/>
        </p:nvSpPr>
        <p:spPr>
          <a:xfrm>
            <a:off x="4442238" y="3718783"/>
            <a:ext cx="1219200" cy="926400"/>
          </a:xfrm>
          <a:prstGeom prst="roundRect">
            <a:avLst>
              <a:gd fmla="val 16667" name="adj"/>
            </a:avLst>
          </a:prstGeom>
          <a:gradFill>
            <a:gsLst>
              <a:gs pos="0">
                <a:srgbClr val="007CFF"/>
              </a:gs>
              <a:gs pos="100000">
                <a:srgbClr val="65A1FF"/>
              </a:gs>
            </a:gsLst>
            <a:lin ang="16200038" scaled="0"/>
          </a:gradFill>
          <a:ln cap="flat" cmpd="sng" w="9525">
            <a:solidFill>
              <a:srgbClr val="1A7DFE"/>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rPr b="0" i="0" lang="en-US" sz="1867" u="none" cap="none" strike="noStrike">
                <a:solidFill>
                  <a:schemeClr val="lt1"/>
                </a:solidFill>
                <a:latin typeface="Arial"/>
                <a:ea typeface="Arial"/>
                <a:cs typeface="Arial"/>
                <a:sym typeface="Arial"/>
              </a:rPr>
              <a:t>Ajax</a:t>
            </a:r>
            <a:endParaRPr b="0" i="0" sz="1867" u="none" cap="none" strike="noStrike">
              <a:solidFill>
                <a:schemeClr val="lt1"/>
              </a:solidFill>
              <a:latin typeface="Arial"/>
              <a:ea typeface="Arial"/>
              <a:cs typeface="Arial"/>
              <a:sym typeface="Arial"/>
            </a:endParaRPr>
          </a:p>
        </p:txBody>
      </p:sp>
      <p:grpSp>
        <p:nvGrpSpPr>
          <p:cNvPr id="644" name="Google Shape;644;g305b8380c07_0_1050"/>
          <p:cNvGrpSpPr/>
          <p:nvPr/>
        </p:nvGrpSpPr>
        <p:grpSpPr>
          <a:xfrm>
            <a:off x="5661294" y="3596532"/>
            <a:ext cx="3161521" cy="386228"/>
            <a:chOff x="4289972" y="2995354"/>
            <a:chExt cx="2371200" cy="289678"/>
          </a:xfrm>
        </p:grpSpPr>
        <p:cxnSp>
          <p:nvCxnSpPr>
            <p:cNvPr id="645" name="Google Shape;645;g305b8380c07_0_1050"/>
            <p:cNvCxnSpPr/>
            <p:nvPr/>
          </p:nvCxnSpPr>
          <p:spPr>
            <a:xfrm>
              <a:off x="4289972" y="3285032"/>
              <a:ext cx="2371200" cy="0"/>
            </a:xfrm>
            <a:prstGeom prst="straightConnector1">
              <a:avLst/>
            </a:prstGeom>
            <a:noFill/>
            <a:ln cap="flat" cmpd="sng" w="19050">
              <a:solidFill>
                <a:srgbClr val="FF0000"/>
              </a:solidFill>
              <a:prstDash val="solid"/>
              <a:round/>
              <a:headEnd len="sm" w="sm" type="none"/>
              <a:tailEnd len="med" w="med" type="stealth"/>
            </a:ln>
          </p:spPr>
        </p:cxnSp>
        <p:sp>
          <p:nvSpPr>
            <p:cNvPr id="646" name="Google Shape;646;g305b8380c07_0_1050"/>
            <p:cNvSpPr txBox="1"/>
            <p:nvPr/>
          </p:nvSpPr>
          <p:spPr>
            <a:xfrm>
              <a:off x="4907019" y="2995354"/>
              <a:ext cx="9477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Post request</a:t>
              </a:r>
              <a:endParaRPr b="0" i="0" sz="1400" u="none" cap="none" strike="noStrike">
                <a:solidFill>
                  <a:srgbClr val="000000"/>
                </a:solidFill>
                <a:latin typeface="Microsoft Yahei"/>
                <a:ea typeface="Microsoft Yahei"/>
                <a:cs typeface="Microsoft Yahei"/>
                <a:sym typeface="Microsoft Yahei"/>
              </a:endParaRPr>
            </a:p>
          </p:txBody>
        </p:sp>
      </p:grpSp>
      <p:grpSp>
        <p:nvGrpSpPr>
          <p:cNvPr id="647" name="Google Shape;647;g305b8380c07_0_1050"/>
          <p:cNvGrpSpPr/>
          <p:nvPr/>
        </p:nvGrpSpPr>
        <p:grpSpPr>
          <a:xfrm>
            <a:off x="5661347" y="4386378"/>
            <a:ext cx="3145921" cy="356015"/>
            <a:chOff x="4290009" y="3587750"/>
            <a:chExt cx="2359500" cy="267018"/>
          </a:xfrm>
        </p:grpSpPr>
        <p:cxnSp>
          <p:nvCxnSpPr>
            <p:cNvPr id="648" name="Google Shape;648;g305b8380c07_0_1050"/>
            <p:cNvCxnSpPr/>
            <p:nvPr/>
          </p:nvCxnSpPr>
          <p:spPr>
            <a:xfrm rot="10800000">
              <a:off x="4290009" y="3587750"/>
              <a:ext cx="2359500" cy="0"/>
            </a:xfrm>
            <a:prstGeom prst="straightConnector1">
              <a:avLst/>
            </a:prstGeom>
            <a:noFill/>
            <a:ln cap="flat" cmpd="sng" w="19050">
              <a:solidFill>
                <a:srgbClr val="FF0000"/>
              </a:solidFill>
              <a:prstDash val="solid"/>
              <a:round/>
              <a:headEnd len="sm" w="sm" type="none"/>
              <a:tailEnd len="med" w="med" type="stealth"/>
            </a:ln>
          </p:spPr>
        </p:cxnSp>
        <p:sp>
          <p:nvSpPr>
            <p:cNvPr id="649" name="Google Shape;649;g305b8380c07_0_1050"/>
            <p:cNvSpPr txBox="1"/>
            <p:nvPr/>
          </p:nvSpPr>
          <p:spPr>
            <a:xfrm>
              <a:off x="5041671" y="3623768"/>
              <a:ext cx="7602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Response</a:t>
              </a:r>
              <a:endParaRPr b="0" i="0" sz="1400" u="none" cap="none" strike="noStrike">
                <a:solidFill>
                  <a:srgbClr val="000000"/>
                </a:solidFill>
                <a:latin typeface="Microsoft Yahei"/>
                <a:ea typeface="Microsoft Yahei"/>
                <a:cs typeface="Microsoft Yahei"/>
                <a:sym typeface="Microsoft Yahei"/>
              </a:endParaRPr>
            </a:p>
          </p:txBody>
        </p:sp>
      </p:grpSp>
      <p:sp>
        <p:nvSpPr>
          <p:cNvPr id="650" name="Google Shape;650;g305b8380c07_0_1050"/>
          <p:cNvSpPr txBox="1"/>
          <p:nvPr/>
        </p:nvSpPr>
        <p:spPr>
          <a:xfrm>
            <a:off x="2603466" y="3946910"/>
            <a:ext cx="170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Hope to submit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Microsoft Yahei"/>
                <a:ea typeface="Microsoft Yahei"/>
                <a:cs typeface="Microsoft Yahei"/>
                <a:sym typeface="Microsoft Yahei"/>
              </a:rPr>
              <a:t>data to the server</a:t>
            </a:r>
            <a:endParaRPr b="0" i="0" sz="1400" u="none" cap="none" strike="noStrike">
              <a:solidFill>
                <a:srgbClr val="FF0000"/>
              </a:solidFill>
              <a:latin typeface="Microsoft Yahei"/>
              <a:ea typeface="Microsoft Yahei"/>
              <a:cs typeface="Microsoft Yahei"/>
              <a:sym typeface="Microsoft Yahei"/>
            </a:endParaRPr>
          </a:p>
        </p:txBody>
      </p:sp>
      <p:sp>
        <p:nvSpPr>
          <p:cNvPr id="651" name="Google Shape;651;g305b8380c07_0_1050"/>
          <p:cNvSpPr txBox="1"/>
          <p:nvPr/>
        </p:nvSpPr>
        <p:spPr>
          <a:xfrm>
            <a:off x="9864409" y="3636990"/>
            <a:ext cx="1898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Processing requests</a:t>
            </a:r>
            <a:endParaRPr b="0" i="0" sz="14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305b8380c07_0_1139"/>
          <p:cNvSpPr txBox="1"/>
          <p:nvPr>
            <p:ph type="title"/>
          </p:nvPr>
        </p:nvSpPr>
        <p:spPr>
          <a:xfrm>
            <a:off x="1072650" y="365125"/>
            <a:ext cx="102810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Interface testing tools</a:t>
            </a:r>
            <a:endParaRPr/>
          </a:p>
        </p:txBody>
      </p:sp>
      <p:sp>
        <p:nvSpPr>
          <p:cNvPr id="657" name="Google Shape;657;g305b8380c07_0_113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8" name="Google Shape;658;g305b8380c07_0_1139"/>
          <p:cNvSpPr txBox="1"/>
          <p:nvPr/>
        </p:nvSpPr>
        <p:spPr>
          <a:xfrm>
            <a:off x="1131169" y="1335160"/>
            <a:ext cx="86514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404040"/>
                </a:solidFill>
                <a:latin typeface="Arial"/>
                <a:ea typeface="Arial"/>
                <a:cs typeface="Arial"/>
                <a:sym typeface="Arial"/>
              </a:rPr>
              <a:t>What is an interface testing tools</a:t>
            </a:r>
            <a:endParaRPr b="1" i="0" sz="1800" u="none" cap="none" strike="noStrike">
              <a:solidFill>
                <a:srgbClr val="FF0000"/>
              </a:solidFill>
              <a:latin typeface="Arial"/>
              <a:ea typeface="Arial"/>
              <a:cs typeface="Arial"/>
              <a:sym typeface="Arial"/>
            </a:endParaRPr>
          </a:p>
        </p:txBody>
      </p:sp>
      <p:sp>
        <p:nvSpPr>
          <p:cNvPr id="659" name="Google Shape;659;g305b8380c07_0_1139"/>
          <p:cNvSpPr txBox="1"/>
          <p:nvPr>
            <p:ph idx="4294967295" type="body"/>
          </p:nvPr>
        </p:nvSpPr>
        <p:spPr>
          <a:xfrm>
            <a:off x="1131170" y="1944760"/>
            <a:ext cx="10448100" cy="205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800">
                <a:solidFill>
                  <a:schemeClr val="dk1"/>
                </a:solidFill>
              </a:rPr>
              <a:t>In order to verify whether the interface can be accessed normally, we often need to use interface testing tools to test the data interface. As w</a:t>
            </a:r>
            <a:r>
              <a:rPr lang="en-US" sz="1800"/>
              <a:t>hat we have mentioned, PostMan is one of the example, a popular interface testing tools.</a:t>
            </a:r>
            <a:endParaRPr sz="1800"/>
          </a:p>
          <a:p>
            <a:pPr indent="0" lvl="0" marL="0" rtl="0" algn="l">
              <a:lnSpc>
                <a:spcPct val="150000"/>
              </a:lnSpc>
              <a:spcBef>
                <a:spcPts val="1000"/>
              </a:spcBef>
              <a:spcAft>
                <a:spcPts val="0"/>
              </a:spcAft>
              <a:buSzPts val="2800"/>
              <a:buNone/>
            </a:pPr>
            <a:r>
              <a:rPr lang="en-US" sz="1800">
                <a:solidFill>
                  <a:schemeClr val="dk1"/>
                </a:solidFill>
              </a:rPr>
              <a:t>Benefit: Interface testing tools allow us to call and test interfaces without writing any code.</a:t>
            </a:r>
            <a:endParaRPr sz="1800"/>
          </a:p>
        </p:txBody>
      </p:sp>
      <p:grpSp>
        <p:nvGrpSpPr>
          <p:cNvPr id="660" name="Google Shape;660;g305b8380c07_0_1139"/>
          <p:cNvGrpSpPr/>
          <p:nvPr/>
        </p:nvGrpSpPr>
        <p:grpSpPr>
          <a:xfrm>
            <a:off x="4216644" y="3736068"/>
            <a:ext cx="1596728" cy="1968259"/>
            <a:chOff x="3502224" y="3067156"/>
            <a:chExt cx="1197576" cy="1476231"/>
          </a:xfrm>
        </p:grpSpPr>
        <p:pic>
          <p:nvPicPr>
            <p:cNvPr id="661" name="Google Shape;661;g305b8380c07_0_1139"/>
            <p:cNvPicPr preferRelativeResize="0"/>
            <p:nvPr/>
          </p:nvPicPr>
          <p:blipFill rotWithShape="1">
            <a:blip r:embed="rId3">
              <a:alphaModFix/>
            </a:blip>
            <a:srcRect b="0" l="0" r="0" t="0"/>
            <a:stretch/>
          </p:blipFill>
          <p:spPr>
            <a:xfrm>
              <a:off x="3502224" y="3067156"/>
              <a:ext cx="1197576" cy="1197576"/>
            </a:xfrm>
            <a:prstGeom prst="rect">
              <a:avLst/>
            </a:prstGeom>
            <a:noFill/>
            <a:ln>
              <a:noFill/>
            </a:ln>
          </p:spPr>
        </p:pic>
        <p:sp>
          <p:nvSpPr>
            <p:cNvPr id="662" name="Google Shape;662;g305b8380c07_0_1139"/>
            <p:cNvSpPr txBox="1"/>
            <p:nvPr/>
          </p:nvSpPr>
          <p:spPr>
            <a:xfrm>
              <a:off x="3724948" y="4312387"/>
              <a:ext cx="708300" cy="2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icrosoft Yahei"/>
                  <a:ea typeface="Microsoft Yahei"/>
                  <a:cs typeface="Microsoft Yahei"/>
                  <a:sym typeface="Microsoft Yahei"/>
                </a:rPr>
                <a:t>PostMan</a:t>
              </a:r>
              <a:endParaRPr b="0" i="0" sz="1400" u="none" cap="none" strike="noStrike">
                <a:solidFill>
                  <a:srgbClr val="000000"/>
                </a:solidFill>
                <a:latin typeface="Microsoft Yahei"/>
                <a:ea typeface="Microsoft Yahei"/>
                <a:cs typeface="Microsoft Yahei"/>
                <a:sym typeface="Microsoft Yahe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305b8380c07_0_114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8" name="Google Shape;668;g305b8380c07_0_1149"/>
          <p:cNvSpPr txBox="1"/>
          <p:nvPr/>
        </p:nvSpPr>
        <p:spPr>
          <a:xfrm>
            <a:off x="1131169" y="1289897"/>
            <a:ext cx="86514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404040"/>
                </a:solidFill>
                <a:latin typeface="Arial"/>
                <a:ea typeface="Arial"/>
                <a:cs typeface="Arial"/>
                <a:sym typeface="Arial"/>
              </a:rPr>
              <a:t>Download and install PostMan</a:t>
            </a:r>
            <a:endParaRPr b="1" i="0" sz="1800" u="none" cap="none" strike="noStrike">
              <a:solidFill>
                <a:srgbClr val="FF0000"/>
              </a:solidFill>
              <a:latin typeface="Arial"/>
              <a:ea typeface="Arial"/>
              <a:cs typeface="Arial"/>
              <a:sym typeface="Arial"/>
            </a:endParaRPr>
          </a:p>
        </p:txBody>
      </p:sp>
      <p:sp>
        <p:nvSpPr>
          <p:cNvPr id="669" name="Google Shape;669;g305b8380c07_0_1149"/>
          <p:cNvSpPr txBox="1"/>
          <p:nvPr>
            <p:ph idx="4294967295" type="body"/>
          </p:nvPr>
        </p:nvSpPr>
        <p:spPr>
          <a:xfrm>
            <a:off x="1131168" y="1899497"/>
            <a:ext cx="9689100" cy="205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800"/>
              <a:t>Visit the official download website of PostMan https://www.getpostman.com/downloads/ After downloading the required installation program, simply install it directly.</a:t>
            </a:r>
            <a:endParaRPr sz="1800">
              <a:solidFill>
                <a:schemeClr val="dk1"/>
              </a:solidFill>
            </a:endParaRPr>
          </a:p>
        </p:txBody>
      </p:sp>
      <p:pic>
        <p:nvPicPr>
          <p:cNvPr id="670" name="Google Shape;670;g305b8380c07_0_1149"/>
          <p:cNvPicPr preferRelativeResize="0"/>
          <p:nvPr/>
        </p:nvPicPr>
        <p:blipFill rotWithShape="1">
          <a:blip r:embed="rId3">
            <a:alphaModFix/>
          </a:blip>
          <a:srcRect b="0" l="0" r="0" t="0"/>
          <a:stretch/>
        </p:blipFill>
        <p:spPr>
          <a:xfrm>
            <a:off x="2207246" y="2872425"/>
            <a:ext cx="6499259" cy="3307081"/>
          </a:xfrm>
          <a:prstGeom prst="rect">
            <a:avLst/>
          </a:prstGeom>
          <a:noFill/>
          <a:ln>
            <a:noFill/>
          </a:ln>
        </p:spPr>
      </p:pic>
      <p:sp>
        <p:nvSpPr>
          <p:cNvPr id="671" name="Google Shape;671;g305b8380c07_0_1149"/>
          <p:cNvSpPr txBox="1"/>
          <p:nvPr>
            <p:ph type="title"/>
          </p:nvPr>
        </p:nvSpPr>
        <p:spPr>
          <a:xfrm>
            <a:off x="1072650" y="365125"/>
            <a:ext cx="102810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Interface testing 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g305b8380c07_0_92"/>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305b8380c07_0_92"/>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7" name="Google Shape;117;g305b8380c07_0_92"/>
          <p:cNvGrpSpPr/>
          <p:nvPr/>
        </p:nvGrpSpPr>
        <p:grpSpPr>
          <a:xfrm>
            <a:off x="8923273" y="3307226"/>
            <a:ext cx="2993544" cy="2620036"/>
            <a:chOff x="5259755" y="732779"/>
            <a:chExt cx="6557599" cy="5739400"/>
          </a:xfrm>
        </p:grpSpPr>
        <p:grpSp>
          <p:nvGrpSpPr>
            <p:cNvPr id="118" name="Google Shape;118;g305b8380c07_0_92"/>
            <p:cNvGrpSpPr/>
            <p:nvPr/>
          </p:nvGrpSpPr>
          <p:grpSpPr>
            <a:xfrm rot="-819746">
              <a:off x="7170208" y="1966798"/>
              <a:ext cx="818210" cy="1067032"/>
              <a:chOff x="7135192" y="1236172"/>
              <a:chExt cx="818214" cy="1067037"/>
            </a:xfrm>
          </p:grpSpPr>
          <p:sp>
            <p:nvSpPr>
              <p:cNvPr id="119" name="Google Shape;119;g305b8380c07_0_92"/>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0" name="Google Shape;120;g305b8380c07_0_92"/>
              <p:cNvGrpSpPr/>
              <p:nvPr/>
            </p:nvGrpSpPr>
            <p:grpSpPr>
              <a:xfrm>
                <a:off x="7135192" y="1625684"/>
                <a:ext cx="791271" cy="677525"/>
                <a:chOff x="1934025" y="1001650"/>
                <a:chExt cx="415300" cy="355600"/>
              </a:xfrm>
            </p:grpSpPr>
            <p:sp>
              <p:nvSpPr>
                <p:cNvPr id="121" name="Google Shape;121;g305b8380c07_0_9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 name="Google Shape;122;g305b8380c07_0_9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 name="Google Shape;123;g305b8380c07_0_9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g305b8380c07_0_9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5" name="Google Shape;125;g305b8380c07_0_92"/>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g305b8380c07_0_92"/>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7" name="Google Shape;127;g305b8380c07_0_92"/>
            <p:cNvGrpSpPr/>
            <p:nvPr/>
          </p:nvGrpSpPr>
          <p:grpSpPr>
            <a:xfrm rot="929101">
              <a:off x="10666777" y="845651"/>
              <a:ext cx="970514" cy="919313"/>
              <a:chOff x="2583100" y="2973775"/>
              <a:chExt cx="461550" cy="437200"/>
            </a:xfrm>
          </p:grpSpPr>
          <p:sp>
            <p:nvSpPr>
              <p:cNvPr id="128" name="Google Shape;128;g305b8380c07_0_92"/>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g305b8380c07_0_92"/>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g305b8380c07_0_92"/>
            <p:cNvGrpSpPr/>
            <p:nvPr/>
          </p:nvGrpSpPr>
          <p:grpSpPr>
            <a:xfrm>
              <a:off x="5259755" y="5850494"/>
              <a:ext cx="836142" cy="621685"/>
              <a:chOff x="5247525" y="3007275"/>
              <a:chExt cx="517575" cy="384825"/>
            </a:xfrm>
          </p:grpSpPr>
          <p:sp>
            <p:nvSpPr>
              <p:cNvPr id="131" name="Google Shape;131;g305b8380c07_0_9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g305b8380c07_0_9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g305b8380c07_0_92"/>
            <p:cNvGrpSpPr/>
            <p:nvPr/>
          </p:nvGrpSpPr>
          <p:grpSpPr>
            <a:xfrm rot="-995577">
              <a:off x="8647545" y="3714913"/>
              <a:ext cx="874251" cy="717776"/>
              <a:chOff x="2599525" y="3688600"/>
              <a:chExt cx="428675" cy="351950"/>
            </a:xfrm>
          </p:grpSpPr>
          <p:sp>
            <p:nvSpPr>
              <p:cNvPr id="134" name="Google Shape;134;g305b8380c07_0_9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g305b8380c07_0_9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 name="Google Shape;136;g305b8380c07_0_9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g305b8380c07_0_92"/>
            <p:cNvGrpSpPr/>
            <p:nvPr/>
          </p:nvGrpSpPr>
          <p:grpSpPr>
            <a:xfrm>
              <a:off x="10447748" y="3460898"/>
              <a:ext cx="688381" cy="688381"/>
              <a:chOff x="5941025" y="3634400"/>
              <a:chExt cx="467650" cy="467650"/>
            </a:xfrm>
          </p:grpSpPr>
          <p:sp>
            <p:nvSpPr>
              <p:cNvPr id="138" name="Google Shape;138;g305b8380c07_0_92"/>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g305b8380c07_0_92"/>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g305b8380c07_0_92"/>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g305b8380c07_0_92"/>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g305b8380c07_0_92"/>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g305b8380c07_0_92"/>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g305b8380c07_0_92"/>
            <p:cNvGrpSpPr/>
            <p:nvPr/>
          </p:nvGrpSpPr>
          <p:grpSpPr>
            <a:xfrm rot="-1150372">
              <a:off x="9034377" y="1570687"/>
              <a:ext cx="754925" cy="714869"/>
              <a:chOff x="5973900" y="318475"/>
              <a:chExt cx="401900" cy="380575"/>
            </a:xfrm>
          </p:grpSpPr>
          <p:sp>
            <p:nvSpPr>
              <p:cNvPr id="145" name="Google Shape;145;g305b8380c07_0_92"/>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g305b8380c07_0_92"/>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g305b8380c07_0_92"/>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g305b8380c07_0_92"/>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g305b8380c07_0_92"/>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g305b8380c07_0_92"/>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g305b8380c07_0_92"/>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g305b8380c07_0_92"/>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g305b8380c07_0_92"/>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g305b8380c07_0_92"/>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g305b8380c07_0_92"/>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g305b8380c07_0_92"/>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g305b8380c07_0_92"/>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g305b8380c07_0_92"/>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g305b8380c07_0_92"/>
            <p:cNvGrpSpPr/>
            <p:nvPr/>
          </p:nvGrpSpPr>
          <p:grpSpPr>
            <a:xfrm rot="-2485038">
              <a:off x="7686107" y="5449626"/>
              <a:ext cx="833851" cy="799886"/>
              <a:chOff x="5233525" y="4954450"/>
              <a:chExt cx="538275" cy="516350"/>
            </a:xfrm>
          </p:grpSpPr>
          <p:sp>
            <p:nvSpPr>
              <p:cNvPr id="160" name="Google Shape;160;g305b8380c07_0_9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g305b8380c07_0_9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g305b8380c07_0_9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g305b8380c07_0_9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g305b8380c07_0_9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g305b8380c07_0_9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g305b8380c07_0_92"/>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g305b8380c07_0_92"/>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g305b8380c07_0_92"/>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g305b8380c07_0_92"/>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g305b8380c07_0_92"/>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1" name="Google Shape;171;g305b8380c07_0_92"/>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What is Express?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305b8380c07_0_115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7" name="Google Shape;677;g305b8380c07_0_1157"/>
          <p:cNvSpPr txBox="1"/>
          <p:nvPr/>
        </p:nvSpPr>
        <p:spPr>
          <a:xfrm>
            <a:off x="1072655" y="1320544"/>
            <a:ext cx="86514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404040"/>
                </a:solidFill>
                <a:latin typeface="Arial"/>
                <a:ea typeface="Arial"/>
                <a:cs typeface="Arial"/>
                <a:sym typeface="Arial"/>
              </a:rPr>
              <a:t>Understand the components of the PostMan interface</a:t>
            </a:r>
            <a:endParaRPr b="1" i="0" sz="1800" u="none" cap="none" strike="noStrike">
              <a:solidFill>
                <a:srgbClr val="FF0000"/>
              </a:solidFill>
              <a:latin typeface="Arial"/>
              <a:ea typeface="Arial"/>
              <a:cs typeface="Arial"/>
              <a:sym typeface="Arial"/>
            </a:endParaRPr>
          </a:p>
        </p:txBody>
      </p:sp>
      <p:sp>
        <p:nvSpPr>
          <p:cNvPr id="678" name="Google Shape;678;g305b8380c07_0_1157"/>
          <p:cNvSpPr txBox="1"/>
          <p:nvPr>
            <p:ph idx="4294967295" type="body"/>
          </p:nvPr>
        </p:nvSpPr>
        <p:spPr>
          <a:xfrm>
            <a:off x="7460750" y="1663237"/>
            <a:ext cx="4305000" cy="4379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600"/>
              <a:t>The components of the PostMan interface, from top to bottom and from left to right, are:</a:t>
            </a:r>
            <a:endParaRPr sz="1600"/>
          </a:p>
          <a:p>
            <a:pPr indent="-209550" lvl="0" marL="285750" rtl="0" algn="l">
              <a:lnSpc>
                <a:spcPct val="100000"/>
              </a:lnSpc>
              <a:spcBef>
                <a:spcPts val="1000"/>
              </a:spcBef>
              <a:spcAft>
                <a:spcPts val="0"/>
              </a:spcAft>
              <a:buSzPts val="1600"/>
              <a:buFont typeface="Arial"/>
              <a:buChar char="•"/>
            </a:pPr>
            <a:r>
              <a:rPr lang="en-US" sz="1600"/>
              <a:t>menu bar</a:t>
            </a:r>
            <a:endParaRPr sz="1600"/>
          </a:p>
          <a:p>
            <a:pPr indent="-209550" lvl="0" marL="285750" rtl="0" algn="l">
              <a:lnSpc>
                <a:spcPct val="100000"/>
              </a:lnSpc>
              <a:spcBef>
                <a:spcPts val="1000"/>
              </a:spcBef>
              <a:spcAft>
                <a:spcPts val="0"/>
              </a:spcAft>
              <a:buSzPts val="1600"/>
              <a:buFont typeface="Arial"/>
              <a:buChar char="•"/>
            </a:pPr>
            <a:r>
              <a:rPr lang="en-US" sz="1600"/>
              <a:t>Toolbar</a:t>
            </a:r>
            <a:endParaRPr sz="1600"/>
          </a:p>
          <a:p>
            <a:pPr indent="-209550" lvl="0" marL="285750" rtl="0" algn="l">
              <a:lnSpc>
                <a:spcPct val="100000"/>
              </a:lnSpc>
              <a:spcBef>
                <a:spcPts val="1000"/>
              </a:spcBef>
              <a:spcAft>
                <a:spcPts val="0"/>
              </a:spcAft>
              <a:buSzPts val="1600"/>
              <a:buFont typeface="Arial"/>
              <a:buChar char="•"/>
            </a:pPr>
            <a:r>
              <a:rPr lang="en-US" sz="1600"/>
              <a:t>Left History and Collection Panel</a:t>
            </a:r>
            <a:endParaRPr sz="1600"/>
          </a:p>
          <a:p>
            <a:pPr indent="-209550" lvl="0" marL="285750" rtl="0" algn="l">
              <a:lnSpc>
                <a:spcPct val="100000"/>
              </a:lnSpc>
              <a:spcBef>
                <a:spcPts val="1000"/>
              </a:spcBef>
              <a:spcAft>
                <a:spcPts val="0"/>
              </a:spcAft>
              <a:buSzPts val="1600"/>
              <a:buFont typeface="Arial"/>
              <a:buChar char="•"/>
            </a:pPr>
            <a:r>
              <a:rPr lang="en-US" sz="1600"/>
              <a:t>Request tab</a:t>
            </a:r>
            <a:endParaRPr sz="1600"/>
          </a:p>
          <a:p>
            <a:pPr indent="-209550" lvl="0" marL="285750" rtl="0" algn="l">
              <a:lnSpc>
                <a:spcPct val="100000"/>
              </a:lnSpc>
              <a:spcBef>
                <a:spcPts val="1000"/>
              </a:spcBef>
              <a:spcAft>
                <a:spcPts val="0"/>
              </a:spcAft>
              <a:buSzPts val="1600"/>
              <a:buFont typeface="Arial"/>
              <a:buChar char="•"/>
            </a:pPr>
            <a:r>
              <a:rPr lang="en-US" sz="1600"/>
              <a:t>Request Address Area</a:t>
            </a:r>
            <a:endParaRPr sz="1600"/>
          </a:p>
          <a:p>
            <a:pPr indent="-209550" lvl="0" marL="285750" rtl="0" algn="l">
              <a:lnSpc>
                <a:spcPct val="100000"/>
              </a:lnSpc>
              <a:spcBef>
                <a:spcPts val="1000"/>
              </a:spcBef>
              <a:spcAft>
                <a:spcPts val="0"/>
              </a:spcAft>
              <a:buSzPts val="1600"/>
              <a:buFont typeface="Arial"/>
              <a:buChar char="•"/>
            </a:pPr>
            <a:r>
              <a:rPr lang="en-US" sz="1600"/>
              <a:t>Request parameter area</a:t>
            </a:r>
            <a:endParaRPr sz="1600"/>
          </a:p>
          <a:p>
            <a:pPr indent="-209550" lvl="0" marL="285750" rtl="0" algn="l">
              <a:lnSpc>
                <a:spcPct val="100000"/>
              </a:lnSpc>
              <a:spcBef>
                <a:spcPts val="1000"/>
              </a:spcBef>
              <a:spcAft>
                <a:spcPts val="0"/>
              </a:spcAft>
              <a:buSzPts val="1600"/>
              <a:buFont typeface="Arial"/>
              <a:buChar char="•"/>
            </a:pPr>
            <a:r>
              <a:rPr lang="en-US" sz="1600"/>
              <a:t>Response result area</a:t>
            </a:r>
            <a:endParaRPr sz="1600"/>
          </a:p>
          <a:p>
            <a:pPr indent="-209550" lvl="0" marL="285750" rtl="0" algn="l">
              <a:lnSpc>
                <a:spcPct val="100000"/>
              </a:lnSpc>
              <a:spcBef>
                <a:spcPts val="1000"/>
              </a:spcBef>
              <a:spcAft>
                <a:spcPts val="0"/>
              </a:spcAft>
              <a:buSzPts val="1600"/>
              <a:buFont typeface="Arial"/>
              <a:buChar char="•"/>
            </a:pPr>
            <a:r>
              <a:rPr lang="en-US" sz="1600"/>
              <a:t>status bar</a:t>
            </a:r>
            <a:endParaRPr sz="1600"/>
          </a:p>
        </p:txBody>
      </p:sp>
      <p:pic>
        <p:nvPicPr>
          <p:cNvPr id="679" name="Google Shape;679;g305b8380c07_0_1157"/>
          <p:cNvPicPr preferRelativeResize="0"/>
          <p:nvPr/>
        </p:nvPicPr>
        <p:blipFill rotWithShape="1">
          <a:blip r:embed="rId3">
            <a:alphaModFix/>
          </a:blip>
          <a:srcRect b="0" l="0" r="0" t="0"/>
          <a:stretch/>
        </p:blipFill>
        <p:spPr>
          <a:xfrm>
            <a:off x="1246469" y="1900670"/>
            <a:ext cx="6051798" cy="3904205"/>
          </a:xfrm>
          <a:prstGeom prst="rect">
            <a:avLst/>
          </a:prstGeom>
          <a:noFill/>
          <a:ln>
            <a:noFill/>
          </a:ln>
        </p:spPr>
      </p:pic>
      <p:sp>
        <p:nvSpPr>
          <p:cNvPr id="680" name="Google Shape;680;g305b8380c07_0_1157"/>
          <p:cNvSpPr/>
          <p:nvPr/>
        </p:nvSpPr>
        <p:spPr>
          <a:xfrm>
            <a:off x="1246469" y="2040470"/>
            <a:ext cx="6051900" cy="173100"/>
          </a:xfrm>
          <a:prstGeom prst="rect">
            <a:avLst/>
          </a:prstGeom>
          <a:noFill/>
          <a:ln cap="flat" cmpd="sng" w="19050">
            <a:solidFill>
              <a:srgbClr val="F69898"/>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1" name="Google Shape;681;g305b8380c07_0_1157"/>
          <p:cNvSpPr/>
          <p:nvPr/>
        </p:nvSpPr>
        <p:spPr>
          <a:xfrm>
            <a:off x="1243434" y="2201213"/>
            <a:ext cx="6051900" cy="269100"/>
          </a:xfrm>
          <a:prstGeom prst="rect">
            <a:avLst/>
          </a:prstGeom>
          <a:noFill/>
          <a:ln cap="flat" cmpd="sng" w="19050">
            <a:solidFill>
              <a:srgbClr val="F69898"/>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2" name="Google Shape;682;g305b8380c07_0_1157"/>
          <p:cNvSpPr/>
          <p:nvPr/>
        </p:nvSpPr>
        <p:spPr>
          <a:xfrm>
            <a:off x="1246469" y="2470249"/>
            <a:ext cx="1701300" cy="3148200"/>
          </a:xfrm>
          <a:prstGeom prst="rect">
            <a:avLst/>
          </a:prstGeom>
          <a:noFill/>
          <a:ln cap="flat" cmpd="sng" w="19050">
            <a:solidFill>
              <a:srgbClr val="F69898"/>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3" name="Google Shape;683;g305b8380c07_0_1157"/>
          <p:cNvSpPr/>
          <p:nvPr/>
        </p:nvSpPr>
        <p:spPr>
          <a:xfrm>
            <a:off x="2947918" y="2470249"/>
            <a:ext cx="4350300" cy="3148200"/>
          </a:xfrm>
          <a:prstGeom prst="rect">
            <a:avLst/>
          </a:prstGeom>
          <a:noFill/>
          <a:ln cap="flat" cmpd="sng" w="19050">
            <a:solidFill>
              <a:srgbClr val="F69898"/>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4" name="Google Shape;684;g305b8380c07_0_1157"/>
          <p:cNvSpPr/>
          <p:nvPr/>
        </p:nvSpPr>
        <p:spPr>
          <a:xfrm>
            <a:off x="2984062" y="3000012"/>
            <a:ext cx="4252200" cy="295200"/>
          </a:xfrm>
          <a:prstGeom prst="rect">
            <a:avLst/>
          </a:prstGeom>
          <a:noFill/>
          <a:ln cap="flat" cmpd="sng" w="19050">
            <a:solidFill>
              <a:srgbClr val="558ED5"/>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5" name="Google Shape;685;g305b8380c07_0_1157"/>
          <p:cNvSpPr/>
          <p:nvPr/>
        </p:nvSpPr>
        <p:spPr>
          <a:xfrm>
            <a:off x="2987091" y="3348793"/>
            <a:ext cx="4252200" cy="765300"/>
          </a:xfrm>
          <a:prstGeom prst="rect">
            <a:avLst/>
          </a:prstGeom>
          <a:noFill/>
          <a:ln cap="flat" cmpd="sng" w="19050">
            <a:solidFill>
              <a:srgbClr val="558ED5"/>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6" name="Google Shape;686;g305b8380c07_0_1157"/>
          <p:cNvSpPr/>
          <p:nvPr/>
        </p:nvSpPr>
        <p:spPr>
          <a:xfrm>
            <a:off x="2987091" y="4167660"/>
            <a:ext cx="4252200" cy="1396200"/>
          </a:xfrm>
          <a:prstGeom prst="rect">
            <a:avLst/>
          </a:prstGeom>
          <a:noFill/>
          <a:ln cap="flat" cmpd="sng" w="19050">
            <a:solidFill>
              <a:srgbClr val="558ED5"/>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7" name="Google Shape;687;g305b8380c07_0_1157"/>
          <p:cNvSpPr/>
          <p:nvPr/>
        </p:nvSpPr>
        <p:spPr>
          <a:xfrm>
            <a:off x="1246469" y="5615638"/>
            <a:ext cx="6048900" cy="189300"/>
          </a:xfrm>
          <a:prstGeom prst="rect">
            <a:avLst/>
          </a:prstGeom>
          <a:noFill/>
          <a:ln cap="flat" cmpd="sng" w="19050">
            <a:solidFill>
              <a:srgbClr val="F69898"/>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88" name="Google Shape;688;g305b8380c07_0_1157"/>
          <p:cNvSpPr txBox="1"/>
          <p:nvPr>
            <p:ph type="title"/>
          </p:nvPr>
        </p:nvSpPr>
        <p:spPr>
          <a:xfrm>
            <a:off x="1072650" y="365125"/>
            <a:ext cx="102810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Interface testing tools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305b8380c07_0_1233"/>
          <p:cNvSpPr txBox="1"/>
          <p:nvPr>
            <p:ph type="title"/>
          </p:nvPr>
        </p:nvSpPr>
        <p:spPr>
          <a:xfrm>
            <a:off x="1072650" y="365125"/>
            <a:ext cx="10281000" cy="79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Using PostMan to test GET request</a:t>
            </a:r>
            <a:endParaRPr/>
          </a:p>
        </p:txBody>
      </p:sp>
      <p:sp>
        <p:nvSpPr>
          <p:cNvPr id="694" name="Google Shape;694;g305b8380c07_0_123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5" name="Google Shape;695;g305b8380c07_0_1233"/>
          <p:cNvPicPr preferRelativeResize="0"/>
          <p:nvPr/>
        </p:nvPicPr>
        <p:blipFill rotWithShape="1">
          <a:blip r:embed="rId3">
            <a:alphaModFix/>
          </a:blip>
          <a:srcRect b="0" l="0" r="0" t="0"/>
          <a:stretch/>
        </p:blipFill>
        <p:spPr>
          <a:xfrm>
            <a:off x="1264639" y="1336335"/>
            <a:ext cx="6672215" cy="4735524"/>
          </a:xfrm>
          <a:prstGeom prst="rect">
            <a:avLst/>
          </a:prstGeom>
          <a:noFill/>
          <a:ln>
            <a:noFill/>
          </a:ln>
        </p:spPr>
      </p:pic>
      <p:sp>
        <p:nvSpPr>
          <p:cNvPr id="696" name="Google Shape;696;g305b8380c07_0_1233"/>
          <p:cNvSpPr txBox="1"/>
          <p:nvPr>
            <p:ph idx="4294967295" type="body"/>
          </p:nvPr>
        </p:nvSpPr>
        <p:spPr>
          <a:xfrm>
            <a:off x="8070325" y="1223850"/>
            <a:ext cx="3637500" cy="4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600">
                <a:solidFill>
                  <a:schemeClr val="dk1"/>
                </a:solidFill>
              </a:rPr>
              <a:t>Steps:</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Choose the method of request</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Fill in the requested URL address</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Fill in the requested parameters</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Click the Send button to initiate a GET request</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View the results of server response</a:t>
            </a:r>
            <a:endParaRPr sz="1600">
              <a:solidFill>
                <a:schemeClr val="dk1"/>
              </a:solidFill>
            </a:endParaRPr>
          </a:p>
        </p:txBody>
      </p:sp>
      <p:sp>
        <p:nvSpPr>
          <p:cNvPr id="697" name="Google Shape;697;g305b8380c07_0_1233"/>
          <p:cNvSpPr/>
          <p:nvPr/>
        </p:nvSpPr>
        <p:spPr>
          <a:xfrm>
            <a:off x="3182409" y="2565742"/>
            <a:ext cx="7863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98" name="Google Shape;698;g305b8380c07_0_1233"/>
          <p:cNvSpPr/>
          <p:nvPr/>
        </p:nvSpPr>
        <p:spPr>
          <a:xfrm>
            <a:off x="3949702" y="2565742"/>
            <a:ext cx="25971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699" name="Google Shape;699;g305b8380c07_0_1233"/>
          <p:cNvSpPr/>
          <p:nvPr/>
        </p:nvSpPr>
        <p:spPr>
          <a:xfrm>
            <a:off x="3169706" y="3531859"/>
            <a:ext cx="3154800" cy="2412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00" name="Google Shape;700;g305b8380c07_0_1233"/>
          <p:cNvSpPr/>
          <p:nvPr/>
        </p:nvSpPr>
        <p:spPr>
          <a:xfrm>
            <a:off x="6521450" y="2565742"/>
            <a:ext cx="7674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01" name="Google Shape;701;g305b8380c07_0_1233"/>
          <p:cNvSpPr/>
          <p:nvPr/>
        </p:nvSpPr>
        <p:spPr>
          <a:xfrm>
            <a:off x="3182409" y="4495233"/>
            <a:ext cx="4628100" cy="13098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305b8380c07_0_124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Using PostMan to test POST request</a:t>
            </a:r>
            <a:endParaRPr/>
          </a:p>
        </p:txBody>
      </p:sp>
      <p:sp>
        <p:nvSpPr>
          <p:cNvPr id="707" name="Google Shape;707;g305b8380c07_0_124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08" name="Google Shape;708;g305b8380c07_0_1245"/>
          <p:cNvPicPr preferRelativeResize="0"/>
          <p:nvPr/>
        </p:nvPicPr>
        <p:blipFill rotWithShape="1">
          <a:blip r:embed="rId3">
            <a:alphaModFix/>
          </a:blip>
          <a:srcRect b="0" l="0" r="0" t="0"/>
          <a:stretch/>
        </p:blipFill>
        <p:spPr>
          <a:xfrm>
            <a:off x="739539" y="1279939"/>
            <a:ext cx="6675139" cy="4737600"/>
          </a:xfrm>
          <a:prstGeom prst="rect">
            <a:avLst/>
          </a:prstGeom>
          <a:noFill/>
          <a:ln>
            <a:noFill/>
          </a:ln>
        </p:spPr>
      </p:pic>
      <p:sp>
        <p:nvSpPr>
          <p:cNvPr id="709" name="Google Shape;709;g305b8380c07_0_1245"/>
          <p:cNvSpPr txBox="1"/>
          <p:nvPr>
            <p:ph idx="4294967295" type="body"/>
          </p:nvPr>
        </p:nvSpPr>
        <p:spPr>
          <a:xfrm>
            <a:off x="7545225" y="1169552"/>
            <a:ext cx="4206300" cy="4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en-US" sz="1600">
                <a:solidFill>
                  <a:schemeClr val="dk1"/>
                </a:solidFill>
              </a:rPr>
              <a:t>Steps:</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Choose the method of request</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Fill in the requested URL address</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Select the Body panel and check the data format</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Fill in the data to be sent to the server</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Click the Send button to initiate a POST request</a:t>
            </a:r>
            <a:endParaRPr sz="1600"/>
          </a:p>
          <a:p>
            <a:pPr indent="-266700" lvl="0" marL="342900" rtl="0" algn="l">
              <a:lnSpc>
                <a:spcPct val="150000"/>
              </a:lnSpc>
              <a:spcBef>
                <a:spcPts val="1000"/>
              </a:spcBef>
              <a:spcAft>
                <a:spcPts val="0"/>
              </a:spcAft>
              <a:buSzPts val="1600"/>
              <a:buFont typeface="Arial"/>
              <a:buAutoNum type="arabicPeriod"/>
            </a:pPr>
            <a:r>
              <a:rPr lang="en-US" sz="1600">
                <a:solidFill>
                  <a:schemeClr val="dk1"/>
                </a:solidFill>
              </a:rPr>
              <a:t>View the results of server response</a:t>
            </a:r>
            <a:endParaRPr sz="1600">
              <a:solidFill>
                <a:schemeClr val="dk1"/>
              </a:solidFill>
            </a:endParaRPr>
          </a:p>
        </p:txBody>
      </p:sp>
      <p:sp>
        <p:nvSpPr>
          <p:cNvPr id="710" name="Google Shape;710;g305b8380c07_0_1245"/>
          <p:cNvSpPr/>
          <p:nvPr/>
        </p:nvSpPr>
        <p:spPr>
          <a:xfrm>
            <a:off x="2657309" y="2511423"/>
            <a:ext cx="7863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1" name="Google Shape;711;g305b8380c07_0_1245"/>
          <p:cNvSpPr/>
          <p:nvPr/>
        </p:nvSpPr>
        <p:spPr>
          <a:xfrm>
            <a:off x="3424602" y="2511423"/>
            <a:ext cx="25971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2" name="Google Shape;712;g305b8380c07_0_1245"/>
          <p:cNvSpPr/>
          <p:nvPr/>
        </p:nvSpPr>
        <p:spPr>
          <a:xfrm>
            <a:off x="2644606" y="3526837"/>
            <a:ext cx="3154800" cy="5922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3" name="Google Shape;713;g305b8380c07_0_1245"/>
          <p:cNvSpPr/>
          <p:nvPr/>
        </p:nvSpPr>
        <p:spPr>
          <a:xfrm>
            <a:off x="5996350" y="2511423"/>
            <a:ext cx="767400" cy="2994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4" name="Google Shape;714;g305b8380c07_0_1245"/>
          <p:cNvSpPr/>
          <p:nvPr/>
        </p:nvSpPr>
        <p:spPr>
          <a:xfrm>
            <a:off x="2657309" y="4834936"/>
            <a:ext cx="4628100" cy="9159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5" name="Google Shape;715;g305b8380c07_0_1245"/>
          <p:cNvSpPr/>
          <p:nvPr/>
        </p:nvSpPr>
        <p:spPr>
          <a:xfrm>
            <a:off x="4330005" y="2905787"/>
            <a:ext cx="516900" cy="2208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
        <p:nvSpPr>
          <p:cNvPr id="716" name="Google Shape;716;g305b8380c07_0_1245"/>
          <p:cNvSpPr/>
          <p:nvPr/>
        </p:nvSpPr>
        <p:spPr>
          <a:xfrm>
            <a:off x="3705056" y="3115085"/>
            <a:ext cx="1141800" cy="220800"/>
          </a:xfrm>
          <a:prstGeom prst="rect">
            <a:avLst/>
          </a:prstGeom>
          <a:noFill/>
          <a:ln cap="flat" cmpd="sng" w="19050">
            <a:solidFill>
              <a:srgbClr val="800000"/>
            </a:solidFill>
            <a:prstDash val="solid"/>
            <a:round/>
            <a:headEnd len="sm" w="sm" type="none"/>
            <a:tailEnd len="sm" w="sm" type="none"/>
          </a:ln>
          <a:effectLst>
            <a:outerShdw blurRad="25400" rotWithShape="0" algn="tl" dir="2700000" dist="127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Microsoft Yahei"/>
              <a:ea typeface="Microsoft Yahei"/>
              <a:cs typeface="Microsoft Yahei"/>
              <a:sym typeface="Microsoft Yahe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0" name="Shape 720"/>
        <p:cNvGrpSpPr/>
        <p:nvPr/>
      </p:nvGrpSpPr>
      <p:grpSpPr>
        <a:xfrm>
          <a:off x="0" y="0"/>
          <a:ext cx="0" cy="0"/>
          <a:chOff x="0" y="0"/>
          <a:chExt cx="0" cy="0"/>
        </a:xfrm>
      </p:grpSpPr>
      <p:sp>
        <p:nvSpPr>
          <p:cNvPr id="721" name="Google Shape;721;g305b8380c07_0_1345"/>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2" name="Google Shape;722;g305b8380c07_0_134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23" name="Google Shape;723;g305b8380c07_0_1345"/>
          <p:cNvGrpSpPr/>
          <p:nvPr/>
        </p:nvGrpSpPr>
        <p:grpSpPr>
          <a:xfrm>
            <a:off x="8923273" y="3307226"/>
            <a:ext cx="2993544" cy="2620036"/>
            <a:chOff x="5259755" y="732779"/>
            <a:chExt cx="6557599" cy="5739400"/>
          </a:xfrm>
        </p:grpSpPr>
        <p:grpSp>
          <p:nvGrpSpPr>
            <p:cNvPr id="724" name="Google Shape;724;g305b8380c07_0_1345"/>
            <p:cNvGrpSpPr/>
            <p:nvPr/>
          </p:nvGrpSpPr>
          <p:grpSpPr>
            <a:xfrm rot="-819746">
              <a:off x="7170208" y="1966798"/>
              <a:ext cx="818210" cy="1067032"/>
              <a:chOff x="7135192" y="1236172"/>
              <a:chExt cx="818214" cy="1067037"/>
            </a:xfrm>
          </p:grpSpPr>
          <p:sp>
            <p:nvSpPr>
              <p:cNvPr id="725" name="Google Shape;725;g305b8380c07_0_134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26" name="Google Shape;726;g305b8380c07_0_1345"/>
              <p:cNvGrpSpPr/>
              <p:nvPr/>
            </p:nvGrpSpPr>
            <p:grpSpPr>
              <a:xfrm>
                <a:off x="7135192" y="1625684"/>
                <a:ext cx="791271" cy="677525"/>
                <a:chOff x="1934025" y="1001650"/>
                <a:chExt cx="415300" cy="355600"/>
              </a:xfrm>
            </p:grpSpPr>
            <p:sp>
              <p:nvSpPr>
                <p:cNvPr id="727" name="Google Shape;727;g305b8380c07_0_134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8" name="Google Shape;728;g305b8380c07_0_134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9" name="Google Shape;729;g305b8380c07_0_134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0" name="Google Shape;730;g305b8380c07_0_134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31" name="Google Shape;731;g305b8380c07_0_134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2" name="Google Shape;732;g305b8380c07_0_134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33" name="Google Shape;733;g305b8380c07_0_1345"/>
            <p:cNvGrpSpPr/>
            <p:nvPr/>
          </p:nvGrpSpPr>
          <p:grpSpPr>
            <a:xfrm rot="929101">
              <a:off x="10666777" y="845651"/>
              <a:ext cx="970514" cy="919313"/>
              <a:chOff x="2583100" y="2973775"/>
              <a:chExt cx="461550" cy="437200"/>
            </a:xfrm>
          </p:grpSpPr>
          <p:sp>
            <p:nvSpPr>
              <p:cNvPr id="734" name="Google Shape;734;g305b8380c07_0_134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5" name="Google Shape;735;g305b8380c07_0_134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36" name="Google Shape;736;g305b8380c07_0_1345"/>
            <p:cNvGrpSpPr/>
            <p:nvPr/>
          </p:nvGrpSpPr>
          <p:grpSpPr>
            <a:xfrm>
              <a:off x="5259755" y="5850494"/>
              <a:ext cx="836142" cy="621685"/>
              <a:chOff x="5247525" y="3007275"/>
              <a:chExt cx="517575" cy="384825"/>
            </a:xfrm>
          </p:grpSpPr>
          <p:sp>
            <p:nvSpPr>
              <p:cNvPr id="737" name="Google Shape;737;g305b8380c07_0_134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8" name="Google Shape;738;g305b8380c07_0_134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39" name="Google Shape;739;g305b8380c07_0_1345"/>
            <p:cNvGrpSpPr/>
            <p:nvPr/>
          </p:nvGrpSpPr>
          <p:grpSpPr>
            <a:xfrm rot="-995577">
              <a:off x="8647545" y="3714913"/>
              <a:ext cx="874251" cy="717776"/>
              <a:chOff x="2599525" y="3688600"/>
              <a:chExt cx="428675" cy="351950"/>
            </a:xfrm>
          </p:grpSpPr>
          <p:sp>
            <p:nvSpPr>
              <p:cNvPr id="740" name="Google Shape;740;g305b8380c07_0_134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1" name="Google Shape;741;g305b8380c07_0_134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2" name="Google Shape;742;g305b8380c07_0_134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43" name="Google Shape;743;g305b8380c07_0_1345"/>
            <p:cNvGrpSpPr/>
            <p:nvPr/>
          </p:nvGrpSpPr>
          <p:grpSpPr>
            <a:xfrm>
              <a:off x="10447748" y="3460898"/>
              <a:ext cx="688381" cy="688381"/>
              <a:chOff x="5941025" y="3634400"/>
              <a:chExt cx="467650" cy="467650"/>
            </a:xfrm>
          </p:grpSpPr>
          <p:sp>
            <p:nvSpPr>
              <p:cNvPr id="744" name="Google Shape;744;g305b8380c07_0_134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5" name="Google Shape;745;g305b8380c07_0_134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6" name="Google Shape;746;g305b8380c07_0_134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7" name="Google Shape;747;g305b8380c07_0_134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8" name="Google Shape;748;g305b8380c07_0_134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9" name="Google Shape;749;g305b8380c07_0_134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50" name="Google Shape;750;g305b8380c07_0_1345"/>
            <p:cNvGrpSpPr/>
            <p:nvPr/>
          </p:nvGrpSpPr>
          <p:grpSpPr>
            <a:xfrm rot="-1150372">
              <a:off x="9034377" y="1570687"/>
              <a:ext cx="754925" cy="714869"/>
              <a:chOff x="5973900" y="318475"/>
              <a:chExt cx="401900" cy="380575"/>
            </a:xfrm>
          </p:grpSpPr>
          <p:sp>
            <p:nvSpPr>
              <p:cNvPr id="751" name="Google Shape;751;g305b8380c07_0_134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2" name="Google Shape;752;g305b8380c07_0_134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3" name="Google Shape;753;g305b8380c07_0_134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4" name="Google Shape;754;g305b8380c07_0_134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5" name="Google Shape;755;g305b8380c07_0_134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6" name="Google Shape;756;g305b8380c07_0_134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7" name="Google Shape;757;g305b8380c07_0_134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8" name="Google Shape;758;g305b8380c07_0_134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9" name="Google Shape;759;g305b8380c07_0_1345"/>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0" name="Google Shape;760;g305b8380c07_0_1345"/>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1" name="Google Shape;761;g305b8380c07_0_1345"/>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2" name="Google Shape;762;g305b8380c07_0_1345"/>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3" name="Google Shape;763;g305b8380c07_0_1345"/>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4" name="Google Shape;764;g305b8380c07_0_1345"/>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65" name="Google Shape;765;g305b8380c07_0_1345"/>
            <p:cNvGrpSpPr/>
            <p:nvPr/>
          </p:nvGrpSpPr>
          <p:grpSpPr>
            <a:xfrm rot="-2485038">
              <a:off x="7686107" y="5449626"/>
              <a:ext cx="833851" cy="799886"/>
              <a:chOff x="5233525" y="4954450"/>
              <a:chExt cx="538275" cy="516350"/>
            </a:xfrm>
          </p:grpSpPr>
          <p:sp>
            <p:nvSpPr>
              <p:cNvPr id="766" name="Google Shape;766;g305b8380c07_0_134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7" name="Google Shape;767;g305b8380c07_0_134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8" name="Google Shape;768;g305b8380c07_0_134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9" name="Google Shape;769;g305b8380c07_0_134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0" name="Google Shape;770;g305b8380c07_0_134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1" name="Google Shape;771;g305b8380c07_0_134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2" name="Google Shape;772;g305b8380c07_0_1345"/>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3" name="Google Shape;773;g305b8380c07_0_1345"/>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4" name="Google Shape;774;g305b8380c07_0_1345"/>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5" name="Google Shape;775;g305b8380c07_0_1345"/>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6" name="Google Shape;776;g305b8380c07_0_1345"/>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77" name="Google Shape;777;g305b8380c07_0_134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Introduction of Sessions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305b8380c07_0_1697"/>
          <p:cNvSpPr txBox="1"/>
          <p:nvPr>
            <p:ph type="title"/>
          </p:nvPr>
        </p:nvSpPr>
        <p:spPr>
          <a:xfrm>
            <a:off x="1072667" y="365131"/>
            <a:ext cx="102813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a Session?</a:t>
            </a:r>
            <a:endParaRPr/>
          </a:p>
        </p:txBody>
      </p:sp>
      <p:sp>
        <p:nvSpPr>
          <p:cNvPr id="783" name="Google Shape;783;g305b8380c07_0_1697"/>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784" name="Google Shape;784;g305b8380c07_0_1697"/>
          <p:cNvSpPr txBox="1"/>
          <p:nvPr/>
        </p:nvSpPr>
        <p:spPr>
          <a:xfrm>
            <a:off x="345623" y="1008352"/>
            <a:ext cx="11420100" cy="4848600"/>
          </a:xfrm>
          <a:prstGeom prst="rect">
            <a:avLst/>
          </a:prstGeom>
          <a:noFill/>
          <a:ln>
            <a:noFill/>
          </a:ln>
        </p:spPr>
        <p:txBody>
          <a:bodyPr anchorCtr="0" anchor="t" bIns="0" lIns="0" spcFirstLastPara="1" rIns="0" wrap="square" tIns="0">
            <a:spAutoFit/>
          </a:bodyPr>
          <a:lstStyle/>
          <a:p>
            <a:pPr indent="-400050" lvl="0" marL="609600" marR="0" rtl="0" algn="l">
              <a:lnSpc>
                <a:spcPct val="2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Node.js is an emerging technology, and with Express it become insanely powerful. We can use Node.js with Express to manage sessions. In this tutorial, you will learn to manage sessions including setting up sessions, saving data in sessions and fetching data from sessions.</a:t>
            </a:r>
            <a:endParaRPr b="0" i="0" sz="1500" u="none" cap="none" strike="noStrike">
              <a:solidFill>
                <a:srgbClr val="000000"/>
              </a:solidFill>
              <a:latin typeface="Arial"/>
              <a:ea typeface="Arial"/>
              <a:cs typeface="Arial"/>
              <a:sym typeface="Arial"/>
            </a:endParaRPr>
          </a:p>
          <a:p>
            <a:pPr indent="-400050" lvl="0" marL="609600" marR="0" rtl="0" algn="l">
              <a:lnSpc>
                <a:spcPct val="2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A website uses HTTP</a:t>
            </a:r>
            <a:r>
              <a:rPr b="0" i="0" lang="en-US" sz="1500" u="sng" cap="none" strike="noStrike">
                <a:solidFill>
                  <a:schemeClr val="dk1"/>
                </a:solidFill>
                <a:latin typeface="Arial"/>
                <a:ea typeface="Arial"/>
                <a:cs typeface="Arial"/>
                <a:sym typeface="Arial"/>
                <a:hlinkClick r:id="rId3">
                  <a:extLst>
                    <a:ext uri="{A12FA001-AC4F-418D-AE19-62706E023703}">
                      <ahyp:hlinkClr val="tx"/>
                    </a:ext>
                  </a:extLst>
                </a:hlinkClick>
              </a:rPr>
              <a:t> </a:t>
            </a:r>
            <a:r>
              <a:rPr b="0" i="0" lang="en-US" sz="1500" u="none" cap="none" strike="noStrike">
                <a:solidFill>
                  <a:schemeClr val="dk1"/>
                </a:solidFill>
                <a:latin typeface="Arial"/>
                <a:ea typeface="Arial"/>
                <a:cs typeface="Arial"/>
                <a:sym typeface="Arial"/>
              </a:rPr>
              <a:t>protocol to transfer information between a client and a server. This HTTP protocol is a stateless protocol, where the server won’t have a status of communication and it doesn’t keep track of requests and responses made from a client to the server. In terms of security, it is really better to track the user request to know how many times a user requests or which data a user wants to access, etc.</a:t>
            </a:r>
            <a:endParaRPr b="0" i="0" sz="1500" u="none" cap="none" strike="noStrike">
              <a:solidFill>
                <a:srgbClr val="000000"/>
              </a:solidFill>
              <a:latin typeface="Arial"/>
              <a:ea typeface="Arial"/>
              <a:cs typeface="Arial"/>
              <a:sym typeface="Arial"/>
            </a:endParaRPr>
          </a:p>
          <a:p>
            <a:pPr indent="-400050" lvl="0" marL="609600" marR="0" rtl="0" algn="l">
              <a:lnSpc>
                <a:spcPct val="2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To make the HTTP protocol stateful from stateless, we have </a:t>
            </a:r>
            <a:r>
              <a:rPr b="1" i="0" lang="en-US" sz="1500" u="none" cap="none" strike="noStrike">
                <a:solidFill>
                  <a:schemeClr val="dk1"/>
                </a:solidFill>
                <a:latin typeface="Arial"/>
                <a:ea typeface="Arial"/>
                <a:cs typeface="Arial"/>
                <a:sym typeface="Arial"/>
              </a:rPr>
              <a:t>sessions</a:t>
            </a:r>
            <a:r>
              <a:rPr b="0" i="0" lang="en-US" sz="1500" u="none" cap="none" strike="noStrike">
                <a:solidFill>
                  <a:schemeClr val="dk1"/>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a:p>
            <a:pPr indent="-400050" lvl="0" marL="609600" marR="0" rtl="0" algn="l">
              <a:lnSpc>
                <a:spcPct val="2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A session is a mechanism that allows a web server to store information about a user's interaction with a website or web application. It enables the server to identify and authenticate users across multiple requests and maintain stateful information during their session.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305b8380c07_0_1703"/>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Why Use Sessions?</a:t>
            </a:r>
            <a:endParaRPr/>
          </a:p>
        </p:txBody>
      </p:sp>
      <p:sp>
        <p:nvSpPr>
          <p:cNvPr id="790" name="Google Shape;790;g305b8380c07_0_1703"/>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791" name="Google Shape;791;g305b8380c07_0_1703"/>
          <p:cNvSpPr txBox="1"/>
          <p:nvPr/>
        </p:nvSpPr>
        <p:spPr>
          <a:xfrm>
            <a:off x="788433" y="1234733"/>
            <a:ext cx="10433100" cy="36942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Sessions are crucial for managing user authentication and maintaining user-specific data in web applications. </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Some common use cases for sessions include:</a:t>
            </a:r>
            <a:endParaRPr b="0" i="0" sz="1600" u="none" cap="none" strike="noStrike">
              <a:solidFill>
                <a:srgbClr val="000000"/>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User Authentication: Sessions enable user login and authentication, allowing users to access protected resources and perform actions within the application.</a:t>
            </a:r>
            <a:endParaRPr b="0" i="0" sz="1600" u="none" cap="none" strike="noStrike">
              <a:solidFill>
                <a:srgbClr val="000000"/>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Access Control: Sessions help enforce access control by storing user roles or permissions and validating them on subsequent requests.</a:t>
            </a:r>
            <a:endParaRPr b="0" i="0" sz="1600" u="none" cap="none" strike="noStrike">
              <a:solidFill>
                <a:srgbClr val="000000"/>
              </a:solidFill>
              <a:latin typeface="Arial"/>
              <a:ea typeface="Arial"/>
              <a:cs typeface="Arial"/>
              <a:sym typeface="Arial"/>
            </a:endParaRPr>
          </a:p>
          <a:p>
            <a:pPr indent="-228600" lvl="0" marL="228600" marR="0" rtl="0" algn="l">
              <a:lnSpc>
                <a:spcPct val="2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Personalized User Experiences: Sessions enable storing user preferences, settings, and other session-specific data to deliver personalized experiences.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g305b8380c07_0_1709"/>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Express.js Session</a:t>
            </a:r>
            <a:endParaRPr/>
          </a:p>
        </p:txBody>
      </p:sp>
      <p:sp>
        <p:nvSpPr>
          <p:cNvPr id="797" name="Google Shape;797;g305b8380c07_0_1709"/>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798" name="Google Shape;798;g305b8380c07_0_1709"/>
          <p:cNvSpPr txBox="1"/>
          <p:nvPr/>
        </p:nvSpPr>
        <p:spPr>
          <a:xfrm>
            <a:off x="401677" y="1472075"/>
            <a:ext cx="11444700" cy="1345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800"/>
              </a:spcAft>
              <a:buClr>
                <a:schemeClr val="dk1"/>
              </a:buClr>
              <a:buSzPts val="1300"/>
              <a:buFont typeface="Arial"/>
              <a:buNone/>
            </a:pPr>
            <a:r>
              <a:rPr b="0" i="0" lang="en-US" sz="1900" u="none" cap="none" strike="noStrike">
                <a:solidFill>
                  <a:schemeClr val="dk1"/>
                </a:solidFill>
                <a:latin typeface="Arial"/>
                <a:ea typeface="Arial"/>
                <a:cs typeface="Arial"/>
                <a:sym typeface="Arial"/>
              </a:rPr>
              <a:t>Often when building out our APIs we want to restrict access to certain regions of the API to a certain area, sometimes it’s just that we need to know which user is logged in and other times we also want to give permissioned access to certain areas, for example only staff users with manager level access shall be allowed to access</a:t>
            </a:r>
            <a:endParaRPr b="0" i="0" sz="1900" u="none" cap="none" strike="noStrike">
              <a:solidFill>
                <a:srgbClr val="000000"/>
              </a:solidFill>
              <a:latin typeface="Arial"/>
              <a:ea typeface="Arial"/>
              <a:cs typeface="Arial"/>
              <a:sym typeface="Arial"/>
            </a:endParaRPr>
          </a:p>
        </p:txBody>
      </p:sp>
      <p:sp>
        <p:nvSpPr>
          <p:cNvPr id="799" name="Google Shape;799;g305b8380c07_0_1709"/>
          <p:cNvSpPr txBox="1"/>
          <p:nvPr/>
        </p:nvSpPr>
        <p:spPr>
          <a:xfrm>
            <a:off x="338397" y="2989393"/>
            <a:ext cx="60960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Step 1: Install Dependencies</a:t>
            </a:r>
            <a:endParaRPr b="0" i="0" sz="1900" u="none" cap="none" strike="noStrike">
              <a:solidFill>
                <a:srgbClr val="000000"/>
              </a:solidFill>
              <a:latin typeface="Arial"/>
              <a:ea typeface="Arial"/>
              <a:cs typeface="Arial"/>
              <a:sym typeface="Arial"/>
            </a:endParaRPr>
          </a:p>
        </p:txBody>
      </p:sp>
      <p:sp>
        <p:nvSpPr>
          <p:cNvPr id="800" name="Google Shape;800;g305b8380c07_0_1709"/>
          <p:cNvSpPr txBox="1"/>
          <p:nvPr/>
        </p:nvSpPr>
        <p:spPr>
          <a:xfrm>
            <a:off x="338397" y="3569607"/>
            <a:ext cx="11260800" cy="8541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Start by creating a new Express.js project and navigating to its root directory in the terminal. Install the required dependencies using npm or yarn:</a:t>
            </a:r>
            <a:endParaRPr b="0" i="0" sz="1900" u="none" cap="none" strike="noStrike">
              <a:solidFill>
                <a:schemeClr val="dk1"/>
              </a:solidFill>
              <a:latin typeface="Arial"/>
              <a:ea typeface="Arial"/>
              <a:cs typeface="Arial"/>
              <a:sym typeface="Arial"/>
            </a:endParaRPr>
          </a:p>
        </p:txBody>
      </p:sp>
      <p:pic>
        <p:nvPicPr>
          <p:cNvPr id="801" name="Google Shape;801;g305b8380c07_0_1709"/>
          <p:cNvPicPr preferRelativeResize="0"/>
          <p:nvPr/>
        </p:nvPicPr>
        <p:blipFill rotWithShape="1">
          <a:blip r:embed="rId3">
            <a:alphaModFix/>
          </a:blip>
          <a:srcRect b="0" l="0" r="0" t="0"/>
          <a:stretch/>
        </p:blipFill>
        <p:spPr>
          <a:xfrm>
            <a:off x="2235064" y="4688708"/>
            <a:ext cx="7721873" cy="87264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305b8380c07_0_1718"/>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Express.js Session</a:t>
            </a:r>
            <a:endParaRPr/>
          </a:p>
        </p:txBody>
      </p:sp>
      <p:sp>
        <p:nvSpPr>
          <p:cNvPr id="807" name="Google Shape;807;g305b8380c07_0_1718"/>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808" name="Google Shape;808;g305b8380c07_0_1718"/>
          <p:cNvSpPr txBox="1"/>
          <p:nvPr/>
        </p:nvSpPr>
        <p:spPr>
          <a:xfrm>
            <a:off x="251664" y="1599125"/>
            <a:ext cx="60960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Step 2: Configure Express.js Session Middleware</a:t>
            </a:r>
            <a:endParaRPr b="0" i="0" sz="1900" u="none" cap="none" strike="noStrike">
              <a:solidFill>
                <a:srgbClr val="000000"/>
              </a:solidFill>
              <a:latin typeface="Arial"/>
              <a:ea typeface="Arial"/>
              <a:cs typeface="Arial"/>
              <a:sym typeface="Arial"/>
            </a:endParaRPr>
          </a:p>
        </p:txBody>
      </p:sp>
      <p:sp>
        <p:nvSpPr>
          <p:cNvPr id="809" name="Google Shape;809;g305b8380c07_0_1718"/>
          <p:cNvSpPr txBox="1"/>
          <p:nvPr/>
        </p:nvSpPr>
        <p:spPr>
          <a:xfrm>
            <a:off x="353264" y="2243539"/>
            <a:ext cx="11260800" cy="8541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Create a new file called app.js (or index.js) in the project's root directory and import the necessary modules:</a:t>
            </a:r>
            <a:endParaRPr b="0" i="0" sz="1900" u="none" cap="none" strike="noStrike">
              <a:solidFill>
                <a:schemeClr val="dk1"/>
              </a:solidFill>
              <a:latin typeface="Arial"/>
              <a:ea typeface="Arial"/>
              <a:cs typeface="Arial"/>
              <a:sym typeface="Arial"/>
            </a:endParaRPr>
          </a:p>
        </p:txBody>
      </p:sp>
      <p:pic>
        <p:nvPicPr>
          <p:cNvPr id="810" name="Google Shape;810;g305b8380c07_0_1718"/>
          <p:cNvPicPr preferRelativeResize="0"/>
          <p:nvPr/>
        </p:nvPicPr>
        <p:blipFill rotWithShape="1">
          <a:blip r:embed="rId3">
            <a:alphaModFix/>
          </a:blip>
          <a:srcRect b="0" l="0" r="0" t="0"/>
          <a:stretch/>
        </p:blipFill>
        <p:spPr>
          <a:xfrm>
            <a:off x="2357321" y="3343408"/>
            <a:ext cx="7252822" cy="718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g305b8380c07_0_1726"/>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Express.js Session</a:t>
            </a:r>
            <a:endParaRPr/>
          </a:p>
        </p:txBody>
      </p:sp>
      <p:sp>
        <p:nvSpPr>
          <p:cNvPr id="816" name="Google Shape;816;g305b8380c07_0_1726"/>
          <p:cNvSpPr txBox="1"/>
          <p:nvPr/>
        </p:nvSpPr>
        <p:spPr>
          <a:xfrm>
            <a:off x="490864" y="4857983"/>
            <a:ext cx="11444700" cy="1345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800"/>
              </a:spcAft>
              <a:buClr>
                <a:schemeClr val="dk1"/>
              </a:buClr>
              <a:buSzPts val="1300"/>
              <a:buFont typeface="Arial"/>
              <a:buNone/>
            </a:pPr>
            <a:r>
              <a:rPr b="0" i="0" lang="en-US" sz="1900" u="none" cap="none" strike="noStrike">
                <a:solidFill>
                  <a:schemeClr val="dk1"/>
                </a:solidFill>
                <a:latin typeface="Arial"/>
                <a:ea typeface="Arial"/>
                <a:cs typeface="Arial"/>
                <a:sym typeface="Arial"/>
              </a:rPr>
              <a:t>In the code above, we use the secret option to provide a random string that is used to sign the session ID cookie. It is recommended to store this secret key securely and not commit it to version control. The resave option controls whether the session should be saved to the store on every request, while the saveUninitialized option determines whether an uninitialized session should be saved to the store.</a:t>
            </a:r>
            <a:endParaRPr b="0" i="0" sz="1900" u="none" cap="none" strike="noStrike">
              <a:solidFill>
                <a:srgbClr val="000000"/>
              </a:solidFill>
              <a:latin typeface="Arial"/>
              <a:ea typeface="Arial"/>
              <a:cs typeface="Arial"/>
              <a:sym typeface="Arial"/>
            </a:endParaRPr>
          </a:p>
        </p:txBody>
      </p:sp>
      <p:sp>
        <p:nvSpPr>
          <p:cNvPr id="817" name="Google Shape;817;g305b8380c07_0_1726"/>
          <p:cNvSpPr txBox="1"/>
          <p:nvPr/>
        </p:nvSpPr>
        <p:spPr>
          <a:xfrm>
            <a:off x="270664" y="1202927"/>
            <a:ext cx="60960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Step 2: Configure Express.js Session Middleware</a:t>
            </a:r>
            <a:endParaRPr b="0" i="0" sz="1900" u="none" cap="none" strike="noStrike">
              <a:solidFill>
                <a:srgbClr val="000000"/>
              </a:solidFill>
              <a:latin typeface="Arial"/>
              <a:ea typeface="Arial"/>
              <a:cs typeface="Arial"/>
              <a:sym typeface="Arial"/>
            </a:endParaRPr>
          </a:p>
        </p:txBody>
      </p:sp>
      <p:sp>
        <p:nvSpPr>
          <p:cNvPr id="818" name="Google Shape;818;g305b8380c07_0_1726"/>
          <p:cNvSpPr txBox="1"/>
          <p:nvPr/>
        </p:nvSpPr>
        <p:spPr>
          <a:xfrm>
            <a:off x="270664" y="1769044"/>
            <a:ext cx="112608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Configure the session middleware by setting up a session store and specifying session options:</a:t>
            </a:r>
            <a:endParaRPr b="0" i="0" sz="1900" u="none" cap="none" strike="noStrike">
              <a:solidFill>
                <a:schemeClr val="dk1"/>
              </a:solidFill>
              <a:latin typeface="Arial"/>
              <a:ea typeface="Arial"/>
              <a:cs typeface="Arial"/>
              <a:sym typeface="Arial"/>
            </a:endParaRPr>
          </a:p>
        </p:txBody>
      </p:sp>
      <p:pic>
        <p:nvPicPr>
          <p:cNvPr id="819" name="Google Shape;819;g305b8380c07_0_1726"/>
          <p:cNvPicPr preferRelativeResize="0"/>
          <p:nvPr/>
        </p:nvPicPr>
        <p:blipFill rotWithShape="1">
          <a:blip r:embed="rId3">
            <a:alphaModFix/>
          </a:blip>
          <a:srcRect b="0" l="0" r="0" t="0"/>
          <a:stretch/>
        </p:blipFill>
        <p:spPr>
          <a:xfrm>
            <a:off x="3175000" y="2412909"/>
            <a:ext cx="4080934" cy="21570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305b8380c07_0_1734"/>
          <p:cNvSpPr txBox="1"/>
          <p:nvPr>
            <p:ph type="title"/>
          </p:nvPr>
        </p:nvSpPr>
        <p:spPr>
          <a:xfrm>
            <a:off x="1072667" y="282667"/>
            <a:ext cx="10281300" cy="56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Express.js Session</a:t>
            </a:r>
            <a:endParaRPr/>
          </a:p>
        </p:txBody>
      </p:sp>
      <p:sp>
        <p:nvSpPr>
          <p:cNvPr id="825" name="Google Shape;825;g305b8380c07_0_1734"/>
          <p:cNvSpPr txBox="1"/>
          <p:nvPr/>
        </p:nvSpPr>
        <p:spPr>
          <a:xfrm>
            <a:off x="462997" y="5172516"/>
            <a:ext cx="11444700" cy="1132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800"/>
              </a:spcAft>
              <a:buClr>
                <a:schemeClr val="dk1"/>
              </a:buClr>
              <a:buSzPts val="1300"/>
              <a:buFont typeface="Arial"/>
              <a:buNone/>
            </a:pPr>
            <a:r>
              <a:rPr b="0" i="0" lang="en-US" sz="1600" u="none" cap="none" strike="noStrike">
                <a:solidFill>
                  <a:schemeClr val="dk1"/>
                </a:solidFill>
                <a:latin typeface="Arial"/>
                <a:ea typeface="Arial"/>
                <a:cs typeface="Arial"/>
                <a:sym typeface="Arial"/>
              </a:rPr>
              <a:t>In the code snippet above, we handle a POST request to /login where we validate the username and password against a database. If the credentials are valid, we create a session by storing the user object in req.session.user. In the subsequent GET request to /dashboard, we check if the user is authenticated by verifying the presence of req.session.user. If the user is authenticated, we render the dashboard; otherwise, we redirect them to the login page.</a:t>
            </a:r>
            <a:endParaRPr b="0" i="0" sz="2100" u="none" cap="none" strike="noStrike">
              <a:solidFill>
                <a:srgbClr val="000000"/>
              </a:solidFill>
              <a:latin typeface="Arial"/>
              <a:ea typeface="Arial"/>
              <a:cs typeface="Arial"/>
              <a:sym typeface="Arial"/>
            </a:endParaRPr>
          </a:p>
        </p:txBody>
      </p:sp>
      <p:sp>
        <p:nvSpPr>
          <p:cNvPr id="826" name="Google Shape;826;g305b8380c07_0_1734"/>
          <p:cNvSpPr txBox="1"/>
          <p:nvPr/>
        </p:nvSpPr>
        <p:spPr>
          <a:xfrm>
            <a:off x="270664" y="951760"/>
            <a:ext cx="76269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Step 3: Implement Session-Based Authentication</a:t>
            </a:r>
            <a:endParaRPr b="0" i="0" sz="1900" u="none" cap="none" strike="noStrike">
              <a:solidFill>
                <a:srgbClr val="000000"/>
              </a:solidFill>
              <a:latin typeface="Arial"/>
              <a:ea typeface="Arial"/>
              <a:cs typeface="Arial"/>
              <a:sym typeface="Arial"/>
            </a:endParaRPr>
          </a:p>
        </p:txBody>
      </p:sp>
      <p:sp>
        <p:nvSpPr>
          <p:cNvPr id="827" name="Google Shape;827;g305b8380c07_0_1734"/>
          <p:cNvSpPr txBox="1"/>
          <p:nvPr/>
        </p:nvSpPr>
        <p:spPr>
          <a:xfrm>
            <a:off x="270664" y="1465736"/>
            <a:ext cx="11260800" cy="7002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Now that session middleware is set up, we can implement session-based authentication. Let's create a simple authentication flow using username and password:</a:t>
            </a:r>
            <a:endParaRPr b="0" i="0" sz="1500" u="none" cap="none" strike="noStrike">
              <a:solidFill>
                <a:schemeClr val="dk1"/>
              </a:solidFill>
              <a:latin typeface="Arial"/>
              <a:ea typeface="Arial"/>
              <a:cs typeface="Arial"/>
              <a:sym typeface="Arial"/>
            </a:endParaRPr>
          </a:p>
        </p:txBody>
      </p:sp>
      <p:pic>
        <p:nvPicPr>
          <p:cNvPr id="828" name="Google Shape;828;g305b8380c07_0_1734"/>
          <p:cNvPicPr preferRelativeResize="0"/>
          <p:nvPr/>
        </p:nvPicPr>
        <p:blipFill rotWithShape="1">
          <a:blip r:embed="rId3">
            <a:alphaModFix/>
          </a:blip>
          <a:srcRect b="0" l="0" r="0" t="0"/>
          <a:stretch/>
        </p:blipFill>
        <p:spPr>
          <a:xfrm>
            <a:off x="3975153" y="1925589"/>
            <a:ext cx="3581292" cy="30068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82169dc95_0_198"/>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Express Introduction</a:t>
            </a:r>
            <a:endParaRPr/>
          </a:p>
        </p:txBody>
      </p:sp>
      <p:sp>
        <p:nvSpPr>
          <p:cNvPr id="177" name="Google Shape;177;g2782169dc95_0_19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2782169dc95_0_198"/>
          <p:cNvSpPr txBox="1"/>
          <p:nvPr/>
        </p:nvSpPr>
        <p:spPr>
          <a:xfrm>
            <a:off x="345623" y="1082918"/>
            <a:ext cx="10857000" cy="1354500"/>
          </a:xfrm>
          <a:prstGeom prst="rect">
            <a:avLst/>
          </a:prstGeom>
          <a:noFill/>
          <a:ln>
            <a:noFill/>
          </a:ln>
        </p:spPr>
        <p:txBody>
          <a:bodyPr anchorCtr="0" anchor="t" bIns="0" lIns="0" spcFirstLastPara="1" rIns="0" wrap="square" tIns="0">
            <a:spAutoFit/>
          </a:bodyPr>
          <a:lstStyle/>
          <a:p>
            <a:pPr indent="-171450" lvl="0" marL="1714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Express is a Web Framework built upon Node.js.</a:t>
            </a:r>
            <a:endParaRPr b="0" i="0" sz="16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Express.js is a fast, flexible and minimalist web framework for Node.js. </a:t>
            </a:r>
            <a:endParaRPr b="0" i="0" sz="16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It’s effectively a tool that simplifies building web applications and APIs using JavaScript on the server side. </a:t>
            </a:r>
            <a:endParaRPr b="0" i="0" sz="16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Express is an open-source that is developed and maintained by the Node.js foundation.</a:t>
            </a:r>
            <a:endParaRPr b="0" i="0" sz="1600" u="none" cap="none" strike="noStrike">
              <a:solidFill>
                <a:srgbClr val="000000"/>
              </a:solidFill>
              <a:latin typeface="Arial"/>
              <a:ea typeface="Arial"/>
              <a:cs typeface="Arial"/>
              <a:sym typeface="Arial"/>
            </a:endParaRPr>
          </a:p>
        </p:txBody>
      </p:sp>
      <p:sp>
        <p:nvSpPr>
          <p:cNvPr id="179" name="Google Shape;179;g2782169dc95_0_198"/>
          <p:cNvSpPr/>
          <p:nvPr/>
        </p:nvSpPr>
        <p:spPr>
          <a:xfrm>
            <a:off x="499751" y="2738403"/>
            <a:ext cx="2365200" cy="2697000"/>
          </a:xfrm>
          <a:prstGeom prst="roundRect">
            <a:avLst>
              <a:gd fmla="val 5572" name="adj"/>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 Web Applications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Express is a minimal and flexible Node.js web application framework that provides a robust set of features for web and mobile applications. </a:t>
            </a:r>
            <a:endParaRPr b="0" i="0" sz="1400" u="none" cap="none" strike="noStrike">
              <a:solidFill>
                <a:srgbClr val="000000"/>
              </a:solidFill>
              <a:latin typeface="Arial"/>
              <a:ea typeface="Arial"/>
              <a:cs typeface="Arial"/>
              <a:sym typeface="Arial"/>
            </a:endParaRPr>
          </a:p>
        </p:txBody>
      </p:sp>
      <p:sp>
        <p:nvSpPr>
          <p:cNvPr id="180" name="Google Shape;180;g2782169dc95_0_198"/>
          <p:cNvSpPr/>
          <p:nvPr/>
        </p:nvSpPr>
        <p:spPr>
          <a:xfrm>
            <a:off x="3288663" y="2738401"/>
            <a:ext cx="2365200" cy="2697000"/>
          </a:xfrm>
          <a:prstGeom prst="roundRect">
            <a:avLst>
              <a:gd fmla="val 5572" name="adj"/>
            </a:avLst>
          </a:prstGeom>
          <a:solidFill>
            <a:srgbClr val="0070C0"/>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APIs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With a myriad of HTTP utility methods and middleware at your disposal, creating a robust API is quick and easy.</a:t>
            </a:r>
            <a:endParaRPr b="0" i="0" sz="1400" u="none" cap="none" strike="noStrike">
              <a:solidFill>
                <a:srgbClr val="000000"/>
              </a:solidFill>
              <a:latin typeface="Arial"/>
              <a:ea typeface="Arial"/>
              <a:cs typeface="Arial"/>
              <a:sym typeface="Arial"/>
            </a:endParaRPr>
          </a:p>
        </p:txBody>
      </p:sp>
      <p:sp>
        <p:nvSpPr>
          <p:cNvPr id="181" name="Google Shape;181;g2782169dc95_0_198"/>
          <p:cNvSpPr/>
          <p:nvPr/>
        </p:nvSpPr>
        <p:spPr>
          <a:xfrm>
            <a:off x="6192872" y="2738401"/>
            <a:ext cx="2365200" cy="2697000"/>
          </a:xfrm>
          <a:prstGeom prst="roundRect">
            <a:avLst>
              <a:gd fmla="val 5572" name="adj"/>
            </a:avLst>
          </a:prstGeom>
          <a:solidFill>
            <a:srgbClr val="00B050"/>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Performance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Express provides a thin layer of fundamental web application features, without obscuring Node.js features that you know and love.</a:t>
            </a:r>
            <a:endParaRPr b="0" i="0" sz="1400" u="none" cap="none" strike="noStrike">
              <a:solidFill>
                <a:srgbClr val="000000"/>
              </a:solidFill>
              <a:latin typeface="Arial"/>
              <a:ea typeface="Arial"/>
              <a:cs typeface="Arial"/>
              <a:sym typeface="Arial"/>
            </a:endParaRPr>
          </a:p>
        </p:txBody>
      </p:sp>
      <p:sp>
        <p:nvSpPr>
          <p:cNvPr id="182" name="Google Shape;182;g2782169dc95_0_198"/>
          <p:cNvSpPr/>
          <p:nvPr/>
        </p:nvSpPr>
        <p:spPr>
          <a:xfrm>
            <a:off x="8988439" y="2738401"/>
            <a:ext cx="2365200" cy="2697000"/>
          </a:xfrm>
          <a:prstGeom prst="roundRect">
            <a:avLst>
              <a:gd fmla="val 5572" name="adj"/>
            </a:avLst>
          </a:prstGeom>
          <a:solidFill>
            <a:srgbClr val="00B0F0"/>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Middleware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Express is a lightweight and flexible routing framework with minimal core features meant to be augmented through the use of Express middleware modules.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305b8380c07_0_1742"/>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Setting Up Express.js Session</a:t>
            </a:r>
            <a:endParaRPr/>
          </a:p>
        </p:txBody>
      </p:sp>
      <p:sp>
        <p:nvSpPr>
          <p:cNvPr id="834" name="Google Shape;834;g305b8380c07_0_1742"/>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835" name="Google Shape;835;g305b8380c07_0_1742"/>
          <p:cNvSpPr txBox="1"/>
          <p:nvPr/>
        </p:nvSpPr>
        <p:spPr>
          <a:xfrm>
            <a:off x="469767" y="4477747"/>
            <a:ext cx="11444700" cy="643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800"/>
              </a:spcAft>
              <a:buClr>
                <a:schemeClr val="dk1"/>
              </a:buClr>
              <a:buSzPts val="1300"/>
              <a:buFont typeface="Arial"/>
              <a:buNone/>
            </a:pPr>
            <a:r>
              <a:rPr b="0" i="0" lang="en-US" sz="1900" u="none" cap="none" strike="noStrike">
                <a:solidFill>
                  <a:schemeClr val="dk1"/>
                </a:solidFill>
                <a:latin typeface="Arial"/>
                <a:ea typeface="Arial"/>
                <a:cs typeface="Arial"/>
                <a:sym typeface="Arial"/>
              </a:rPr>
              <a:t>The req.session.destroy() method removes the session and associated data from the session store. After destroying the session, we redirect the user back to the login page.  </a:t>
            </a:r>
            <a:endParaRPr b="0" i="0" sz="1900" u="none" cap="none" strike="noStrike">
              <a:solidFill>
                <a:srgbClr val="000000"/>
              </a:solidFill>
              <a:latin typeface="Arial"/>
              <a:ea typeface="Arial"/>
              <a:cs typeface="Arial"/>
              <a:sym typeface="Arial"/>
            </a:endParaRPr>
          </a:p>
        </p:txBody>
      </p:sp>
      <p:sp>
        <p:nvSpPr>
          <p:cNvPr id="836" name="Google Shape;836;g305b8380c07_0_1742"/>
          <p:cNvSpPr txBox="1"/>
          <p:nvPr/>
        </p:nvSpPr>
        <p:spPr>
          <a:xfrm>
            <a:off x="277431" y="1300093"/>
            <a:ext cx="60960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Step 4: Destroying a Session</a:t>
            </a:r>
            <a:endParaRPr b="0" i="0" sz="1900" u="none" cap="none" strike="noStrike">
              <a:solidFill>
                <a:srgbClr val="000000"/>
              </a:solidFill>
              <a:latin typeface="Arial"/>
              <a:ea typeface="Arial"/>
              <a:cs typeface="Arial"/>
              <a:sym typeface="Arial"/>
            </a:endParaRPr>
          </a:p>
        </p:txBody>
      </p:sp>
      <p:sp>
        <p:nvSpPr>
          <p:cNvPr id="837" name="Google Shape;837;g305b8380c07_0_1742"/>
          <p:cNvSpPr txBox="1"/>
          <p:nvPr/>
        </p:nvSpPr>
        <p:spPr>
          <a:xfrm>
            <a:off x="277431" y="1814069"/>
            <a:ext cx="11260800" cy="4155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To implement a logout feature and destroy the session, we can add a /logout route:</a:t>
            </a:r>
            <a:endParaRPr b="0" i="0" sz="1900" u="none" cap="none" strike="noStrike">
              <a:solidFill>
                <a:schemeClr val="dk1"/>
              </a:solidFill>
              <a:latin typeface="Arial"/>
              <a:ea typeface="Arial"/>
              <a:cs typeface="Arial"/>
              <a:sym typeface="Arial"/>
            </a:endParaRPr>
          </a:p>
        </p:txBody>
      </p:sp>
      <p:pic>
        <p:nvPicPr>
          <p:cNvPr id="838" name="Google Shape;838;g305b8380c07_0_1742"/>
          <p:cNvPicPr preferRelativeResize="0"/>
          <p:nvPr/>
        </p:nvPicPr>
        <p:blipFill rotWithShape="1">
          <a:blip r:embed="rId3">
            <a:alphaModFix/>
          </a:blip>
          <a:srcRect b="0" l="0" r="0" t="0"/>
          <a:stretch/>
        </p:blipFill>
        <p:spPr>
          <a:xfrm>
            <a:off x="2411299" y="2735771"/>
            <a:ext cx="7382935" cy="14891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g305b8380c07_0_1751"/>
          <p:cNvSpPr txBox="1"/>
          <p:nvPr>
            <p:ph type="title"/>
          </p:nvPr>
        </p:nvSpPr>
        <p:spPr>
          <a:xfrm>
            <a:off x="1072651" y="365125"/>
            <a:ext cx="10281300" cy="86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Summary of Session</a:t>
            </a:r>
            <a:endParaRPr/>
          </a:p>
        </p:txBody>
      </p:sp>
      <p:sp>
        <p:nvSpPr>
          <p:cNvPr id="844" name="Google Shape;844;g305b8380c07_0_1751"/>
          <p:cNvSpPr/>
          <p:nvPr/>
        </p:nvSpPr>
        <p:spPr>
          <a:xfrm rot="10800000">
            <a:off x="42" y="5555555"/>
            <a:ext cx="12191958"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845" name="Google Shape;845;g305b8380c07_0_1751"/>
          <p:cNvSpPr txBox="1"/>
          <p:nvPr/>
        </p:nvSpPr>
        <p:spPr>
          <a:xfrm>
            <a:off x="803333" y="1324008"/>
            <a:ext cx="10388700" cy="35556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We explored how to implement session management in Express.js using the express-session middleware. </a:t>
            </a:r>
            <a:endParaRPr b="0" i="0" sz="2100" u="none" cap="none" strike="noStrike">
              <a:solidFill>
                <a:srgbClr val="000000"/>
              </a:solidFill>
              <a:latin typeface="Arial"/>
              <a:ea typeface="Arial"/>
              <a:cs typeface="Arial"/>
              <a:sym typeface="Arial"/>
            </a:endParaRPr>
          </a:p>
          <a:p>
            <a:pPr indent="-222250" lvl="0" marL="228600" marR="0" rtl="0" algn="l">
              <a:lnSpc>
                <a:spcPct val="200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Sessions are essential for managing user authentication, access control, and delivering personalized user experiences in web applications. </a:t>
            </a:r>
            <a:endParaRPr b="0" i="0" sz="2100" u="none" cap="none" strike="noStrike">
              <a:solidFill>
                <a:srgbClr val="000000"/>
              </a:solidFill>
              <a:latin typeface="Arial"/>
              <a:ea typeface="Arial"/>
              <a:cs typeface="Arial"/>
              <a:sym typeface="Arial"/>
            </a:endParaRPr>
          </a:p>
          <a:p>
            <a:pPr indent="-222250" lvl="0" marL="228600" marR="0" rtl="0" algn="l">
              <a:lnSpc>
                <a:spcPct val="200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By following the steps outlined in this guide, you can set up and leverage session management in your Express.js projects effectively.</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782169dc95_0_39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2782169dc95_0_390"/>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Separation of concerns</a:t>
            </a:r>
            <a:endParaRPr/>
          </a:p>
        </p:txBody>
      </p:sp>
      <p:sp>
        <p:nvSpPr>
          <p:cNvPr id="189" name="Google Shape;189;g2782169dc95_0_390"/>
          <p:cNvSpPr txBox="1"/>
          <p:nvPr/>
        </p:nvSpPr>
        <p:spPr>
          <a:xfrm>
            <a:off x="360525" y="1425075"/>
            <a:ext cx="8490900" cy="1357500"/>
          </a:xfrm>
          <a:prstGeom prst="rect">
            <a:avLst/>
          </a:prstGeom>
          <a:noFill/>
          <a:ln>
            <a:noFill/>
          </a:ln>
        </p:spPr>
        <p:txBody>
          <a:bodyPr anchorCtr="0" anchor="t" bIns="0" lIns="0" spcFirstLastPara="1" rIns="0" wrap="square" tIns="0">
            <a:spAutoFit/>
          </a:bodyPr>
          <a:lstStyle/>
          <a:p>
            <a:pPr indent="-171450" lvl="0" marL="171450" marR="0" rtl="0" algn="l">
              <a:lnSpc>
                <a:spcPct val="120000"/>
              </a:lnSpc>
              <a:spcBef>
                <a:spcPts val="0"/>
              </a:spcBef>
              <a:spcAft>
                <a:spcPts val="0"/>
              </a:spcAft>
              <a:buClr>
                <a:srgbClr val="000000"/>
              </a:buClr>
              <a:buSzPts val="1700"/>
              <a:buFont typeface="Arial"/>
              <a:buChar char="•"/>
            </a:pPr>
            <a:r>
              <a:rPr b="0" i="0" lang="en-US" sz="1700" u="none" cap="none" strike="noStrike">
                <a:solidFill>
                  <a:schemeClr val="dk1"/>
                </a:solidFill>
                <a:latin typeface="Arial"/>
                <a:ea typeface="Arial"/>
                <a:cs typeface="Arial"/>
                <a:sym typeface="Arial"/>
              </a:rPr>
              <a:t>Separation of concerns is a software architecture principle which states that one area of a project shall only be responsible for a singular task. </a:t>
            </a:r>
            <a:endParaRPr b="0" i="0" sz="1700" u="none" cap="none" strike="noStrike">
              <a:solidFill>
                <a:srgbClr val="000000"/>
              </a:solidFill>
              <a:latin typeface="Arial"/>
              <a:ea typeface="Arial"/>
              <a:cs typeface="Arial"/>
              <a:sym typeface="Arial"/>
            </a:endParaRPr>
          </a:p>
          <a:p>
            <a:pPr indent="-171450" lvl="0" marL="171450" marR="0" rtl="0" algn="l">
              <a:lnSpc>
                <a:spcPct val="120000"/>
              </a:lnSpc>
              <a:spcBef>
                <a:spcPts val="1200"/>
              </a:spcBef>
              <a:spcAft>
                <a:spcPts val="1200"/>
              </a:spcAft>
              <a:buClr>
                <a:srgbClr val="000000"/>
              </a:buClr>
              <a:buSzPts val="1700"/>
              <a:buFont typeface="Arial"/>
              <a:buChar char="•"/>
            </a:pPr>
            <a:r>
              <a:rPr b="0" i="0" lang="en-US" sz="1700" u="none" cap="none" strike="noStrike">
                <a:solidFill>
                  <a:schemeClr val="dk1"/>
                </a:solidFill>
                <a:latin typeface="Arial"/>
                <a:ea typeface="Arial"/>
                <a:cs typeface="Arial"/>
                <a:sym typeface="Arial"/>
              </a:rPr>
              <a:t>Following this we will look at splitting our express project into 2 main components for now, “controllers” and “routers”</a:t>
            </a:r>
            <a:endParaRPr b="0" i="0" sz="1700" u="none" cap="none" strike="noStrike">
              <a:solidFill>
                <a:srgbClr val="000000"/>
              </a:solidFill>
              <a:latin typeface="Arial"/>
              <a:ea typeface="Arial"/>
              <a:cs typeface="Arial"/>
              <a:sym typeface="Arial"/>
            </a:endParaRPr>
          </a:p>
        </p:txBody>
      </p:sp>
      <p:sp>
        <p:nvSpPr>
          <p:cNvPr id="190" name="Google Shape;190;g2782169dc95_0_390"/>
          <p:cNvSpPr/>
          <p:nvPr/>
        </p:nvSpPr>
        <p:spPr>
          <a:xfrm>
            <a:off x="519725" y="2923461"/>
            <a:ext cx="3269700" cy="1920000"/>
          </a:xfrm>
          <a:prstGeom prst="roundRect">
            <a:avLst>
              <a:gd fmla="val 5572" name="adj"/>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 Routers </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Routers will dictate what functions are executed when a certain route is hit </a:t>
            </a:r>
            <a:endParaRPr b="0" i="0" sz="1400" u="none" cap="none" strike="noStrike">
              <a:solidFill>
                <a:srgbClr val="000000"/>
              </a:solidFill>
              <a:latin typeface="Arial"/>
              <a:ea typeface="Arial"/>
              <a:cs typeface="Arial"/>
              <a:sym typeface="Arial"/>
            </a:endParaRPr>
          </a:p>
        </p:txBody>
      </p:sp>
      <p:sp>
        <p:nvSpPr>
          <p:cNvPr id="191" name="Google Shape;191;g2782169dc95_0_390"/>
          <p:cNvSpPr/>
          <p:nvPr/>
        </p:nvSpPr>
        <p:spPr>
          <a:xfrm>
            <a:off x="3952832" y="2923461"/>
            <a:ext cx="3269700" cy="1920000"/>
          </a:xfrm>
          <a:prstGeom prst="roundRect">
            <a:avLst>
              <a:gd fmla="val 5572" name="adj"/>
            </a:avLst>
          </a:prstGeom>
          <a:solidFill>
            <a:schemeClr val="accent2"/>
          </a:solid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1" i="0" lang="en-US" sz="1400" u="none" cap="none" strike="noStrike">
                <a:solidFill>
                  <a:schemeClr val="lt1"/>
                </a:solidFill>
                <a:latin typeface="Poppins"/>
                <a:ea typeface="Poppins"/>
                <a:cs typeface="Poppins"/>
                <a:sym typeface="Poppins"/>
              </a:rPr>
              <a:t>Controllers </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1200"/>
              </a:spcBef>
              <a:spcAft>
                <a:spcPts val="0"/>
              </a:spcAft>
              <a:buClr>
                <a:srgbClr val="000000"/>
              </a:buClr>
              <a:buSzPts val="1400"/>
              <a:buFont typeface="Arial"/>
              <a:buNone/>
            </a:pPr>
            <a:r>
              <a:rPr b="0" i="0" lang="en-US" sz="1400" u="none" cap="none" strike="noStrike">
                <a:solidFill>
                  <a:schemeClr val="lt1"/>
                </a:solidFill>
                <a:latin typeface="Poppins"/>
                <a:ea typeface="Poppins"/>
                <a:cs typeface="Poppins"/>
                <a:sym typeface="Poppins"/>
              </a:rPr>
              <a:t>Controllers are the functions which are called when a route is hit, this is what actually contains the functionality and core logic.</a:t>
            </a:r>
            <a:endParaRPr b="0" i="0" sz="1400" u="none" cap="none" strike="noStrike">
              <a:solidFill>
                <a:srgbClr val="000000"/>
              </a:solidFill>
              <a:latin typeface="Arial"/>
              <a:ea typeface="Arial"/>
              <a:cs typeface="Arial"/>
              <a:sym typeface="Arial"/>
            </a:endParaRPr>
          </a:p>
        </p:txBody>
      </p:sp>
      <p:sp>
        <p:nvSpPr>
          <p:cNvPr id="192" name="Google Shape;192;g2782169dc95_0_390"/>
          <p:cNvSpPr/>
          <p:nvPr/>
        </p:nvSpPr>
        <p:spPr>
          <a:xfrm>
            <a:off x="9123587" y="4534861"/>
            <a:ext cx="1364614" cy="849665"/>
          </a:xfrm>
          <a:custGeom>
            <a:rect b="b" l="l" r="r" t="t"/>
            <a:pathLst>
              <a:path extrusionOk="0" h="849665" w="1364614">
                <a:moveTo>
                  <a:pt x="1364614" y="849666"/>
                </a:moveTo>
                <a:lnTo>
                  <a:pt x="0" y="61398"/>
                </a:lnTo>
                <a:lnTo>
                  <a:pt x="0" y="0"/>
                </a:lnTo>
                <a:lnTo>
                  <a:pt x="1364614" y="788268"/>
                </a:lnTo>
                <a:lnTo>
                  <a:pt x="1364614" y="849666"/>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g2782169dc95_0_390"/>
          <p:cNvSpPr/>
          <p:nvPr/>
        </p:nvSpPr>
        <p:spPr>
          <a:xfrm>
            <a:off x="9123092" y="4251639"/>
            <a:ext cx="1856291" cy="1071489"/>
          </a:xfrm>
          <a:custGeom>
            <a:rect b="b" l="l" r="r" t="t"/>
            <a:pathLst>
              <a:path extrusionOk="0" h="1071489" w="1856291">
                <a:moveTo>
                  <a:pt x="1856292" y="788268"/>
                </a:moveTo>
                <a:lnTo>
                  <a:pt x="491182" y="0"/>
                </a:lnTo>
                <a:lnTo>
                  <a:pt x="0" y="283717"/>
                </a:lnTo>
                <a:lnTo>
                  <a:pt x="1365110" y="1071490"/>
                </a:lnTo>
                <a:lnTo>
                  <a:pt x="1856292" y="788268"/>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g2782169dc95_0_390"/>
          <p:cNvSpPr/>
          <p:nvPr/>
        </p:nvSpPr>
        <p:spPr>
          <a:xfrm>
            <a:off x="9597439" y="4306600"/>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g2782169dc95_0_390"/>
          <p:cNvSpPr/>
          <p:nvPr/>
        </p:nvSpPr>
        <p:spPr>
          <a:xfrm>
            <a:off x="9695477" y="4363046"/>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g2782169dc95_0_390"/>
          <p:cNvSpPr/>
          <p:nvPr/>
        </p:nvSpPr>
        <p:spPr>
          <a:xfrm>
            <a:off x="9793020" y="4419492"/>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g2782169dc95_0_390"/>
          <p:cNvSpPr/>
          <p:nvPr/>
        </p:nvSpPr>
        <p:spPr>
          <a:xfrm>
            <a:off x="9891058" y="4475939"/>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g2782169dc95_0_390"/>
          <p:cNvSpPr/>
          <p:nvPr/>
        </p:nvSpPr>
        <p:spPr>
          <a:xfrm>
            <a:off x="9988602" y="4532385"/>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g2782169dc95_0_390"/>
          <p:cNvSpPr/>
          <p:nvPr/>
        </p:nvSpPr>
        <p:spPr>
          <a:xfrm>
            <a:off x="10086145" y="4588831"/>
            <a:ext cx="113387" cy="65359"/>
          </a:xfrm>
          <a:custGeom>
            <a:rect b="b" l="l" r="r" t="t"/>
            <a:pathLst>
              <a:path extrusionOk="0" h="65359" w="113387">
                <a:moveTo>
                  <a:pt x="75757" y="65359"/>
                </a:moveTo>
                <a:lnTo>
                  <a:pt x="0" y="21786"/>
                </a:lnTo>
                <a:lnTo>
                  <a:pt x="38126"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g2782169dc95_0_390"/>
          <p:cNvSpPr/>
          <p:nvPr/>
        </p:nvSpPr>
        <p:spPr>
          <a:xfrm>
            <a:off x="10184183" y="4645278"/>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g2782169dc95_0_390"/>
          <p:cNvSpPr/>
          <p:nvPr/>
        </p:nvSpPr>
        <p:spPr>
          <a:xfrm>
            <a:off x="10282221" y="4701724"/>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g2782169dc95_0_390"/>
          <p:cNvSpPr/>
          <p:nvPr/>
        </p:nvSpPr>
        <p:spPr>
          <a:xfrm>
            <a:off x="10379765" y="4758170"/>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g2782169dc95_0_390"/>
          <p:cNvSpPr/>
          <p:nvPr/>
        </p:nvSpPr>
        <p:spPr>
          <a:xfrm>
            <a:off x="10477803" y="4815112"/>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g2782169dc95_0_390"/>
          <p:cNvSpPr/>
          <p:nvPr/>
        </p:nvSpPr>
        <p:spPr>
          <a:xfrm>
            <a:off x="10575346" y="4871558"/>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g2782169dc95_0_390"/>
          <p:cNvSpPr/>
          <p:nvPr/>
        </p:nvSpPr>
        <p:spPr>
          <a:xfrm>
            <a:off x="10672889" y="4927509"/>
            <a:ext cx="113387" cy="65358"/>
          </a:xfrm>
          <a:custGeom>
            <a:rect b="b" l="l" r="r" t="t"/>
            <a:pathLst>
              <a:path extrusionOk="0" h="65358" w="113387">
                <a:moveTo>
                  <a:pt x="75757" y="65359"/>
                </a:moveTo>
                <a:lnTo>
                  <a:pt x="0" y="21786"/>
                </a:lnTo>
                <a:lnTo>
                  <a:pt x="37631"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g2782169dc95_0_390"/>
          <p:cNvSpPr/>
          <p:nvPr/>
        </p:nvSpPr>
        <p:spPr>
          <a:xfrm>
            <a:off x="10770928" y="4983956"/>
            <a:ext cx="112892" cy="65358"/>
          </a:xfrm>
          <a:custGeom>
            <a:rect b="b" l="l" r="r" t="t"/>
            <a:pathLst>
              <a:path extrusionOk="0" h="65358" w="112892">
                <a:moveTo>
                  <a:pt x="75262" y="65359"/>
                </a:moveTo>
                <a:lnTo>
                  <a:pt x="0" y="22281"/>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g2782169dc95_0_390"/>
          <p:cNvSpPr/>
          <p:nvPr/>
        </p:nvSpPr>
        <p:spPr>
          <a:xfrm>
            <a:off x="9502866" y="433977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g2782169dc95_0_390"/>
          <p:cNvSpPr/>
          <p:nvPr/>
        </p:nvSpPr>
        <p:spPr>
          <a:xfrm>
            <a:off x="9600409" y="439622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g2782169dc95_0_390"/>
          <p:cNvSpPr/>
          <p:nvPr/>
        </p:nvSpPr>
        <p:spPr>
          <a:xfrm>
            <a:off x="9698448" y="4452667"/>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g2782169dc95_0_390"/>
          <p:cNvSpPr/>
          <p:nvPr/>
        </p:nvSpPr>
        <p:spPr>
          <a:xfrm>
            <a:off x="9795991" y="4509113"/>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g2782169dc95_0_390"/>
          <p:cNvSpPr/>
          <p:nvPr/>
        </p:nvSpPr>
        <p:spPr>
          <a:xfrm>
            <a:off x="9894029" y="4565560"/>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g2782169dc95_0_390"/>
          <p:cNvSpPr/>
          <p:nvPr/>
        </p:nvSpPr>
        <p:spPr>
          <a:xfrm>
            <a:off x="9991573" y="462200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g2782169dc95_0_390"/>
          <p:cNvSpPr/>
          <p:nvPr/>
        </p:nvSpPr>
        <p:spPr>
          <a:xfrm>
            <a:off x="10089611" y="4678452"/>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g2782169dc95_0_390"/>
          <p:cNvSpPr/>
          <p:nvPr/>
        </p:nvSpPr>
        <p:spPr>
          <a:xfrm>
            <a:off x="10187154" y="4734899"/>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g2782169dc95_0_390"/>
          <p:cNvSpPr/>
          <p:nvPr/>
        </p:nvSpPr>
        <p:spPr>
          <a:xfrm>
            <a:off x="10285192" y="4791345"/>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g2782169dc95_0_390"/>
          <p:cNvSpPr/>
          <p:nvPr/>
        </p:nvSpPr>
        <p:spPr>
          <a:xfrm>
            <a:off x="10382736" y="4847791"/>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g2782169dc95_0_390"/>
          <p:cNvSpPr/>
          <p:nvPr/>
        </p:nvSpPr>
        <p:spPr>
          <a:xfrm>
            <a:off x="10480774" y="4904238"/>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g2782169dc95_0_390"/>
          <p:cNvSpPr/>
          <p:nvPr/>
        </p:nvSpPr>
        <p:spPr>
          <a:xfrm>
            <a:off x="10578317" y="4960684"/>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g2782169dc95_0_390"/>
          <p:cNvSpPr/>
          <p:nvPr/>
        </p:nvSpPr>
        <p:spPr>
          <a:xfrm>
            <a:off x="10676355" y="5017130"/>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g2782169dc95_0_390"/>
          <p:cNvSpPr/>
          <p:nvPr/>
        </p:nvSpPr>
        <p:spPr>
          <a:xfrm>
            <a:off x="9407799" y="4394240"/>
            <a:ext cx="151018" cy="87145"/>
          </a:xfrm>
          <a:custGeom>
            <a:rect b="b" l="l" r="r" t="t"/>
            <a:pathLst>
              <a:path extrusionOk="0" h="87145" w="151018">
                <a:moveTo>
                  <a:pt x="75757" y="87145"/>
                </a:moveTo>
                <a:lnTo>
                  <a:pt x="0" y="43572"/>
                </a:lnTo>
                <a:lnTo>
                  <a:pt x="75757" y="0"/>
                </a:lnTo>
                <a:lnTo>
                  <a:pt x="151019" y="43572"/>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g2782169dc95_0_390"/>
          <p:cNvSpPr/>
          <p:nvPr/>
        </p:nvSpPr>
        <p:spPr>
          <a:xfrm>
            <a:off x="9505837" y="4450687"/>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g2782169dc95_0_390"/>
          <p:cNvSpPr/>
          <p:nvPr/>
        </p:nvSpPr>
        <p:spPr>
          <a:xfrm>
            <a:off x="9603380" y="450713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g2782169dc95_0_390"/>
          <p:cNvSpPr/>
          <p:nvPr/>
        </p:nvSpPr>
        <p:spPr>
          <a:xfrm>
            <a:off x="9701419" y="4563579"/>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g2782169dc95_0_390"/>
          <p:cNvSpPr/>
          <p:nvPr/>
        </p:nvSpPr>
        <p:spPr>
          <a:xfrm>
            <a:off x="9798962" y="4620025"/>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g2782169dc95_0_390"/>
          <p:cNvSpPr/>
          <p:nvPr/>
        </p:nvSpPr>
        <p:spPr>
          <a:xfrm>
            <a:off x="9897000" y="4676472"/>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g2782169dc95_0_390"/>
          <p:cNvSpPr/>
          <p:nvPr/>
        </p:nvSpPr>
        <p:spPr>
          <a:xfrm>
            <a:off x="9994543" y="473291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g2782169dc95_0_390"/>
          <p:cNvSpPr/>
          <p:nvPr/>
        </p:nvSpPr>
        <p:spPr>
          <a:xfrm>
            <a:off x="10092582" y="4789364"/>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g2782169dc95_0_390"/>
          <p:cNvSpPr/>
          <p:nvPr/>
        </p:nvSpPr>
        <p:spPr>
          <a:xfrm>
            <a:off x="10190125" y="484581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g2782169dc95_0_390"/>
          <p:cNvSpPr/>
          <p:nvPr/>
        </p:nvSpPr>
        <p:spPr>
          <a:xfrm>
            <a:off x="10288163" y="4902257"/>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g2782169dc95_0_390"/>
          <p:cNvSpPr/>
          <p:nvPr/>
        </p:nvSpPr>
        <p:spPr>
          <a:xfrm>
            <a:off x="10385706" y="4958703"/>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g2782169dc95_0_390"/>
          <p:cNvSpPr/>
          <p:nvPr/>
        </p:nvSpPr>
        <p:spPr>
          <a:xfrm>
            <a:off x="10483745" y="5015645"/>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g2782169dc95_0_390"/>
          <p:cNvSpPr/>
          <p:nvPr/>
        </p:nvSpPr>
        <p:spPr>
          <a:xfrm>
            <a:off x="10581288" y="5072091"/>
            <a:ext cx="151018" cy="86650"/>
          </a:xfrm>
          <a:custGeom>
            <a:rect b="b" l="l" r="r" t="t"/>
            <a:pathLst>
              <a:path extrusionOk="0" h="86650" w="151018">
                <a:moveTo>
                  <a:pt x="75757" y="86650"/>
                </a:moveTo>
                <a:lnTo>
                  <a:pt x="0" y="43077"/>
                </a:lnTo>
                <a:lnTo>
                  <a:pt x="75262" y="0"/>
                </a:lnTo>
                <a:lnTo>
                  <a:pt x="151019" y="43077"/>
                </a:lnTo>
                <a:lnTo>
                  <a:pt x="75757"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g2782169dc95_0_390"/>
          <p:cNvSpPr/>
          <p:nvPr/>
        </p:nvSpPr>
        <p:spPr>
          <a:xfrm>
            <a:off x="9313226" y="4449201"/>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g2782169dc95_0_390"/>
          <p:cNvSpPr/>
          <p:nvPr/>
        </p:nvSpPr>
        <p:spPr>
          <a:xfrm>
            <a:off x="9411265" y="4505647"/>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g2782169dc95_0_390"/>
          <p:cNvSpPr/>
          <p:nvPr/>
        </p:nvSpPr>
        <p:spPr>
          <a:xfrm>
            <a:off x="9508808" y="4562094"/>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g2782169dc95_0_390"/>
          <p:cNvSpPr/>
          <p:nvPr/>
        </p:nvSpPr>
        <p:spPr>
          <a:xfrm>
            <a:off x="9606846" y="4618540"/>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g2782169dc95_0_390"/>
          <p:cNvSpPr/>
          <p:nvPr/>
        </p:nvSpPr>
        <p:spPr>
          <a:xfrm>
            <a:off x="9704389" y="4674986"/>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g2782169dc95_0_390"/>
          <p:cNvSpPr/>
          <p:nvPr/>
        </p:nvSpPr>
        <p:spPr>
          <a:xfrm>
            <a:off x="9801933" y="473143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g2782169dc95_0_390"/>
          <p:cNvSpPr/>
          <p:nvPr/>
        </p:nvSpPr>
        <p:spPr>
          <a:xfrm>
            <a:off x="9899971" y="4787879"/>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2782169dc95_0_390"/>
          <p:cNvSpPr/>
          <p:nvPr/>
        </p:nvSpPr>
        <p:spPr>
          <a:xfrm>
            <a:off x="9997514" y="4844325"/>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2782169dc95_0_390"/>
          <p:cNvSpPr/>
          <p:nvPr/>
        </p:nvSpPr>
        <p:spPr>
          <a:xfrm>
            <a:off x="10095553" y="4900772"/>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g2782169dc95_0_390"/>
          <p:cNvSpPr/>
          <p:nvPr/>
        </p:nvSpPr>
        <p:spPr>
          <a:xfrm>
            <a:off x="10193096" y="495721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g2782169dc95_0_390"/>
          <p:cNvSpPr/>
          <p:nvPr/>
        </p:nvSpPr>
        <p:spPr>
          <a:xfrm>
            <a:off x="10291134" y="5013664"/>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g2782169dc95_0_390"/>
          <p:cNvSpPr/>
          <p:nvPr/>
        </p:nvSpPr>
        <p:spPr>
          <a:xfrm>
            <a:off x="10388677" y="5070110"/>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g2782169dc95_0_390"/>
          <p:cNvSpPr/>
          <p:nvPr/>
        </p:nvSpPr>
        <p:spPr>
          <a:xfrm>
            <a:off x="10388677" y="5070110"/>
            <a:ext cx="248561" cy="143591"/>
          </a:xfrm>
          <a:custGeom>
            <a:rect b="b" l="l" r="r" t="t"/>
            <a:pathLst>
              <a:path extrusionOk="0" h="143591" w="248561">
                <a:moveTo>
                  <a:pt x="173300" y="143592"/>
                </a:moveTo>
                <a:lnTo>
                  <a:pt x="0" y="43573"/>
                </a:lnTo>
                <a:lnTo>
                  <a:pt x="75757" y="0"/>
                </a:lnTo>
                <a:lnTo>
                  <a:pt x="248562" y="100019"/>
                </a:lnTo>
                <a:lnTo>
                  <a:pt x="173300" y="143592"/>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2782169dc95_0_390"/>
          <p:cNvSpPr/>
          <p:nvPr/>
        </p:nvSpPr>
        <p:spPr>
          <a:xfrm>
            <a:off x="9218654" y="4503667"/>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g2782169dc95_0_390"/>
          <p:cNvSpPr/>
          <p:nvPr/>
        </p:nvSpPr>
        <p:spPr>
          <a:xfrm>
            <a:off x="9316197" y="4560113"/>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g2782169dc95_0_390"/>
          <p:cNvSpPr/>
          <p:nvPr/>
        </p:nvSpPr>
        <p:spPr>
          <a:xfrm>
            <a:off x="9414236" y="4616559"/>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g2782169dc95_0_390"/>
          <p:cNvSpPr/>
          <p:nvPr/>
        </p:nvSpPr>
        <p:spPr>
          <a:xfrm>
            <a:off x="9511779" y="467300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g2782169dc95_0_390"/>
          <p:cNvSpPr/>
          <p:nvPr/>
        </p:nvSpPr>
        <p:spPr>
          <a:xfrm>
            <a:off x="9609817" y="4729452"/>
            <a:ext cx="541686" cy="312930"/>
          </a:xfrm>
          <a:custGeom>
            <a:rect b="b" l="l" r="r" t="t"/>
            <a:pathLst>
              <a:path extrusionOk="0" h="312930" w="541686">
                <a:moveTo>
                  <a:pt x="466425" y="312930"/>
                </a:moveTo>
                <a:lnTo>
                  <a:pt x="0" y="43573"/>
                </a:lnTo>
                <a:lnTo>
                  <a:pt x="75262" y="0"/>
                </a:lnTo>
                <a:lnTo>
                  <a:pt x="541687" y="269358"/>
                </a:lnTo>
                <a:lnTo>
                  <a:pt x="466425" y="31293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g2782169dc95_0_390"/>
          <p:cNvSpPr/>
          <p:nvPr/>
        </p:nvSpPr>
        <p:spPr>
          <a:xfrm>
            <a:off x="9707360" y="4785898"/>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g2782169dc95_0_390"/>
          <p:cNvSpPr/>
          <p:nvPr/>
        </p:nvSpPr>
        <p:spPr>
          <a:xfrm>
            <a:off x="9805399" y="4842345"/>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g2782169dc95_0_390"/>
          <p:cNvSpPr/>
          <p:nvPr/>
        </p:nvSpPr>
        <p:spPr>
          <a:xfrm>
            <a:off x="9902942" y="489879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g2782169dc95_0_390"/>
          <p:cNvSpPr/>
          <p:nvPr/>
        </p:nvSpPr>
        <p:spPr>
          <a:xfrm>
            <a:off x="10000980" y="4955237"/>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g2782169dc95_0_390"/>
          <p:cNvSpPr/>
          <p:nvPr/>
        </p:nvSpPr>
        <p:spPr>
          <a:xfrm>
            <a:off x="10098523" y="5011683"/>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g2782169dc95_0_390"/>
          <p:cNvSpPr/>
          <p:nvPr/>
        </p:nvSpPr>
        <p:spPr>
          <a:xfrm>
            <a:off x="10196562" y="5068130"/>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g2782169dc95_0_390"/>
          <p:cNvSpPr/>
          <p:nvPr/>
        </p:nvSpPr>
        <p:spPr>
          <a:xfrm>
            <a:off x="10294105" y="5124576"/>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g2782169dc95_0_390"/>
          <p:cNvSpPr/>
          <p:nvPr/>
        </p:nvSpPr>
        <p:spPr>
          <a:xfrm>
            <a:off x="10392143" y="5181518"/>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g2782169dc95_0_390"/>
          <p:cNvSpPr/>
          <p:nvPr/>
        </p:nvSpPr>
        <p:spPr>
          <a:xfrm>
            <a:off x="10488201" y="5039412"/>
            <a:ext cx="491182" cy="345114"/>
          </a:xfrm>
          <a:custGeom>
            <a:rect b="b" l="l" r="r" t="t"/>
            <a:pathLst>
              <a:path extrusionOk="0" h="345114" w="491182">
                <a:moveTo>
                  <a:pt x="0" y="283717"/>
                </a:moveTo>
                <a:lnTo>
                  <a:pt x="491182" y="0"/>
                </a:lnTo>
                <a:lnTo>
                  <a:pt x="491182" y="61398"/>
                </a:lnTo>
                <a:lnTo>
                  <a:pt x="0" y="345115"/>
                </a:lnTo>
                <a:lnTo>
                  <a:pt x="0" y="283717"/>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g2782169dc95_0_390"/>
          <p:cNvSpPr/>
          <p:nvPr/>
        </p:nvSpPr>
        <p:spPr>
          <a:xfrm>
            <a:off x="10128232" y="4032820"/>
            <a:ext cx="1026431" cy="592394"/>
          </a:xfrm>
          <a:custGeom>
            <a:rect b="b" l="l" r="r" t="t"/>
            <a:pathLst>
              <a:path extrusionOk="0" h="592394" w="1026431">
                <a:moveTo>
                  <a:pt x="1026246" y="369317"/>
                </a:moveTo>
                <a:cubicBezTo>
                  <a:pt x="1025652" y="385177"/>
                  <a:pt x="1018472" y="400076"/>
                  <a:pt x="1006440" y="410414"/>
                </a:cubicBezTo>
                <a:cubicBezTo>
                  <a:pt x="998865" y="418559"/>
                  <a:pt x="990001" y="425417"/>
                  <a:pt x="980198" y="430715"/>
                </a:cubicBezTo>
                <a:lnTo>
                  <a:pt x="745500" y="565889"/>
                </a:lnTo>
                <a:cubicBezTo>
                  <a:pt x="687766" y="598157"/>
                  <a:pt x="618099" y="601099"/>
                  <a:pt x="557841" y="573811"/>
                </a:cubicBezTo>
                <a:lnTo>
                  <a:pt x="32494" y="269793"/>
                </a:lnTo>
                <a:cubicBezTo>
                  <a:pt x="27740" y="267288"/>
                  <a:pt x="23284" y="264302"/>
                  <a:pt x="19125" y="260881"/>
                </a:cubicBezTo>
                <a:cubicBezTo>
                  <a:pt x="7390" y="251854"/>
                  <a:pt x="309" y="238050"/>
                  <a:pt x="-186" y="223250"/>
                </a:cubicBezTo>
                <a:cubicBezTo>
                  <a:pt x="2934" y="195992"/>
                  <a:pt x="20263" y="172433"/>
                  <a:pt x="45367" y="161357"/>
                </a:cubicBezTo>
                <a:lnTo>
                  <a:pt x="280065" y="26183"/>
                </a:lnTo>
                <a:cubicBezTo>
                  <a:pt x="337898" y="-5927"/>
                  <a:pt x="407515" y="-8685"/>
                  <a:pt x="467724" y="18756"/>
                </a:cubicBezTo>
                <a:lnTo>
                  <a:pt x="993566" y="322278"/>
                </a:lnTo>
                <a:cubicBezTo>
                  <a:pt x="1012283" y="330770"/>
                  <a:pt x="1024810" y="348828"/>
                  <a:pt x="1026246" y="369317"/>
                </a:cubicBez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g2782169dc95_0_390"/>
          <p:cNvSpPr/>
          <p:nvPr/>
        </p:nvSpPr>
        <p:spPr>
          <a:xfrm>
            <a:off x="10128232" y="4256095"/>
            <a:ext cx="1026431" cy="448434"/>
          </a:xfrm>
          <a:custGeom>
            <a:rect b="b" l="l" r="r" t="t"/>
            <a:pathLst>
              <a:path extrusionOk="0" h="448434" w="1026431">
                <a:moveTo>
                  <a:pt x="1026246" y="146042"/>
                </a:moveTo>
                <a:lnTo>
                  <a:pt x="1026246" y="225265"/>
                </a:lnTo>
                <a:cubicBezTo>
                  <a:pt x="1022780" y="252304"/>
                  <a:pt x="1005252" y="275482"/>
                  <a:pt x="980198" y="286167"/>
                </a:cubicBezTo>
                <a:lnTo>
                  <a:pt x="745500" y="421837"/>
                </a:lnTo>
                <a:cubicBezTo>
                  <a:pt x="715890" y="437800"/>
                  <a:pt x="683062" y="446777"/>
                  <a:pt x="649442" y="448079"/>
                </a:cubicBezTo>
                <a:cubicBezTo>
                  <a:pt x="617802" y="450000"/>
                  <a:pt x="586162" y="443509"/>
                  <a:pt x="557841" y="429264"/>
                </a:cubicBezTo>
                <a:lnTo>
                  <a:pt x="32494" y="125741"/>
                </a:lnTo>
                <a:cubicBezTo>
                  <a:pt x="13728" y="117333"/>
                  <a:pt x="1151" y="99231"/>
                  <a:pt x="-186" y="78703"/>
                </a:cubicBezTo>
                <a:lnTo>
                  <a:pt x="-186" y="-25"/>
                </a:lnTo>
                <a:cubicBezTo>
                  <a:pt x="309" y="14775"/>
                  <a:pt x="7390" y="28579"/>
                  <a:pt x="19125" y="37606"/>
                </a:cubicBezTo>
                <a:cubicBezTo>
                  <a:pt x="23284" y="41027"/>
                  <a:pt x="27740" y="44013"/>
                  <a:pt x="32494" y="46518"/>
                </a:cubicBezTo>
                <a:lnTo>
                  <a:pt x="557841" y="350536"/>
                </a:lnTo>
                <a:cubicBezTo>
                  <a:pt x="586113" y="364890"/>
                  <a:pt x="617802" y="371223"/>
                  <a:pt x="649442" y="368856"/>
                </a:cubicBezTo>
                <a:cubicBezTo>
                  <a:pt x="683062" y="367732"/>
                  <a:pt x="715989" y="358746"/>
                  <a:pt x="745500" y="342614"/>
                </a:cubicBezTo>
                <a:lnTo>
                  <a:pt x="980198" y="207440"/>
                </a:lnTo>
                <a:cubicBezTo>
                  <a:pt x="990001" y="202142"/>
                  <a:pt x="998865" y="195284"/>
                  <a:pt x="1006440" y="187139"/>
                </a:cubicBezTo>
                <a:cubicBezTo>
                  <a:pt x="1018472" y="176800"/>
                  <a:pt x="1025652" y="161901"/>
                  <a:pt x="1026246" y="146042"/>
                </a:cubicBez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g2782169dc95_0_390"/>
          <p:cNvSpPr/>
          <p:nvPr/>
        </p:nvSpPr>
        <p:spPr>
          <a:xfrm>
            <a:off x="10777859" y="4402163"/>
            <a:ext cx="376803" cy="302037"/>
          </a:xfrm>
          <a:custGeom>
            <a:rect b="b" l="l" r="r" t="t"/>
            <a:pathLst>
              <a:path extrusionOk="0" h="302037" w="376803">
                <a:moveTo>
                  <a:pt x="376618" y="-25"/>
                </a:moveTo>
                <a:lnTo>
                  <a:pt x="376618" y="79197"/>
                </a:lnTo>
                <a:cubicBezTo>
                  <a:pt x="373153" y="106237"/>
                  <a:pt x="355624" y="129415"/>
                  <a:pt x="330570" y="140100"/>
                </a:cubicBezTo>
                <a:lnTo>
                  <a:pt x="95872" y="275769"/>
                </a:lnTo>
                <a:cubicBezTo>
                  <a:pt x="66263" y="291732"/>
                  <a:pt x="33434" y="300710"/>
                  <a:pt x="-186" y="302012"/>
                </a:cubicBezTo>
                <a:lnTo>
                  <a:pt x="-186" y="222789"/>
                </a:lnTo>
                <a:cubicBezTo>
                  <a:pt x="33434" y="221665"/>
                  <a:pt x="66362" y="212678"/>
                  <a:pt x="95872" y="196546"/>
                </a:cubicBezTo>
                <a:lnTo>
                  <a:pt x="330570" y="61372"/>
                </a:lnTo>
                <a:cubicBezTo>
                  <a:pt x="340374" y="56074"/>
                  <a:pt x="349237" y="49217"/>
                  <a:pt x="356813" y="41071"/>
                </a:cubicBezTo>
                <a:cubicBezTo>
                  <a:pt x="368844" y="30733"/>
                  <a:pt x="376024" y="15834"/>
                  <a:pt x="376618" y="-25"/>
                </a:cubicBez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g2782169dc95_0_390"/>
          <p:cNvSpPr/>
          <p:nvPr/>
        </p:nvSpPr>
        <p:spPr>
          <a:xfrm>
            <a:off x="9783612" y="2248786"/>
            <a:ext cx="1728544" cy="997713"/>
          </a:xfrm>
          <a:custGeom>
            <a:rect b="b" l="l" r="r" t="t"/>
            <a:pathLst>
              <a:path extrusionOk="0" h="997713" w="1728544">
                <a:moveTo>
                  <a:pt x="1728545" y="965529"/>
                </a:moveTo>
                <a:lnTo>
                  <a:pt x="56446" y="0"/>
                </a:lnTo>
                <a:lnTo>
                  <a:pt x="0" y="32679"/>
                </a:lnTo>
                <a:lnTo>
                  <a:pt x="1672098" y="997713"/>
                </a:lnTo>
                <a:lnTo>
                  <a:pt x="1728545" y="965529"/>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g2782169dc95_0_390"/>
          <p:cNvSpPr/>
          <p:nvPr/>
        </p:nvSpPr>
        <p:spPr>
          <a:xfrm>
            <a:off x="11455711" y="3214314"/>
            <a:ext cx="56446" cy="1331934"/>
          </a:xfrm>
          <a:custGeom>
            <a:rect b="b" l="l" r="r" t="t"/>
            <a:pathLst>
              <a:path extrusionOk="0" h="1331934" w="56446">
                <a:moveTo>
                  <a:pt x="56446" y="1299255"/>
                </a:moveTo>
                <a:lnTo>
                  <a:pt x="56446" y="0"/>
                </a:lnTo>
                <a:lnTo>
                  <a:pt x="0" y="32679"/>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g2782169dc95_0_390"/>
          <p:cNvSpPr/>
          <p:nvPr/>
        </p:nvSpPr>
        <p:spPr>
          <a:xfrm>
            <a:off x="10905112" y="3187577"/>
            <a:ext cx="56446" cy="1331934"/>
          </a:xfrm>
          <a:custGeom>
            <a:rect b="b" l="l" r="r" t="t"/>
            <a:pathLst>
              <a:path extrusionOk="0" h="1331934" w="56446">
                <a:moveTo>
                  <a:pt x="56446" y="1299255"/>
                </a:moveTo>
                <a:lnTo>
                  <a:pt x="56446" y="0"/>
                </a:lnTo>
                <a:lnTo>
                  <a:pt x="0" y="32184"/>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g2782169dc95_0_390"/>
          <p:cNvSpPr/>
          <p:nvPr/>
        </p:nvSpPr>
        <p:spPr>
          <a:xfrm>
            <a:off x="9783612" y="2281465"/>
            <a:ext cx="1672098" cy="2264784"/>
          </a:xfrm>
          <a:custGeom>
            <a:rect b="b" l="l" r="r" t="t"/>
            <a:pathLst>
              <a:path extrusionOk="0" h="2264784" w="1672098">
                <a:moveTo>
                  <a:pt x="1672098" y="2264784"/>
                </a:moveTo>
                <a:lnTo>
                  <a:pt x="0" y="1299255"/>
                </a:lnTo>
                <a:lnTo>
                  <a:pt x="0" y="0"/>
                </a:lnTo>
                <a:lnTo>
                  <a:pt x="1672098" y="965529"/>
                </a:lnTo>
                <a:lnTo>
                  <a:pt x="1672098" y="226478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g2782169dc95_0_390"/>
          <p:cNvSpPr/>
          <p:nvPr/>
        </p:nvSpPr>
        <p:spPr>
          <a:xfrm>
            <a:off x="9824214" y="2353261"/>
            <a:ext cx="1590894" cy="2121192"/>
          </a:xfrm>
          <a:custGeom>
            <a:rect b="b" l="l" r="r" t="t"/>
            <a:pathLst>
              <a:path extrusionOk="0" h="2121192" w="1590894">
                <a:moveTo>
                  <a:pt x="1590895" y="918490"/>
                </a:moveTo>
                <a:lnTo>
                  <a:pt x="1590895" y="2121193"/>
                </a:lnTo>
                <a:lnTo>
                  <a:pt x="0" y="1202702"/>
                </a:lnTo>
                <a:lnTo>
                  <a:pt x="0" y="0"/>
                </a:lnTo>
                <a:lnTo>
                  <a:pt x="1590895" y="91849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g2782169dc95_0_390"/>
          <p:cNvSpPr/>
          <p:nvPr/>
        </p:nvSpPr>
        <p:spPr>
          <a:xfrm>
            <a:off x="9824214" y="3501002"/>
            <a:ext cx="1590894" cy="973451"/>
          </a:xfrm>
          <a:custGeom>
            <a:rect b="b" l="l" r="r" t="t"/>
            <a:pathLst>
              <a:path extrusionOk="0" h="973451" w="1590894">
                <a:moveTo>
                  <a:pt x="1590895" y="973451"/>
                </a:moveTo>
                <a:lnTo>
                  <a:pt x="0" y="54466"/>
                </a:lnTo>
                <a:lnTo>
                  <a:pt x="0" y="0"/>
                </a:lnTo>
                <a:lnTo>
                  <a:pt x="1590895" y="918490"/>
                </a:lnTo>
                <a:lnTo>
                  <a:pt x="1590895" y="97345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g2782169dc95_0_390"/>
          <p:cNvSpPr/>
          <p:nvPr/>
        </p:nvSpPr>
        <p:spPr>
          <a:xfrm>
            <a:off x="9824214" y="2353261"/>
            <a:ext cx="1590894" cy="973451"/>
          </a:xfrm>
          <a:custGeom>
            <a:rect b="b" l="l" r="r" t="t"/>
            <a:pathLst>
              <a:path extrusionOk="0" h="973451" w="1590894">
                <a:moveTo>
                  <a:pt x="1590895" y="973451"/>
                </a:moveTo>
                <a:lnTo>
                  <a:pt x="0" y="54961"/>
                </a:lnTo>
                <a:lnTo>
                  <a:pt x="0" y="0"/>
                </a:lnTo>
                <a:lnTo>
                  <a:pt x="1590895" y="918490"/>
                </a:lnTo>
                <a:lnTo>
                  <a:pt x="1590895" y="973451"/>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g2782169dc95_0_390"/>
          <p:cNvSpPr/>
          <p:nvPr/>
        </p:nvSpPr>
        <p:spPr>
          <a:xfrm>
            <a:off x="10334211" y="3898602"/>
            <a:ext cx="570900" cy="620909"/>
          </a:xfrm>
          <a:custGeom>
            <a:rect b="b" l="l" r="r" t="t"/>
            <a:pathLst>
              <a:path extrusionOk="0" h="620909" w="570900">
                <a:moveTo>
                  <a:pt x="570900" y="329765"/>
                </a:moveTo>
                <a:lnTo>
                  <a:pt x="0" y="0"/>
                </a:lnTo>
                <a:lnTo>
                  <a:pt x="0" y="291144"/>
                </a:lnTo>
                <a:lnTo>
                  <a:pt x="570900" y="620909"/>
                </a:lnTo>
                <a:lnTo>
                  <a:pt x="570900" y="32976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g2782169dc95_0_390"/>
          <p:cNvSpPr/>
          <p:nvPr/>
        </p:nvSpPr>
        <p:spPr>
          <a:xfrm>
            <a:off x="9459789" y="2340844"/>
            <a:ext cx="65358" cy="23309"/>
          </a:xfrm>
          <a:custGeom>
            <a:rect b="b" l="l" r="r" t="t"/>
            <a:pathLst>
              <a:path extrusionOk="0" h="23309" w="65358">
                <a:moveTo>
                  <a:pt x="-186" y="19819"/>
                </a:moveTo>
                <a:lnTo>
                  <a:pt x="28037" y="3479"/>
                </a:lnTo>
                <a:cubicBezTo>
                  <a:pt x="40119" y="-2225"/>
                  <a:pt x="54329" y="-893"/>
                  <a:pt x="65173" y="6945"/>
                </a:cubicBezTo>
                <a:lnTo>
                  <a:pt x="37445" y="23285"/>
                </a:lnTo>
                <a:cubicBezTo>
                  <a:pt x="26453" y="15456"/>
                  <a:pt x="12094" y="14134"/>
                  <a:pt x="-186" y="19819"/>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g2782169dc95_0_390"/>
          <p:cNvSpPr/>
          <p:nvPr/>
        </p:nvSpPr>
        <p:spPr>
          <a:xfrm>
            <a:off x="9875709" y="2901384"/>
            <a:ext cx="43736" cy="50009"/>
          </a:xfrm>
          <a:custGeom>
            <a:rect b="b" l="l" r="r" t="t"/>
            <a:pathLst>
              <a:path extrusionOk="0" h="50009" w="43736">
                <a:moveTo>
                  <a:pt x="28038" y="33644"/>
                </a:moveTo>
                <a:lnTo>
                  <a:pt x="-186" y="49984"/>
                </a:lnTo>
                <a:cubicBezTo>
                  <a:pt x="10559" y="42289"/>
                  <a:pt x="16402" y="29470"/>
                  <a:pt x="15164" y="16314"/>
                </a:cubicBezTo>
                <a:lnTo>
                  <a:pt x="43387" y="-25"/>
                </a:lnTo>
                <a:cubicBezTo>
                  <a:pt x="44625" y="13130"/>
                  <a:pt x="38782" y="25950"/>
                  <a:pt x="28038" y="33644"/>
                </a:cubicBez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g2782169dc95_0_390"/>
          <p:cNvSpPr/>
          <p:nvPr/>
        </p:nvSpPr>
        <p:spPr>
          <a:xfrm>
            <a:off x="9891058" y="2635987"/>
            <a:ext cx="28718" cy="281736"/>
          </a:xfrm>
          <a:custGeom>
            <a:rect b="b" l="l" r="r" t="t"/>
            <a:pathLst>
              <a:path extrusionOk="0" h="281736" w="28718">
                <a:moveTo>
                  <a:pt x="990" y="16340"/>
                </a:moveTo>
                <a:lnTo>
                  <a:pt x="28718" y="0"/>
                </a:lnTo>
                <a:lnTo>
                  <a:pt x="28223" y="265397"/>
                </a:lnTo>
                <a:lnTo>
                  <a:pt x="0" y="281736"/>
                </a:lnTo>
                <a:lnTo>
                  <a:pt x="990" y="16340"/>
                </a:ln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g2782169dc95_0_390"/>
          <p:cNvSpPr/>
          <p:nvPr/>
        </p:nvSpPr>
        <p:spPr>
          <a:xfrm>
            <a:off x="9496925" y="2347814"/>
            <a:ext cx="370862" cy="214396"/>
          </a:xfrm>
          <a:custGeom>
            <a:rect b="b" l="l" r="r" t="t"/>
            <a:pathLst>
              <a:path extrusionOk="0" h="214396" w="370862">
                <a:moveTo>
                  <a:pt x="0" y="16340"/>
                </a:moveTo>
                <a:lnTo>
                  <a:pt x="28223" y="0"/>
                </a:lnTo>
                <a:lnTo>
                  <a:pt x="370862" y="198057"/>
                </a:lnTo>
                <a:lnTo>
                  <a:pt x="343134" y="214397"/>
                </a:lnTo>
                <a:lnTo>
                  <a:pt x="0" y="16340"/>
                </a:ln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g2782169dc95_0_390"/>
          <p:cNvSpPr/>
          <p:nvPr/>
        </p:nvSpPr>
        <p:spPr>
          <a:xfrm>
            <a:off x="9444934" y="2356378"/>
            <a:ext cx="447114" cy="598334"/>
          </a:xfrm>
          <a:custGeom>
            <a:rect b="b" l="l" r="r" t="t"/>
            <a:pathLst>
              <a:path extrusionOk="0" h="598334" w="447114">
                <a:moveTo>
                  <a:pt x="394938" y="205807"/>
                </a:moveTo>
                <a:cubicBezTo>
                  <a:pt x="425638" y="225826"/>
                  <a:pt x="444997" y="259308"/>
                  <a:pt x="446928" y="295923"/>
                </a:cubicBezTo>
                <a:lnTo>
                  <a:pt x="446928" y="561320"/>
                </a:lnTo>
                <a:cubicBezTo>
                  <a:pt x="446928" y="594495"/>
                  <a:pt x="423657" y="607864"/>
                  <a:pt x="394443" y="591029"/>
                </a:cubicBezTo>
                <a:lnTo>
                  <a:pt x="51804" y="392972"/>
                </a:lnTo>
                <a:cubicBezTo>
                  <a:pt x="21106" y="372681"/>
                  <a:pt x="1844" y="339085"/>
                  <a:pt x="-186" y="302360"/>
                </a:cubicBezTo>
                <a:lnTo>
                  <a:pt x="-186" y="36964"/>
                </a:lnTo>
                <a:cubicBezTo>
                  <a:pt x="-186" y="3789"/>
                  <a:pt x="23086" y="-9580"/>
                  <a:pt x="52299" y="7255"/>
                </a:cubicBez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g2782169dc95_0_390"/>
          <p:cNvSpPr/>
          <p:nvPr/>
        </p:nvSpPr>
        <p:spPr>
          <a:xfrm>
            <a:off x="9840058" y="2545871"/>
            <a:ext cx="79718" cy="106455"/>
          </a:xfrm>
          <a:custGeom>
            <a:rect b="b" l="l" r="r" t="t"/>
            <a:pathLst>
              <a:path extrusionOk="0" h="106455" w="79718">
                <a:moveTo>
                  <a:pt x="-186" y="16314"/>
                </a:moveTo>
                <a:lnTo>
                  <a:pt x="27543" y="-25"/>
                </a:lnTo>
                <a:cubicBezTo>
                  <a:pt x="58489" y="19761"/>
                  <a:pt x="77899" y="53381"/>
                  <a:pt x="79532" y="90091"/>
                </a:cubicBezTo>
                <a:lnTo>
                  <a:pt x="51804" y="106430"/>
                </a:lnTo>
                <a:cubicBezTo>
                  <a:pt x="49873" y="69815"/>
                  <a:pt x="30514" y="36333"/>
                  <a:pt x="-186" y="16314"/>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g2782169dc95_0_390"/>
          <p:cNvSpPr/>
          <p:nvPr/>
        </p:nvSpPr>
        <p:spPr>
          <a:xfrm>
            <a:off x="9609322" y="2546862"/>
            <a:ext cx="137154" cy="178251"/>
          </a:xfrm>
          <a:custGeom>
            <a:rect b="b" l="l" r="r" t="t"/>
            <a:pathLst>
              <a:path extrusionOk="0" h="178251" w="137154">
                <a:moveTo>
                  <a:pt x="137155" y="168349"/>
                </a:moveTo>
                <a:lnTo>
                  <a:pt x="0" y="178251"/>
                </a:lnTo>
                <a:lnTo>
                  <a:pt x="0" y="0"/>
                </a:lnTo>
                <a:lnTo>
                  <a:pt x="137155" y="16834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g2782169dc95_0_390"/>
          <p:cNvSpPr/>
          <p:nvPr/>
        </p:nvSpPr>
        <p:spPr>
          <a:xfrm>
            <a:off x="9598924" y="3163315"/>
            <a:ext cx="644676" cy="976421"/>
          </a:xfrm>
          <a:custGeom>
            <a:rect b="b" l="l" r="r" t="t"/>
            <a:pathLst>
              <a:path extrusionOk="0" h="976421" w="644676">
                <a:moveTo>
                  <a:pt x="644676" y="372843"/>
                </a:moveTo>
                <a:lnTo>
                  <a:pt x="644676" y="976422"/>
                </a:lnTo>
                <a:lnTo>
                  <a:pt x="0" y="604075"/>
                </a:lnTo>
                <a:lnTo>
                  <a:pt x="0" y="0"/>
                </a:lnTo>
                <a:lnTo>
                  <a:pt x="644676" y="372843"/>
                </a:lnTo>
                <a:close/>
              </a:path>
            </a:pathLst>
          </a:custGeom>
          <a:solidFill>
            <a:srgbClr val="419AE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g2782169dc95_0_390"/>
          <p:cNvSpPr/>
          <p:nvPr/>
        </p:nvSpPr>
        <p:spPr>
          <a:xfrm>
            <a:off x="9598924" y="3572303"/>
            <a:ext cx="644676" cy="567433"/>
          </a:xfrm>
          <a:custGeom>
            <a:rect b="b" l="l" r="r" t="t"/>
            <a:pathLst>
              <a:path extrusionOk="0" h="567433" w="644676">
                <a:moveTo>
                  <a:pt x="644676" y="398095"/>
                </a:moveTo>
                <a:lnTo>
                  <a:pt x="644676" y="567434"/>
                </a:lnTo>
                <a:lnTo>
                  <a:pt x="0" y="195086"/>
                </a:lnTo>
                <a:lnTo>
                  <a:pt x="0" y="18815"/>
                </a:lnTo>
                <a:lnTo>
                  <a:pt x="137650" y="0"/>
                </a:lnTo>
                <a:lnTo>
                  <a:pt x="246086" y="218358"/>
                </a:lnTo>
                <a:lnTo>
                  <a:pt x="416911" y="134184"/>
                </a:lnTo>
                <a:lnTo>
                  <a:pt x="576347" y="457512"/>
                </a:lnTo>
                <a:lnTo>
                  <a:pt x="644676" y="39809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g2782169dc95_0_390"/>
          <p:cNvSpPr/>
          <p:nvPr/>
        </p:nvSpPr>
        <p:spPr>
          <a:xfrm>
            <a:off x="10068319" y="3600731"/>
            <a:ext cx="128737" cy="166174"/>
          </a:xfrm>
          <a:custGeom>
            <a:rect b="b" l="l" r="r" t="t"/>
            <a:pathLst>
              <a:path extrusionOk="0" h="166174" w="128737">
                <a:moveTo>
                  <a:pt x="128552" y="120089"/>
                </a:moveTo>
                <a:cubicBezTo>
                  <a:pt x="128552" y="161186"/>
                  <a:pt x="99833" y="178021"/>
                  <a:pt x="64183" y="157225"/>
                </a:cubicBezTo>
                <a:cubicBezTo>
                  <a:pt x="26107" y="132542"/>
                  <a:pt x="2191" y="91118"/>
                  <a:pt x="-186" y="45818"/>
                </a:cubicBezTo>
                <a:cubicBezTo>
                  <a:pt x="-186" y="4721"/>
                  <a:pt x="28533" y="-11619"/>
                  <a:pt x="64183" y="8682"/>
                </a:cubicBezTo>
                <a:cubicBezTo>
                  <a:pt x="102160" y="33419"/>
                  <a:pt x="126076" y="74808"/>
                  <a:pt x="128552" y="120089"/>
                </a:cubicBezTo>
                <a:close/>
              </a:path>
            </a:pathLst>
          </a:custGeom>
          <a:solidFill>
            <a:srgbClr val="F6D1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g2782169dc95_0_390"/>
          <p:cNvSpPr/>
          <p:nvPr/>
        </p:nvSpPr>
        <p:spPr>
          <a:xfrm>
            <a:off x="9598924" y="3134101"/>
            <a:ext cx="696171" cy="401561"/>
          </a:xfrm>
          <a:custGeom>
            <a:rect b="b" l="l" r="r" t="t"/>
            <a:pathLst>
              <a:path extrusionOk="0" h="401561" w="696171">
                <a:moveTo>
                  <a:pt x="696171" y="372348"/>
                </a:moveTo>
                <a:lnTo>
                  <a:pt x="51000" y="0"/>
                </a:lnTo>
                <a:lnTo>
                  <a:pt x="0" y="29213"/>
                </a:lnTo>
                <a:lnTo>
                  <a:pt x="644676" y="401561"/>
                </a:lnTo>
                <a:lnTo>
                  <a:pt x="696171" y="372348"/>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g2782169dc95_0_390"/>
          <p:cNvSpPr/>
          <p:nvPr/>
        </p:nvSpPr>
        <p:spPr>
          <a:xfrm>
            <a:off x="10243600" y="3506449"/>
            <a:ext cx="51494" cy="633287"/>
          </a:xfrm>
          <a:custGeom>
            <a:rect b="b" l="l" r="r" t="t"/>
            <a:pathLst>
              <a:path extrusionOk="0" h="633287" w="51494">
                <a:moveTo>
                  <a:pt x="51495" y="603579"/>
                </a:moveTo>
                <a:lnTo>
                  <a:pt x="51495" y="0"/>
                </a:lnTo>
                <a:lnTo>
                  <a:pt x="0" y="29709"/>
                </a:lnTo>
                <a:lnTo>
                  <a:pt x="0" y="633288"/>
                </a:lnTo>
                <a:lnTo>
                  <a:pt x="51495" y="603579"/>
                </a:lnTo>
                <a:close/>
              </a:path>
            </a:pathLst>
          </a:custGeom>
          <a:solidFill>
            <a:srgbClr val="3376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g2782169dc95_0_390"/>
          <p:cNvSpPr/>
          <p:nvPr/>
        </p:nvSpPr>
        <p:spPr>
          <a:xfrm>
            <a:off x="11100693" y="3574283"/>
            <a:ext cx="735782" cy="962062"/>
          </a:xfrm>
          <a:custGeom>
            <a:rect b="b" l="l" r="r" t="t"/>
            <a:pathLst>
              <a:path extrusionOk="0" h="962062" w="735782">
                <a:moveTo>
                  <a:pt x="735783" y="962063"/>
                </a:moveTo>
                <a:lnTo>
                  <a:pt x="0" y="537230"/>
                </a:lnTo>
                <a:lnTo>
                  <a:pt x="0" y="0"/>
                </a:lnTo>
                <a:lnTo>
                  <a:pt x="735783" y="424338"/>
                </a:lnTo>
                <a:lnTo>
                  <a:pt x="735783" y="962063"/>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g2782169dc95_0_390"/>
          <p:cNvSpPr/>
          <p:nvPr/>
        </p:nvSpPr>
        <p:spPr>
          <a:xfrm>
            <a:off x="11148722" y="3665885"/>
            <a:ext cx="238658" cy="175280"/>
          </a:xfrm>
          <a:custGeom>
            <a:rect b="b" l="l" r="r" t="t"/>
            <a:pathLst>
              <a:path extrusionOk="0" h="175280" w="238658">
                <a:moveTo>
                  <a:pt x="238659" y="175281"/>
                </a:moveTo>
                <a:lnTo>
                  <a:pt x="0" y="37631"/>
                </a:lnTo>
                <a:lnTo>
                  <a:pt x="0" y="0"/>
                </a:lnTo>
                <a:lnTo>
                  <a:pt x="238659" y="137650"/>
                </a:lnTo>
                <a:lnTo>
                  <a:pt x="238659" y="17528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g2782169dc95_0_390"/>
          <p:cNvSpPr/>
          <p:nvPr/>
        </p:nvSpPr>
        <p:spPr>
          <a:xfrm>
            <a:off x="11148722" y="3752535"/>
            <a:ext cx="611006" cy="389677"/>
          </a:xfrm>
          <a:custGeom>
            <a:rect b="b" l="l" r="r" t="t"/>
            <a:pathLst>
              <a:path extrusionOk="0" h="389677" w="611006">
                <a:moveTo>
                  <a:pt x="611007" y="389678"/>
                </a:moveTo>
                <a:lnTo>
                  <a:pt x="0" y="37136"/>
                </a:lnTo>
                <a:lnTo>
                  <a:pt x="0" y="0"/>
                </a:lnTo>
                <a:lnTo>
                  <a:pt x="611007" y="352542"/>
                </a:lnTo>
                <a:lnTo>
                  <a:pt x="611007" y="389678"/>
                </a:ln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g2782169dc95_0_390"/>
          <p:cNvSpPr/>
          <p:nvPr/>
        </p:nvSpPr>
        <p:spPr>
          <a:xfrm>
            <a:off x="11148722" y="3838690"/>
            <a:ext cx="168843" cy="135174"/>
          </a:xfrm>
          <a:custGeom>
            <a:rect b="b" l="l" r="r" t="t"/>
            <a:pathLst>
              <a:path extrusionOk="0" h="135174" w="168843">
                <a:moveTo>
                  <a:pt x="168844" y="135174"/>
                </a:moveTo>
                <a:lnTo>
                  <a:pt x="0" y="37631"/>
                </a:lnTo>
                <a:lnTo>
                  <a:pt x="0" y="0"/>
                </a:lnTo>
                <a:lnTo>
                  <a:pt x="168844" y="97543"/>
                </a:lnTo>
                <a:lnTo>
                  <a:pt x="168844" y="135174"/>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g2782169dc95_0_390"/>
          <p:cNvSpPr/>
          <p:nvPr/>
        </p:nvSpPr>
        <p:spPr>
          <a:xfrm>
            <a:off x="11348760" y="3954058"/>
            <a:ext cx="197561" cy="151513"/>
          </a:xfrm>
          <a:custGeom>
            <a:rect b="b" l="l" r="r" t="t"/>
            <a:pathLst>
              <a:path extrusionOk="0" h="151513" w="197561">
                <a:moveTo>
                  <a:pt x="197562" y="151514"/>
                </a:moveTo>
                <a:lnTo>
                  <a:pt x="0" y="37631"/>
                </a:lnTo>
                <a:lnTo>
                  <a:pt x="0" y="0"/>
                </a:lnTo>
                <a:lnTo>
                  <a:pt x="197562" y="113883"/>
                </a:lnTo>
                <a:lnTo>
                  <a:pt x="197562" y="151514"/>
                </a:lnTo>
                <a:close/>
              </a:path>
            </a:pathLst>
          </a:custGeom>
          <a:solidFill>
            <a:srgbClr val="F3AE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g2782169dc95_0_390"/>
          <p:cNvSpPr/>
          <p:nvPr/>
        </p:nvSpPr>
        <p:spPr>
          <a:xfrm>
            <a:off x="11148722" y="3925340"/>
            <a:ext cx="277280" cy="197561"/>
          </a:xfrm>
          <a:custGeom>
            <a:rect b="b" l="l" r="r" t="t"/>
            <a:pathLst>
              <a:path extrusionOk="0" h="197561" w="277280">
                <a:moveTo>
                  <a:pt x="277280" y="197562"/>
                </a:moveTo>
                <a:lnTo>
                  <a:pt x="0" y="37136"/>
                </a:lnTo>
                <a:lnTo>
                  <a:pt x="0" y="0"/>
                </a:lnTo>
                <a:lnTo>
                  <a:pt x="277280" y="159931"/>
                </a:lnTo>
                <a:lnTo>
                  <a:pt x="277280" y="197562"/>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g2782169dc95_0_390"/>
          <p:cNvSpPr/>
          <p:nvPr/>
        </p:nvSpPr>
        <p:spPr>
          <a:xfrm>
            <a:off x="11148722" y="4011495"/>
            <a:ext cx="119329" cy="106455"/>
          </a:xfrm>
          <a:custGeom>
            <a:rect b="b" l="l" r="r" t="t"/>
            <a:pathLst>
              <a:path extrusionOk="0" h="106455" w="119329">
                <a:moveTo>
                  <a:pt x="119329" y="106456"/>
                </a:moveTo>
                <a:lnTo>
                  <a:pt x="0" y="37631"/>
                </a:lnTo>
                <a:lnTo>
                  <a:pt x="0" y="0"/>
                </a:lnTo>
                <a:lnTo>
                  <a:pt x="119329" y="68825"/>
                </a:lnTo>
                <a:lnTo>
                  <a:pt x="119329" y="106456"/>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g2782169dc95_0_390"/>
          <p:cNvSpPr/>
          <p:nvPr/>
        </p:nvSpPr>
        <p:spPr>
          <a:xfrm>
            <a:off x="11301721" y="4100125"/>
            <a:ext cx="244600" cy="178251"/>
          </a:xfrm>
          <a:custGeom>
            <a:rect b="b" l="l" r="r" t="t"/>
            <a:pathLst>
              <a:path extrusionOk="0" h="178251" w="244600">
                <a:moveTo>
                  <a:pt x="244601" y="178252"/>
                </a:moveTo>
                <a:lnTo>
                  <a:pt x="0" y="37136"/>
                </a:lnTo>
                <a:lnTo>
                  <a:pt x="0" y="0"/>
                </a:lnTo>
                <a:lnTo>
                  <a:pt x="244601" y="141116"/>
                </a:lnTo>
                <a:lnTo>
                  <a:pt x="244601" y="178252"/>
                </a:lnTo>
                <a:close/>
              </a:path>
            </a:pathLst>
          </a:custGeom>
          <a:solidFill>
            <a:srgbClr val="6FD45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g2782169dc95_0_390"/>
          <p:cNvSpPr/>
          <p:nvPr/>
        </p:nvSpPr>
        <p:spPr>
          <a:xfrm>
            <a:off x="11433429" y="3830272"/>
            <a:ext cx="146562" cy="122300"/>
          </a:xfrm>
          <a:custGeom>
            <a:rect b="b" l="l" r="r" t="t"/>
            <a:pathLst>
              <a:path extrusionOk="0" h="122300" w="146562">
                <a:moveTo>
                  <a:pt x="146562" y="122300"/>
                </a:moveTo>
                <a:lnTo>
                  <a:pt x="0" y="37136"/>
                </a:lnTo>
                <a:lnTo>
                  <a:pt x="0" y="0"/>
                </a:lnTo>
                <a:lnTo>
                  <a:pt x="146562" y="84670"/>
                </a:lnTo>
                <a:lnTo>
                  <a:pt x="146562" y="122300"/>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g2782169dc95_0_390"/>
          <p:cNvSpPr/>
          <p:nvPr/>
        </p:nvSpPr>
        <p:spPr>
          <a:xfrm>
            <a:off x="11100693" y="3556458"/>
            <a:ext cx="765986" cy="442162"/>
          </a:xfrm>
          <a:custGeom>
            <a:rect b="b" l="l" r="r" t="t"/>
            <a:pathLst>
              <a:path extrusionOk="0" h="442162" w="765986">
                <a:moveTo>
                  <a:pt x="765986" y="424833"/>
                </a:moveTo>
                <a:lnTo>
                  <a:pt x="30699" y="0"/>
                </a:lnTo>
                <a:lnTo>
                  <a:pt x="0" y="17825"/>
                </a:lnTo>
                <a:lnTo>
                  <a:pt x="735783" y="442163"/>
                </a:lnTo>
                <a:lnTo>
                  <a:pt x="765986" y="424833"/>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g2782169dc95_0_390"/>
          <p:cNvSpPr/>
          <p:nvPr/>
        </p:nvSpPr>
        <p:spPr>
          <a:xfrm>
            <a:off x="11836476" y="3981291"/>
            <a:ext cx="30203" cy="555055"/>
          </a:xfrm>
          <a:custGeom>
            <a:rect b="b" l="l" r="r" t="t"/>
            <a:pathLst>
              <a:path extrusionOk="0" h="555055" w="30203">
                <a:moveTo>
                  <a:pt x="30204" y="537230"/>
                </a:moveTo>
                <a:lnTo>
                  <a:pt x="30204" y="0"/>
                </a:lnTo>
                <a:lnTo>
                  <a:pt x="0" y="17330"/>
                </a:lnTo>
                <a:lnTo>
                  <a:pt x="0" y="555055"/>
                </a:lnTo>
                <a:lnTo>
                  <a:pt x="30204" y="537230"/>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g2782169dc95_0_390"/>
          <p:cNvSpPr/>
          <p:nvPr/>
        </p:nvSpPr>
        <p:spPr>
          <a:xfrm>
            <a:off x="9959388" y="3032597"/>
            <a:ext cx="1455720" cy="889771"/>
          </a:xfrm>
          <a:custGeom>
            <a:rect b="b" l="l" r="r" t="t"/>
            <a:pathLst>
              <a:path extrusionOk="0" h="889771" w="1455720">
                <a:moveTo>
                  <a:pt x="1455721" y="239154"/>
                </a:moveTo>
                <a:lnTo>
                  <a:pt x="1455721" y="338678"/>
                </a:lnTo>
                <a:lnTo>
                  <a:pt x="500095" y="889772"/>
                </a:lnTo>
                <a:lnTo>
                  <a:pt x="0" y="601104"/>
                </a:lnTo>
                <a:lnTo>
                  <a:pt x="1041286" y="0"/>
                </a:lnTo>
                <a:lnTo>
                  <a:pt x="1455721" y="239154"/>
                </a:ln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782169dc95_0_48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g2782169dc95_0_484"/>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A standard express app</a:t>
            </a:r>
            <a:endParaRPr/>
          </a:p>
        </p:txBody>
      </p:sp>
      <p:sp>
        <p:nvSpPr>
          <p:cNvPr id="301" name="Google Shape;301;g2782169dc95_0_484"/>
          <p:cNvSpPr txBox="1"/>
          <p:nvPr/>
        </p:nvSpPr>
        <p:spPr>
          <a:xfrm>
            <a:off x="1275127" y="1797752"/>
            <a:ext cx="4785300" cy="1761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Get started with npm init —y</a:t>
            </a:r>
            <a:endParaRPr b="0" i="0" sz="1800" u="none" cap="none" strike="noStrike">
              <a:solidFill>
                <a:srgbClr val="000000"/>
              </a:solidFill>
              <a:latin typeface="Arial"/>
              <a:ea typeface="Arial"/>
              <a:cs typeface="Arial"/>
              <a:sym typeface="Arial"/>
            </a:endParaRPr>
          </a:p>
          <a:p>
            <a:pPr indent="-285750" lvl="0" marL="285750" marR="0" rtl="0" algn="l">
              <a:lnSpc>
                <a:spcPct val="120000"/>
              </a:lnSpc>
              <a:spcBef>
                <a:spcPts val="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Install the required packages: npm i express</a:t>
            </a:r>
            <a:endParaRPr b="0" i="0" sz="1800" u="none" cap="none" strike="noStrike">
              <a:solidFill>
                <a:srgbClr val="000000"/>
              </a:solidFill>
              <a:latin typeface="Arial"/>
              <a:ea typeface="Arial"/>
              <a:cs typeface="Arial"/>
              <a:sym typeface="Arial"/>
            </a:endParaRPr>
          </a:p>
          <a:p>
            <a:pPr indent="-285750" lvl="0" marL="285750" marR="0" rtl="0" algn="l">
              <a:lnSpc>
                <a:spcPct val="120000"/>
              </a:lnSpc>
              <a:spcBef>
                <a:spcPts val="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a new file called “server.js”</a:t>
            </a:r>
            <a:endParaRPr b="0" i="0" sz="1800" u="none" cap="none" strike="noStrike">
              <a:solidFill>
                <a:srgbClr val="000000"/>
              </a:solidFill>
              <a:latin typeface="Arial"/>
              <a:ea typeface="Arial"/>
              <a:cs typeface="Arial"/>
              <a:sym typeface="Arial"/>
            </a:endParaRPr>
          </a:p>
          <a:p>
            <a:pPr indent="-285750" lvl="0" marL="285750" marR="0" rtl="0" algn="l">
              <a:lnSpc>
                <a:spcPct val="120000"/>
              </a:lnSpc>
              <a:spcBef>
                <a:spcPts val="400"/>
              </a:spcBef>
              <a:spcAft>
                <a:spcPts val="40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a route on “/” which returns a message</a:t>
            </a:r>
            <a:endParaRPr b="0" i="0" sz="1800" u="none" cap="none" strike="noStrike">
              <a:solidFill>
                <a:srgbClr val="000000"/>
              </a:solidFill>
              <a:latin typeface="Arial"/>
              <a:ea typeface="Arial"/>
              <a:cs typeface="Arial"/>
              <a:sym typeface="Arial"/>
            </a:endParaRPr>
          </a:p>
        </p:txBody>
      </p:sp>
      <p:sp>
        <p:nvSpPr>
          <p:cNvPr id="302" name="Google Shape;302;g2782169dc95_0_484"/>
          <p:cNvSpPr/>
          <p:nvPr/>
        </p:nvSpPr>
        <p:spPr>
          <a:xfrm>
            <a:off x="6365874" y="1792198"/>
            <a:ext cx="4785300" cy="32736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03" name="Google Shape;303;g2782169dc95_0_484"/>
          <p:cNvSpPr txBox="1"/>
          <p:nvPr/>
        </p:nvSpPr>
        <p:spPr>
          <a:xfrm>
            <a:off x="6556855" y="1998920"/>
            <a:ext cx="4132200" cy="2748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express = require("express");</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app = express();</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app.route("/").get((req, res) =&gt;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    res.json({ msg: "Hi!"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app.listen(3000, () =&gt;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    console.log("server running on port 3000");</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782169dc95_0_49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g2782169dc95_0_491"/>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Using Routers</a:t>
            </a:r>
            <a:endParaRPr/>
          </a:p>
        </p:txBody>
      </p:sp>
      <p:sp>
        <p:nvSpPr>
          <p:cNvPr id="310" name="Google Shape;310;g2782169dc95_0_491"/>
          <p:cNvSpPr txBox="1"/>
          <p:nvPr/>
        </p:nvSpPr>
        <p:spPr>
          <a:xfrm>
            <a:off x="345599" y="1171206"/>
            <a:ext cx="11500800" cy="8886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Let’s take the original app and make it follow separation of concerns, to start off create a folder called “routes”, this folder would contain all the files pertaining to the routing logic in our express apps.</a:t>
            </a:r>
            <a:endParaRPr b="0" i="0" sz="1600" u="none" cap="none" strike="noStrike">
              <a:solidFill>
                <a:srgbClr val="000000"/>
              </a:solidFill>
              <a:latin typeface="Arial"/>
              <a:ea typeface="Arial"/>
              <a:cs typeface="Arial"/>
              <a:sym typeface="Arial"/>
            </a:endParaRPr>
          </a:p>
          <a:p>
            <a:pPr indent="-285750" lvl="0" marL="285750" marR="0" rtl="0" algn="l">
              <a:lnSpc>
                <a:spcPct val="120000"/>
              </a:lnSpc>
              <a:spcBef>
                <a:spcPts val="400"/>
              </a:spcBef>
              <a:spcAft>
                <a:spcPts val="40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Create a file called “index.js” in it.</a:t>
            </a:r>
            <a:endParaRPr b="0" i="0" sz="1600" u="none" cap="none" strike="noStrike">
              <a:solidFill>
                <a:srgbClr val="000000"/>
              </a:solidFill>
              <a:latin typeface="Arial"/>
              <a:ea typeface="Arial"/>
              <a:cs typeface="Arial"/>
              <a:sym typeface="Arial"/>
            </a:endParaRPr>
          </a:p>
        </p:txBody>
      </p:sp>
      <p:grpSp>
        <p:nvGrpSpPr>
          <p:cNvPr id="311" name="Google Shape;311;g2782169dc95_0_491"/>
          <p:cNvGrpSpPr/>
          <p:nvPr/>
        </p:nvGrpSpPr>
        <p:grpSpPr>
          <a:xfrm>
            <a:off x="345599" y="2436889"/>
            <a:ext cx="11500799" cy="2978582"/>
            <a:chOff x="345624" y="2538187"/>
            <a:chExt cx="11500799" cy="2978582"/>
          </a:xfrm>
        </p:grpSpPr>
        <p:sp>
          <p:nvSpPr>
            <p:cNvPr id="312" name="Google Shape;312;g2782169dc95_0_491"/>
            <p:cNvSpPr/>
            <p:nvPr/>
          </p:nvSpPr>
          <p:spPr>
            <a:xfrm>
              <a:off x="671332" y="3156969"/>
              <a:ext cx="4514100" cy="23598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13" name="Google Shape;313;g2782169dc95_0_491"/>
            <p:cNvSpPr txBox="1"/>
            <p:nvPr/>
          </p:nvSpPr>
          <p:spPr>
            <a:xfrm>
              <a:off x="862314" y="3354495"/>
              <a:ext cx="4132200" cy="163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 Router } = require("express");</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router = Router();</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router.route("/").get((req, res) =&gt;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    res.json({ msg: "Hi!" });</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module.exports = { router };</a:t>
              </a:r>
              <a:endParaRPr b="0" i="0" sz="1400" u="none" cap="none" strike="noStrike">
                <a:solidFill>
                  <a:schemeClr val="accent1"/>
                </a:solidFill>
                <a:latin typeface="Arial"/>
                <a:ea typeface="Arial"/>
                <a:cs typeface="Arial"/>
                <a:sym typeface="Arial"/>
              </a:endParaRPr>
            </a:p>
          </p:txBody>
        </p:sp>
        <p:sp>
          <p:nvSpPr>
            <p:cNvPr id="314" name="Google Shape;314;g2782169dc95_0_491"/>
            <p:cNvSpPr txBox="1"/>
            <p:nvPr/>
          </p:nvSpPr>
          <p:spPr>
            <a:xfrm>
              <a:off x="345624" y="2538187"/>
              <a:ext cx="5223600" cy="474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400"/>
                <a:buFont typeface="Arial"/>
                <a:buChar char="•"/>
              </a:pPr>
              <a:r>
                <a:rPr b="0" i="0" lang="en-US" sz="1400" u="none" cap="none" strike="noStrike">
                  <a:solidFill>
                    <a:schemeClr val="dk1"/>
                  </a:solidFill>
                  <a:latin typeface="Poppins"/>
                  <a:ea typeface="Poppins"/>
                  <a:cs typeface="Poppins"/>
                  <a:sym typeface="Poppins"/>
                </a:rPr>
                <a:t>Instantiate a router and move the routing logic from </a:t>
              </a:r>
              <a:r>
                <a:rPr b="0" i="0" lang="en-US" sz="1400" u="none" cap="none" strike="noStrike">
                  <a:solidFill>
                    <a:schemeClr val="dk1"/>
                  </a:solidFill>
                  <a:latin typeface="Consolas"/>
                  <a:ea typeface="Consolas"/>
                  <a:cs typeface="Consolas"/>
                  <a:sym typeface="Consolas"/>
                </a:rPr>
                <a:t>“server.js”</a:t>
              </a:r>
              <a:r>
                <a:rPr b="0" i="0" lang="en-US" sz="1400" u="none" cap="none" strike="noStrike">
                  <a:solidFill>
                    <a:schemeClr val="dk1"/>
                  </a:solidFill>
                  <a:latin typeface="Poppins"/>
                  <a:ea typeface="Poppins"/>
                  <a:cs typeface="Poppins"/>
                  <a:sym typeface="Poppins"/>
                </a:rPr>
                <a:t> to </a:t>
              </a:r>
              <a:r>
                <a:rPr b="0" i="0" lang="en-US" sz="1400" u="none" cap="none" strike="noStrike">
                  <a:solidFill>
                    <a:schemeClr val="dk1"/>
                  </a:solidFill>
                  <a:latin typeface="Consolas"/>
                  <a:ea typeface="Consolas"/>
                  <a:cs typeface="Consolas"/>
                  <a:sym typeface="Consolas"/>
                </a:rPr>
                <a:t>“index.js”</a:t>
              </a:r>
              <a:endParaRPr b="0" i="0" sz="1400" u="none" cap="none" strike="noStrike">
                <a:solidFill>
                  <a:srgbClr val="000000"/>
                </a:solidFill>
                <a:latin typeface="Arial"/>
                <a:ea typeface="Arial"/>
                <a:cs typeface="Arial"/>
                <a:sym typeface="Arial"/>
              </a:endParaRPr>
            </a:p>
          </p:txBody>
        </p:sp>
        <p:sp>
          <p:nvSpPr>
            <p:cNvPr id="315" name="Google Shape;315;g2782169dc95_0_491"/>
            <p:cNvSpPr txBox="1"/>
            <p:nvPr/>
          </p:nvSpPr>
          <p:spPr>
            <a:xfrm>
              <a:off x="6622823" y="2538187"/>
              <a:ext cx="5223600" cy="2154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400"/>
                <a:buFont typeface="Arial"/>
                <a:buChar char="•"/>
              </a:pPr>
              <a:r>
                <a:rPr b="0" i="0" lang="en-US" sz="1400" u="none" cap="none" strike="noStrike">
                  <a:solidFill>
                    <a:schemeClr val="dk1"/>
                  </a:solidFill>
                  <a:latin typeface="Poppins"/>
                  <a:ea typeface="Poppins"/>
                  <a:cs typeface="Poppins"/>
                  <a:sym typeface="Poppins"/>
                </a:rPr>
                <a:t>Import the router into </a:t>
              </a:r>
              <a:r>
                <a:rPr b="0" i="0" lang="en-US" sz="1400" u="none" cap="none" strike="noStrike">
                  <a:solidFill>
                    <a:schemeClr val="dk1"/>
                  </a:solidFill>
                  <a:latin typeface="Consolas"/>
                  <a:ea typeface="Consolas"/>
                  <a:cs typeface="Consolas"/>
                  <a:sym typeface="Consolas"/>
                </a:rPr>
                <a:t>“server.js”</a:t>
              </a:r>
              <a:r>
                <a:rPr b="0" i="0" lang="en-US" sz="1400" u="none" cap="none" strike="noStrike">
                  <a:solidFill>
                    <a:schemeClr val="dk1"/>
                  </a:solidFill>
                  <a:latin typeface="Poppins"/>
                  <a:ea typeface="Poppins"/>
                  <a:cs typeface="Poppins"/>
                  <a:sym typeface="Poppins"/>
                </a:rPr>
                <a:t> and link it to the app.</a:t>
              </a:r>
              <a:endParaRPr b="0" i="0" sz="1400" u="none" cap="none" strike="noStrike">
                <a:solidFill>
                  <a:srgbClr val="000000"/>
                </a:solidFill>
                <a:latin typeface="Arial"/>
                <a:ea typeface="Arial"/>
                <a:cs typeface="Arial"/>
                <a:sym typeface="Arial"/>
              </a:endParaRPr>
            </a:p>
          </p:txBody>
        </p:sp>
        <p:sp>
          <p:nvSpPr>
            <p:cNvPr id="316" name="Google Shape;316;g2782169dc95_0_491"/>
            <p:cNvSpPr/>
            <p:nvPr/>
          </p:nvSpPr>
          <p:spPr>
            <a:xfrm>
              <a:off x="6918960" y="3156969"/>
              <a:ext cx="4514100" cy="23598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17" name="Google Shape;317;g2782169dc95_0_491"/>
            <p:cNvSpPr txBox="1"/>
            <p:nvPr/>
          </p:nvSpPr>
          <p:spPr>
            <a:xfrm>
              <a:off x="7109942" y="3354495"/>
              <a:ext cx="4132200" cy="78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 router } = require(“./routes”);</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chemeClr val="accent1"/>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app.use("/", router);</a:t>
              </a:r>
              <a:endParaRPr b="0" i="0" sz="1400" u="none" cap="none" strike="noStrike">
                <a:solidFill>
                  <a:schemeClr val="accen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782169dc95_0_49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g2782169dc95_0_498"/>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Using controllers</a:t>
            </a:r>
            <a:endParaRPr/>
          </a:p>
        </p:txBody>
      </p:sp>
      <p:sp>
        <p:nvSpPr>
          <p:cNvPr id="324" name="Google Shape;324;g2782169dc95_0_498"/>
          <p:cNvSpPr/>
          <p:nvPr/>
        </p:nvSpPr>
        <p:spPr>
          <a:xfrm>
            <a:off x="671307" y="3358993"/>
            <a:ext cx="4514100" cy="13521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25" name="Google Shape;325;g2782169dc95_0_498"/>
          <p:cNvSpPr txBox="1"/>
          <p:nvPr/>
        </p:nvSpPr>
        <p:spPr>
          <a:xfrm>
            <a:off x="862289" y="3466710"/>
            <a:ext cx="4132200" cy="106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getRoot = (req, res) =&gt;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    res.json({ msg: "Hi!"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module.exports = { getRoot };</a:t>
            </a:r>
            <a:endParaRPr b="0" i="0" sz="1400" u="none" cap="none" strike="noStrike">
              <a:solidFill>
                <a:srgbClr val="000000"/>
              </a:solidFill>
              <a:latin typeface="Arial"/>
              <a:ea typeface="Arial"/>
              <a:cs typeface="Arial"/>
              <a:sym typeface="Arial"/>
            </a:endParaRPr>
          </a:p>
        </p:txBody>
      </p:sp>
      <p:sp>
        <p:nvSpPr>
          <p:cNvPr id="326" name="Google Shape;326;g2782169dc95_0_498"/>
          <p:cNvSpPr txBox="1"/>
          <p:nvPr/>
        </p:nvSpPr>
        <p:spPr>
          <a:xfrm>
            <a:off x="345599" y="2650402"/>
            <a:ext cx="5223600" cy="474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400"/>
              <a:buFont typeface="Arial"/>
              <a:buChar char="•"/>
            </a:pPr>
            <a:r>
              <a:rPr b="0" i="0" lang="en-US" sz="1400" u="none" cap="none" strike="noStrike">
                <a:solidFill>
                  <a:schemeClr val="dk1"/>
                </a:solidFill>
                <a:latin typeface="Poppins"/>
                <a:ea typeface="Poppins"/>
                <a:cs typeface="Poppins"/>
                <a:sym typeface="Poppins"/>
              </a:rPr>
              <a:t>Move the controller logic for the root route to a function in the controller file</a:t>
            </a:r>
            <a:endParaRPr b="0" i="0" sz="1400" u="none" cap="none" strike="noStrike">
              <a:solidFill>
                <a:srgbClr val="000000"/>
              </a:solidFill>
              <a:latin typeface="Arial"/>
              <a:ea typeface="Arial"/>
              <a:cs typeface="Arial"/>
              <a:sym typeface="Arial"/>
            </a:endParaRPr>
          </a:p>
        </p:txBody>
      </p:sp>
      <p:sp>
        <p:nvSpPr>
          <p:cNvPr id="327" name="Google Shape;327;g2782169dc95_0_498"/>
          <p:cNvSpPr txBox="1"/>
          <p:nvPr/>
        </p:nvSpPr>
        <p:spPr>
          <a:xfrm>
            <a:off x="6622798" y="2650402"/>
            <a:ext cx="5223600" cy="474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400"/>
              <a:buFont typeface="Arial"/>
              <a:buChar char="•"/>
            </a:pPr>
            <a:r>
              <a:rPr b="0" i="0" lang="en-US" sz="1400" u="none" cap="none" strike="noStrike">
                <a:solidFill>
                  <a:schemeClr val="dk1"/>
                </a:solidFill>
                <a:latin typeface="Poppins"/>
                <a:ea typeface="Poppins"/>
                <a:cs typeface="Poppins"/>
                <a:sym typeface="Poppins"/>
              </a:rPr>
              <a:t>Import the controller into the router and replace the function in “.get” with the one we declared</a:t>
            </a:r>
            <a:endParaRPr b="0" i="0" sz="1400" u="none" cap="none" strike="noStrike">
              <a:solidFill>
                <a:schemeClr val="dk1"/>
              </a:solidFill>
              <a:latin typeface="Poppins"/>
              <a:ea typeface="Poppins"/>
              <a:cs typeface="Poppins"/>
              <a:sym typeface="Poppins"/>
            </a:endParaRPr>
          </a:p>
        </p:txBody>
      </p:sp>
      <p:sp>
        <p:nvSpPr>
          <p:cNvPr id="328" name="Google Shape;328;g2782169dc95_0_498"/>
          <p:cNvSpPr/>
          <p:nvPr/>
        </p:nvSpPr>
        <p:spPr>
          <a:xfrm>
            <a:off x="6918935" y="3269182"/>
            <a:ext cx="4514100" cy="22041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29" name="Google Shape;329;g2782169dc95_0_498"/>
          <p:cNvSpPr txBox="1"/>
          <p:nvPr/>
        </p:nvSpPr>
        <p:spPr>
          <a:xfrm>
            <a:off x="7109917" y="3499599"/>
            <a:ext cx="4132200" cy="161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 Router } = require("express");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 getRoot } = require("../controller");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const router = Router();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router.route("/").get(getRoot);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Consolas"/>
              <a:buNone/>
            </a:pPr>
            <a:r>
              <a:rPr b="0" i="0" lang="en-US" sz="1400" u="none" cap="none" strike="noStrike">
                <a:solidFill>
                  <a:schemeClr val="accent1"/>
                </a:solidFill>
                <a:latin typeface="Consolas"/>
                <a:ea typeface="Consolas"/>
                <a:cs typeface="Consolas"/>
                <a:sym typeface="Consolas"/>
              </a:rPr>
              <a:t>module.exports = { router };</a:t>
            </a:r>
            <a:endParaRPr b="0" i="0" sz="1400" u="none" cap="none" strike="noStrike">
              <a:solidFill>
                <a:srgbClr val="000000"/>
              </a:solidFill>
              <a:latin typeface="Arial"/>
              <a:ea typeface="Arial"/>
              <a:cs typeface="Arial"/>
              <a:sym typeface="Arial"/>
            </a:endParaRPr>
          </a:p>
        </p:txBody>
      </p:sp>
      <p:sp>
        <p:nvSpPr>
          <p:cNvPr id="330" name="Google Shape;330;g2782169dc95_0_498"/>
          <p:cNvSpPr txBox="1"/>
          <p:nvPr/>
        </p:nvSpPr>
        <p:spPr>
          <a:xfrm>
            <a:off x="345599" y="1384718"/>
            <a:ext cx="11500800" cy="5418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Let’s now separate the logic of what happens when the route is triggered into a controller, create a folder called “controllers” and create a file called index.js in it.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782169dc95_0_50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600"/>
              <a:t>Sending Data in POST, PUT and PATCH</a:t>
            </a:r>
            <a:endParaRPr sz="3600"/>
          </a:p>
        </p:txBody>
      </p:sp>
      <p:sp>
        <p:nvSpPr>
          <p:cNvPr id="336" name="Google Shape;336;g2782169dc95_0_505"/>
          <p:cNvSpPr txBox="1"/>
          <p:nvPr/>
        </p:nvSpPr>
        <p:spPr>
          <a:xfrm>
            <a:off x="333600" y="1150637"/>
            <a:ext cx="11500800" cy="11133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rgbClr val="000000"/>
              </a:buClr>
              <a:buSzPts val="1500"/>
              <a:buFont typeface="Arial"/>
              <a:buChar char="•"/>
            </a:pPr>
            <a:r>
              <a:rPr b="0" i="0" lang="en-US" sz="1500" u="none" cap="none" strike="noStrike">
                <a:solidFill>
                  <a:schemeClr val="dk1"/>
                </a:solidFill>
                <a:latin typeface="Arial"/>
                <a:ea typeface="Arial"/>
                <a:cs typeface="Arial"/>
                <a:sym typeface="Arial"/>
              </a:rPr>
              <a:t>when creating our applications we would frequently have to deal with also taking data from the user, the way we do that is by using the “body” property in the request object, “req.body” in our case, would contain the values which were sent to the backend by the user in form of an object. </a:t>
            </a:r>
            <a:endParaRPr b="0" i="0" sz="1500" u="none" cap="none" strike="noStrike">
              <a:solidFill>
                <a:schemeClr val="dk1"/>
              </a:solidFill>
              <a:latin typeface="Arial"/>
              <a:ea typeface="Arial"/>
              <a:cs typeface="Arial"/>
              <a:sym typeface="Arial"/>
            </a:endParaRPr>
          </a:p>
          <a:p>
            <a:pPr indent="-285750" lvl="0" marL="285750" marR="0" rtl="0" algn="l">
              <a:lnSpc>
                <a:spcPct val="120000"/>
              </a:lnSpc>
              <a:spcBef>
                <a:spcPts val="400"/>
              </a:spcBef>
              <a:spcAft>
                <a:spcPts val="40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To actually make use of body in our application, we need to enable the express body parser in the app using “express.json()”</a:t>
            </a:r>
            <a:endParaRPr b="0" i="0" sz="1500" u="none" cap="none" strike="noStrike">
              <a:solidFill>
                <a:schemeClr val="dk1"/>
              </a:solidFill>
              <a:latin typeface="Arial"/>
              <a:ea typeface="Arial"/>
              <a:cs typeface="Arial"/>
              <a:sym typeface="Arial"/>
            </a:endParaRPr>
          </a:p>
        </p:txBody>
      </p:sp>
      <p:sp>
        <p:nvSpPr>
          <p:cNvPr id="337" name="Google Shape;337;g2782169dc95_0_505"/>
          <p:cNvSpPr txBox="1"/>
          <p:nvPr/>
        </p:nvSpPr>
        <p:spPr>
          <a:xfrm>
            <a:off x="642013" y="2508900"/>
            <a:ext cx="5282100" cy="2389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const express = require("express");</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const app = express();</a:t>
            </a:r>
            <a:endParaRPr b="0" i="0" sz="14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rgbClr val="000000"/>
              </a:buClr>
              <a:buSzPts val="1400"/>
              <a:buFont typeface="Arial"/>
              <a:buNone/>
            </a:pPr>
            <a:r>
              <a:t/>
            </a:r>
            <a:endParaRPr b="0" i="0" sz="14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rgbClr val="000000"/>
              </a:buClr>
              <a:buSzPts val="1400"/>
              <a:buFont typeface="Arial"/>
              <a:buNone/>
            </a:pPr>
            <a:r>
              <a:rPr b="0" i="0" lang="en-US" sz="1400" u="none" cap="none" strike="noStrike">
                <a:solidFill>
                  <a:schemeClr val="accent2"/>
                </a:solidFill>
                <a:latin typeface="Consolas"/>
                <a:ea typeface="Consolas"/>
                <a:cs typeface="Consolas"/>
                <a:sym typeface="Consolas"/>
              </a:rPr>
              <a:t>app.use(express.json());</a:t>
            </a:r>
            <a:endParaRPr b="0" i="0" sz="1400" u="none" cap="none" strike="noStrike">
              <a:solidFill>
                <a:schemeClr val="accent2"/>
              </a:solidFill>
              <a:latin typeface="Consolas"/>
              <a:ea typeface="Consolas"/>
              <a:cs typeface="Consolas"/>
              <a:sym typeface="Consolas"/>
            </a:endParaRPr>
          </a:p>
          <a:p>
            <a:pPr indent="0" lvl="0" marL="0" marR="0" rtl="0" algn="l">
              <a:lnSpc>
                <a:spcPct val="120000"/>
              </a:lnSpc>
              <a:spcBef>
                <a:spcPts val="200"/>
              </a:spcBef>
              <a:spcAft>
                <a:spcPts val="0"/>
              </a:spcAft>
              <a:buClr>
                <a:srgbClr val="000000"/>
              </a:buClr>
              <a:buSzPts val="1400"/>
              <a:buFont typeface="Arial"/>
              <a:buNone/>
            </a:pPr>
            <a:r>
              <a:t/>
            </a:r>
            <a:endParaRPr b="0" i="0" sz="1400" u="none" cap="none" strike="noStrike">
              <a:solidFill>
                <a:schemeClr val="accent1"/>
              </a:solidFill>
              <a:latin typeface="Consolas"/>
              <a:ea typeface="Consolas"/>
              <a:cs typeface="Consolas"/>
              <a:sym typeface="Consolas"/>
            </a:endParaRPr>
          </a:p>
          <a:p>
            <a:pPr indent="0" lvl="0" marL="0" marR="0" rtl="0" algn="l">
              <a:lnSpc>
                <a:spcPct val="120000"/>
              </a:lnSpc>
              <a:spcBef>
                <a:spcPts val="200"/>
              </a:spcBef>
              <a:spcAft>
                <a:spcPts val="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app.listen(3000, () =&gt; {</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200"/>
              </a:spcBef>
              <a:spcAft>
                <a:spcPts val="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    console.log("server running on port 3000");</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200"/>
              </a:spcBef>
              <a:spcAft>
                <a:spcPts val="20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8" name="Google Shape;338;g2782169dc95_0_505"/>
          <p:cNvSpPr txBox="1"/>
          <p:nvPr/>
        </p:nvSpPr>
        <p:spPr>
          <a:xfrm>
            <a:off x="591886" y="5031256"/>
            <a:ext cx="11500800" cy="2310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40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After adding the body parser, we would be able to use the “req.body” property in any controller</a:t>
            </a:r>
            <a:endParaRPr b="0" i="0" sz="1500" u="none" cap="none" strike="noStrike">
              <a:solidFill>
                <a:schemeClr val="dk1"/>
              </a:solidFill>
              <a:latin typeface="Arial"/>
              <a:ea typeface="Arial"/>
              <a:cs typeface="Arial"/>
              <a:sym typeface="Arial"/>
            </a:endParaRPr>
          </a:p>
        </p:txBody>
      </p:sp>
      <p:sp>
        <p:nvSpPr>
          <p:cNvPr id="339" name="Google Shape;339;g2782169dc95_0_505"/>
          <p:cNvSpPr txBox="1"/>
          <p:nvPr/>
        </p:nvSpPr>
        <p:spPr>
          <a:xfrm>
            <a:off x="732138" y="5379200"/>
            <a:ext cx="5282100" cy="917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200"/>
              </a:spcBef>
              <a:spcAft>
                <a:spcPts val="200"/>
              </a:spcAft>
              <a:buClr>
                <a:srgbClr val="000000"/>
              </a:buClr>
              <a:buSzPts val="1400"/>
              <a:buFont typeface="Arial"/>
              <a:buNone/>
            </a:pPr>
            <a:r>
              <a:rPr b="0" i="0" lang="en-US" sz="1400" u="none" cap="none" strike="noStrike">
                <a:solidFill>
                  <a:schemeClr val="accent1"/>
                </a:solidFill>
                <a:latin typeface="Consolas"/>
                <a:ea typeface="Consolas"/>
                <a:cs typeface="Consolas"/>
                <a:sym typeface="Consolas"/>
              </a:rPr>
              <a:t>const fooController = (req, res) =&gt; {</a:t>
            </a:r>
            <a:br>
              <a:rPr b="0" i="0" lang="en-US" sz="1400" u="none" cap="none" strike="noStrike">
                <a:solidFill>
                  <a:schemeClr val="accent1"/>
                </a:solidFill>
                <a:latin typeface="Consolas"/>
                <a:ea typeface="Consolas"/>
                <a:cs typeface="Consolas"/>
                <a:sym typeface="Consolas"/>
              </a:rPr>
            </a:br>
            <a:r>
              <a:rPr b="0" i="0" lang="en-US" sz="1400" u="none" cap="none" strike="noStrike">
                <a:solidFill>
                  <a:schemeClr val="accent1"/>
                </a:solidFill>
                <a:latin typeface="Consolas"/>
                <a:ea typeface="Consolas"/>
                <a:cs typeface="Consolas"/>
                <a:sym typeface="Consolas"/>
              </a:rPr>
              <a:t>    const { …propNames } = req.body;</a:t>
            </a:r>
            <a:br>
              <a:rPr b="0" i="0" lang="en-US" sz="1400" u="none" cap="none" strike="noStrike">
                <a:solidFill>
                  <a:schemeClr val="accent1"/>
                </a:solidFill>
                <a:latin typeface="Consolas"/>
                <a:ea typeface="Consolas"/>
                <a:cs typeface="Consolas"/>
                <a:sym typeface="Consolas"/>
              </a:rPr>
            </a:br>
            <a:r>
              <a:rPr b="0" i="0" lang="en-US" sz="1400" u="none" cap="none" strike="noStrike">
                <a:solidFill>
                  <a:schemeClr val="accen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2022-07-12T10:29:25Z</dcterms:created>
</cp:coreProperties>
</file>