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iyXgininOjR7bftk9sdcdV6+Dl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4aefb295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4aefb29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85ec4f1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chapter,  we will talk about the concept of keys, and the two types of keys in SQL databases, namely Primary keys and foreign keys. Then we will deep dive into the 3 types of table relationships in SQL databases.</a:t>
            </a:r>
            <a:endParaRPr/>
          </a:p>
        </p:txBody>
      </p:sp>
      <p:sp>
        <p:nvSpPr>
          <p:cNvPr id="106" name="Google Shape;106;g2785ec4f1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84aefb295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784aefb295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84aefb295_0_4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2784aefb295_0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6b92e5a2a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306b92e5a2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6b92e5a2a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306b92e5a2a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b6eb51a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g2f88b6eb51a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b6eb51a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b6eb51a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g2f88b6eb51a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b6eb51a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b6eb51a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2f88b6eb51a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b6eb51a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g2f88b6eb51a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g2f88b6eb51a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b6eb51a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g2f88b6eb51a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b6eb51a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b6eb51a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b6eb51a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b6eb51a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g2f88b6eb51a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g2f88b6eb51a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b6eb51a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g2f88b6eb51a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b6eb51a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b6eb51a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g2f88b6eb51a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5" name="Google Shape;75;g2f88b6eb51a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b6eb51a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f88b6eb51a_0_67"/>
          <p:cNvSpPr/>
          <p:nvPr>
            <p:ph idx="2" type="pic"/>
          </p:nvPr>
        </p:nvSpPr>
        <p:spPr>
          <a:xfrm>
            <a:off x="5183188" y="987425"/>
            <a:ext cx="6172200" cy="4873500"/>
          </a:xfrm>
          <a:prstGeom prst="rect">
            <a:avLst/>
          </a:prstGeom>
          <a:noFill/>
          <a:ln>
            <a:noFill/>
          </a:ln>
        </p:spPr>
      </p:sp>
      <p:sp>
        <p:nvSpPr>
          <p:cNvPr id="79" name="Google Shape;79;g2f88b6eb51a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b6eb51a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 name="Google Shape;81;g2f88b6eb51a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g2f88b6eb51a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b6eb51a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2f88b6eb51a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b6eb51a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g2f88b6eb51a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g2f88b6eb51a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b6eb51a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2f88b6eb51a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b6eb51a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g2f88b6eb51a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g2f88b6eb51a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b6eb51a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2f88b6eb51a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b6eb51a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b6eb51a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g2f88b6eb51a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g2f88b6eb51a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b6eb51a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2f88b6eb51a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b6eb51a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b6eb51a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b6eb51a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b6eb51a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2f88b6eb51a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b6eb51a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b6eb51a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b6eb51a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b6eb51a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b6eb51a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b6eb51a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b6eb51a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2f88b6eb51a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g2f88b6eb51a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g2f88b6eb51a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b6eb51a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b6eb51a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b6eb51a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f88b6eb51a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b6eb51a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784aefb295_0_109"/>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g2784aefb295_0_109"/>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g2784aefb295_0_109"/>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5</a:t>
            </a:r>
            <a:endParaRPr b="1" i="0" sz="4400" u="none" cap="none" strike="noStrike">
              <a:solidFill>
                <a:srgbClr val="3E4754"/>
              </a:solidFill>
              <a:latin typeface="Arial"/>
              <a:ea typeface="Arial"/>
              <a:cs typeface="Arial"/>
              <a:sym typeface="Arial"/>
            </a:endParaRPr>
          </a:p>
        </p:txBody>
      </p:sp>
      <p:sp>
        <p:nvSpPr>
          <p:cNvPr id="102" name="Google Shape;102;g2784aefb295_0_109"/>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lang="en-US" sz="2800">
                <a:solidFill>
                  <a:schemeClr val="lt1"/>
                </a:solidFill>
              </a:rPr>
              <a:t>Integrated Database System</a:t>
            </a:r>
            <a:endParaRPr b="0" i="0" sz="2800" u="none" cap="none" strike="noStrike">
              <a:solidFill>
                <a:srgbClr val="F0EFEE"/>
              </a:solidFill>
              <a:latin typeface="Arial"/>
              <a:ea typeface="Arial"/>
              <a:cs typeface="Arial"/>
              <a:sym typeface="Arial"/>
            </a:endParaRPr>
          </a:p>
        </p:txBody>
      </p:sp>
      <p:cxnSp>
        <p:nvCxnSpPr>
          <p:cNvPr id="103" name="Google Shape;103;g2784aefb295_0_109"/>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2785ec4f1c8_0_0"/>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g2785ec4f1c8_0_0"/>
          <p:cNvSpPr txBox="1"/>
          <p:nvPr>
            <p:ph type="title"/>
          </p:nvPr>
        </p:nvSpPr>
        <p:spPr>
          <a:xfrm>
            <a:off x="74987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cxnSp>
        <p:nvCxnSpPr>
          <p:cNvPr id="110" name="Google Shape;110;g2785ec4f1c8_0_0"/>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1" name="Google Shape;111;g2785ec4f1c8_0_0"/>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g2785ec4f1c8_0_0"/>
          <p:cNvCxnSpPr/>
          <p:nvPr/>
        </p:nvCxnSpPr>
        <p:spPr>
          <a:xfrm>
            <a:off x="7394800" y="5604600"/>
            <a:ext cx="3151800" cy="0"/>
          </a:xfrm>
          <a:prstGeom prst="straightConnector1">
            <a:avLst/>
          </a:prstGeom>
          <a:noFill/>
          <a:ln cap="flat" cmpd="sng" w="9525">
            <a:solidFill>
              <a:schemeClr val="lt1"/>
            </a:solidFill>
            <a:prstDash val="solid"/>
            <a:round/>
            <a:headEnd len="sm" w="sm" type="none"/>
            <a:tailEnd len="sm" w="sm" type="none"/>
          </a:ln>
        </p:spPr>
      </p:cxnSp>
      <p:sp>
        <p:nvSpPr>
          <p:cNvPr id="113" name="Google Shape;113;g2785ec4f1c8_0_0"/>
          <p:cNvSpPr txBox="1"/>
          <p:nvPr>
            <p:ph idx="1" type="body"/>
          </p:nvPr>
        </p:nvSpPr>
        <p:spPr>
          <a:xfrm>
            <a:off x="6934000" y="2595350"/>
            <a:ext cx="4073400" cy="3123300"/>
          </a:xfrm>
          <a:prstGeom prst="rect">
            <a:avLst/>
          </a:prstGeom>
          <a:noFill/>
          <a:ln>
            <a:noFill/>
          </a:ln>
        </p:spPr>
        <p:txBody>
          <a:bodyPr anchorCtr="0" anchor="t" bIns="45700" lIns="91425" spcFirstLastPara="1" rIns="91425" wrap="square" tIns="45700">
            <a:noAutofit/>
          </a:bodyPr>
          <a:lstStyle/>
          <a:p>
            <a:pPr indent="-323850" lvl="0" marL="457200" rtl="0" algn="l">
              <a:lnSpc>
                <a:spcPct val="90000"/>
              </a:lnSpc>
              <a:spcBef>
                <a:spcPts val="0"/>
              </a:spcBef>
              <a:spcAft>
                <a:spcPts val="0"/>
              </a:spcAft>
              <a:buClr>
                <a:schemeClr val="lt1"/>
              </a:buClr>
              <a:buSzPts val="1500"/>
              <a:buChar char="•"/>
            </a:pPr>
            <a:r>
              <a:rPr lang="en-US" sz="2500">
                <a:solidFill>
                  <a:schemeClr val="lt1"/>
                </a:solidFill>
              </a:rPr>
              <a:t>What is Integrated Database System?</a:t>
            </a:r>
            <a:endParaRPr sz="2500">
              <a:solidFill>
                <a:schemeClr val="lt1"/>
              </a:solidFill>
            </a:endParaRPr>
          </a:p>
          <a:p>
            <a:pPr indent="-323850" lvl="0" marL="457200" rtl="0" algn="l">
              <a:lnSpc>
                <a:spcPct val="90000"/>
              </a:lnSpc>
              <a:spcBef>
                <a:spcPts val="0"/>
              </a:spcBef>
              <a:spcAft>
                <a:spcPts val="0"/>
              </a:spcAft>
              <a:buClr>
                <a:schemeClr val="lt1"/>
              </a:buClr>
              <a:buSzPts val="1500"/>
              <a:buChar char="•"/>
            </a:pPr>
            <a:r>
              <a:rPr lang="en-US" sz="2500">
                <a:solidFill>
                  <a:schemeClr val="lt1"/>
                </a:solidFill>
              </a:rPr>
              <a:t>Properties of Integrated Database System?</a:t>
            </a:r>
            <a:endParaRPr sz="2500">
              <a:solidFill>
                <a:schemeClr val="lt1"/>
              </a:solidFill>
            </a:endParaRPr>
          </a:p>
          <a:p>
            <a:pPr indent="-323850" lvl="0" marL="457200" rtl="0" algn="l">
              <a:lnSpc>
                <a:spcPct val="90000"/>
              </a:lnSpc>
              <a:spcBef>
                <a:spcPts val="0"/>
              </a:spcBef>
              <a:spcAft>
                <a:spcPts val="0"/>
              </a:spcAft>
              <a:buClr>
                <a:schemeClr val="lt1"/>
              </a:buClr>
              <a:buSzPts val="1500"/>
              <a:buChar char="•"/>
            </a:pPr>
            <a:r>
              <a:rPr lang="en-US" sz="2500">
                <a:solidFill>
                  <a:schemeClr val="lt1"/>
                </a:solidFill>
              </a:rPr>
              <a:t>Advantages of Integrated Database System </a:t>
            </a:r>
            <a:endParaRPr sz="2500">
              <a:solidFill>
                <a:schemeClr val="lt1"/>
              </a:solidFill>
            </a:endParaRPr>
          </a:p>
          <a:p>
            <a:pPr indent="-323850" lvl="0" marL="457200" rtl="0" algn="l">
              <a:lnSpc>
                <a:spcPct val="90000"/>
              </a:lnSpc>
              <a:spcBef>
                <a:spcPts val="0"/>
              </a:spcBef>
              <a:spcAft>
                <a:spcPts val="0"/>
              </a:spcAft>
              <a:buClr>
                <a:schemeClr val="lt1"/>
              </a:buClr>
              <a:buSzPts val="1500"/>
              <a:buChar char="•"/>
            </a:pPr>
            <a:r>
              <a:rPr lang="en-US" sz="2500">
                <a:solidFill>
                  <a:schemeClr val="lt1"/>
                </a:solidFill>
              </a:rPr>
              <a:t>Examples</a:t>
            </a:r>
            <a:endParaRPr sz="25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784aefb295_0_215"/>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is Integrated Database System?</a:t>
            </a:r>
            <a:endParaRPr/>
          </a:p>
        </p:txBody>
      </p:sp>
      <p:sp>
        <p:nvSpPr>
          <p:cNvPr id="119" name="Google Shape;119;g2784aefb295_0_21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g2784aefb295_0_215"/>
          <p:cNvSpPr txBox="1"/>
          <p:nvPr/>
        </p:nvSpPr>
        <p:spPr>
          <a:xfrm>
            <a:off x="1160350" y="1423150"/>
            <a:ext cx="9877800" cy="3848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US" sz="2000">
                <a:solidFill>
                  <a:srgbClr val="212121"/>
                </a:solidFill>
              </a:rPr>
              <a:t>Integrated Database Systems refer to systems where various types of data are stored, managed, and processed within a single unified database environment. </a:t>
            </a:r>
            <a:r>
              <a:rPr lang="en-US" sz="2000"/>
              <a:t>Integrated Database Systems play a crucial role in modern data management, offering streamlined data processing, enhanced performance, and improved data integrity.</a:t>
            </a:r>
            <a:r>
              <a:rPr lang="en-US" sz="1800"/>
              <a:t> </a:t>
            </a:r>
            <a:r>
              <a:rPr lang="en-US" sz="2000"/>
              <a:t>This system combines various functionalities, tools, and technologies to create a centralized repository for storing and processing data. They offer a single point of access to different types of data, allowing users to interact with and analyze data seamlessly without the need to navigate through multiple systems or applications. These systems often incorporate features such as built-in data processing capabilities, support for complex queries, data aggregation functions, and tools for data governance and security.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784aefb295_0_472"/>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4000"/>
              <a:t>Properties of Integrated Database System</a:t>
            </a:r>
            <a:endParaRPr sz="4000"/>
          </a:p>
        </p:txBody>
      </p:sp>
      <p:sp>
        <p:nvSpPr>
          <p:cNvPr id="126" name="Google Shape;126;g2784aefb295_0_47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g2784aefb295_0_472"/>
          <p:cNvSpPr txBox="1"/>
          <p:nvPr/>
        </p:nvSpPr>
        <p:spPr>
          <a:xfrm>
            <a:off x="1160350" y="1423150"/>
            <a:ext cx="9877800" cy="34632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0"/>
              </a:spcBef>
              <a:spcAft>
                <a:spcPts val="0"/>
              </a:spcAft>
              <a:buClr>
                <a:srgbClr val="212121"/>
              </a:buClr>
              <a:buSzPts val="1800"/>
              <a:buChar char="●"/>
            </a:pPr>
            <a:r>
              <a:rPr b="1" lang="en-US" sz="1800">
                <a:solidFill>
                  <a:srgbClr val="212121"/>
                </a:solidFill>
              </a:rPr>
              <a:t>Centralized Data Management</a:t>
            </a:r>
            <a:r>
              <a:rPr lang="en-US" sz="1800">
                <a:solidFill>
                  <a:srgbClr val="212121"/>
                </a:solidFill>
              </a:rPr>
              <a:t>: All data is stored in single location, ensuring consistency and facilitating data access.</a:t>
            </a:r>
            <a:endParaRPr sz="1800">
              <a:solidFill>
                <a:srgbClr val="212121"/>
              </a:solidFill>
            </a:endParaRPr>
          </a:p>
          <a:p>
            <a:pPr indent="-342900" lvl="0" marL="457200" rtl="0" algn="l">
              <a:lnSpc>
                <a:spcPct val="115000"/>
              </a:lnSpc>
              <a:spcBef>
                <a:spcPts val="0"/>
              </a:spcBef>
              <a:spcAft>
                <a:spcPts val="0"/>
              </a:spcAft>
              <a:buClr>
                <a:srgbClr val="212121"/>
              </a:buClr>
              <a:buSzPts val="1800"/>
              <a:buChar char="●"/>
            </a:pPr>
            <a:r>
              <a:rPr b="1" lang="en-US" sz="1800">
                <a:solidFill>
                  <a:srgbClr val="212121"/>
                </a:solidFill>
              </a:rPr>
              <a:t>Unified Data Processing</a:t>
            </a:r>
            <a:r>
              <a:rPr lang="en-US" sz="1800">
                <a:solidFill>
                  <a:srgbClr val="212121"/>
                </a:solidFill>
              </a:rPr>
              <a:t>: Enables users to perform computations, analysis, and manipulations directly within the database.</a:t>
            </a:r>
            <a:endParaRPr sz="1800">
              <a:solidFill>
                <a:srgbClr val="212121"/>
              </a:solidFill>
            </a:endParaRPr>
          </a:p>
          <a:p>
            <a:pPr indent="-342900" lvl="0" marL="457200" rtl="0" algn="l">
              <a:lnSpc>
                <a:spcPct val="115000"/>
              </a:lnSpc>
              <a:spcBef>
                <a:spcPts val="0"/>
              </a:spcBef>
              <a:spcAft>
                <a:spcPts val="0"/>
              </a:spcAft>
              <a:buClr>
                <a:srgbClr val="212121"/>
              </a:buClr>
              <a:buSzPts val="1800"/>
              <a:buChar char="●"/>
            </a:pPr>
            <a:r>
              <a:rPr b="1" lang="en-US" sz="1800">
                <a:solidFill>
                  <a:srgbClr val="212121"/>
                </a:solidFill>
              </a:rPr>
              <a:t>High</a:t>
            </a:r>
            <a:r>
              <a:rPr b="1" lang="en-US" sz="1800">
                <a:solidFill>
                  <a:srgbClr val="212121"/>
                </a:solidFill>
              </a:rPr>
              <a:t> </a:t>
            </a:r>
            <a:r>
              <a:rPr b="1" lang="en-US" sz="1800">
                <a:solidFill>
                  <a:srgbClr val="212121"/>
                </a:solidFill>
              </a:rPr>
              <a:t>Data Integr</a:t>
            </a:r>
            <a:r>
              <a:rPr b="1" lang="en-US" sz="1800">
                <a:solidFill>
                  <a:srgbClr val="212121"/>
                </a:solidFill>
              </a:rPr>
              <a:t>ity</a:t>
            </a:r>
            <a:r>
              <a:rPr lang="en-US" sz="1800">
                <a:solidFill>
                  <a:srgbClr val="212121"/>
                </a:solidFill>
              </a:rPr>
              <a:t>: Minimizes data redundancy and inconsistencies by maintaining a single source of truth.</a:t>
            </a:r>
            <a:endParaRPr sz="1800">
              <a:solidFill>
                <a:srgbClr val="212121"/>
              </a:solidFill>
            </a:endParaRPr>
          </a:p>
          <a:p>
            <a:pPr indent="-342900" lvl="0" marL="457200" rtl="0" algn="l">
              <a:lnSpc>
                <a:spcPct val="115000"/>
              </a:lnSpc>
              <a:spcBef>
                <a:spcPts val="0"/>
              </a:spcBef>
              <a:spcAft>
                <a:spcPts val="0"/>
              </a:spcAft>
              <a:buClr>
                <a:srgbClr val="212121"/>
              </a:buClr>
              <a:buSzPts val="1800"/>
              <a:buChar char="●"/>
            </a:pPr>
            <a:r>
              <a:rPr b="1" lang="en-US" sz="1800">
                <a:solidFill>
                  <a:srgbClr val="212121"/>
                </a:solidFill>
              </a:rPr>
              <a:t>Streamlined Workflows</a:t>
            </a:r>
            <a:r>
              <a:rPr lang="en-US" sz="1800">
                <a:solidFill>
                  <a:srgbClr val="212121"/>
                </a:solidFill>
              </a:rPr>
              <a:t>: Integrates data processing tasks, reducing the need for external tools and applications.</a:t>
            </a:r>
            <a:endParaRPr sz="1800">
              <a:solidFill>
                <a:srgbClr val="212121"/>
              </a:solidFill>
            </a:endParaRPr>
          </a:p>
          <a:p>
            <a:pPr indent="-342900" lvl="0" marL="457200" rtl="0" algn="l">
              <a:lnSpc>
                <a:spcPct val="115000"/>
              </a:lnSpc>
              <a:spcBef>
                <a:spcPts val="0"/>
              </a:spcBef>
              <a:spcAft>
                <a:spcPts val="0"/>
              </a:spcAft>
              <a:buClr>
                <a:srgbClr val="212121"/>
              </a:buClr>
              <a:buSzPts val="1800"/>
              <a:buChar char="●"/>
            </a:pPr>
            <a:r>
              <a:rPr b="1" lang="en-US" sz="1800">
                <a:solidFill>
                  <a:srgbClr val="212121"/>
                </a:solidFill>
              </a:rPr>
              <a:t>Data Security and Governance</a:t>
            </a:r>
            <a:r>
              <a:rPr lang="en-US" sz="1800">
                <a:solidFill>
                  <a:srgbClr val="212121"/>
                </a:solidFill>
              </a:rPr>
              <a:t>: </a:t>
            </a:r>
            <a:r>
              <a:rPr lang="en-US" sz="1800"/>
              <a:t>Integrated Database Systems provide robust security features and governance controls to safeguard data integrity and ensure compliance with regulations.</a:t>
            </a:r>
            <a:endParaRPr sz="2000">
              <a:solidFill>
                <a:srgbClr val="21212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06b92e5a2a_0_7"/>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4000"/>
              <a:t>Advantages</a:t>
            </a:r>
            <a:r>
              <a:rPr lang="en-US" sz="4000"/>
              <a:t> of Integrated Database System</a:t>
            </a:r>
            <a:endParaRPr sz="4000"/>
          </a:p>
        </p:txBody>
      </p:sp>
      <p:sp>
        <p:nvSpPr>
          <p:cNvPr id="133" name="Google Shape;133;g306b92e5a2a_0_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g306b92e5a2a_0_7"/>
          <p:cNvSpPr txBox="1"/>
          <p:nvPr/>
        </p:nvSpPr>
        <p:spPr>
          <a:xfrm>
            <a:off x="1157100" y="1497525"/>
            <a:ext cx="9877800" cy="18702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0"/>
              </a:spcBef>
              <a:spcAft>
                <a:spcPts val="0"/>
              </a:spcAft>
              <a:buSzPts val="1800"/>
              <a:buChar char="●"/>
            </a:pPr>
            <a:r>
              <a:rPr b="1" lang="en-US" sz="1800"/>
              <a:t>Improved Performance</a:t>
            </a:r>
            <a:r>
              <a:rPr lang="en-US" sz="1800"/>
              <a:t>: Processing data within the database environment reduces latency and improves overall system performance.</a:t>
            </a:r>
            <a:endParaRPr sz="1800"/>
          </a:p>
          <a:p>
            <a:pPr indent="-342900" lvl="0" marL="457200" rtl="0" algn="l">
              <a:lnSpc>
                <a:spcPct val="115000"/>
              </a:lnSpc>
              <a:spcBef>
                <a:spcPts val="0"/>
              </a:spcBef>
              <a:spcAft>
                <a:spcPts val="0"/>
              </a:spcAft>
              <a:buSzPts val="1800"/>
              <a:buChar char="●"/>
            </a:pPr>
            <a:r>
              <a:rPr b="1" lang="en-US" sz="1800"/>
              <a:t>High Data Security</a:t>
            </a:r>
            <a:r>
              <a:rPr lang="en-US" sz="1800"/>
              <a:t>: Centralized data management enhances data security controls and access permissions.</a:t>
            </a:r>
            <a:endParaRPr sz="1800"/>
          </a:p>
          <a:p>
            <a:pPr indent="-342900" lvl="0" marL="457200" rtl="0" algn="l">
              <a:lnSpc>
                <a:spcPct val="115000"/>
              </a:lnSpc>
              <a:spcBef>
                <a:spcPts val="0"/>
              </a:spcBef>
              <a:spcAft>
                <a:spcPts val="0"/>
              </a:spcAft>
              <a:buSzPts val="1800"/>
              <a:buChar char="●"/>
            </a:pPr>
            <a:r>
              <a:rPr b="1" lang="en-US" sz="1800"/>
              <a:t>Efficient Data Analysis</a:t>
            </a:r>
            <a:r>
              <a:rPr lang="en-US" sz="1800"/>
              <a:t>: Enables advanced analytics and reporting capabilities by leveraging in-database processing.</a:t>
            </a:r>
            <a:endParaRPr sz="2000">
              <a:solidFill>
                <a:srgbClr val="21212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06b92e5a2a_0_23"/>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000"/>
              <a:t>Examples</a:t>
            </a:r>
            <a:endParaRPr sz="4000"/>
          </a:p>
        </p:txBody>
      </p:sp>
      <p:sp>
        <p:nvSpPr>
          <p:cNvPr id="140" name="Google Shape;140;g306b92e5a2a_0_2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g306b92e5a2a_0_23"/>
          <p:cNvSpPr txBox="1"/>
          <p:nvPr/>
        </p:nvSpPr>
        <p:spPr>
          <a:xfrm>
            <a:off x="1157100" y="1497525"/>
            <a:ext cx="9877800" cy="15516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0"/>
              </a:spcBef>
              <a:spcAft>
                <a:spcPts val="0"/>
              </a:spcAft>
              <a:buSzPts val="1800"/>
              <a:buChar char="●"/>
            </a:pPr>
            <a:r>
              <a:rPr lang="en-US" sz="1800"/>
              <a:t>Oracle Database with PL/SQL for stored procedures and triggers.</a:t>
            </a:r>
            <a:endParaRPr sz="1800"/>
          </a:p>
          <a:p>
            <a:pPr indent="-342900" lvl="0" marL="457200" rtl="0" algn="l">
              <a:lnSpc>
                <a:spcPct val="115000"/>
              </a:lnSpc>
              <a:spcBef>
                <a:spcPts val="0"/>
              </a:spcBef>
              <a:spcAft>
                <a:spcPts val="0"/>
              </a:spcAft>
              <a:buSzPts val="1800"/>
              <a:buChar char="●"/>
            </a:pPr>
            <a:r>
              <a:rPr lang="en-US" sz="1800"/>
              <a:t>Microsoft Azure SQL Server with T-SQL functions and procedures.</a:t>
            </a:r>
            <a:endParaRPr sz="1800"/>
          </a:p>
          <a:p>
            <a:pPr indent="-342900" lvl="0" marL="457200" rtl="0" algn="l">
              <a:lnSpc>
                <a:spcPct val="115000"/>
              </a:lnSpc>
              <a:spcBef>
                <a:spcPts val="0"/>
              </a:spcBef>
              <a:spcAft>
                <a:spcPts val="0"/>
              </a:spcAft>
              <a:buSzPts val="1800"/>
              <a:buChar char="●"/>
            </a:pPr>
            <a:r>
              <a:rPr lang="en-US" sz="1800"/>
              <a:t>Amazon Web Services RDS</a:t>
            </a:r>
            <a:endParaRPr sz="1800"/>
          </a:p>
          <a:p>
            <a:pPr indent="-342900" lvl="0" marL="457200" rtl="0" algn="l">
              <a:lnSpc>
                <a:spcPct val="115000"/>
              </a:lnSpc>
              <a:spcBef>
                <a:spcPts val="0"/>
              </a:spcBef>
              <a:spcAft>
                <a:spcPts val="0"/>
              </a:spcAft>
              <a:buSzPts val="1800"/>
              <a:buChar char="●"/>
            </a:pPr>
            <a:r>
              <a:rPr lang="en-US" sz="1800"/>
              <a:t>Google Cloud Spanner</a:t>
            </a:r>
            <a:endParaRPr sz="1800"/>
          </a:p>
          <a:p>
            <a:pPr indent="-342900" lvl="0" marL="457200" rtl="0" algn="l">
              <a:lnSpc>
                <a:spcPct val="115000"/>
              </a:lnSpc>
              <a:spcBef>
                <a:spcPts val="0"/>
              </a:spcBef>
              <a:spcAft>
                <a:spcPts val="0"/>
              </a:spcAft>
              <a:buSzPts val="1800"/>
              <a:buChar char="●"/>
            </a:pPr>
            <a:r>
              <a:rPr lang="en-US" sz="1800"/>
              <a:t>IBM Db2 on Cloud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2022-09-23T13:48:30Z</dcterms:created>
</cp:coreProperties>
</file>