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B6g2KdfRZZAj63xIQ5guQmvAh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D7836A-6DDB-4FDD-AAE8-B49A4D97EEFA}">
  <a:tblStyle styleId="{D3D7836A-6DDB-4FDD-AAE8-B49A4D97EEF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3470af48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783470af48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video, we are going to talk about commands for making changes to records. They are insert, update and delete. They are not difficult at all, just a lot to memorize.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93" name="Google Shape;29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say if you have a table already, and you want to insert some new records to the table. You will need to use the INSERT INTO command. The structure of the command is straight forward. All you need to do is to provide the table name, column name and data values in this specific format and wala, your new data is now in the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example, we are trying to insert a new row for the movie Toy Story. All we need to do is to type INSERT INTO movies, followed by the list of the columns, then VALUES follow by the actual data values that you want to insert to the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important thing to remember here is that, you need to make sure the sequence of the column names and the data values are the same, otherwise, the data would be inserted in the wrong columns.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easy, right? </a:t>
            </a:r>
            <a:endParaRPr/>
          </a:p>
        </p:txBody>
      </p:sp>
      <p:sp>
        <p:nvSpPr>
          <p:cNvPr id="353" name="Google Shape;3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what about we have some old records that we want to update? How can I do that? In this case, you will need the UPDATE statement. Update statement is for you to update some existing records in the database.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usage of the command is quite straightforward too. You only need to follow the format here. There are 3 things that you need to enter here. The first one is of coz the table name of the data that you want to update. The second one if the list of values that you want to update. You can update multiple columns in one go. You only need to put them in pairs, column1 value 1, column 2, value 2 so and so forth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Lastly, make sure you put a where condition at the end. The where condition is telling the database which record you want to update. For example, here we put id = 1, then it will find the record with ID 1, and update the name and year of that record. You can also put a condition that can match with multiple records. For example, you can put year larger than 1978 as the condition. In this case, all the movies with the year later than 1978 will be updated.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probably notice that the danger here too. If you forgot to put a condition, then all the records in the database will be updated, and there are no easy way to roll back to the old version. So make sure you include a condition for update statement, and double check before you run the script for update.</a:t>
            </a:r>
            <a:endParaRPr/>
          </a:p>
        </p:txBody>
      </p:sp>
      <p:sp>
        <p:nvSpPr>
          <p:cNvPr id="365" name="Google Shape;3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look at an example of update here. We have a table of movies, but some of the year data is missing. What we want to do now is to fill in some dummy values for those missing records. So here we write UPDATE movies SET year = 0000 where year is null. That means we are asking the database to find out all the records where year is empty, and fill it with 0000.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As you can see in the results, all the year column is filled now. No more empty values and all the empty boxes is now filled with 0000.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 hope this explains UPDATE command to you. Now we will talk about the final command for manipulating records.</a:t>
            </a:r>
            <a:endParaRPr/>
          </a:p>
        </p:txBody>
      </p:sp>
      <p:sp>
        <p:nvSpPr>
          <p:cNvPr id="375" name="Google Shape;3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last command for manipulating records is the “DELETE” command. Sometimes we would like to delete records from a table for different reasons, it could be wrong data, duplicate records or other reasons. The delete command is composed of two parts. The first part for specifying which tables you are trying to delete records from, and the second part to specify the condition for deleting records.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Similar to UPDATE, make sure that you put in a condition before you run the delete command. If you don’t put in a condition, the database will help you in deleting all the records in the table. So it is very important to make sure that you put in a where condition.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89" name="Google Shape;3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Let's do a summary before we end this chapter. We have learnt a lot of commands in this chapter. They can be </a:t>
            </a:r>
            <a:endParaRPr/>
          </a:p>
        </p:txBody>
      </p:sp>
      <p:sp>
        <p:nvSpPr>
          <p:cNvPr id="399" name="Google Shape;3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06212c6bab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start by learning about what exactly an ER Diagram is.</a:t>
            </a:r>
            <a:endParaRPr/>
          </a:p>
        </p:txBody>
      </p:sp>
      <p:sp>
        <p:nvSpPr>
          <p:cNvPr id="407" name="Google Shape;407;g306212c6ba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06212c6bab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ER Diagram, also known as ERD, refers to Entity Relationship Diagram. It is used for describing the design and structure of a database. Imagine if you are a new joiner of a team and you need to work on a database. How would you get started if there are more than 10 tables?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It’s hard, right? That’s why we will need ER Diagram to document all the relationships, tables and columns in the database, so anyone who are new to the database can quickly understand the database architecture and start running queries and pulling data.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picture here shows how does an ER Diagram looks like. It’s basically a lot of boxes linking with each other. We will discuss what are these boxes and linkages one by one.</a:t>
            </a:r>
            <a:endParaRPr/>
          </a:p>
        </p:txBody>
      </p:sp>
      <p:sp>
        <p:nvSpPr>
          <p:cNvPr id="467" name="Google Shape;467;g306212c6bab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06212c6bab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boxes, are the basic components of ER diagram. If you are going to draw an ER diagram, the first thing you would do is to draw all the tables as boxes. Each box is representing one table. Here at the header of the box, you will be putting the name of the table, then list out all of the columns of the table. Some people would put the data types next to each of the columns too but this is optional. A lot of people would omit that is a bit too tedious.</a:t>
            </a:r>
            <a:endParaRPr/>
          </a:p>
        </p:txBody>
      </p:sp>
      <p:sp>
        <p:nvSpPr>
          <p:cNvPr id="476" name="Google Shape;476;g306212c6bab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06212c6bab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After drawing all the tables, you will need to link up the tables to represent table relationships. No matter if you are having one-to-one relationships between 2 tables, or one to many or many to many relationships, you will need to represent them in the diagram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will simply draw a line between the linked id and the foreign key column. This should be pretty easy to understand. But of course this is not the end of the story. We will also need to add some remarks on the types of relationships. And we will discuss that in the next few videos. See you there.</a:t>
            </a:r>
            <a:endParaRPr/>
          </a:p>
        </p:txBody>
      </p:sp>
      <p:sp>
        <p:nvSpPr>
          <p:cNvPr id="491" name="Google Shape;491;g306212c6bab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are going to cover a lot of different command and SQL keywords in this chapter, including union, create, insert, update, delete, alter and drop table. But don’t worry, these commands are all very straightforward and easy.</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06212c6bab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video, we are going to discuss how we can represent One-to-many relationships in an ER diagram.</a:t>
            </a:r>
            <a:endParaRPr/>
          </a:p>
        </p:txBody>
      </p:sp>
      <p:sp>
        <p:nvSpPr>
          <p:cNvPr id="501" name="Google Shape;501;g306212c6bab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06212c6bab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previous chapter, we have mentioned that we can use lines to link up the tables, for representing relationships. But actually there are some additional skills we haven’t taught u yet. The line is not just simply a line. You need to add some symbol to it for representing different relationships.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One-to-many relationships, you will need to add a stroke on the one side, and a fork like ending on the many side. A stroke represents one and the fork meaning many.</a:t>
            </a:r>
            <a:endParaRPr/>
          </a:p>
        </p:txBody>
      </p:sp>
      <p:sp>
        <p:nvSpPr>
          <p:cNvPr id="561" name="Google Shape;561;g306212c6bab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06212c6bab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look at an example here. We have student table and class table. Each student can only belong to one class, while each class can have multiple students. This is a typical one to many relationship. That’s why we would draw a one to many relationship linkage between them, with the stroke on the class side, and fork on the student side, representing one class have have many students.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how we are going to represent an one to many relationship in ER Diagram.</a:t>
            </a:r>
            <a:endParaRPr/>
          </a:p>
        </p:txBody>
      </p:sp>
      <p:sp>
        <p:nvSpPr>
          <p:cNvPr id="571" name="Google Shape;571;g306212c6bab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06212c6bab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clip, we will continue our discussion on representing relationship on ER diagram. This time, we will talk about one to one relationships.</a:t>
            </a:r>
            <a:endParaRPr/>
          </a:p>
        </p:txBody>
      </p:sp>
      <p:sp>
        <p:nvSpPr>
          <p:cNvPr id="584" name="Google Shape;584;g306212c6bab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306212c6bab_0_2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am sure that some of you can already guess how we are representing One to one relationship on an ER diagram. Yes, you are right, with a stroke on both side. Let’s look at the example again.</a:t>
            </a:r>
            <a:endParaRPr/>
          </a:p>
        </p:txBody>
      </p:sp>
      <p:sp>
        <p:nvSpPr>
          <p:cNvPr id="644" name="Google Shape;644;g306212c6bab_0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306212c6bab_0_2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each student, we would like to record their emergency contact information on the database too. Each student should have one emergency contact. That’s y we are creating a new table named emergency contact.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As each student would have one emergency contact only, we are going to link them up with the new symbol we just learnt, just like the one here. Simple, right? This is it for One to one relationships and see you in the next video.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654" name="Google Shape;654;g306212c6bab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06212c6bab_0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is the final video for ER Diagram and we are going to discuss the 2 ways of representing a Many-to many relationship in an ER Diagram. It is a bit complicated but if you understand many to many relationship correctly, then it should not be too difficult.</a:t>
            </a:r>
            <a:endParaRPr/>
          </a:p>
        </p:txBody>
      </p:sp>
      <p:sp>
        <p:nvSpPr>
          <p:cNvPr id="671" name="Google Shape;671;g306212c6bab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306212c6bab_0_3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first way to represent a many to many relationship in ER diagram is of coz having a line with forks on both end of the line. Simple enough, right? </a:t>
            </a:r>
            <a:endParaRPr/>
          </a:p>
        </p:txBody>
      </p:sp>
      <p:sp>
        <p:nvSpPr>
          <p:cNvPr id="731" name="Google Shape;731;g306212c6bab_0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306212c6bab_0_3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say we also want to store the subjects a student who are taking in the database. We will create a new table named subject. And it is quite obvious that this should be a many to many relationship. Each student can study many subjects and each subject would have many students. So here we will link them up with the symbol we just learnt. A line with forks on both end.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the simple way of representing a many-to-many relationship. But for those who have a crystal clear understanding of many to many relationships, you would probably remember that, there should be an additional table to store the relationship mapping for many to many relationships. If you don’t remember this, maybe you need to do some revision on the relationship chapter.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how can we include this relationship mapping table? The answer is in the next page.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741" name="Google Shape;741;g306212c6bab_0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306212c6bab_0_3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be 100% accurate in representing a many to many relationships, we should also include the relationship mapping table. For this example, that relationship mapping table is named enrollment. In this table, there are only 2 columns, student id and subject id. We use this table to map the student with the subjects.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case, One student can have multiple enrollment and one subject would be mapped to many enrollment records. So we will put a one to many linkage between student and also a one to many linkage between subject and enrollment.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way, we are breaking down the many to many relationship into two one to many relationship and I would say this is the most accurate way of representing the database structure. However, a lot of database engineers would prefer to use the simple way on the previous slide. The reason is that they don’t want to have too many tables on the ER diagram, as this would make the diagram very hard to read.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But for the assignment purpose, both way works and it’s up to you to decide how would you want to represent the many to many relationships.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By now, you should have mastered the skills of drawing ER diagrams as well as all those SQL commands. I hope you enjoyed this course and have some good fun with SQL. Thank you. </a:t>
            </a:r>
            <a:endParaRPr/>
          </a:p>
        </p:txBody>
      </p:sp>
      <p:sp>
        <p:nvSpPr>
          <p:cNvPr id="766" name="Google Shape;766;g306212c6bab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Before we talk about making changes, let’s talk about one more keyword for reading data from a table.  They are Union and Union all.</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concept of Union is quite easy. They just mean adding the data of 2 tables together. No fancy logic at all. It’s different from Joining we discussed in the previous chapter. Joining require matching of IDs and combining data with relationships. Union is simple adding 2 tables together.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There are 2 versions of union, which are union and union all. They work in a similar way except UNION would help you in excluding the duplicate records while UNION ALL would keep all the duplicate records.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To use union, of course you will need two sets of data first. Here in the examples, you can see that we need to have 2 select statements. Then we are using the UNION or UNION ALL keyword to add them together. Also, you need to make sure the columns in the two select statements are the same, otherwise you won’t be able to add them up.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might be still confused about how is this different from joining. Let’s take a look at some examples in the next slides.</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 say we have the movies table and the tv shows table and we want to list out all the years that are having either movies or tv shows production. So we will first select the year from the movies table, and also select year from the movies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Then we will join the two select together with UNION or UNION ALL. So what are the differences between the two sets of results. As you can see, there are less results for UNION. The reason is that UNION would help you in removing duplicates. the year 2004 and 1998 is duplicated in both tables, so the end results only comes with 6 rows.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UNION ALL would not remove duplicates from the datasets, so you can see that there are duplicates in the results. There are 2 year 1998 and 2 year 2004 in the result.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it for UNION and UNION ALL and I will see you in the next video.</a:t>
            </a:r>
            <a:endParaRPr/>
          </a:p>
        </p:txBody>
      </p:sp>
      <p:sp>
        <p:nvSpPr>
          <p:cNvPr id="186" name="Google Shape;1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part, we are going to talk about how do we manipulate tables, including creating a new table, making changes to the columns in the table and deleting a table altogether. Let’s dive right into it.</a:t>
            </a:r>
            <a:endParaRPr/>
          </a:p>
        </p:txBody>
      </p:sp>
      <p:sp>
        <p:nvSpPr>
          <p:cNvPr id="203" name="Google Shape;20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take a look at CREATE first. CREATE command is for creating a new table. The syntax is very simple, just provide the table name, column name, and data type in this specific format here, then you should be able to create a new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example, when I want to create a movies table with movie id, name and year, we can simply write CREATE TABLE movies, follow by each of the column name and their data type. Do note that this command is only creating a empty table. To insert data to the table, we will need another command and we will discuss that in the next video.</a:t>
            </a:r>
            <a:endParaRPr/>
          </a:p>
        </p:txBody>
      </p:sp>
      <p:sp>
        <p:nvSpPr>
          <p:cNvPr id="263" name="Google Shape;2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Creating a table is easy, but making changes to the table’s columns and definitions is not that straightforward. In general, we will be using ALTER table command to make changes to a table. However, there are 4 variations of it, and you need to pick the right one for different use case. For example, if you are trying to add a new column, you will be using the first one. And the second, third and fourth variation is corresponding to deleting a column, renaming a column, and renaming the whole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These should not be too difficult if you are familiar with the different data types in SQL databases.</a:t>
            </a:r>
            <a:endParaRPr/>
          </a:p>
        </p:txBody>
      </p:sp>
      <p:sp>
        <p:nvSpPr>
          <p:cNvPr id="275" name="Google Shape;2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final command for manipulating a table is DROP. DROP command if for deleting a table altogether. The usage of the command is simple, you only need to write DROP TABLE then follow by the table name. Once you run the command, the whole table with all the table will be gone.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Make sure you know wt you are doing before running the command.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it for table manipulation commands. See you in the next video.</a:t>
            </a:r>
            <a:endParaRPr/>
          </a:p>
        </p:txBody>
      </p:sp>
      <p:sp>
        <p:nvSpPr>
          <p:cNvPr id="284" name="Google Shape;28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b15c925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b15c925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b15c925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b15c925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b15c925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b15c925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b15c925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b15c925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b15c925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b15c925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b15c925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b15c925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b15c925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b15c925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b15c925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b15c925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b15c925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b15c925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b15c925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b15c925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b15c925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b15c925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b15c925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b15c925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b15c925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b15c925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b15c925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b15c925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b15c925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b15c925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b15c925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b15c925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b15c925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b15c925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b15c925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b15c925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b15c925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b15c925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b15c925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b15c925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b15c925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b15c925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b15c925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b15c925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b15c925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b15c925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b15c925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b15c925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b15c925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b15c925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b15c925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b15c925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b15c925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b15c925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b15c925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b15c925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b15c925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b15c925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b15c925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b15c925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b15c925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b15c925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b15c925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b15c925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b15c925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b15c925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b15c925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b15c925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b15c925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pic>
        <p:nvPicPr>
          <p:cNvPr id="99" name="Google Shape;99;g2783470af48_0_97"/>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0" name="Google Shape;100;g2783470af48_0_97"/>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g2783470af48_0_97"/>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6</a:t>
            </a:r>
            <a:endParaRPr b="1" i="0" sz="4400" u="none" cap="none" strike="noStrike">
              <a:solidFill>
                <a:srgbClr val="3E4754"/>
              </a:solidFill>
              <a:latin typeface="Arial"/>
              <a:ea typeface="Arial"/>
              <a:cs typeface="Arial"/>
              <a:sym typeface="Arial"/>
            </a:endParaRPr>
          </a:p>
        </p:txBody>
      </p:sp>
      <p:sp>
        <p:nvSpPr>
          <p:cNvPr id="102" name="Google Shape;102;g2783470af48_0_97"/>
          <p:cNvSpPr txBox="1"/>
          <p:nvPr/>
        </p:nvSpPr>
        <p:spPr>
          <a:xfrm>
            <a:off x="7124700" y="3774200"/>
            <a:ext cx="4219800" cy="10011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chemeClr val="lt1"/>
                </a:solidFill>
                <a:latin typeface="Arial"/>
                <a:ea typeface="Arial"/>
                <a:cs typeface="Arial"/>
                <a:sym typeface="Arial"/>
              </a:rPr>
              <a:t>Other SQL operations &amp; ER Diagram</a:t>
            </a:r>
            <a:endParaRPr b="0" i="0" sz="2800" u="none" cap="none" strike="noStrike">
              <a:solidFill>
                <a:srgbClr val="F0EFEE"/>
              </a:solidFill>
              <a:latin typeface="Arial"/>
              <a:ea typeface="Arial"/>
              <a:cs typeface="Arial"/>
              <a:sym typeface="Arial"/>
            </a:endParaRPr>
          </a:p>
        </p:txBody>
      </p:sp>
      <p:cxnSp>
        <p:nvCxnSpPr>
          <p:cNvPr id="103" name="Google Shape;103;g2783470af48_0_97"/>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sp>
        <p:nvSpPr>
          <p:cNvPr id="295" name="Google Shape;295;p10"/>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Insert, Update and Delete Records</a:t>
            </a:r>
            <a:endParaRPr>
              <a:solidFill>
                <a:schemeClr val="lt1"/>
              </a:solidFill>
              <a:latin typeface="Arial"/>
              <a:ea typeface="Arial"/>
              <a:cs typeface="Arial"/>
              <a:sym typeface="Arial"/>
            </a:endParaRPr>
          </a:p>
        </p:txBody>
      </p:sp>
      <p:sp>
        <p:nvSpPr>
          <p:cNvPr id="296" name="Google Shape;296;p10"/>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97" name="Google Shape;297;p10"/>
          <p:cNvGrpSpPr/>
          <p:nvPr/>
        </p:nvGrpSpPr>
        <p:grpSpPr>
          <a:xfrm>
            <a:off x="8923271" y="3307227"/>
            <a:ext cx="2993546" cy="2620037"/>
            <a:chOff x="5259751" y="732778"/>
            <a:chExt cx="6557604" cy="5739403"/>
          </a:xfrm>
        </p:grpSpPr>
        <p:grpSp>
          <p:nvGrpSpPr>
            <p:cNvPr id="298" name="Google Shape;298;p10"/>
            <p:cNvGrpSpPr/>
            <p:nvPr/>
          </p:nvGrpSpPr>
          <p:grpSpPr>
            <a:xfrm rot="-819746">
              <a:off x="7170211" y="1966797"/>
              <a:ext cx="818210" cy="1067033"/>
              <a:chOff x="7135192" y="1236172"/>
              <a:chExt cx="818214" cy="1067038"/>
            </a:xfrm>
          </p:grpSpPr>
          <p:sp>
            <p:nvSpPr>
              <p:cNvPr id="299" name="Google Shape;299;p10"/>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00" name="Google Shape;300;p10"/>
              <p:cNvGrpSpPr/>
              <p:nvPr/>
            </p:nvGrpSpPr>
            <p:grpSpPr>
              <a:xfrm>
                <a:off x="7135192" y="1625685"/>
                <a:ext cx="791271" cy="677525"/>
                <a:chOff x="1934025" y="1001650"/>
                <a:chExt cx="415300" cy="355600"/>
              </a:xfrm>
            </p:grpSpPr>
            <p:sp>
              <p:nvSpPr>
                <p:cNvPr id="301" name="Google Shape;301;p10"/>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2" name="Google Shape;302;p10"/>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3" name="Google Shape;303;p10"/>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4" name="Google Shape;304;p10"/>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05" name="Google Shape;305;p10"/>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6" name="Google Shape;306;p10"/>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07" name="Google Shape;307;p10"/>
            <p:cNvGrpSpPr/>
            <p:nvPr/>
          </p:nvGrpSpPr>
          <p:grpSpPr>
            <a:xfrm rot="929101">
              <a:off x="10666777" y="845650"/>
              <a:ext cx="970514" cy="919313"/>
              <a:chOff x="2583100" y="2973775"/>
              <a:chExt cx="461550" cy="437200"/>
            </a:xfrm>
          </p:grpSpPr>
          <p:sp>
            <p:nvSpPr>
              <p:cNvPr id="308" name="Google Shape;308;p10"/>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9" name="Google Shape;309;p10"/>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0" name="Google Shape;310;p10"/>
            <p:cNvGrpSpPr/>
            <p:nvPr/>
          </p:nvGrpSpPr>
          <p:grpSpPr>
            <a:xfrm>
              <a:off x="5259751" y="5850496"/>
              <a:ext cx="836142" cy="621685"/>
              <a:chOff x="5247525" y="3007275"/>
              <a:chExt cx="517575" cy="384825"/>
            </a:xfrm>
          </p:grpSpPr>
          <p:sp>
            <p:nvSpPr>
              <p:cNvPr id="311" name="Google Shape;311;p1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2" name="Google Shape;312;p1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3" name="Google Shape;313;p10"/>
            <p:cNvGrpSpPr/>
            <p:nvPr/>
          </p:nvGrpSpPr>
          <p:grpSpPr>
            <a:xfrm rot="-995577">
              <a:off x="8647544" y="3714912"/>
              <a:ext cx="874251" cy="717776"/>
              <a:chOff x="2599525" y="3688600"/>
              <a:chExt cx="428675" cy="351950"/>
            </a:xfrm>
          </p:grpSpPr>
          <p:sp>
            <p:nvSpPr>
              <p:cNvPr id="314" name="Google Shape;314;p10"/>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5" name="Google Shape;315;p10"/>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6" name="Google Shape;316;p10"/>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17" name="Google Shape;317;p10"/>
            <p:cNvGrpSpPr/>
            <p:nvPr/>
          </p:nvGrpSpPr>
          <p:grpSpPr>
            <a:xfrm>
              <a:off x="10447751" y="3460900"/>
              <a:ext cx="688381" cy="688381"/>
              <a:chOff x="5941025" y="3634400"/>
              <a:chExt cx="467650" cy="467650"/>
            </a:xfrm>
          </p:grpSpPr>
          <p:sp>
            <p:nvSpPr>
              <p:cNvPr id="318" name="Google Shape;318;p1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9" name="Google Shape;319;p1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0" name="Google Shape;320;p1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1" name="Google Shape;321;p1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2" name="Google Shape;322;p1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3" name="Google Shape;323;p1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24" name="Google Shape;324;p10"/>
            <p:cNvGrpSpPr/>
            <p:nvPr/>
          </p:nvGrpSpPr>
          <p:grpSpPr>
            <a:xfrm rot="-1150372">
              <a:off x="9034375" y="1570689"/>
              <a:ext cx="754925" cy="714869"/>
              <a:chOff x="5973900" y="318475"/>
              <a:chExt cx="401900" cy="380575"/>
            </a:xfrm>
          </p:grpSpPr>
          <p:sp>
            <p:nvSpPr>
              <p:cNvPr id="325" name="Google Shape;325;p10"/>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6" name="Google Shape;326;p10"/>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7" name="Google Shape;327;p10"/>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8" name="Google Shape;328;p10"/>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29" name="Google Shape;329;p10"/>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0" name="Google Shape;330;p10"/>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1" name="Google Shape;331;p10"/>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2" name="Google Shape;332;p10"/>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3" name="Google Shape;333;p10"/>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4" name="Google Shape;334;p10"/>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5" name="Google Shape;335;p10"/>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6" name="Google Shape;336;p10"/>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7" name="Google Shape;337;p10"/>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38" name="Google Shape;338;p10"/>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39" name="Google Shape;339;p10"/>
            <p:cNvGrpSpPr/>
            <p:nvPr/>
          </p:nvGrpSpPr>
          <p:grpSpPr>
            <a:xfrm rot="-2485038">
              <a:off x="7686107" y="5449622"/>
              <a:ext cx="833851" cy="799886"/>
              <a:chOff x="5233525" y="4954450"/>
              <a:chExt cx="538275" cy="516350"/>
            </a:xfrm>
          </p:grpSpPr>
          <p:sp>
            <p:nvSpPr>
              <p:cNvPr id="340" name="Google Shape;340;p10"/>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1" name="Google Shape;341;p10"/>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2" name="Google Shape;342;p10"/>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3" name="Google Shape;343;p10"/>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4" name="Google Shape;344;p10"/>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5" name="Google Shape;345;p10"/>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6" name="Google Shape;346;p10"/>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7" name="Google Shape;347;p10"/>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8" name="Google Shape;348;p10"/>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9" name="Google Shape;349;p10"/>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0" name="Google Shape;350;p10"/>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1"/>
          <p:cNvSpPr txBox="1"/>
          <p:nvPr>
            <p:ph idx="1" type="body"/>
          </p:nvPr>
        </p:nvSpPr>
        <p:spPr>
          <a:xfrm>
            <a:off x="1891800" y="1259925"/>
            <a:ext cx="7493700" cy="490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Provide </a:t>
            </a:r>
            <a:r>
              <a:rPr lang="en-US" sz="1800">
                <a:highlight>
                  <a:schemeClr val="accent3"/>
                </a:highlight>
                <a:latin typeface="Arial"/>
                <a:ea typeface="Arial"/>
                <a:cs typeface="Arial"/>
                <a:sym typeface="Arial"/>
              </a:rPr>
              <a:t>table name</a:t>
            </a:r>
            <a:r>
              <a:rPr lang="en-US" sz="1800">
                <a:latin typeface="Arial"/>
                <a:ea typeface="Arial"/>
                <a:cs typeface="Arial"/>
                <a:sym typeface="Arial"/>
              </a:rPr>
              <a:t>, </a:t>
            </a:r>
            <a:r>
              <a:rPr lang="en-US" sz="1800">
                <a:highlight>
                  <a:schemeClr val="accent6"/>
                </a:highlight>
                <a:latin typeface="Arial"/>
                <a:ea typeface="Arial"/>
                <a:cs typeface="Arial"/>
                <a:sym typeface="Arial"/>
              </a:rPr>
              <a:t>column name</a:t>
            </a:r>
            <a:r>
              <a:rPr lang="en-US" sz="1800">
                <a:latin typeface="Arial"/>
                <a:ea typeface="Arial"/>
                <a:cs typeface="Arial"/>
                <a:sym typeface="Arial"/>
              </a:rPr>
              <a:t>, and </a:t>
            </a:r>
            <a:r>
              <a:rPr lang="en-US" sz="1800">
                <a:highlight>
                  <a:schemeClr val="accent4"/>
                </a:highlight>
                <a:latin typeface="Arial"/>
                <a:ea typeface="Arial"/>
                <a:cs typeface="Arial"/>
                <a:sym typeface="Arial"/>
              </a:rPr>
              <a:t>data values</a:t>
            </a:r>
            <a:r>
              <a:rPr lang="en-US" sz="1800">
                <a:latin typeface="Arial"/>
                <a:ea typeface="Arial"/>
                <a:cs typeface="Arial"/>
                <a:sym typeface="Arial"/>
              </a:rPr>
              <a:t> of the column</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Syntax:</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Example:</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p:txBody>
      </p:sp>
      <p:sp>
        <p:nvSpPr>
          <p:cNvPr id="356" name="Google Shape;356;p11"/>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7" name="Google Shape;357;p11"/>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Insert records into a table</a:t>
            </a:r>
            <a:endParaRPr b="0" i="0" sz="3500" u="none" cap="none" strike="noStrike">
              <a:solidFill>
                <a:srgbClr val="3E4754"/>
              </a:solidFill>
              <a:latin typeface="Arial"/>
              <a:ea typeface="Arial"/>
              <a:cs typeface="Arial"/>
              <a:sym typeface="Arial"/>
            </a:endParaRPr>
          </a:p>
        </p:txBody>
      </p:sp>
      <p:sp>
        <p:nvSpPr>
          <p:cNvPr id="358" name="Google Shape;358;p11"/>
          <p:cNvSpPr/>
          <p:nvPr/>
        </p:nvSpPr>
        <p:spPr>
          <a:xfrm>
            <a:off x="2065950" y="2183250"/>
            <a:ext cx="6462900" cy="1503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INSERT INTO </a:t>
            </a:r>
            <a:r>
              <a:rPr b="0" i="0" lang="en-US" sz="1800" u="none" cap="none" strike="noStrike">
                <a:solidFill>
                  <a:schemeClr val="dk1"/>
                </a:solidFill>
                <a:highlight>
                  <a:schemeClr val="accent3"/>
                </a:highlight>
                <a:latin typeface="Consolas"/>
                <a:ea typeface="Consolas"/>
                <a:cs typeface="Consolas"/>
                <a:sym typeface="Consolas"/>
              </a:rPr>
              <a:t>table_name</a:t>
            </a: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t>
            </a:r>
            <a:r>
              <a:rPr b="0" i="0" lang="en-US" sz="1800" u="none" cap="none" strike="noStrike">
                <a:solidFill>
                  <a:schemeClr val="dk1"/>
                </a:solidFill>
                <a:highlight>
                  <a:schemeClr val="accent6"/>
                </a:highlight>
                <a:latin typeface="Consolas"/>
                <a:ea typeface="Consolas"/>
                <a:cs typeface="Consolas"/>
                <a:sym typeface="Consolas"/>
              </a:rPr>
              <a:t>column_name_1</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column_name_2</a:t>
            </a: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VALUES</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t>
            </a:r>
            <a:r>
              <a:rPr b="0" i="0" lang="en-US" sz="1800" u="none" cap="none" strike="noStrike">
                <a:solidFill>
                  <a:schemeClr val="dk1"/>
                </a:solidFill>
                <a:highlight>
                  <a:schemeClr val="accent4"/>
                </a:highlight>
                <a:latin typeface="Consolas"/>
                <a:ea typeface="Consolas"/>
                <a:cs typeface="Consolas"/>
                <a:sym typeface="Consolas"/>
              </a:rPr>
              <a:t>data_value_1</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4"/>
                </a:highlight>
                <a:latin typeface="Consolas"/>
                <a:ea typeface="Consolas"/>
                <a:cs typeface="Consolas"/>
                <a:sym typeface="Consolas"/>
              </a:rPr>
              <a:t>data_value_2</a:t>
            </a: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sp>
        <p:nvSpPr>
          <p:cNvPr id="359" name="Google Shape;359;p11"/>
          <p:cNvSpPr/>
          <p:nvPr/>
        </p:nvSpPr>
        <p:spPr>
          <a:xfrm>
            <a:off x="2065950" y="4090875"/>
            <a:ext cx="6462900" cy="1503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INSERT INTO </a:t>
            </a:r>
            <a:r>
              <a:rPr b="0" i="0" lang="en-US" sz="1800" u="none" cap="none" strike="noStrike">
                <a:solidFill>
                  <a:schemeClr val="dk1"/>
                </a:solidFill>
                <a:highlight>
                  <a:schemeClr val="accent3"/>
                </a:highlight>
                <a:latin typeface="Consolas"/>
                <a:ea typeface="Consolas"/>
                <a:cs typeface="Consolas"/>
                <a:sym typeface="Consolas"/>
              </a:rPr>
              <a:t>movies</a:t>
            </a: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t>
            </a:r>
            <a:r>
              <a:rPr b="0" i="0" lang="en-US" sz="1800" u="none" cap="none" strike="noStrike">
                <a:solidFill>
                  <a:schemeClr val="dk1"/>
                </a:solidFill>
                <a:highlight>
                  <a:schemeClr val="accent6"/>
                </a:highlight>
                <a:latin typeface="Consolas"/>
                <a:ea typeface="Consolas"/>
                <a:cs typeface="Consolas"/>
                <a:sym typeface="Consolas"/>
              </a:rPr>
              <a:t>id</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name</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year</a:t>
            </a: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VALUES</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t>
            </a:r>
            <a:r>
              <a:rPr b="0" i="0" lang="en-US" sz="1800" u="none" cap="none" strike="noStrike">
                <a:solidFill>
                  <a:schemeClr val="dk1"/>
                </a:solidFill>
                <a:highlight>
                  <a:schemeClr val="accent4"/>
                </a:highlight>
                <a:latin typeface="Consolas"/>
                <a:ea typeface="Consolas"/>
                <a:cs typeface="Consolas"/>
                <a:sym typeface="Consolas"/>
              </a:rPr>
              <a:t>1</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4"/>
                </a:highlight>
                <a:latin typeface="Consolas"/>
                <a:ea typeface="Consolas"/>
                <a:cs typeface="Consolas"/>
                <a:sym typeface="Consolas"/>
              </a:rPr>
              <a:t>‘Toy Story’</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4"/>
                </a:highlight>
                <a:latin typeface="Consolas"/>
                <a:ea typeface="Consolas"/>
                <a:cs typeface="Consolas"/>
                <a:sym typeface="Consolas"/>
              </a:rPr>
              <a:t>2005</a:t>
            </a: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graphicFrame>
        <p:nvGraphicFramePr>
          <p:cNvPr id="360" name="Google Shape;360;p11"/>
          <p:cNvGraphicFramePr/>
          <p:nvPr/>
        </p:nvGraphicFramePr>
        <p:xfrm>
          <a:off x="9896500" y="4129300"/>
          <a:ext cx="3000000" cy="3000000"/>
        </p:xfrm>
        <a:graphic>
          <a:graphicData uri="http://schemas.openxmlformats.org/drawingml/2006/table">
            <a:tbl>
              <a:tblPr>
                <a:noFill/>
                <a:tableStyleId>{D3D7836A-6DDB-4FDD-AAE8-B49A4D97EEFA}</a:tableStyleId>
              </a:tblPr>
              <a:tblGrid>
                <a:gridCol w="508150"/>
                <a:gridCol w="795000"/>
                <a:gridCol w="79500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id</a:t>
                      </a:r>
                      <a:endParaRPr b="1"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name</a:t>
                      </a:r>
                      <a:endParaRPr b="1"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year</a:t>
                      </a:r>
                      <a:endParaRPr b="1"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1</a:t>
                      </a:r>
                      <a:endParaRPr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Toy Story</a:t>
                      </a:r>
                      <a:endParaRPr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2005</a:t>
                      </a:r>
                      <a:endParaRPr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
                      </a:r>
                      <a:endParaRPr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61" name="Google Shape;361;p11"/>
          <p:cNvSpPr txBox="1"/>
          <p:nvPr/>
        </p:nvSpPr>
        <p:spPr>
          <a:xfrm>
            <a:off x="9862600" y="3649700"/>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E4754"/>
                </a:solidFill>
                <a:latin typeface="Arial"/>
                <a:ea typeface="Arial"/>
                <a:cs typeface="Arial"/>
                <a:sym typeface="Arial"/>
              </a:rPr>
              <a:t>movies</a:t>
            </a:r>
            <a:endParaRPr b="1" i="0" sz="1800" u="none" cap="none" strike="noStrike">
              <a:solidFill>
                <a:srgbClr val="3E4754"/>
              </a:solidFill>
              <a:latin typeface="Arial"/>
              <a:ea typeface="Arial"/>
              <a:cs typeface="Arial"/>
              <a:sym typeface="Arial"/>
            </a:endParaRPr>
          </a:p>
        </p:txBody>
      </p:sp>
      <p:sp>
        <p:nvSpPr>
          <p:cNvPr id="362" name="Google Shape;362;p11"/>
          <p:cNvSpPr/>
          <p:nvPr/>
        </p:nvSpPr>
        <p:spPr>
          <a:xfrm>
            <a:off x="8708425" y="4616500"/>
            <a:ext cx="843000" cy="582000"/>
          </a:xfrm>
          <a:prstGeom prst="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2"/>
          <p:cNvSpPr txBox="1"/>
          <p:nvPr>
            <p:ph idx="1" type="body"/>
          </p:nvPr>
        </p:nvSpPr>
        <p:spPr>
          <a:xfrm>
            <a:off x="3415800" y="1259925"/>
            <a:ext cx="6811200" cy="490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Provide </a:t>
            </a:r>
            <a:r>
              <a:rPr lang="en-US" sz="1800">
                <a:highlight>
                  <a:schemeClr val="accent3"/>
                </a:highlight>
                <a:latin typeface="Arial"/>
                <a:ea typeface="Arial"/>
                <a:cs typeface="Arial"/>
                <a:sym typeface="Arial"/>
              </a:rPr>
              <a:t>table name</a:t>
            </a:r>
            <a:r>
              <a:rPr lang="en-US" sz="1800">
                <a:latin typeface="Arial"/>
                <a:ea typeface="Arial"/>
                <a:cs typeface="Arial"/>
                <a:sym typeface="Arial"/>
              </a:rPr>
              <a:t>, </a:t>
            </a:r>
            <a:r>
              <a:rPr lang="en-US" sz="1800">
                <a:highlight>
                  <a:schemeClr val="accent6"/>
                </a:highlight>
                <a:latin typeface="Arial"/>
                <a:ea typeface="Arial"/>
                <a:cs typeface="Arial"/>
                <a:sym typeface="Arial"/>
              </a:rPr>
              <a:t>column name</a:t>
            </a:r>
            <a:r>
              <a:rPr lang="en-US" sz="1800">
                <a:latin typeface="Arial"/>
                <a:ea typeface="Arial"/>
                <a:cs typeface="Arial"/>
                <a:sym typeface="Arial"/>
              </a:rPr>
              <a:t>, </a:t>
            </a:r>
            <a:r>
              <a:rPr lang="en-US" sz="1800">
                <a:highlight>
                  <a:schemeClr val="accent4"/>
                </a:highlight>
                <a:latin typeface="Arial"/>
                <a:ea typeface="Arial"/>
                <a:cs typeface="Arial"/>
                <a:sym typeface="Arial"/>
              </a:rPr>
              <a:t>data values</a:t>
            </a:r>
            <a:r>
              <a:rPr lang="en-US" sz="1800">
                <a:latin typeface="Arial"/>
                <a:ea typeface="Arial"/>
                <a:cs typeface="Arial"/>
                <a:sym typeface="Arial"/>
              </a:rPr>
              <a:t> and </a:t>
            </a:r>
            <a:r>
              <a:rPr lang="en-US" sz="1800">
                <a:highlight>
                  <a:srgbClr val="A4C2F4"/>
                </a:highlight>
                <a:latin typeface="Arial"/>
                <a:ea typeface="Arial"/>
                <a:cs typeface="Arial"/>
                <a:sym typeface="Arial"/>
              </a:rPr>
              <a:t>update condition</a:t>
            </a:r>
            <a:endParaRPr sz="1800">
              <a:highlight>
                <a:srgbClr val="A4C2F4"/>
              </a:highlight>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Syntax:</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Example:</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p:txBody>
      </p:sp>
      <p:sp>
        <p:nvSpPr>
          <p:cNvPr id="368" name="Google Shape;368;p12"/>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69" name="Google Shape;369;p12"/>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370" name="Google Shape;370;p12"/>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Update records</a:t>
            </a:r>
            <a:endParaRPr b="0" i="0" sz="3500" u="none" cap="none" strike="noStrike">
              <a:solidFill>
                <a:srgbClr val="3E4754"/>
              </a:solidFill>
              <a:latin typeface="Arial"/>
              <a:ea typeface="Arial"/>
              <a:cs typeface="Arial"/>
              <a:sym typeface="Arial"/>
            </a:endParaRPr>
          </a:p>
        </p:txBody>
      </p:sp>
      <p:sp>
        <p:nvSpPr>
          <p:cNvPr id="371" name="Google Shape;371;p12"/>
          <p:cNvSpPr/>
          <p:nvPr/>
        </p:nvSpPr>
        <p:spPr>
          <a:xfrm>
            <a:off x="3589950" y="2183250"/>
            <a:ext cx="6462900" cy="1503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UPDATE </a:t>
            </a:r>
            <a:r>
              <a:rPr b="0" i="0" lang="en-US" sz="1800" u="none" cap="none" strike="noStrike">
                <a:solidFill>
                  <a:schemeClr val="dk1"/>
                </a:solidFill>
                <a:highlight>
                  <a:schemeClr val="accent3"/>
                </a:highlight>
                <a:latin typeface="Consolas"/>
                <a:ea typeface="Consolas"/>
                <a:cs typeface="Consolas"/>
                <a:sym typeface="Consolas"/>
              </a:rPr>
              <a:t>table_name</a:t>
            </a: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SET </a:t>
            </a:r>
            <a:r>
              <a:rPr b="0" i="0" lang="en-US" sz="1800" u="none" cap="none" strike="noStrike">
                <a:solidFill>
                  <a:schemeClr val="dk1"/>
                </a:solidFill>
                <a:highlight>
                  <a:schemeClr val="accent6"/>
                </a:highlight>
                <a:latin typeface="Consolas"/>
                <a:ea typeface="Consolas"/>
                <a:cs typeface="Consolas"/>
                <a:sym typeface="Consolas"/>
              </a:rPr>
              <a:t>column1</a:t>
            </a:r>
            <a:r>
              <a:rPr b="0" i="0" lang="en-US" sz="1800" u="none" cap="none" strike="noStrike">
                <a:solidFill>
                  <a:schemeClr val="lt1"/>
                </a:solidFill>
                <a:latin typeface="Consolas"/>
                <a:ea typeface="Consolas"/>
                <a:cs typeface="Consolas"/>
                <a:sym typeface="Consolas"/>
              </a:rPr>
              <a:t> = </a:t>
            </a:r>
            <a:r>
              <a:rPr b="0" i="0" lang="en-US" sz="1800" u="none" cap="none" strike="noStrike">
                <a:solidFill>
                  <a:schemeClr val="dk1"/>
                </a:solidFill>
                <a:highlight>
                  <a:schemeClr val="accent4"/>
                </a:highlight>
                <a:latin typeface="Consolas"/>
                <a:ea typeface="Consolas"/>
                <a:cs typeface="Consolas"/>
                <a:sym typeface="Consolas"/>
              </a:rPr>
              <a:t>value1</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column2</a:t>
            </a:r>
            <a:r>
              <a:rPr b="0" i="0" lang="en-US" sz="1800" u="none" cap="none" strike="noStrike">
                <a:solidFill>
                  <a:schemeClr val="lt1"/>
                </a:solidFill>
                <a:latin typeface="Consolas"/>
                <a:ea typeface="Consolas"/>
                <a:cs typeface="Consolas"/>
                <a:sym typeface="Consolas"/>
              </a:rPr>
              <a:t> = </a:t>
            </a:r>
            <a:r>
              <a:rPr b="0" i="0" lang="en-US" sz="1800" u="none" cap="none" strike="noStrike">
                <a:solidFill>
                  <a:schemeClr val="dk1"/>
                </a:solidFill>
                <a:highlight>
                  <a:schemeClr val="accent4"/>
                </a:highlight>
                <a:latin typeface="Consolas"/>
                <a:ea typeface="Consolas"/>
                <a:cs typeface="Consolas"/>
                <a:sym typeface="Consolas"/>
              </a:rPr>
              <a:t>value2</a:t>
            </a:r>
            <a:r>
              <a:rPr b="0" i="0" lang="en-US" sz="1800" u="none" cap="none" strike="noStrike">
                <a:solidFill>
                  <a:schemeClr val="lt1"/>
                </a:solidFill>
                <a:latin typeface="Consolas"/>
                <a:ea typeface="Consolas"/>
                <a:cs typeface="Consolas"/>
                <a:sym typeface="Consolas"/>
              </a:rPr>
              <a:t> …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a:t>
            </a:r>
            <a:r>
              <a:rPr b="0" i="0" lang="en-US" sz="1800" u="none" cap="none" strike="noStrike">
                <a:solidFill>
                  <a:schemeClr val="dk1"/>
                </a:solidFill>
                <a:highlight>
                  <a:srgbClr val="A4C2F4"/>
                </a:highlight>
                <a:latin typeface="Consolas"/>
                <a:ea typeface="Consolas"/>
                <a:cs typeface="Consolas"/>
                <a:sym typeface="Consolas"/>
              </a:rPr>
              <a:t>condition</a:t>
            </a:r>
            <a:endParaRPr b="0" i="0" sz="1800" u="none" cap="none" strike="noStrike">
              <a:solidFill>
                <a:schemeClr val="dk1"/>
              </a:solidFill>
              <a:highlight>
                <a:srgbClr val="A4C2F4"/>
              </a:highlight>
              <a:latin typeface="Consolas"/>
              <a:ea typeface="Consolas"/>
              <a:cs typeface="Consolas"/>
              <a:sym typeface="Consolas"/>
            </a:endParaRPr>
          </a:p>
        </p:txBody>
      </p:sp>
      <p:sp>
        <p:nvSpPr>
          <p:cNvPr id="372" name="Google Shape;372;p12"/>
          <p:cNvSpPr/>
          <p:nvPr/>
        </p:nvSpPr>
        <p:spPr>
          <a:xfrm>
            <a:off x="3589950" y="4090875"/>
            <a:ext cx="6462900" cy="1503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UPDATE </a:t>
            </a:r>
            <a:r>
              <a:rPr b="0" i="0" lang="en-US" sz="1800" u="none" cap="none" strike="noStrike">
                <a:solidFill>
                  <a:schemeClr val="dk1"/>
                </a:solidFill>
                <a:highlight>
                  <a:schemeClr val="accent3"/>
                </a:highlight>
                <a:latin typeface="Consolas"/>
                <a:ea typeface="Consolas"/>
                <a:cs typeface="Consolas"/>
                <a:sym typeface="Consolas"/>
              </a:rPr>
              <a:t>movies</a:t>
            </a: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SET </a:t>
            </a:r>
            <a:r>
              <a:rPr b="0" i="0" lang="en-US" sz="1800" u="none" cap="none" strike="noStrike">
                <a:solidFill>
                  <a:srgbClr val="333333"/>
                </a:solidFill>
                <a:highlight>
                  <a:schemeClr val="accent6"/>
                </a:highlight>
                <a:latin typeface="Consolas"/>
                <a:ea typeface="Consolas"/>
                <a:cs typeface="Consolas"/>
                <a:sym typeface="Consolas"/>
              </a:rPr>
              <a:t>name</a:t>
            </a:r>
            <a:r>
              <a:rPr b="0" i="0" lang="en-US" sz="1800" u="none" cap="none" strike="noStrike">
                <a:solidFill>
                  <a:schemeClr val="lt1"/>
                </a:solidFill>
                <a:latin typeface="Consolas"/>
                <a:ea typeface="Consolas"/>
                <a:cs typeface="Consolas"/>
                <a:sym typeface="Consolas"/>
              </a:rPr>
              <a:t> = </a:t>
            </a:r>
            <a:r>
              <a:rPr b="0" i="0" lang="en-US" sz="1800" u="none" cap="none" strike="noStrike">
                <a:solidFill>
                  <a:schemeClr val="dk1"/>
                </a:solidFill>
                <a:highlight>
                  <a:schemeClr val="accent4"/>
                </a:highlight>
                <a:latin typeface="Consolas"/>
                <a:ea typeface="Consolas"/>
                <a:cs typeface="Consolas"/>
                <a:sym typeface="Consolas"/>
              </a:rPr>
              <a:t>Star Wars</a:t>
            </a:r>
            <a:r>
              <a:rPr b="0" i="0" lang="en-US" sz="1800" u="none" cap="none" strike="noStrike">
                <a:solidFill>
                  <a:schemeClr val="lt1"/>
                </a:solidFill>
                <a:latin typeface="Consolas"/>
                <a:ea typeface="Consolas"/>
                <a:cs typeface="Consolas"/>
                <a:sym typeface="Consolas"/>
              </a:rPr>
              <a:t>, </a:t>
            </a:r>
            <a:r>
              <a:rPr b="0" i="0" lang="en-US" sz="1800" u="none" cap="none" strike="noStrike">
                <a:solidFill>
                  <a:srgbClr val="333333"/>
                </a:solidFill>
                <a:highlight>
                  <a:schemeClr val="accent6"/>
                </a:highlight>
                <a:latin typeface="Consolas"/>
                <a:ea typeface="Consolas"/>
                <a:cs typeface="Consolas"/>
                <a:sym typeface="Consolas"/>
              </a:rPr>
              <a:t>year</a:t>
            </a:r>
            <a:r>
              <a:rPr b="0" i="0" lang="en-US" sz="1800" u="none" cap="none" strike="noStrike">
                <a:solidFill>
                  <a:schemeClr val="lt1"/>
                </a:solidFill>
                <a:latin typeface="Consolas"/>
                <a:ea typeface="Consolas"/>
                <a:cs typeface="Consolas"/>
                <a:sym typeface="Consolas"/>
              </a:rPr>
              <a:t> = </a:t>
            </a:r>
            <a:r>
              <a:rPr b="0" i="0" lang="en-US" sz="1800" u="none" cap="none" strike="noStrike">
                <a:solidFill>
                  <a:schemeClr val="dk1"/>
                </a:solidFill>
                <a:highlight>
                  <a:schemeClr val="accent4"/>
                </a:highlight>
                <a:latin typeface="Consolas"/>
                <a:ea typeface="Consolas"/>
                <a:cs typeface="Consolas"/>
                <a:sym typeface="Consolas"/>
              </a:rPr>
              <a:t>1978</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a:t>
            </a:r>
            <a:r>
              <a:rPr b="0" i="0" lang="en-US" sz="1800" u="none" cap="none" strike="noStrike">
                <a:solidFill>
                  <a:schemeClr val="dk1"/>
                </a:solidFill>
                <a:highlight>
                  <a:srgbClr val="A4C2F4"/>
                </a:highlight>
                <a:latin typeface="Consolas"/>
                <a:ea typeface="Consolas"/>
                <a:cs typeface="Consolas"/>
                <a:sym typeface="Consolas"/>
              </a:rPr>
              <a:t>id = 1</a:t>
            </a:r>
            <a:endParaRPr b="0" i="0" sz="1800" u="none" cap="none" strike="noStrike">
              <a:solidFill>
                <a:schemeClr val="lt1"/>
              </a:solidFill>
              <a:highlight>
                <a:srgbClr val="A4C2F4"/>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3"/>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78" name="Google Shape;378;p13"/>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379" name="Google Shape;379;p13"/>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UPDATE Example</a:t>
            </a:r>
            <a:endParaRPr b="0" i="0" sz="3500" u="none" cap="none" strike="noStrike">
              <a:solidFill>
                <a:srgbClr val="3E4754"/>
              </a:solidFill>
              <a:latin typeface="Arial"/>
              <a:ea typeface="Arial"/>
              <a:cs typeface="Arial"/>
              <a:sym typeface="Arial"/>
            </a:endParaRPr>
          </a:p>
        </p:txBody>
      </p:sp>
      <p:graphicFrame>
        <p:nvGraphicFramePr>
          <p:cNvPr id="380" name="Google Shape;380;p13"/>
          <p:cNvGraphicFramePr/>
          <p:nvPr/>
        </p:nvGraphicFramePr>
        <p:xfrm>
          <a:off x="2211925" y="2224300"/>
          <a:ext cx="3000000" cy="3000000"/>
        </p:xfrm>
        <a:graphic>
          <a:graphicData uri="http://schemas.openxmlformats.org/drawingml/2006/table">
            <a:tbl>
              <a:tblPr>
                <a:noFill/>
                <a:tableStyleId>{D3D7836A-6DDB-4FDD-AAE8-B49A4D97EEFA}</a:tableStyleId>
              </a:tblPr>
              <a:tblGrid>
                <a:gridCol w="746000"/>
                <a:gridCol w="116715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year</a:t>
                      </a:r>
                      <a:endParaRPr b="1"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title</a:t>
                      </a:r>
                      <a:endParaRPr b="1"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Star Wars</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2004</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Harry Potter</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1998</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Toy Story</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Up</a:t>
                      </a:r>
                      <a:endParaRPr sz="1200" u="none" cap="none" strike="noStrike">
                        <a:solidFill>
                          <a:srgbClr val="3E4754"/>
                        </a:solidFill>
                        <a:latin typeface="Arial"/>
                        <a:ea typeface="Arial"/>
                        <a:cs typeface="Arial"/>
                        <a:sym typeface="Arial"/>
                      </a:endParaRPr>
                    </a:p>
                  </a:txBody>
                  <a:tcPr marT="91425" marB="91425" marR="91425" marL="91425"/>
                </a:tc>
              </a:tr>
            </a:tbl>
          </a:graphicData>
        </a:graphic>
      </p:graphicFrame>
      <p:sp>
        <p:nvSpPr>
          <p:cNvPr id="381" name="Google Shape;381;p13"/>
          <p:cNvSpPr txBox="1"/>
          <p:nvPr/>
        </p:nvSpPr>
        <p:spPr>
          <a:xfrm>
            <a:off x="2229625" y="1744700"/>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E4754"/>
                </a:solidFill>
                <a:latin typeface="Arial"/>
                <a:ea typeface="Arial"/>
                <a:cs typeface="Arial"/>
                <a:sym typeface="Arial"/>
              </a:rPr>
              <a:t>movies</a:t>
            </a:r>
            <a:endParaRPr b="1" i="0" sz="1800" u="none" cap="none" strike="noStrike">
              <a:solidFill>
                <a:srgbClr val="3E4754"/>
              </a:solidFill>
              <a:latin typeface="Arial"/>
              <a:ea typeface="Arial"/>
              <a:cs typeface="Arial"/>
              <a:sym typeface="Arial"/>
            </a:endParaRPr>
          </a:p>
        </p:txBody>
      </p:sp>
      <p:sp>
        <p:nvSpPr>
          <p:cNvPr id="382" name="Google Shape;382;p13"/>
          <p:cNvSpPr/>
          <p:nvPr/>
        </p:nvSpPr>
        <p:spPr>
          <a:xfrm>
            <a:off x="5510025" y="2008525"/>
            <a:ext cx="2626500" cy="2034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UPDATE </a:t>
            </a:r>
            <a:r>
              <a:rPr b="0" i="0" lang="en-US" sz="1800" u="none" cap="none" strike="noStrike">
                <a:solidFill>
                  <a:schemeClr val="dk1"/>
                </a:solidFill>
                <a:highlight>
                  <a:schemeClr val="accent3"/>
                </a:highlight>
                <a:latin typeface="Consolas"/>
                <a:ea typeface="Consolas"/>
                <a:cs typeface="Consolas"/>
                <a:sym typeface="Consolas"/>
              </a:rPr>
              <a:t>movies</a:t>
            </a: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SET </a:t>
            </a:r>
            <a:r>
              <a:rPr b="0" i="0" lang="en-US" sz="1800" u="none" cap="none" strike="noStrike">
                <a:solidFill>
                  <a:srgbClr val="333333"/>
                </a:solidFill>
                <a:highlight>
                  <a:schemeClr val="accent6"/>
                </a:highlight>
                <a:latin typeface="Consolas"/>
                <a:ea typeface="Consolas"/>
                <a:cs typeface="Consolas"/>
                <a:sym typeface="Consolas"/>
              </a:rPr>
              <a:t>year</a:t>
            </a:r>
            <a:r>
              <a:rPr b="0" i="0" lang="en-US" sz="1800" u="none" cap="none" strike="noStrike">
                <a:solidFill>
                  <a:schemeClr val="lt1"/>
                </a:solidFill>
                <a:latin typeface="Consolas"/>
                <a:ea typeface="Consolas"/>
                <a:cs typeface="Consolas"/>
                <a:sym typeface="Consolas"/>
              </a:rPr>
              <a:t> = </a:t>
            </a:r>
            <a:r>
              <a:rPr b="0" i="0" lang="en-US" sz="1800" u="none" cap="none" strike="noStrike">
                <a:solidFill>
                  <a:schemeClr val="dk1"/>
                </a:solidFill>
                <a:highlight>
                  <a:schemeClr val="accent4"/>
                </a:highlight>
                <a:latin typeface="Consolas"/>
                <a:ea typeface="Consolas"/>
                <a:cs typeface="Consolas"/>
                <a:sym typeface="Consolas"/>
              </a:rPr>
              <a:t>0000</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a:t>
            </a:r>
            <a:r>
              <a:rPr b="0" i="0" lang="en-US" sz="1800" u="none" cap="none" strike="noStrike">
                <a:solidFill>
                  <a:schemeClr val="dk1"/>
                </a:solidFill>
                <a:highlight>
                  <a:srgbClr val="A4C2F4"/>
                </a:highlight>
                <a:latin typeface="Consolas"/>
                <a:ea typeface="Consolas"/>
                <a:cs typeface="Consolas"/>
                <a:sym typeface="Consolas"/>
              </a:rPr>
              <a:t>year is null</a:t>
            </a:r>
            <a:endParaRPr b="0" i="0" sz="1800" u="none" cap="none" strike="noStrike">
              <a:solidFill>
                <a:schemeClr val="dk1"/>
              </a:solidFill>
              <a:highlight>
                <a:srgbClr val="A4C2F4"/>
              </a:highlight>
              <a:latin typeface="Consolas"/>
              <a:ea typeface="Consolas"/>
              <a:cs typeface="Consolas"/>
              <a:sym typeface="Consolas"/>
            </a:endParaRPr>
          </a:p>
        </p:txBody>
      </p:sp>
      <p:graphicFrame>
        <p:nvGraphicFramePr>
          <p:cNvPr id="383" name="Google Shape;383;p13"/>
          <p:cNvGraphicFramePr/>
          <p:nvPr/>
        </p:nvGraphicFramePr>
        <p:xfrm>
          <a:off x="9755725" y="2224300"/>
          <a:ext cx="3000000" cy="3000000"/>
        </p:xfrm>
        <a:graphic>
          <a:graphicData uri="http://schemas.openxmlformats.org/drawingml/2006/table">
            <a:tbl>
              <a:tblPr>
                <a:noFill/>
                <a:tableStyleId>{D3D7836A-6DDB-4FDD-AAE8-B49A4D97EEFA}</a:tableStyleId>
              </a:tblPr>
              <a:tblGrid>
                <a:gridCol w="746000"/>
                <a:gridCol w="116715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year</a:t>
                      </a:r>
                      <a:endParaRPr b="1"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title</a:t>
                      </a:r>
                      <a:endParaRPr b="1"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0000</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Star Wars</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2004</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Harry Potter</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1998</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Toy Story</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0000</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Up</a:t>
                      </a:r>
                      <a:endParaRPr sz="1200" u="none" cap="none" strike="noStrike">
                        <a:solidFill>
                          <a:srgbClr val="3E4754"/>
                        </a:solidFill>
                        <a:latin typeface="Arial"/>
                        <a:ea typeface="Arial"/>
                        <a:cs typeface="Arial"/>
                        <a:sym typeface="Arial"/>
                      </a:endParaRPr>
                    </a:p>
                  </a:txBody>
                  <a:tcPr marT="91425" marB="91425" marR="91425" marL="91425"/>
                </a:tc>
              </a:tr>
            </a:tbl>
          </a:graphicData>
        </a:graphic>
      </p:graphicFrame>
      <p:sp>
        <p:nvSpPr>
          <p:cNvPr id="384" name="Google Shape;384;p13"/>
          <p:cNvSpPr txBox="1"/>
          <p:nvPr/>
        </p:nvSpPr>
        <p:spPr>
          <a:xfrm>
            <a:off x="9773425" y="1744700"/>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E4754"/>
                </a:solidFill>
                <a:latin typeface="Arial"/>
                <a:ea typeface="Arial"/>
                <a:cs typeface="Arial"/>
                <a:sym typeface="Arial"/>
              </a:rPr>
              <a:t>movies</a:t>
            </a:r>
            <a:endParaRPr b="1" i="0" sz="1800" u="none" cap="none" strike="noStrike">
              <a:solidFill>
                <a:srgbClr val="3E4754"/>
              </a:solidFill>
              <a:latin typeface="Arial"/>
              <a:ea typeface="Arial"/>
              <a:cs typeface="Arial"/>
              <a:sym typeface="Arial"/>
            </a:endParaRPr>
          </a:p>
        </p:txBody>
      </p:sp>
      <p:sp>
        <p:nvSpPr>
          <p:cNvPr id="385" name="Google Shape;385;p13"/>
          <p:cNvSpPr/>
          <p:nvPr/>
        </p:nvSpPr>
        <p:spPr>
          <a:xfrm>
            <a:off x="8556025" y="2940100"/>
            <a:ext cx="843000" cy="582000"/>
          </a:xfrm>
          <a:prstGeom prst="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3"/>
          <p:cNvSpPr/>
          <p:nvPr/>
        </p:nvSpPr>
        <p:spPr>
          <a:xfrm>
            <a:off x="4441225" y="2940100"/>
            <a:ext cx="843000" cy="582000"/>
          </a:xfrm>
          <a:prstGeom prst="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4"/>
          <p:cNvSpPr txBox="1"/>
          <p:nvPr>
            <p:ph idx="1" type="body"/>
          </p:nvPr>
        </p:nvSpPr>
        <p:spPr>
          <a:xfrm>
            <a:off x="3415800" y="1259925"/>
            <a:ext cx="6811200" cy="490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Provide </a:t>
            </a:r>
            <a:r>
              <a:rPr lang="en-US" sz="1800">
                <a:highlight>
                  <a:schemeClr val="accent4"/>
                </a:highlight>
                <a:latin typeface="Arial"/>
                <a:ea typeface="Arial"/>
                <a:cs typeface="Arial"/>
                <a:sym typeface="Arial"/>
              </a:rPr>
              <a:t>table name</a:t>
            </a:r>
            <a:r>
              <a:rPr lang="en-US" sz="1800">
                <a:latin typeface="Arial"/>
                <a:ea typeface="Arial"/>
                <a:cs typeface="Arial"/>
                <a:sym typeface="Arial"/>
              </a:rPr>
              <a:t>, </a:t>
            </a:r>
            <a:r>
              <a:rPr lang="en-US" sz="1800">
                <a:highlight>
                  <a:schemeClr val="accent3"/>
                </a:highlight>
                <a:latin typeface="Arial"/>
                <a:ea typeface="Arial"/>
                <a:cs typeface="Arial"/>
                <a:sym typeface="Arial"/>
              </a:rPr>
              <a:t>delete condition</a:t>
            </a:r>
            <a:endParaRPr sz="1800">
              <a:highlight>
                <a:schemeClr val="accent3"/>
              </a:highlight>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Syntax:</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Example:</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p:txBody>
      </p:sp>
      <p:sp>
        <p:nvSpPr>
          <p:cNvPr id="392" name="Google Shape;392;p14"/>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93" name="Google Shape;393;p14"/>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394" name="Google Shape;394;p14"/>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Delete records</a:t>
            </a:r>
            <a:endParaRPr b="0" i="0" sz="3500" u="none" cap="none" strike="noStrike">
              <a:solidFill>
                <a:srgbClr val="3E4754"/>
              </a:solidFill>
              <a:latin typeface="Arial"/>
              <a:ea typeface="Arial"/>
              <a:cs typeface="Arial"/>
              <a:sym typeface="Arial"/>
            </a:endParaRPr>
          </a:p>
        </p:txBody>
      </p:sp>
      <p:sp>
        <p:nvSpPr>
          <p:cNvPr id="395" name="Google Shape;395;p14"/>
          <p:cNvSpPr/>
          <p:nvPr/>
        </p:nvSpPr>
        <p:spPr>
          <a:xfrm>
            <a:off x="3589950" y="2183250"/>
            <a:ext cx="6462900" cy="1503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DELETE FROM </a:t>
            </a:r>
            <a:r>
              <a:rPr b="0" i="0" lang="en-US" sz="1800" u="none" cap="none" strike="noStrike">
                <a:solidFill>
                  <a:schemeClr val="dk1"/>
                </a:solidFill>
                <a:highlight>
                  <a:schemeClr val="accent4"/>
                </a:highlight>
                <a:latin typeface="Consolas"/>
                <a:ea typeface="Consolas"/>
                <a:cs typeface="Consolas"/>
                <a:sym typeface="Consolas"/>
              </a:rPr>
              <a:t>table_name</a:t>
            </a:r>
            <a:r>
              <a:rPr b="0" i="0" lang="en-US" sz="1800" u="none" cap="none" strike="noStrike">
                <a:solidFill>
                  <a:schemeClr val="lt1"/>
                </a:solidFill>
                <a:latin typeface="Consolas"/>
                <a:ea typeface="Consolas"/>
                <a:cs typeface="Consolas"/>
                <a:sym typeface="Consolas"/>
              </a:rPr>
              <a:t> WHERE </a:t>
            </a:r>
            <a:r>
              <a:rPr b="0" i="0" lang="en-US" sz="1800" u="none" cap="none" strike="noStrike">
                <a:solidFill>
                  <a:schemeClr val="dk1"/>
                </a:solidFill>
                <a:highlight>
                  <a:schemeClr val="accent3"/>
                </a:highlight>
                <a:latin typeface="Consolas"/>
                <a:ea typeface="Consolas"/>
                <a:cs typeface="Consolas"/>
                <a:sym typeface="Consolas"/>
              </a:rPr>
              <a:t>condition</a:t>
            </a:r>
            <a:endParaRPr b="0" i="0" sz="1800" u="none" cap="none" strike="noStrike">
              <a:solidFill>
                <a:schemeClr val="lt1"/>
              </a:solidFill>
              <a:highlight>
                <a:schemeClr val="accent3"/>
              </a:highlight>
              <a:latin typeface="Consolas"/>
              <a:ea typeface="Consolas"/>
              <a:cs typeface="Consolas"/>
              <a:sym typeface="Consolas"/>
            </a:endParaRPr>
          </a:p>
        </p:txBody>
      </p:sp>
      <p:sp>
        <p:nvSpPr>
          <p:cNvPr id="396" name="Google Shape;396;p14"/>
          <p:cNvSpPr/>
          <p:nvPr/>
        </p:nvSpPr>
        <p:spPr>
          <a:xfrm>
            <a:off x="3589950" y="4090875"/>
            <a:ext cx="6462900" cy="1503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DELETE FROM </a:t>
            </a:r>
            <a:r>
              <a:rPr b="0" i="0" lang="en-US" sz="1800" u="none" cap="none" strike="noStrike">
                <a:solidFill>
                  <a:schemeClr val="dk1"/>
                </a:solidFill>
                <a:highlight>
                  <a:schemeClr val="accent4"/>
                </a:highlight>
                <a:latin typeface="Consolas"/>
                <a:ea typeface="Consolas"/>
                <a:cs typeface="Consolas"/>
                <a:sym typeface="Consolas"/>
              </a:rPr>
              <a:t>movies</a:t>
            </a:r>
            <a:r>
              <a:rPr b="0" i="0" lang="en-US" sz="1800" u="none" cap="none" strike="noStrike">
                <a:solidFill>
                  <a:schemeClr val="lt1"/>
                </a:solidFill>
                <a:latin typeface="Consolas"/>
                <a:ea typeface="Consolas"/>
                <a:cs typeface="Consolas"/>
                <a:sym typeface="Consolas"/>
              </a:rPr>
              <a:t> WHERE </a:t>
            </a:r>
            <a:r>
              <a:rPr b="0" i="0" lang="en-US" sz="1800" u="none" cap="none" strike="noStrike">
                <a:solidFill>
                  <a:schemeClr val="dk1"/>
                </a:solidFill>
                <a:highlight>
                  <a:schemeClr val="accent3"/>
                </a:highlight>
                <a:latin typeface="Consolas"/>
                <a:ea typeface="Consolas"/>
                <a:cs typeface="Consolas"/>
                <a:sym typeface="Consolas"/>
              </a:rPr>
              <a:t>id = 1</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5"/>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02" name="Google Shape;402;p15"/>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403" name="Google Shape;403;p15"/>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Summary o</a:t>
            </a:r>
            <a:r>
              <a:rPr lang="en-US" sz="3500">
                <a:solidFill>
                  <a:srgbClr val="3E4754"/>
                </a:solidFill>
              </a:rPr>
              <a:t>f SQL additional operation</a:t>
            </a:r>
            <a:endParaRPr b="0" i="0" sz="3500" u="none" cap="none" strike="noStrike">
              <a:solidFill>
                <a:srgbClr val="3E4754"/>
              </a:solidFill>
              <a:latin typeface="Arial"/>
              <a:ea typeface="Arial"/>
              <a:cs typeface="Arial"/>
              <a:sym typeface="Arial"/>
            </a:endParaRPr>
          </a:p>
        </p:txBody>
      </p:sp>
      <p:sp>
        <p:nvSpPr>
          <p:cNvPr id="404" name="Google Shape;404;p15"/>
          <p:cNvSpPr txBox="1"/>
          <p:nvPr>
            <p:ph idx="1" type="body"/>
          </p:nvPr>
        </p:nvSpPr>
        <p:spPr>
          <a:xfrm>
            <a:off x="3518325" y="1207300"/>
            <a:ext cx="6535800" cy="49995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We’ve learnt various additional operation of SQL</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Combining Tables</a:t>
            </a:r>
            <a:endParaRPr sz="1800">
              <a:latin typeface="Arial"/>
              <a:ea typeface="Arial"/>
              <a:cs typeface="Arial"/>
              <a:sym typeface="Arial"/>
            </a:endParaRPr>
          </a:p>
          <a:p>
            <a:pPr indent="-342900" lvl="2" marL="1371600" rtl="0" algn="l">
              <a:lnSpc>
                <a:spcPct val="150000"/>
              </a:lnSpc>
              <a:spcBef>
                <a:spcPts val="0"/>
              </a:spcBef>
              <a:spcAft>
                <a:spcPts val="0"/>
              </a:spcAft>
              <a:buSzPts val="1800"/>
              <a:buFont typeface="Arial"/>
              <a:buChar char="•"/>
            </a:pPr>
            <a:r>
              <a:rPr lang="en-US" sz="1800">
                <a:latin typeface="Arial"/>
                <a:ea typeface="Arial"/>
                <a:cs typeface="Arial"/>
                <a:sym typeface="Arial"/>
              </a:rPr>
              <a:t>UNION</a:t>
            </a:r>
            <a:endParaRPr sz="1800">
              <a:latin typeface="Arial"/>
              <a:ea typeface="Arial"/>
              <a:cs typeface="Arial"/>
              <a:sym typeface="Arial"/>
            </a:endParaRPr>
          </a:p>
          <a:p>
            <a:pPr indent="-342900" lvl="2" marL="1371600" rtl="0" algn="l">
              <a:lnSpc>
                <a:spcPct val="150000"/>
              </a:lnSpc>
              <a:spcBef>
                <a:spcPts val="0"/>
              </a:spcBef>
              <a:spcAft>
                <a:spcPts val="0"/>
              </a:spcAft>
              <a:buSzPts val="1800"/>
              <a:buFont typeface="Arial"/>
              <a:buChar char="•"/>
            </a:pPr>
            <a:r>
              <a:rPr lang="en-US" sz="1800">
                <a:latin typeface="Arial"/>
                <a:ea typeface="Arial"/>
                <a:cs typeface="Arial"/>
                <a:sym typeface="Arial"/>
              </a:rPr>
              <a:t>UNION ALL</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Making Changes to Tables</a:t>
            </a:r>
            <a:endParaRPr sz="1800">
              <a:latin typeface="Arial"/>
              <a:ea typeface="Arial"/>
              <a:cs typeface="Arial"/>
              <a:sym typeface="Arial"/>
            </a:endParaRPr>
          </a:p>
          <a:p>
            <a:pPr indent="-342900" lvl="2" marL="1371600" rtl="0" algn="l">
              <a:lnSpc>
                <a:spcPct val="150000"/>
              </a:lnSpc>
              <a:spcBef>
                <a:spcPts val="0"/>
              </a:spcBef>
              <a:spcAft>
                <a:spcPts val="0"/>
              </a:spcAft>
              <a:buSzPts val="1800"/>
              <a:buFont typeface="Arial"/>
              <a:buChar char="•"/>
            </a:pPr>
            <a:r>
              <a:rPr lang="en-US" sz="1800">
                <a:latin typeface="Arial"/>
                <a:ea typeface="Arial"/>
                <a:cs typeface="Arial"/>
                <a:sym typeface="Arial"/>
              </a:rPr>
              <a:t>CREATE TABLE</a:t>
            </a:r>
            <a:endParaRPr sz="1800">
              <a:latin typeface="Arial"/>
              <a:ea typeface="Arial"/>
              <a:cs typeface="Arial"/>
              <a:sym typeface="Arial"/>
            </a:endParaRPr>
          </a:p>
          <a:p>
            <a:pPr indent="-342900" lvl="2" marL="1371600" rtl="0" algn="l">
              <a:lnSpc>
                <a:spcPct val="150000"/>
              </a:lnSpc>
              <a:spcBef>
                <a:spcPts val="0"/>
              </a:spcBef>
              <a:spcAft>
                <a:spcPts val="0"/>
              </a:spcAft>
              <a:buSzPts val="1800"/>
              <a:buFont typeface="Arial"/>
              <a:buChar char="•"/>
            </a:pPr>
            <a:r>
              <a:rPr lang="en-US" sz="1800">
                <a:latin typeface="Arial"/>
                <a:ea typeface="Arial"/>
                <a:cs typeface="Arial"/>
                <a:sym typeface="Arial"/>
              </a:rPr>
              <a:t>ALTER TABLE</a:t>
            </a:r>
            <a:endParaRPr sz="1800">
              <a:latin typeface="Arial"/>
              <a:ea typeface="Arial"/>
              <a:cs typeface="Arial"/>
              <a:sym typeface="Arial"/>
            </a:endParaRPr>
          </a:p>
          <a:p>
            <a:pPr indent="-342900" lvl="2" marL="1371600" rtl="0" algn="l">
              <a:lnSpc>
                <a:spcPct val="150000"/>
              </a:lnSpc>
              <a:spcBef>
                <a:spcPts val="0"/>
              </a:spcBef>
              <a:spcAft>
                <a:spcPts val="0"/>
              </a:spcAft>
              <a:buSzPts val="1800"/>
              <a:buFont typeface="Arial"/>
              <a:buChar char="•"/>
            </a:pPr>
            <a:r>
              <a:rPr lang="en-US" sz="1800">
                <a:latin typeface="Arial"/>
                <a:ea typeface="Arial"/>
                <a:cs typeface="Arial"/>
                <a:sym typeface="Arial"/>
              </a:rPr>
              <a:t>DROP TABLE</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US" sz="1800">
                <a:latin typeface="Arial"/>
                <a:ea typeface="Arial"/>
                <a:cs typeface="Arial"/>
                <a:sym typeface="Arial"/>
              </a:rPr>
              <a:t>Making Changes to Records</a:t>
            </a:r>
            <a:endParaRPr sz="1800">
              <a:latin typeface="Arial"/>
              <a:ea typeface="Arial"/>
              <a:cs typeface="Arial"/>
              <a:sym typeface="Arial"/>
            </a:endParaRPr>
          </a:p>
          <a:p>
            <a:pPr indent="-342900" lvl="2" marL="1371600" rtl="0" algn="l">
              <a:lnSpc>
                <a:spcPct val="150000"/>
              </a:lnSpc>
              <a:spcBef>
                <a:spcPts val="0"/>
              </a:spcBef>
              <a:spcAft>
                <a:spcPts val="0"/>
              </a:spcAft>
              <a:buSzPts val="1800"/>
              <a:buFont typeface="Arial"/>
              <a:buChar char="•"/>
            </a:pPr>
            <a:r>
              <a:rPr lang="en-US" sz="1800">
                <a:latin typeface="Arial"/>
                <a:ea typeface="Arial"/>
                <a:cs typeface="Arial"/>
                <a:sym typeface="Arial"/>
              </a:rPr>
              <a:t>INSERT INTO</a:t>
            </a:r>
            <a:endParaRPr sz="1800">
              <a:latin typeface="Arial"/>
              <a:ea typeface="Arial"/>
              <a:cs typeface="Arial"/>
              <a:sym typeface="Arial"/>
            </a:endParaRPr>
          </a:p>
          <a:p>
            <a:pPr indent="-342900" lvl="2" marL="1371600" rtl="0" algn="l">
              <a:lnSpc>
                <a:spcPct val="150000"/>
              </a:lnSpc>
              <a:spcBef>
                <a:spcPts val="0"/>
              </a:spcBef>
              <a:spcAft>
                <a:spcPts val="0"/>
              </a:spcAft>
              <a:buSzPts val="1800"/>
              <a:buFont typeface="Arial"/>
              <a:buChar char="•"/>
            </a:pPr>
            <a:r>
              <a:rPr lang="en-US" sz="1800">
                <a:latin typeface="Arial"/>
                <a:ea typeface="Arial"/>
                <a:cs typeface="Arial"/>
                <a:sym typeface="Arial"/>
              </a:rPr>
              <a:t>UPDATE</a:t>
            </a:r>
            <a:endParaRPr sz="1800">
              <a:latin typeface="Arial"/>
              <a:ea typeface="Arial"/>
              <a:cs typeface="Arial"/>
              <a:sym typeface="Arial"/>
            </a:endParaRPr>
          </a:p>
          <a:p>
            <a:pPr indent="-342900" lvl="2" marL="1371600" rtl="0" algn="l">
              <a:lnSpc>
                <a:spcPct val="150000"/>
              </a:lnSpc>
              <a:spcBef>
                <a:spcPts val="0"/>
              </a:spcBef>
              <a:spcAft>
                <a:spcPts val="0"/>
              </a:spcAft>
              <a:buSzPts val="1800"/>
              <a:buFont typeface="Arial"/>
              <a:buChar char="•"/>
            </a:pPr>
            <a:r>
              <a:rPr lang="en-US" sz="1800">
                <a:latin typeface="Arial"/>
                <a:ea typeface="Arial"/>
                <a:cs typeface="Arial"/>
                <a:sym typeface="Arial"/>
              </a:rPr>
              <a:t>DELETE</a:t>
            </a:r>
            <a:endParaRPr sz="1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8" name="Shape 408"/>
        <p:cNvGrpSpPr/>
        <p:nvPr/>
      </p:nvGrpSpPr>
      <p:grpSpPr>
        <a:xfrm>
          <a:off x="0" y="0"/>
          <a:ext cx="0" cy="0"/>
          <a:chOff x="0" y="0"/>
          <a:chExt cx="0" cy="0"/>
        </a:xfrm>
      </p:grpSpPr>
      <p:sp>
        <p:nvSpPr>
          <p:cNvPr id="409" name="Google Shape;409;g306212c6bab_0_1"/>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ER Diagram</a:t>
            </a:r>
            <a:endParaRPr>
              <a:solidFill>
                <a:schemeClr val="lt1"/>
              </a:solidFill>
              <a:latin typeface="Arial"/>
              <a:ea typeface="Arial"/>
              <a:cs typeface="Arial"/>
              <a:sym typeface="Arial"/>
            </a:endParaRPr>
          </a:p>
        </p:txBody>
      </p:sp>
      <p:sp>
        <p:nvSpPr>
          <p:cNvPr id="410" name="Google Shape;410;g306212c6bab_0_1"/>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11" name="Google Shape;411;g306212c6bab_0_1"/>
          <p:cNvGrpSpPr/>
          <p:nvPr/>
        </p:nvGrpSpPr>
        <p:grpSpPr>
          <a:xfrm>
            <a:off x="8923273" y="3307227"/>
            <a:ext cx="2993544" cy="2620036"/>
            <a:chOff x="5259755" y="732778"/>
            <a:chExt cx="6557599" cy="5739401"/>
          </a:xfrm>
        </p:grpSpPr>
        <p:grpSp>
          <p:nvGrpSpPr>
            <p:cNvPr id="412" name="Google Shape;412;g306212c6bab_0_1"/>
            <p:cNvGrpSpPr/>
            <p:nvPr/>
          </p:nvGrpSpPr>
          <p:grpSpPr>
            <a:xfrm rot="-819746">
              <a:off x="7170215" y="1966797"/>
              <a:ext cx="818210" cy="1067032"/>
              <a:chOff x="7135192" y="1236172"/>
              <a:chExt cx="818214" cy="1067037"/>
            </a:xfrm>
          </p:grpSpPr>
          <p:sp>
            <p:nvSpPr>
              <p:cNvPr id="413" name="Google Shape;413;g306212c6bab_0_1"/>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14" name="Google Shape;414;g306212c6bab_0_1"/>
              <p:cNvGrpSpPr/>
              <p:nvPr/>
            </p:nvGrpSpPr>
            <p:grpSpPr>
              <a:xfrm>
                <a:off x="7135192" y="1625684"/>
                <a:ext cx="791271" cy="677525"/>
                <a:chOff x="1934025" y="1001650"/>
                <a:chExt cx="415300" cy="355600"/>
              </a:xfrm>
            </p:grpSpPr>
            <p:sp>
              <p:nvSpPr>
                <p:cNvPr id="415" name="Google Shape;415;g306212c6bab_0_1"/>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6" name="Google Shape;416;g306212c6bab_0_1"/>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7" name="Google Shape;417;g306212c6bab_0_1"/>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18" name="Google Shape;418;g306212c6bab_0_1"/>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19" name="Google Shape;419;g306212c6bab_0_1"/>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0" name="Google Shape;420;g306212c6bab_0_1"/>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21" name="Google Shape;421;g306212c6bab_0_1"/>
            <p:cNvGrpSpPr/>
            <p:nvPr/>
          </p:nvGrpSpPr>
          <p:grpSpPr>
            <a:xfrm rot="929101">
              <a:off x="10666778" y="845650"/>
              <a:ext cx="970514" cy="919313"/>
              <a:chOff x="2583100" y="2973775"/>
              <a:chExt cx="461550" cy="437200"/>
            </a:xfrm>
          </p:grpSpPr>
          <p:sp>
            <p:nvSpPr>
              <p:cNvPr id="422" name="Google Shape;422;g306212c6bab_0_1"/>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3" name="Google Shape;423;g306212c6bab_0_1"/>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24" name="Google Shape;424;g306212c6bab_0_1"/>
            <p:cNvGrpSpPr/>
            <p:nvPr/>
          </p:nvGrpSpPr>
          <p:grpSpPr>
            <a:xfrm>
              <a:off x="5259755" y="5850494"/>
              <a:ext cx="836142" cy="621685"/>
              <a:chOff x="5247525" y="3007275"/>
              <a:chExt cx="517575" cy="384825"/>
            </a:xfrm>
          </p:grpSpPr>
          <p:sp>
            <p:nvSpPr>
              <p:cNvPr id="425" name="Google Shape;425;g306212c6bab_0_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6" name="Google Shape;426;g306212c6bab_0_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27" name="Google Shape;427;g306212c6bab_0_1"/>
            <p:cNvGrpSpPr/>
            <p:nvPr/>
          </p:nvGrpSpPr>
          <p:grpSpPr>
            <a:xfrm rot="-995577">
              <a:off x="8647545" y="3714913"/>
              <a:ext cx="874251" cy="717776"/>
              <a:chOff x="2599525" y="3688600"/>
              <a:chExt cx="428675" cy="351950"/>
            </a:xfrm>
          </p:grpSpPr>
          <p:sp>
            <p:nvSpPr>
              <p:cNvPr id="428" name="Google Shape;428;g306212c6bab_0_1"/>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29" name="Google Shape;429;g306212c6bab_0_1"/>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0" name="Google Shape;430;g306212c6bab_0_1"/>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31" name="Google Shape;431;g306212c6bab_0_1"/>
            <p:cNvGrpSpPr/>
            <p:nvPr/>
          </p:nvGrpSpPr>
          <p:grpSpPr>
            <a:xfrm>
              <a:off x="10447748" y="3460898"/>
              <a:ext cx="688381" cy="688381"/>
              <a:chOff x="5941025" y="3634400"/>
              <a:chExt cx="467650" cy="467650"/>
            </a:xfrm>
          </p:grpSpPr>
          <p:sp>
            <p:nvSpPr>
              <p:cNvPr id="432" name="Google Shape;432;g306212c6bab_0_1"/>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3" name="Google Shape;433;g306212c6bab_0_1"/>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4" name="Google Shape;434;g306212c6bab_0_1"/>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5" name="Google Shape;435;g306212c6bab_0_1"/>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6" name="Google Shape;436;g306212c6bab_0_1"/>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7" name="Google Shape;437;g306212c6bab_0_1"/>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38" name="Google Shape;438;g306212c6bab_0_1"/>
            <p:cNvGrpSpPr/>
            <p:nvPr/>
          </p:nvGrpSpPr>
          <p:grpSpPr>
            <a:xfrm rot="-1150372">
              <a:off x="9034377" y="1570687"/>
              <a:ext cx="754925" cy="714869"/>
              <a:chOff x="5973900" y="318475"/>
              <a:chExt cx="401900" cy="380575"/>
            </a:xfrm>
          </p:grpSpPr>
          <p:sp>
            <p:nvSpPr>
              <p:cNvPr id="439" name="Google Shape;439;g306212c6bab_0_1"/>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0" name="Google Shape;440;g306212c6bab_0_1"/>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1" name="Google Shape;441;g306212c6bab_0_1"/>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2" name="Google Shape;442;g306212c6bab_0_1"/>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3" name="Google Shape;443;g306212c6bab_0_1"/>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4" name="Google Shape;444;g306212c6bab_0_1"/>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5" name="Google Shape;445;g306212c6bab_0_1"/>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6" name="Google Shape;446;g306212c6bab_0_1"/>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7" name="Google Shape;447;g306212c6bab_0_1"/>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8" name="Google Shape;448;g306212c6bab_0_1"/>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9" name="Google Shape;449;g306212c6bab_0_1"/>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0" name="Google Shape;450;g306212c6bab_0_1"/>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1" name="Google Shape;451;g306212c6bab_0_1"/>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2" name="Google Shape;452;g306212c6bab_0_1"/>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53" name="Google Shape;453;g306212c6bab_0_1"/>
            <p:cNvGrpSpPr/>
            <p:nvPr/>
          </p:nvGrpSpPr>
          <p:grpSpPr>
            <a:xfrm rot="-2485038">
              <a:off x="7686107" y="5449626"/>
              <a:ext cx="833851" cy="799886"/>
              <a:chOff x="5233525" y="4954450"/>
              <a:chExt cx="538275" cy="516350"/>
            </a:xfrm>
          </p:grpSpPr>
          <p:sp>
            <p:nvSpPr>
              <p:cNvPr id="454" name="Google Shape;454;g306212c6bab_0_1"/>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5" name="Google Shape;455;g306212c6bab_0_1"/>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6" name="Google Shape;456;g306212c6bab_0_1"/>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7" name="Google Shape;457;g306212c6bab_0_1"/>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8" name="Google Shape;458;g306212c6bab_0_1"/>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9" name="Google Shape;459;g306212c6bab_0_1"/>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0" name="Google Shape;460;g306212c6bab_0_1"/>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1" name="Google Shape;461;g306212c6bab_0_1"/>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2" name="Google Shape;462;g306212c6bab_0_1"/>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3" name="Google Shape;463;g306212c6bab_0_1"/>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4" name="Google Shape;464;g306212c6bab_0_1"/>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306212c6bab_0_60"/>
          <p:cNvSpPr txBox="1"/>
          <p:nvPr>
            <p:ph idx="1" type="body"/>
          </p:nvPr>
        </p:nvSpPr>
        <p:spPr>
          <a:xfrm>
            <a:off x="3415800" y="1259925"/>
            <a:ext cx="6811200" cy="29337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Entity Relationship Diagram</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Usually for formal design of database</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For anyone who are new to a database can quickly understand the database architecture</a:t>
            </a:r>
            <a:endParaRPr sz="1800">
              <a:latin typeface="Arial"/>
              <a:ea typeface="Arial"/>
              <a:cs typeface="Arial"/>
              <a:sym typeface="Arial"/>
            </a:endParaRPr>
          </a:p>
        </p:txBody>
      </p:sp>
      <p:sp>
        <p:nvSpPr>
          <p:cNvPr id="470" name="Google Shape;470;g306212c6bab_0_60"/>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71" name="Google Shape;471;g306212c6bab_0_60"/>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472" name="Google Shape;472;g306212c6bab_0_60"/>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ER Diagram (ERD)</a:t>
            </a:r>
            <a:endParaRPr b="0" i="0" sz="3500" u="none" cap="none" strike="noStrike">
              <a:solidFill>
                <a:srgbClr val="3E4754"/>
              </a:solidFill>
              <a:latin typeface="Arial"/>
              <a:ea typeface="Arial"/>
              <a:cs typeface="Arial"/>
              <a:sym typeface="Arial"/>
            </a:endParaRPr>
          </a:p>
        </p:txBody>
      </p:sp>
      <p:pic>
        <p:nvPicPr>
          <p:cNvPr id="473" name="Google Shape;473;g306212c6bab_0_60"/>
          <p:cNvPicPr preferRelativeResize="0"/>
          <p:nvPr/>
        </p:nvPicPr>
        <p:blipFill rotWithShape="1">
          <a:blip r:embed="rId4">
            <a:alphaModFix/>
          </a:blip>
          <a:srcRect b="0" l="0" r="0" t="0"/>
          <a:stretch/>
        </p:blipFill>
        <p:spPr>
          <a:xfrm>
            <a:off x="4592750" y="3229950"/>
            <a:ext cx="3240800" cy="283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306212c6bab_0_68"/>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79" name="Google Shape;479;g306212c6bab_0_68"/>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480" name="Google Shape;480;g306212c6bab_0_68"/>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Basic Module of ER Diagram - Table</a:t>
            </a:r>
            <a:endParaRPr b="0" i="0" sz="3500" u="none" cap="none" strike="noStrike">
              <a:solidFill>
                <a:srgbClr val="3E4754"/>
              </a:solidFill>
              <a:latin typeface="Arial"/>
              <a:ea typeface="Arial"/>
              <a:cs typeface="Arial"/>
              <a:sym typeface="Arial"/>
            </a:endParaRPr>
          </a:p>
        </p:txBody>
      </p:sp>
      <p:graphicFrame>
        <p:nvGraphicFramePr>
          <p:cNvPr id="481" name="Google Shape;481;g306212c6bab_0_68"/>
          <p:cNvGraphicFramePr/>
          <p:nvPr/>
        </p:nvGraphicFramePr>
        <p:xfrm>
          <a:off x="4983975" y="2292075"/>
          <a:ext cx="3000000" cy="3000000"/>
        </p:xfrm>
        <a:graphic>
          <a:graphicData uri="http://schemas.openxmlformats.org/drawingml/2006/table">
            <a:tbl>
              <a:tblPr>
                <a:noFill/>
                <a:tableStyleId>{D3D7836A-6DDB-4FDD-AAE8-B49A4D97EEFA}</a:tableStyleId>
              </a:tblPr>
              <a:tblGrid>
                <a:gridCol w="2397275"/>
              </a:tblGrid>
              <a:tr h="308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Student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130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first_name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last_name   </a:t>
                      </a:r>
                      <a:r>
                        <a:rPr lang="en-US" sz="1500" u="none" cap="none" strike="noStrike">
                          <a:solidFill>
                            <a:srgbClr val="434343"/>
                          </a:solidFill>
                        </a:rPr>
                        <a:t>text</a:t>
                      </a:r>
                      <a:endParaRPr sz="16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age              </a:t>
                      </a:r>
                      <a:r>
                        <a:rPr lang="en-US" sz="1500" u="none" cap="none" strike="noStrike">
                          <a:solidFill>
                            <a:srgbClr val="434343"/>
                          </a:solidFill>
                        </a:rPr>
                        <a:t>integer</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482" name="Google Shape;482;g306212c6bab_0_68"/>
          <p:cNvCxnSpPr/>
          <p:nvPr/>
        </p:nvCxnSpPr>
        <p:spPr>
          <a:xfrm flipH="1" rot="10800000">
            <a:off x="7213600" y="2405975"/>
            <a:ext cx="1430400" cy="113700"/>
          </a:xfrm>
          <a:prstGeom prst="straightConnector1">
            <a:avLst/>
          </a:prstGeom>
          <a:noFill/>
          <a:ln cap="flat" cmpd="sng" w="9525">
            <a:solidFill>
              <a:srgbClr val="3C607E"/>
            </a:solidFill>
            <a:prstDash val="solid"/>
            <a:round/>
            <a:headEnd len="sm" w="sm" type="none"/>
            <a:tailEnd len="med" w="med" type="triangle"/>
          </a:ln>
        </p:spPr>
      </p:cxnSp>
      <p:sp>
        <p:nvSpPr>
          <p:cNvPr id="483" name="Google Shape;483;g306212c6bab_0_68"/>
          <p:cNvSpPr txBox="1"/>
          <p:nvPr/>
        </p:nvSpPr>
        <p:spPr>
          <a:xfrm>
            <a:off x="8632950" y="2087875"/>
            <a:ext cx="910200" cy="2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Table Name</a:t>
            </a:r>
            <a:endParaRPr b="0" i="0" sz="1400" u="none" cap="none" strike="noStrike">
              <a:solidFill>
                <a:srgbClr val="000000"/>
              </a:solidFill>
              <a:latin typeface="Arial"/>
              <a:ea typeface="Arial"/>
              <a:cs typeface="Arial"/>
              <a:sym typeface="Arial"/>
            </a:endParaRPr>
          </a:p>
        </p:txBody>
      </p:sp>
      <p:cxnSp>
        <p:nvCxnSpPr>
          <p:cNvPr id="484" name="Google Shape;484;g306212c6bab_0_68"/>
          <p:cNvCxnSpPr/>
          <p:nvPr/>
        </p:nvCxnSpPr>
        <p:spPr>
          <a:xfrm rot="10800000">
            <a:off x="3913825" y="2935225"/>
            <a:ext cx="1128300" cy="150000"/>
          </a:xfrm>
          <a:prstGeom prst="straightConnector1">
            <a:avLst/>
          </a:prstGeom>
          <a:noFill/>
          <a:ln cap="flat" cmpd="sng" w="9525">
            <a:solidFill>
              <a:srgbClr val="3C607E"/>
            </a:solidFill>
            <a:prstDash val="solid"/>
            <a:round/>
            <a:headEnd len="sm" w="sm" type="none"/>
            <a:tailEnd len="med" w="med" type="triangle"/>
          </a:ln>
        </p:spPr>
      </p:cxnSp>
      <p:sp>
        <p:nvSpPr>
          <p:cNvPr id="485" name="Google Shape;485;g306212c6bab_0_68"/>
          <p:cNvSpPr txBox="1"/>
          <p:nvPr/>
        </p:nvSpPr>
        <p:spPr>
          <a:xfrm>
            <a:off x="3014725" y="2715125"/>
            <a:ext cx="910200" cy="2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Columns</a:t>
            </a:r>
            <a:endParaRPr b="0" i="0" sz="1400" u="none" cap="none" strike="noStrike">
              <a:solidFill>
                <a:srgbClr val="000000"/>
              </a:solidFill>
              <a:latin typeface="Arial"/>
              <a:ea typeface="Arial"/>
              <a:cs typeface="Arial"/>
              <a:sym typeface="Arial"/>
            </a:endParaRPr>
          </a:p>
        </p:txBody>
      </p:sp>
      <p:sp>
        <p:nvSpPr>
          <p:cNvPr id="486" name="Google Shape;486;g306212c6bab_0_68"/>
          <p:cNvSpPr/>
          <p:nvPr/>
        </p:nvSpPr>
        <p:spPr>
          <a:xfrm>
            <a:off x="6073650" y="2657850"/>
            <a:ext cx="1105500" cy="1380900"/>
          </a:xfrm>
          <a:prstGeom prst="ellipse">
            <a:avLst/>
          </a:prstGeom>
          <a:noFill/>
          <a:ln cap="flat" cmpd="sng" w="28575">
            <a:solidFill>
              <a:srgbClr val="3C60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7" name="Google Shape;487;g306212c6bab_0_68"/>
          <p:cNvCxnSpPr/>
          <p:nvPr/>
        </p:nvCxnSpPr>
        <p:spPr>
          <a:xfrm flipH="1" rot="10800000">
            <a:off x="7061200" y="3625175"/>
            <a:ext cx="1430400" cy="113700"/>
          </a:xfrm>
          <a:prstGeom prst="straightConnector1">
            <a:avLst/>
          </a:prstGeom>
          <a:noFill/>
          <a:ln cap="flat" cmpd="sng" w="9525">
            <a:solidFill>
              <a:srgbClr val="3C607E"/>
            </a:solidFill>
            <a:prstDash val="solid"/>
            <a:round/>
            <a:headEnd len="sm" w="sm" type="none"/>
            <a:tailEnd len="med" w="med" type="triangle"/>
          </a:ln>
        </p:spPr>
      </p:cxnSp>
      <p:sp>
        <p:nvSpPr>
          <p:cNvPr id="488" name="Google Shape;488;g306212c6bab_0_68"/>
          <p:cNvSpPr txBox="1"/>
          <p:nvPr/>
        </p:nvSpPr>
        <p:spPr>
          <a:xfrm>
            <a:off x="8547600" y="3310125"/>
            <a:ext cx="1658100" cy="39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 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(often omitted)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306212c6bab_0_82"/>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94" name="Google Shape;494;g306212c6bab_0_82"/>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495" name="Google Shape;495;g306212c6bab_0_82"/>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Representing Relationship</a:t>
            </a:r>
            <a:endParaRPr b="0" i="0" sz="3500" u="none" cap="none" strike="noStrike">
              <a:solidFill>
                <a:srgbClr val="3E4754"/>
              </a:solidFill>
              <a:latin typeface="Arial"/>
              <a:ea typeface="Arial"/>
              <a:cs typeface="Arial"/>
              <a:sym typeface="Arial"/>
            </a:endParaRPr>
          </a:p>
        </p:txBody>
      </p:sp>
      <p:graphicFrame>
        <p:nvGraphicFramePr>
          <p:cNvPr id="496" name="Google Shape;496;g306212c6bab_0_82"/>
          <p:cNvGraphicFramePr/>
          <p:nvPr/>
        </p:nvGraphicFramePr>
        <p:xfrm>
          <a:off x="2926575" y="2292075"/>
          <a:ext cx="3000000" cy="3000000"/>
        </p:xfrm>
        <a:graphic>
          <a:graphicData uri="http://schemas.openxmlformats.org/drawingml/2006/table">
            <a:tbl>
              <a:tblPr>
                <a:noFill/>
                <a:tableStyleId>{D3D7836A-6DDB-4FDD-AAE8-B49A4D97EEFA}</a:tableStyleId>
              </a:tblPr>
              <a:tblGrid>
                <a:gridCol w="2397275"/>
              </a:tblGrid>
              <a:tr h="481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Student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351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first_name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last_name   </a:t>
                      </a:r>
                      <a:r>
                        <a:rPr lang="en-US" sz="1500" u="none" cap="none" strike="noStrike">
                          <a:solidFill>
                            <a:srgbClr val="434343"/>
                          </a:solidFill>
                        </a:rPr>
                        <a:t>text</a:t>
                      </a:r>
                      <a:endParaRPr sz="16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age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class_id       </a:t>
                      </a:r>
                      <a:r>
                        <a:rPr lang="en-US" sz="1500" u="none" cap="none" strike="noStrike">
                          <a:solidFill>
                            <a:srgbClr val="434343"/>
                          </a:solidFill>
                        </a:rPr>
                        <a:t>integer</a:t>
                      </a:r>
                      <a:endParaRPr sz="1500" u="none" cap="none" strike="noStrike">
                        <a:solidFill>
                          <a:srgbClr val="434343"/>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497" name="Google Shape;497;g306212c6bab_0_82"/>
          <p:cNvGraphicFramePr/>
          <p:nvPr/>
        </p:nvGraphicFramePr>
        <p:xfrm>
          <a:off x="7193775" y="2292075"/>
          <a:ext cx="3000000" cy="3000000"/>
        </p:xfrm>
        <a:graphic>
          <a:graphicData uri="http://schemas.openxmlformats.org/drawingml/2006/table">
            <a:tbl>
              <a:tblPr>
                <a:noFill/>
                <a:tableStyleId>{D3D7836A-6DDB-4FDD-AAE8-B49A4D97EEFA}</a:tableStyleId>
              </a:tblPr>
              <a:tblGrid>
                <a:gridCol w="2397275"/>
              </a:tblGrid>
              <a:tr h="308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130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text</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classroom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class_size    </a:t>
                      </a:r>
                      <a:r>
                        <a:rPr lang="en-US" sz="1500" u="none" cap="none" strike="noStrike">
                          <a:solidFill>
                            <a:srgbClr val="434343"/>
                          </a:solidFill>
                        </a:rPr>
                        <a:t>integer</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498" name="Google Shape;498;g306212c6bab_0_82"/>
          <p:cNvCxnSpPr/>
          <p:nvPr/>
        </p:nvCxnSpPr>
        <p:spPr>
          <a:xfrm flipH="1" rot="10800000">
            <a:off x="5331975" y="2991175"/>
            <a:ext cx="1861200" cy="1154100"/>
          </a:xfrm>
          <a:prstGeom prst="bentConnector3">
            <a:avLst>
              <a:gd fmla="val 50000" name="adj1"/>
            </a:avLst>
          </a:prstGeom>
          <a:noFill/>
          <a:ln cap="flat" cmpd="sng" w="19050">
            <a:solidFill>
              <a:srgbClr val="3C607E"/>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p2"/>
          <p:cNvSpPr txBox="1"/>
          <p:nvPr>
            <p:ph type="title"/>
          </p:nvPr>
        </p:nvSpPr>
        <p:spPr>
          <a:xfrm>
            <a:off x="7498700" y="1091325"/>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sp>
        <p:nvSpPr>
          <p:cNvPr id="110" name="Google Shape;110;p2"/>
          <p:cNvSpPr txBox="1"/>
          <p:nvPr>
            <p:ph idx="1" type="body"/>
          </p:nvPr>
        </p:nvSpPr>
        <p:spPr>
          <a:xfrm>
            <a:off x="7320400" y="2050775"/>
            <a:ext cx="4364700" cy="3969900"/>
          </a:xfrm>
          <a:prstGeom prst="rect">
            <a:avLst/>
          </a:prstGeom>
          <a:noFill/>
          <a:ln>
            <a:noFill/>
          </a:ln>
        </p:spPr>
        <p:txBody>
          <a:bodyPr anchorCtr="0" anchor="t" bIns="45700" lIns="91425" spcFirstLastPara="1" rIns="91425" wrap="square" tIns="45700">
            <a:noAutofit/>
          </a:bodyPr>
          <a:lstStyle/>
          <a:p>
            <a:pPr indent="-177800" lvl="0" marL="228600" rtl="0" algn="l">
              <a:lnSpc>
                <a:spcPct val="150000"/>
              </a:lnSpc>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UNION / UNION ALL</a:t>
            </a:r>
            <a:endParaRPr sz="2000">
              <a:solidFill>
                <a:schemeClr val="lt1"/>
              </a:solidFill>
              <a:latin typeface="Arial"/>
              <a:ea typeface="Arial"/>
              <a:cs typeface="Arial"/>
              <a:sym typeface="Arial"/>
            </a:endParaRPr>
          </a:p>
          <a:p>
            <a:pPr indent="-177800" lvl="0" marL="228600" rtl="0" algn="l">
              <a:lnSpc>
                <a:spcPct val="150000"/>
              </a:lnSpc>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CREATE, ALTER and DROP Table</a:t>
            </a:r>
            <a:endParaRPr sz="2000">
              <a:solidFill>
                <a:schemeClr val="lt1"/>
              </a:solidFill>
              <a:latin typeface="Arial"/>
              <a:ea typeface="Arial"/>
              <a:cs typeface="Arial"/>
              <a:sym typeface="Arial"/>
            </a:endParaRPr>
          </a:p>
          <a:p>
            <a:pPr indent="-177800" lvl="0" marL="228600" rtl="0" algn="l">
              <a:lnSpc>
                <a:spcPct val="150000"/>
              </a:lnSpc>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INSERT, UPDATE and DELETE Records</a:t>
            </a:r>
            <a:endParaRPr sz="2000">
              <a:solidFill>
                <a:schemeClr val="lt1"/>
              </a:solidFill>
              <a:latin typeface="Arial"/>
              <a:ea typeface="Arial"/>
              <a:cs typeface="Arial"/>
              <a:sym typeface="Arial"/>
            </a:endParaRPr>
          </a:p>
          <a:p>
            <a:pPr indent="-177800" lvl="0" marL="228600" rtl="0" algn="l">
              <a:lnSpc>
                <a:spcPct val="150000"/>
              </a:lnSpc>
              <a:spcBef>
                <a:spcPts val="0"/>
              </a:spcBef>
              <a:spcAft>
                <a:spcPts val="0"/>
              </a:spcAft>
              <a:buClr>
                <a:schemeClr val="lt1"/>
              </a:buClr>
              <a:buSzPts val="2000"/>
              <a:buChar char="•"/>
            </a:pPr>
            <a:r>
              <a:rPr lang="en-US" sz="2000">
                <a:solidFill>
                  <a:schemeClr val="lt1"/>
                </a:solidFill>
              </a:rPr>
              <a:t>ER Diagram</a:t>
            </a:r>
            <a:endParaRPr sz="2000">
              <a:solidFill>
                <a:schemeClr val="lt1"/>
              </a:solidFill>
            </a:endParaRPr>
          </a:p>
          <a:p>
            <a:pPr indent="-177800" lvl="0" marL="228600" rtl="0" algn="l">
              <a:lnSpc>
                <a:spcPct val="150000"/>
              </a:lnSpc>
              <a:spcBef>
                <a:spcPts val="0"/>
              </a:spcBef>
              <a:spcAft>
                <a:spcPts val="0"/>
              </a:spcAft>
              <a:buClr>
                <a:schemeClr val="lt1"/>
              </a:buClr>
              <a:buSzPts val="2000"/>
              <a:buChar char="•"/>
            </a:pPr>
            <a:r>
              <a:rPr lang="en-US" sz="2000">
                <a:solidFill>
                  <a:schemeClr val="lt1"/>
                </a:solidFill>
              </a:rPr>
              <a:t>O</a:t>
            </a:r>
            <a:r>
              <a:rPr lang="en-US" sz="2000">
                <a:solidFill>
                  <a:schemeClr val="lt1"/>
                </a:solidFill>
              </a:rPr>
              <a:t>ne-to-Many relationship</a:t>
            </a:r>
            <a:endParaRPr sz="2000">
              <a:solidFill>
                <a:schemeClr val="lt1"/>
              </a:solidFill>
            </a:endParaRPr>
          </a:p>
          <a:p>
            <a:pPr indent="-177800" lvl="0" marL="228600" rtl="0" algn="l">
              <a:lnSpc>
                <a:spcPct val="150000"/>
              </a:lnSpc>
              <a:spcBef>
                <a:spcPts val="0"/>
              </a:spcBef>
              <a:spcAft>
                <a:spcPts val="0"/>
              </a:spcAft>
              <a:buClr>
                <a:schemeClr val="lt1"/>
              </a:buClr>
              <a:buSzPts val="2000"/>
              <a:buChar char="•"/>
            </a:pPr>
            <a:r>
              <a:rPr lang="en-US" sz="2000">
                <a:solidFill>
                  <a:schemeClr val="lt1"/>
                </a:solidFill>
              </a:rPr>
              <a:t>One-to-One relationship</a:t>
            </a:r>
            <a:endParaRPr sz="2000">
              <a:solidFill>
                <a:schemeClr val="lt1"/>
              </a:solidFill>
            </a:endParaRPr>
          </a:p>
          <a:p>
            <a:pPr indent="-177800" lvl="0" marL="228600" rtl="0" algn="l">
              <a:lnSpc>
                <a:spcPct val="150000"/>
              </a:lnSpc>
              <a:spcBef>
                <a:spcPts val="0"/>
              </a:spcBef>
              <a:spcAft>
                <a:spcPts val="0"/>
              </a:spcAft>
              <a:buClr>
                <a:schemeClr val="lt1"/>
              </a:buClr>
              <a:buSzPts val="2000"/>
              <a:buChar char="•"/>
            </a:pPr>
            <a:r>
              <a:rPr lang="en-US" sz="2000">
                <a:solidFill>
                  <a:schemeClr val="lt1"/>
                </a:solidFill>
              </a:rPr>
              <a:t>Many</a:t>
            </a:r>
            <a:r>
              <a:rPr lang="en-US" sz="2000">
                <a:solidFill>
                  <a:schemeClr val="lt1"/>
                </a:solidFill>
              </a:rPr>
              <a:t>-to-Many relationship</a:t>
            </a:r>
            <a:endParaRPr sz="2000">
              <a:solidFill>
                <a:schemeClr val="lt1"/>
              </a:solidFill>
            </a:endParaRPr>
          </a:p>
        </p:txBody>
      </p:sp>
      <p:cxnSp>
        <p:nvCxnSpPr>
          <p:cNvPr id="111" name="Google Shape;111;p2"/>
          <p:cNvCxnSpPr/>
          <p:nvPr/>
        </p:nvCxnSpPr>
        <p:spPr>
          <a:xfrm>
            <a:off x="7394800" y="1969900"/>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p2"/>
          <p:cNvCxnSpPr/>
          <p:nvPr/>
        </p:nvCxnSpPr>
        <p:spPr>
          <a:xfrm>
            <a:off x="7394800" y="1010450"/>
            <a:ext cx="3151800" cy="0"/>
          </a:xfrm>
          <a:prstGeom prst="straightConnector1">
            <a:avLst/>
          </a:prstGeom>
          <a:noFill/>
          <a:ln cap="flat" cmpd="sng" w="9525">
            <a:solidFill>
              <a:schemeClr val="lt1"/>
            </a:solidFill>
            <a:prstDash val="solid"/>
            <a:round/>
            <a:headEnd len="sm" w="sm" type="none"/>
            <a:tailEnd len="sm" w="sm" type="none"/>
          </a:ln>
        </p:spPr>
      </p:cxnSp>
      <p:cxnSp>
        <p:nvCxnSpPr>
          <p:cNvPr id="113" name="Google Shape;113;p2"/>
          <p:cNvCxnSpPr/>
          <p:nvPr/>
        </p:nvCxnSpPr>
        <p:spPr>
          <a:xfrm>
            <a:off x="7394800" y="5808000"/>
            <a:ext cx="31518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2" name="Shape 502"/>
        <p:cNvGrpSpPr/>
        <p:nvPr/>
      </p:nvGrpSpPr>
      <p:grpSpPr>
        <a:xfrm>
          <a:off x="0" y="0"/>
          <a:ext cx="0" cy="0"/>
          <a:chOff x="0" y="0"/>
          <a:chExt cx="0" cy="0"/>
        </a:xfrm>
      </p:grpSpPr>
      <p:sp>
        <p:nvSpPr>
          <p:cNvPr id="503" name="Google Shape;503;g306212c6bab_0_91"/>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One-to-Many Relationship</a:t>
            </a:r>
            <a:endParaRPr>
              <a:solidFill>
                <a:schemeClr val="lt1"/>
              </a:solidFill>
              <a:latin typeface="Arial"/>
              <a:ea typeface="Arial"/>
              <a:cs typeface="Arial"/>
              <a:sym typeface="Arial"/>
            </a:endParaRPr>
          </a:p>
        </p:txBody>
      </p:sp>
      <p:sp>
        <p:nvSpPr>
          <p:cNvPr id="504" name="Google Shape;504;g306212c6bab_0_91"/>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505" name="Google Shape;505;g306212c6bab_0_91"/>
          <p:cNvGrpSpPr/>
          <p:nvPr/>
        </p:nvGrpSpPr>
        <p:grpSpPr>
          <a:xfrm>
            <a:off x="8923273" y="3307227"/>
            <a:ext cx="2993544" cy="2620036"/>
            <a:chOff x="5259755" y="732778"/>
            <a:chExt cx="6557599" cy="5739401"/>
          </a:xfrm>
        </p:grpSpPr>
        <p:grpSp>
          <p:nvGrpSpPr>
            <p:cNvPr id="506" name="Google Shape;506;g306212c6bab_0_91"/>
            <p:cNvGrpSpPr/>
            <p:nvPr/>
          </p:nvGrpSpPr>
          <p:grpSpPr>
            <a:xfrm rot="-819746">
              <a:off x="7170215" y="1966797"/>
              <a:ext cx="818210" cy="1067032"/>
              <a:chOff x="7135192" y="1236172"/>
              <a:chExt cx="818214" cy="1067037"/>
            </a:xfrm>
          </p:grpSpPr>
          <p:sp>
            <p:nvSpPr>
              <p:cNvPr id="507" name="Google Shape;507;g306212c6bab_0_91"/>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08" name="Google Shape;508;g306212c6bab_0_91"/>
              <p:cNvGrpSpPr/>
              <p:nvPr/>
            </p:nvGrpSpPr>
            <p:grpSpPr>
              <a:xfrm>
                <a:off x="7135192" y="1625684"/>
                <a:ext cx="791271" cy="677525"/>
                <a:chOff x="1934025" y="1001650"/>
                <a:chExt cx="415300" cy="355600"/>
              </a:xfrm>
            </p:grpSpPr>
            <p:sp>
              <p:nvSpPr>
                <p:cNvPr id="509" name="Google Shape;509;g306212c6bab_0_91"/>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0" name="Google Shape;510;g306212c6bab_0_91"/>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1" name="Google Shape;511;g306212c6bab_0_91"/>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2" name="Google Shape;512;g306212c6bab_0_91"/>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13" name="Google Shape;513;g306212c6bab_0_91"/>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4" name="Google Shape;514;g306212c6bab_0_91"/>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15" name="Google Shape;515;g306212c6bab_0_91"/>
            <p:cNvGrpSpPr/>
            <p:nvPr/>
          </p:nvGrpSpPr>
          <p:grpSpPr>
            <a:xfrm rot="929101">
              <a:off x="10666778" y="845650"/>
              <a:ext cx="970514" cy="919313"/>
              <a:chOff x="2583100" y="2973775"/>
              <a:chExt cx="461550" cy="437200"/>
            </a:xfrm>
          </p:grpSpPr>
          <p:sp>
            <p:nvSpPr>
              <p:cNvPr id="516" name="Google Shape;516;g306212c6bab_0_91"/>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17" name="Google Shape;517;g306212c6bab_0_91"/>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18" name="Google Shape;518;g306212c6bab_0_91"/>
            <p:cNvGrpSpPr/>
            <p:nvPr/>
          </p:nvGrpSpPr>
          <p:grpSpPr>
            <a:xfrm>
              <a:off x="5259755" y="5850494"/>
              <a:ext cx="836142" cy="621685"/>
              <a:chOff x="5247525" y="3007275"/>
              <a:chExt cx="517575" cy="384825"/>
            </a:xfrm>
          </p:grpSpPr>
          <p:sp>
            <p:nvSpPr>
              <p:cNvPr id="519" name="Google Shape;519;g306212c6bab_0_9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0" name="Google Shape;520;g306212c6bab_0_9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21" name="Google Shape;521;g306212c6bab_0_91"/>
            <p:cNvGrpSpPr/>
            <p:nvPr/>
          </p:nvGrpSpPr>
          <p:grpSpPr>
            <a:xfrm rot="-995577">
              <a:off x="8647545" y="3714913"/>
              <a:ext cx="874251" cy="717776"/>
              <a:chOff x="2599525" y="3688600"/>
              <a:chExt cx="428675" cy="351950"/>
            </a:xfrm>
          </p:grpSpPr>
          <p:sp>
            <p:nvSpPr>
              <p:cNvPr id="522" name="Google Shape;522;g306212c6bab_0_91"/>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3" name="Google Shape;523;g306212c6bab_0_91"/>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4" name="Google Shape;524;g306212c6bab_0_91"/>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25" name="Google Shape;525;g306212c6bab_0_91"/>
            <p:cNvGrpSpPr/>
            <p:nvPr/>
          </p:nvGrpSpPr>
          <p:grpSpPr>
            <a:xfrm>
              <a:off x="10447748" y="3460898"/>
              <a:ext cx="688381" cy="688381"/>
              <a:chOff x="5941025" y="3634400"/>
              <a:chExt cx="467650" cy="467650"/>
            </a:xfrm>
          </p:grpSpPr>
          <p:sp>
            <p:nvSpPr>
              <p:cNvPr id="526" name="Google Shape;526;g306212c6bab_0_91"/>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7" name="Google Shape;527;g306212c6bab_0_91"/>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8" name="Google Shape;528;g306212c6bab_0_91"/>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29" name="Google Shape;529;g306212c6bab_0_91"/>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0" name="Google Shape;530;g306212c6bab_0_91"/>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1" name="Google Shape;531;g306212c6bab_0_91"/>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32" name="Google Shape;532;g306212c6bab_0_91"/>
            <p:cNvGrpSpPr/>
            <p:nvPr/>
          </p:nvGrpSpPr>
          <p:grpSpPr>
            <a:xfrm rot="-1150372">
              <a:off x="9034377" y="1570687"/>
              <a:ext cx="754925" cy="714869"/>
              <a:chOff x="5973900" y="318475"/>
              <a:chExt cx="401900" cy="380575"/>
            </a:xfrm>
          </p:grpSpPr>
          <p:sp>
            <p:nvSpPr>
              <p:cNvPr id="533" name="Google Shape;533;g306212c6bab_0_91"/>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4" name="Google Shape;534;g306212c6bab_0_91"/>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5" name="Google Shape;535;g306212c6bab_0_91"/>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6" name="Google Shape;536;g306212c6bab_0_91"/>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7" name="Google Shape;537;g306212c6bab_0_91"/>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8" name="Google Shape;538;g306212c6bab_0_91"/>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9" name="Google Shape;539;g306212c6bab_0_91"/>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0" name="Google Shape;540;g306212c6bab_0_91"/>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1" name="Google Shape;541;g306212c6bab_0_91"/>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2" name="Google Shape;542;g306212c6bab_0_91"/>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3" name="Google Shape;543;g306212c6bab_0_91"/>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4" name="Google Shape;544;g306212c6bab_0_91"/>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5" name="Google Shape;545;g306212c6bab_0_91"/>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6" name="Google Shape;546;g306212c6bab_0_91"/>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47" name="Google Shape;547;g306212c6bab_0_91"/>
            <p:cNvGrpSpPr/>
            <p:nvPr/>
          </p:nvGrpSpPr>
          <p:grpSpPr>
            <a:xfrm rot="-2485038">
              <a:off x="7686107" y="5449626"/>
              <a:ext cx="833851" cy="799886"/>
              <a:chOff x="5233525" y="4954450"/>
              <a:chExt cx="538275" cy="516350"/>
            </a:xfrm>
          </p:grpSpPr>
          <p:sp>
            <p:nvSpPr>
              <p:cNvPr id="548" name="Google Shape;548;g306212c6bab_0_91"/>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9" name="Google Shape;549;g306212c6bab_0_91"/>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0" name="Google Shape;550;g306212c6bab_0_91"/>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1" name="Google Shape;551;g306212c6bab_0_91"/>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2" name="Google Shape;552;g306212c6bab_0_91"/>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3" name="Google Shape;553;g306212c6bab_0_91"/>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4" name="Google Shape;554;g306212c6bab_0_91"/>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5" name="Google Shape;555;g306212c6bab_0_91"/>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6" name="Google Shape;556;g306212c6bab_0_91"/>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7" name="Google Shape;557;g306212c6bab_0_91"/>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8" name="Google Shape;558;g306212c6bab_0_91"/>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306212c6bab_0_150"/>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64" name="Google Shape;564;g306212c6bab_0_150"/>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565" name="Google Shape;565;g306212c6bab_0_150"/>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One-to-Many Relationship</a:t>
            </a:r>
            <a:endParaRPr b="0" i="0" sz="3500" u="none" cap="none" strike="noStrike">
              <a:solidFill>
                <a:srgbClr val="3E4754"/>
              </a:solidFill>
              <a:latin typeface="Arial"/>
              <a:ea typeface="Arial"/>
              <a:cs typeface="Arial"/>
              <a:sym typeface="Arial"/>
            </a:endParaRPr>
          </a:p>
        </p:txBody>
      </p:sp>
      <p:pic>
        <p:nvPicPr>
          <p:cNvPr id="566" name="Google Shape;566;g306212c6bab_0_150"/>
          <p:cNvPicPr preferRelativeResize="0"/>
          <p:nvPr/>
        </p:nvPicPr>
        <p:blipFill rotWithShape="1">
          <a:blip r:embed="rId4">
            <a:alphaModFix/>
          </a:blip>
          <a:srcRect b="0" l="0" r="0" t="0"/>
          <a:stretch/>
        </p:blipFill>
        <p:spPr>
          <a:xfrm>
            <a:off x="5231780" y="2558850"/>
            <a:ext cx="1590675" cy="342900"/>
          </a:xfrm>
          <a:prstGeom prst="rect">
            <a:avLst/>
          </a:prstGeom>
          <a:noFill/>
          <a:ln>
            <a:noFill/>
          </a:ln>
        </p:spPr>
      </p:pic>
      <p:sp>
        <p:nvSpPr>
          <p:cNvPr id="567" name="Google Shape;567;g306212c6bab_0_150"/>
          <p:cNvSpPr txBox="1"/>
          <p:nvPr/>
        </p:nvSpPr>
        <p:spPr>
          <a:xfrm>
            <a:off x="3885150" y="2534100"/>
            <a:ext cx="1194900" cy="392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One Side</a:t>
            </a:r>
            <a:endParaRPr b="0" i="0" sz="1600" u="none" cap="none" strike="noStrike">
              <a:solidFill>
                <a:srgbClr val="000000"/>
              </a:solidFill>
              <a:latin typeface="Arial"/>
              <a:ea typeface="Arial"/>
              <a:cs typeface="Arial"/>
              <a:sym typeface="Arial"/>
            </a:endParaRPr>
          </a:p>
        </p:txBody>
      </p:sp>
      <p:sp>
        <p:nvSpPr>
          <p:cNvPr id="568" name="Google Shape;568;g306212c6bab_0_150"/>
          <p:cNvSpPr txBox="1"/>
          <p:nvPr/>
        </p:nvSpPr>
        <p:spPr>
          <a:xfrm>
            <a:off x="6890475" y="2534100"/>
            <a:ext cx="1194900" cy="39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Many Side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306212c6bab_0_159"/>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74" name="Google Shape;574;g306212c6bab_0_159"/>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575" name="Google Shape;575;g306212c6bab_0_159"/>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One-to-Many Relationship</a:t>
            </a:r>
            <a:endParaRPr b="0" i="0" sz="3500" u="none" cap="none" strike="noStrike">
              <a:solidFill>
                <a:srgbClr val="3E4754"/>
              </a:solidFill>
              <a:latin typeface="Arial"/>
              <a:ea typeface="Arial"/>
              <a:cs typeface="Arial"/>
              <a:sym typeface="Arial"/>
            </a:endParaRPr>
          </a:p>
        </p:txBody>
      </p:sp>
      <p:graphicFrame>
        <p:nvGraphicFramePr>
          <p:cNvPr id="576" name="Google Shape;576;g306212c6bab_0_159"/>
          <p:cNvGraphicFramePr/>
          <p:nvPr/>
        </p:nvGraphicFramePr>
        <p:xfrm>
          <a:off x="2926575" y="2292075"/>
          <a:ext cx="3000000" cy="3000000"/>
        </p:xfrm>
        <a:graphic>
          <a:graphicData uri="http://schemas.openxmlformats.org/drawingml/2006/table">
            <a:tbl>
              <a:tblPr>
                <a:noFill/>
                <a:tableStyleId>{D3D7836A-6DDB-4FDD-AAE8-B49A4D97EEFA}</a:tableStyleId>
              </a:tblPr>
              <a:tblGrid>
                <a:gridCol w="2397275"/>
              </a:tblGrid>
              <a:tr h="481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Student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351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first_name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last_name   </a:t>
                      </a:r>
                      <a:r>
                        <a:rPr lang="en-US" sz="1500" u="none" cap="none" strike="noStrike">
                          <a:solidFill>
                            <a:srgbClr val="434343"/>
                          </a:solidFill>
                        </a:rPr>
                        <a:t>text</a:t>
                      </a:r>
                      <a:endParaRPr sz="16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age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class_id       </a:t>
                      </a:r>
                      <a:r>
                        <a:rPr lang="en-US" sz="1500" u="none" cap="none" strike="noStrike">
                          <a:solidFill>
                            <a:srgbClr val="434343"/>
                          </a:solidFill>
                        </a:rPr>
                        <a:t>integer</a:t>
                      </a:r>
                      <a:endParaRPr sz="1500" u="none" cap="none" strike="noStrike">
                        <a:solidFill>
                          <a:srgbClr val="434343"/>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577" name="Google Shape;577;g306212c6bab_0_159"/>
          <p:cNvGraphicFramePr/>
          <p:nvPr/>
        </p:nvGraphicFramePr>
        <p:xfrm>
          <a:off x="7193775" y="2292075"/>
          <a:ext cx="3000000" cy="3000000"/>
        </p:xfrm>
        <a:graphic>
          <a:graphicData uri="http://schemas.openxmlformats.org/drawingml/2006/table">
            <a:tbl>
              <a:tblPr>
                <a:noFill/>
                <a:tableStyleId>{D3D7836A-6DDB-4FDD-AAE8-B49A4D97EEFA}</a:tableStyleId>
              </a:tblPr>
              <a:tblGrid>
                <a:gridCol w="2397275"/>
              </a:tblGrid>
              <a:tr h="308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130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text</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classroom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class_size    </a:t>
                      </a:r>
                      <a:r>
                        <a:rPr lang="en-US" sz="1500" u="none" cap="none" strike="noStrike">
                          <a:solidFill>
                            <a:srgbClr val="434343"/>
                          </a:solidFill>
                        </a:rPr>
                        <a:t>integer</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578" name="Google Shape;578;g306212c6bab_0_159"/>
          <p:cNvCxnSpPr/>
          <p:nvPr/>
        </p:nvCxnSpPr>
        <p:spPr>
          <a:xfrm flipH="1" rot="10800000">
            <a:off x="5331975" y="2991175"/>
            <a:ext cx="1861200" cy="1154100"/>
          </a:xfrm>
          <a:prstGeom prst="bentConnector3">
            <a:avLst>
              <a:gd fmla="val 50000" name="adj1"/>
            </a:avLst>
          </a:prstGeom>
          <a:noFill/>
          <a:ln cap="flat" cmpd="sng" w="19050">
            <a:solidFill>
              <a:srgbClr val="3C607E"/>
            </a:solidFill>
            <a:prstDash val="solid"/>
            <a:round/>
            <a:headEnd len="sm" w="sm" type="none"/>
            <a:tailEnd len="sm" w="sm" type="none"/>
          </a:ln>
        </p:spPr>
      </p:cxnSp>
      <p:cxnSp>
        <p:nvCxnSpPr>
          <p:cNvPr id="579" name="Google Shape;579;g306212c6bab_0_159"/>
          <p:cNvCxnSpPr/>
          <p:nvPr/>
        </p:nvCxnSpPr>
        <p:spPr>
          <a:xfrm flipH="1">
            <a:off x="5333175" y="4135375"/>
            <a:ext cx="178800" cy="89400"/>
          </a:xfrm>
          <a:prstGeom prst="straightConnector1">
            <a:avLst/>
          </a:prstGeom>
          <a:noFill/>
          <a:ln cap="flat" cmpd="sng" w="19050">
            <a:solidFill>
              <a:srgbClr val="3C607E"/>
            </a:solidFill>
            <a:prstDash val="solid"/>
            <a:round/>
            <a:headEnd len="sm" w="sm" type="none"/>
            <a:tailEnd len="sm" w="sm" type="none"/>
          </a:ln>
        </p:spPr>
      </p:cxnSp>
      <p:cxnSp>
        <p:nvCxnSpPr>
          <p:cNvPr id="580" name="Google Shape;580;g306212c6bab_0_159"/>
          <p:cNvCxnSpPr/>
          <p:nvPr/>
        </p:nvCxnSpPr>
        <p:spPr>
          <a:xfrm>
            <a:off x="5331975" y="4038475"/>
            <a:ext cx="181200" cy="96900"/>
          </a:xfrm>
          <a:prstGeom prst="straightConnector1">
            <a:avLst/>
          </a:prstGeom>
          <a:noFill/>
          <a:ln cap="flat" cmpd="sng" w="19050">
            <a:solidFill>
              <a:srgbClr val="3C607E"/>
            </a:solidFill>
            <a:prstDash val="solid"/>
            <a:round/>
            <a:headEnd len="sm" w="sm" type="none"/>
            <a:tailEnd len="sm" w="sm" type="none"/>
          </a:ln>
        </p:spPr>
      </p:cxnSp>
      <p:cxnSp>
        <p:nvCxnSpPr>
          <p:cNvPr id="581" name="Google Shape;581;g306212c6bab_0_159"/>
          <p:cNvCxnSpPr/>
          <p:nvPr/>
        </p:nvCxnSpPr>
        <p:spPr>
          <a:xfrm>
            <a:off x="7010425" y="2914950"/>
            <a:ext cx="1500" cy="157800"/>
          </a:xfrm>
          <a:prstGeom prst="straightConnector1">
            <a:avLst/>
          </a:prstGeom>
          <a:noFill/>
          <a:ln cap="flat" cmpd="sng" w="19050">
            <a:solidFill>
              <a:srgbClr val="3C607E"/>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5" name="Shape 585"/>
        <p:cNvGrpSpPr/>
        <p:nvPr/>
      </p:nvGrpSpPr>
      <p:grpSpPr>
        <a:xfrm>
          <a:off x="0" y="0"/>
          <a:ext cx="0" cy="0"/>
          <a:chOff x="0" y="0"/>
          <a:chExt cx="0" cy="0"/>
        </a:xfrm>
      </p:grpSpPr>
      <p:sp>
        <p:nvSpPr>
          <p:cNvPr id="586" name="Google Shape;586;g306212c6bab_0_171"/>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One-to-One Relationship</a:t>
            </a:r>
            <a:endParaRPr>
              <a:solidFill>
                <a:schemeClr val="lt1"/>
              </a:solidFill>
              <a:latin typeface="Arial"/>
              <a:ea typeface="Arial"/>
              <a:cs typeface="Arial"/>
              <a:sym typeface="Arial"/>
            </a:endParaRPr>
          </a:p>
        </p:txBody>
      </p:sp>
      <p:sp>
        <p:nvSpPr>
          <p:cNvPr id="587" name="Google Shape;587;g306212c6bab_0_171"/>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588" name="Google Shape;588;g306212c6bab_0_171"/>
          <p:cNvGrpSpPr/>
          <p:nvPr/>
        </p:nvGrpSpPr>
        <p:grpSpPr>
          <a:xfrm>
            <a:off x="8923273" y="3307227"/>
            <a:ext cx="2993544" cy="2620036"/>
            <a:chOff x="5259755" y="732778"/>
            <a:chExt cx="6557599" cy="5739401"/>
          </a:xfrm>
        </p:grpSpPr>
        <p:grpSp>
          <p:nvGrpSpPr>
            <p:cNvPr id="589" name="Google Shape;589;g306212c6bab_0_171"/>
            <p:cNvGrpSpPr/>
            <p:nvPr/>
          </p:nvGrpSpPr>
          <p:grpSpPr>
            <a:xfrm rot="-819746">
              <a:off x="7170215" y="1966797"/>
              <a:ext cx="818210" cy="1067032"/>
              <a:chOff x="7135192" y="1236172"/>
              <a:chExt cx="818214" cy="1067037"/>
            </a:xfrm>
          </p:grpSpPr>
          <p:sp>
            <p:nvSpPr>
              <p:cNvPr id="590" name="Google Shape;590;g306212c6bab_0_171"/>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91" name="Google Shape;591;g306212c6bab_0_171"/>
              <p:cNvGrpSpPr/>
              <p:nvPr/>
            </p:nvGrpSpPr>
            <p:grpSpPr>
              <a:xfrm>
                <a:off x="7135192" y="1625684"/>
                <a:ext cx="791271" cy="677525"/>
                <a:chOff x="1934025" y="1001650"/>
                <a:chExt cx="415300" cy="355600"/>
              </a:xfrm>
            </p:grpSpPr>
            <p:sp>
              <p:nvSpPr>
                <p:cNvPr id="592" name="Google Shape;592;g306212c6bab_0_171"/>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3" name="Google Shape;593;g306212c6bab_0_171"/>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4" name="Google Shape;594;g306212c6bab_0_171"/>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5" name="Google Shape;595;g306212c6bab_0_171"/>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96" name="Google Shape;596;g306212c6bab_0_171"/>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97" name="Google Shape;597;g306212c6bab_0_171"/>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98" name="Google Shape;598;g306212c6bab_0_171"/>
            <p:cNvGrpSpPr/>
            <p:nvPr/>
          </p:nvGrpSpPr>
          <p:grpSpPr>
            <a:xfrm rot="929101">
              <a:off x="10666778" y="845650"/>
              <a:ext cx="970514" cy="919313"/>
              <a:chOff x="2583100" y="2973775"/>
              <a:chExt cx="461550" cy="437200"/>
            </a:xfrm>
          </p:grpSpPr>
          <p:sp>
            <p:nvSpPr>
              <p:cNvPr id="599" name="Google Shape;599;g306212c6bab_0_171"/>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0" name="Google Shape;600;g306212c6bab_0_171"/>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01" name="Google Shape;601;g306212c6bab_0_171"/>
            <p:cNvGrpSpPr/>
            <p:nvPr/>
          </p:nvGrpSpPr>
          <p:grpSpPr>
            <a:xfrm>
              <a:off x="5259755" y="5850494"/>
              <a:ext cx="836142" cy="621685"/>
              <a:chOff x="5247525" y="3007275"/>
              <a:chExt cx="517575" cy="384825"/>
            </a:xfrm>
          </p:grpSpPr>
          <p:sp>
            <p:nvSpPr>
              <p:cNvPr id="602" name="Google Shape;602;g306212c6bab_0_17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3" name="Google Shape;603;g306212c6bab_0_17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04" name="Google Shape;604;g306212c6bab_0_171"/>
            <p:cNvGrpSpPr/>
            <p:nvPr/>
          </p:nvGrpSpPr>
          <p:grpSpPr>
            <a:xfrm rot="-995577">
              <a:off x="8647545" y="3714913"/>
              <a:ext cx="874251" cy="717776"/>
              <a:chOff x="2599525" y="3688600"/>
              <a:chExt cx="428675" cy="351950"/>
            </a:xfrm>
          </p:grpSpPr>
          <p:sp>
            <p:nvSpPr>
              <p:cNvPr id="605" name="Google Shape;605;g306212c6bab_0_171"/>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6" name="Google Shape;606;g306212c6bab_0_171"/>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7" name="Google Shape;607;g306212c6bab_0_171"/>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08" name="Google Shape;608;g306212c6bab_0_171"/>
            <p:cNvGrpSpPr/>
            <p:nvPr/>
          </p:nvGrpSpPr>
          <p:grpSpPr>
            <a:xfrm>
              <a:off x="10447748" y="3460898"/>
              <a:ext cx="688381" cy="688381"/>
              <a:chOff x="5941025" y="3634400"/>
              <a:chExt cx="467650" cy="467650"/>
            </a:xfrm>
          </p:grpSpPr>
          <p:sp>
            <p:nvSpPr>
              <p:cNvPr id="609" name="Google Shape;609;g306212c6bab_0_171"/>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0" name="Google Shape;610;g306212c6bab_0_171"/>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1" name="Google Shape;611;g306212c6bab_0_171"/>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2" name="Google Shape;612;g306212c6bab_0_171"/>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3" name="Google Shape;613;g306212c6bab_0_171"/>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4" name="Google Shape;614;g306212c6bab_0_171"/>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15" name="Google Shape;615;g306212c6bab_0_171"/>
            <p:cNvGrpSpPr/>
            <p:nvPr/>
          </p:nvGrpSpPr>
          <p:grpSpPr>
            <a:xfrm rot="-1150372">
              <a:off x="9034377" y="1570687"/>
              <a:ext cx="754925" cy="714869"/>
              <a:chOff x="5973900" y="318475"/>
              <a:chExt cx="401900" cy="380575"/>
            </a:xfrm>
          </p:grpSpPr>
          <p:sp>
            <p:nvSpPr>
              <p:cNvPr id="616" name="Google Shape;616;g306212c6bab_0_171"/>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7" name="Google Shape;617;g306212c6bab_0_171"/>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8" name="Google Shape;618;g306212c6bab_0_171"/>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19" name="Google Shape;619;g306212c6bab_0_171"/>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0" name="Google Shape;620;g306212c6bab_0_171"/>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1" name="Google Shape;621;g306212c6bab_0_171"/>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2" name="Google Shape;622;g306212c6bab_0_171"/>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3" name="Google Shape;623;g306212c6bab_0_171"/>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4" name="Google Shape;624;g306212c6bab_0_171"/>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5" name="Google Shape;625;g306212c6bab_0_171"/>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6" name="Google Shape;626;g306212c6bab_0_171"/>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7" name="Google Shape;627;g306212c6bab_0_171"/>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8" name="Google Shape;628;g306212c6bab_0_171"/>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9" name="Google Shape;629;g306212c6bab_0_171"/>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30" name="Google Shape;630;g306212c6bab_0_171"/>
            <p:cNvGrpSpPr/>
            <p:nvPr/>
          </p:nvGrpSpPr>
          <p:grpSpPr>
            <a:xfrm rot="-2485038">
              <a:off x="7686107" y="5449626"/>
              <a:ext cx="833851" cy="799886"/>
              <a:chOff x="5233525" y="4954450"/>
              <a:chExt cx="538275" cy="516350"/>
            </a:xfrm>
          </p:grpSpPr>
          <p:sp>
            <p:nvSpPr>
              <p:cNvPr id="631" name="Google Shape;631;g306212c6bab_0_171"/>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2" name="Google Shape;632;g306212c6bab_0_171"/>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3" name="Google Shape;633;g306212c6bab_0_171"/>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4" name="Google Shape;634;g306212c6bab_0_171"/>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5" name="Google Shape;635;g306212c6bab_0_171"/>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6" name="Google Shape;636;g306212c6bab_0_171"/>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7" name="Google Shape;637;g306212c6bab_0_171"/>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8" name="Google Shape;638;g306212c6bab_0_171"/>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9" name="Google Shape;639;g306212c6bab_0_171"/>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0" name="Google Shape;640;g306212c6bab_0_171"/>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41" name="Google Shape;641;g306212c6bab_0_171"/>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g306212c6bab_0_230"/>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47" name="Google Shape;647;g306212c6bab_0_230"/>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648" name="Google Shape;648;g306212c6bab_0_230"/>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One-to-One Relationship</a:t>
            </a:r>
            <a:endParaRPr b="0" i="0" sz="3500" u="none" cap="none" strike="noStrike">
              <a:solidFill>
                <a:srgbClr val="3E4754"/>
              </a:solidFill>
              <a:latin typeface="Arial"/>
              <a:ea typeface="Arial"/>
              <a:cs typeface="Arial"/>
              <a:sym typeface="Arial"/>
            </a:endParaRPr>
          </a:p>
        </p:txBody>
      </p:sp>
      <p:sp>
        <p:nvSpPr>
          <p:cNvPr id="649" name="Google Shape;649;g306212c6bab_0_230"/>
          <p:cNvSpPr txBox="1"/>
          <p:nvPr/>
        </p:nvSpPr>
        <p:spPr>
          <a:xfrm>
            <a:off x="3885150" y="2576963"/>
            <a:ext cx="1194900" cy="392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One Side</a:t>
            </a:r>
            <a:endParaRPr b="0" i="0" sz="1600" u="none" cap="none" strike="noStrike">
              <a:solidFill>
                <a:srgbClr val="000000"/>
              </a:solidFill>
              <a:latin typeface="Arial"/>
              <a:ea typeface="Arial"/>
              <a:cs typeface="Arial"/>
              <a:sym typeface="Arial"/>
            </a:endParaRPr>
          </a:p>
        </p:txBody>
      </p:sp>
      <p:sp>
        <p:nvSpPr>
          <p:cNvPr id="650" name="Google Shape;650;g306212c6bab_0_230"/>
          <p:cNvSpPr txBox="1"/>
          <p:nvPr/>
        </p:nvSpPr>
        <p:spPr>
          <a:xfrm>
            <a:off x="6890475" y="2576963"/>
            <a:ext cx="1194900" cy="39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One Side</a:t>
            </a:r>
            <a:endParaRPr b="0" i="0" sz="1600" u="none" cap="none" strike="noStrike">
              <a:solidFill>
                <a:srgbClr val="000000"/>
              </a:solidFill>
              <a:latin typeface="Arial"/>
              <a:ea typeface="Arial"/>
              <a:cs typeface="Arial"/>
              <a:sym typeface="Arial"/>
            </a:endParaRPr>
          </a:p>
        </p:txBody>
      </p:sp>
      <p:pic>
        <p:nvPicPr>
          <p:cNvPr id="651" name="Google Shape;651;g306212c6bab_0_230"/>
          <p:cNvPicPr preferRelativeResize="0"/>
          <p:nvPr/>
        </p:nvPicPr>
        <p:blipFill rotWithShape="1">
          <a:blip r:embed="rId4">
            <a:alphaModFix/>
          </a:blip>
          <a:srcRect b="0" l="0" r="0" t="0"/>
          <a:stretch/>
        </p:blipFill>
        <p:spPr>
          <a:xfrm>
            <a:off x="5155580" y="2539800"/>
            <a:ext cx="1714500" cy="466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g306212c6bab_0_239"/>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57" name="Google Shape;657;g306212c6bab_0_239"/>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658" name="Google Shape;658;g306212c6bab_0_239"/>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One-to-One Relationship</a:t>
            </a:r>
            <a:endParaRPr b="0" i="0" sz="3500" u="none" cap="none" strike="noStrike">
              <a:solidFill>
                <a:srgbClr val="3E4754"/>
              </a:solidFill>
              <a:latin typeface="Arial"/>
              <a:ea typeface="Arial"/>
              <a:cs typeface="Arial"/>
              <a:sym typeface="Arial"/>
            </a:endParaRPr>
          </a:p>
        </p:txBody>
      </p:sp>
      <p:graphicFrame>
        <p:nvGraphicFramePr>
          <p:cNvPr id="659" name="Google Shape;659;g306212c6bab_0_239"/>
          <p:cNvGraphicFramePr/>
          <p:nvPr/>
        </p:nvGraphicFramePr>
        <p:xfrm>
          <a:off x="3740850" y="1758300"/>
          <a:ext cx="3000000" cy="3000000"/>
        </p:xfrm>
        <a:graphic>
          <a:graphicData uri="http://schemas.openxmlformats.org/drawingml/2006/table">
            <a:tbl>
              <a:tblPr>
                <a:noFill/>
                <a:tableStyleId>{D3D7836A-6DDB-4FDD-AAE8-B49A4D97EEFA}</a:tableStyleId>
              </a:tblPr>
              <a:tblGrid>
                <a:gridCol w="3518975"/>
              </a:tblGrid>
              <a:tr h="481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Student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351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first_name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last_name   </a:t>
                      </a:r>
                      <a:r>
                        <a:rPr lang="en-US" sz="1500" u="none" cap="none" strike="noStrike">
                          <a:solidFill>
                            <a:srgbClr val="434343"/>
                          </a:solidFill>
                        </a:rPr>
                        <a:t>text</a:t>
                      </a:r>
                      <a:endParaRPr sz="16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age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class_id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emergency_contact_id       </a:t>
                      </a:r>
                      <a:r>
                        <a:rPr lang="en-US" sz="1500" u="none" cap="none" strike="noStrike">
                          <a:solidFill>
                            <a:srgbClr val="434343"/>
                          </a:solidFill>
                        </a:rPr>
                        <a:t>integer</a:t>
                      </a:r>
                      <a:endParaRPr sz="1500" u="none" cap="none" strike="noStrike">
                        <a:solidFill>
                          <a:srgbClr val="434343"/>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660" name="Google Shape;660;g306212c6bab_0_239"/>
          <p:cNvGraphicFramePr/>
          <p:nvPr/>
        </p:nvGraphicFramePr>
        <p:xfrm>
          <a:off x="9129750" y="1758300"/>
          <a:ext cx="3000000" cy="3000000"/>
        </p:xfrm>
        <a:graphic>
          <a:graphicData uri="http://schemas.openxmlformats.org/drawingml/2006/table">
            <a:tbl>
              <a:tblPr>
                <a:noFill/>
                <a:tableStyleId>{D3D7836A-6DDB-4FDD-AAE8-B49A4D97EEFA}</a:tableStyleId>
              </a:tblPr>
              <a:tblGrid>
                <a:gridCol w="2397275"/>
              </a:tblGrid>
              <a:tr h="308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B7B7B7"/>
                    </a:solidFill>
                  </a:tcPr>
                </a:tc>
              </a:tr>
              <a:tr h="1130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text</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classroom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class_size    </a:t>
                      </a:r>
                      <a:r>
                        <a:rPr lang="en-US" sz="1500" u="none" cap="none" strike="noStrike">
                          <a:solidFill>
                            <a:srgbClr val="434343"/>
                          </a:solidFill>
                        </a:rPr>
                        <a:t>integer</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661" name="Google Shape;661;g306212c6bab_0_239"/>
          <p:cNvCxnSpPr/>
          <p:nvPr/>
        </p:nvCxnSpPr>
        <p:spPr>
          <a:xfrm flipH="1" rot="10800000">
            <a:off x="7267950" y="2457400"/>
            <a:ext cx="1861200" cy="1154100"/>
          </a:xfrm>
          <a:prstGeom prst="bentConnector3">
            <a:avLst>
              <a:gd fmla="val 50000" name="adj1"/>
            </a:avLst>
          </a:prstGeom>
          <a:noFill/>
          <a:ln cap="flat" cmpd="sng" w="19050">
            <a:solidFill>
              <a:srgbClr val="3C607E"/>
            </a:solidFill>
            <a:prstDash val="solid"/>
            <a:round/>
            <a:headEnd len="sm" w="sm" type="none"/>
            <a:tailEnd len="sm" w="sm" type="none"/>
          </a:ln>
        </p:spPr>
      </p:cxnSp>
      <p:cxnSp>
        <p:nvCxnSpPr>
          <p:cNvPr id="662" name="Google Shape;662;g306212c6bab_0_239"/>
          <p:cNvCxnSpPr/>
          <p:nvPr/>
        </p:nvCxnSpPr>
        <p:spPr>
          <a:xfrm>
            <a:off x="8977325" y="2362500"/>
            <a:ext cx="1500" cy="157800"/>
          </a:xfrm>
          <a:prstGeom prst="straightConnector1">
            <a:avLst/>
          </a:prstGeom>
          <a:noFill/>
          <a:ln cap="flat" cmpd="sng" w="19050">
            <a:solidFill>
              <a:srgbClr val="3C607E"/>
            </a:solidFill>
            <a:prstDash val="solid"/>
            <a:round/>
            <a:headEnd len="sm" w="sm" type="none"/>
            <a:tailEnd len="sm" w="sm" type="none"/>
          </a:ln>
        </p:spPr>
      </p:cxnSp>
      <p:graphicFrame>
        <p:nvGraphicFramePr>
          <p:cNvPr id="663" name="Google Shape;663;g306212c6bab_0_239"/>
          <p:cNvGraphicFramePr/>
          <p:nvPr/>
        </p:nvGraphicFramePr>
        <p:xfrm>
          <a:off x="366750" y="2520300"/>
          <a:ext cx="3000000" cy="3000000"/>
        </p:xfrm>
        <a:graphic>
          <a:graphicData uri="http://schemas.openxmlformats.org/drawingml/2006/table">
            <a:tbl>
              <a:tblPr>
                <a:noFill/>
                <a:tableStyleId>{D3D7836A-6DDB-4FDD-AAE8-B49A4D97EEFA}</a:tableStyleId>
              </a:tblPr>
              <a:tblGrid>
                <a:gridCol w="2397275"/>
              </a:tblGrid>
              <a:tr h="308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Emergency_Contact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130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first_name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last_name    </a:t>
                      </a:r>
                      <a:r>
                        <a:rPr lang="en-US" sz="1500" u="none" cap="none" strike="noStrike">
                          <a:solidFill>
                            <a:srgbClr val="434343"/>
                          </a:solidFill>
                        </a:rPr>
                        <a:t>text</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chemeClr val="lt1"/>
                    </a:solidFill>
                  </a:tcPr>
                </a:tc>
              </a:tr>
            </a:tbl>
          </a:graphicData>
        </a:graphic>
      </p:graphicFrame>
      <p:cxnSp>
        <p:nvCxnSpPr>
          <p:cNvPr id="664" name="Google Shape;664;g306212c6bab_0_239"/>
          <p:cNvCxnSpPr/>
          <p:nvPr/>
        </p:nvCxnSpPr>
        <p:spPr>
          <a:xfrm>
            <a:off x="2783325" y="3196975"/>
            <a:ext cx="959100" cy="682800"/>
          </a:xfrm>
          <a:prstGeom prst="bentConnector3">
            <a:avLst>
              <a:gd fmla="val 50000" name="adj1"/>
            </a:avLst>
          </a:prstGeom>
          <a:noFill/>
          <a:ln cap="flat" cmpd="sng" w="19050">
            <a:solidFill>
              <a:srgbClr val="3C607E"/>
            </a:solidFill>
            <a:prstDash val="solid"/>
            <a:round/>
            <a:headEnd len="sm" w="sm" type="none"/>
            <a:tailEnd len="sm" w="sm" type="none"/>
          </a:ln>
        </p:spPr>
      </p:cxnSp>
      <p:cxnSp>
        <p:nvCxnSpPr>
          <p:cNvPr id="665" name="Google Shape;665;g306212c6bab_0_239"/>
          <p:cNvCxnSpPr/>
          <p:nvPr/>
        </p:nvCxnSpPr>
        <p:spPr>
          <a:xfrm>
            <a:off x="2937750" y="3050675"/>
            <a:ext cx="0" cy="260100"/>
          </a:xfrm>
          <a:prstGeom prst="straightConnector1">
            <a:avLst/>
          </a:prstGeom>
          <a:noFill/>
          <a:ln cap="flat" cmpd="sng" w="19050">
            <a:solidFill>
              <a:srgbClr val="3C607E"/>
            </a:solidFill>
            <a:prstDash val="solid"/>
            <a:round/>
            <a:headEnd len="sm" w="sm" type="none"/>
            <a:tailEnd len="sm" w="sm" type="none"/>
          </a:ln>
        </p:spPr>
      </p:cxnSp>
      <p:cxnSp>
        <p:nvCxnSpPr>
          <p:cNvPr id="666" name="Google Shape;666;g306212c6bab_0_239"/>
          <p:cNvCxnSpPr/>
          <p:nvPr/>
        </p:nvCxnSpPr>
        <p:spPr>
          <a:xfrm flipH="1">
            <a:off x="3471200" y="3782200"/>
            <a:ext cx="3000" cy="214500"/>
          </a:xfrm>
          <a:prstGeom prst="straightConnector1">
            <a:avLst/>
          </a:prstGeom>
          <a:noFill/>
          <a:ln cap="flat" cmpd="sng" w="19050">
            <a:solidFill>
              <a:srgbClr val="3C607E"/>
            </a:solidFill>
            <a:prstDash val="solid"/>
            <a:round/>
            <a:headEnd len="sm" w="sm" type="none"/>
            <a:tailEnd len="sm" w="sm" type="none"/>
          </a:ln>
        </p:spPr>
      </p:cxnSp>
      <p:cxnSp>
        <p:nvCxnSpPr>
          <p:cNvPr id="667" name="Google Shape;667;g306212c6bab_0_239"/>
          <p:cNvCxnSpPr/>
          <p:nvPr/>
        </p:nvCxnSpPr>
        <p:spPr>
          <a:xfrm flipH="1">
            <a:off x="7267950" y="3611500"/>
            <a:ext cx="178800" cy="89400"/>
          </a:xfrm>
          <a:prstGeom prst="straightConnector1">
            <a:avLst/>
          </a:prstGeom>
          <a:noFill/>
          <a:ln cap="flat" cmpd="sng" w="19050">
            <a:solidFill>
              <a:srgbClr val="3C607E"/>
            </a:solidFill>
            <a:prstDash val="solid"/>
            <a:round/>
            <a:headEnd len="sm" w="sm" type="none"/>
            <a:tailEnd len="sm" w="sm" type="none"/>
          </a:ln>
        </p:spPr>
      </p:cxnSp>
      <p:cxnSp>
        <p:nvCxnSpPr>
          <p:cNvPr id="668" name="Google Shape;668;g306212c6bab_0_239"/>
          <p:cNvCxnSpPr/>
          <p:nvPr/>
        </p:nvCxnSpPr>
        <p:spPr>
          <a:xfrm>
            <a:off x="7266750" y="3514600"/>
            <a:ext cx="181200" cy="96900"/>
          </a:xfrm>
          <a:prstGeom prst="straightConnector1">
            <a:avLst/>
          </a:prstGeom>
          <a:noFill/>
          <a:ln cap="flat" cmpd="sng" w="19050">
            <a:solidFill>
              <a:srgbClr val="3C607E"/>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2" name="Shape 672"/>
        <p:cNvGrpSpPr/>
        <p:nvPr/>
      </p:nvGrpSpPr>
      <p:grpSpPr>
        <a:xfrm>
          <a:off x="0" y="0"/>
          <a:ext cx="0" cy="0"/>
          <a:chOff x="0" y="0"/>
          <a:chExt cx="0" cy="0"/>
        </a:xfrm>
      </p:grpSpPr>
      <p:sp>
        <p:nvSpPr>
          <p:cNvPr id="673" name="Google Shape;673;g306212c6bab_0_255"/>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Many-to-Many Relationship</a:t>
            </a:r>
            <a:endParaRPr>
              <a:solidFill>
                <a:schemeClr val="lt1"/>
              </a:solidFill>
              <a:latin typeface="Arial"/>
              <a:ea typeface="Arial"/>
              <a:cs typeface="Arial"/>
              <a:sym typeface="Arial"/>
            </a:endParaRPr>
          </a:p>
        </p:txBody>
      </p:sp>
      <p:sp>
        <p:nvSpPr>
          <p:cNvPr id="674" name="Google Shape;674;g306212c6bab_0_255"/>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675" name="Google Shape;675;g306212c6bab_0_255"/>
          <p:cNvGrpSpPr/>
          <p:nvPr/>
        </p:nvGrpSpPr>
        <p:grpSpPr>
          <a:xfrm>
            <a:off x="8923273" y="3307227"/>
            <a:ext cx="2993544" cy="2620036"/>
            <a:chOff x="5259755" y="732778"/>
            <a:chExt cx="6557599" cy="5739401"/>
          </a:xfrm>
        </p:grpSpPr>
        <p:grpSp>
          <p:nvGrpSpPr>
            <p:cNvPr id="676" name="Google Shape;676;g306212c6bab_0_255"/>
            <p:cNvGrpSpPr/>
            <p:nvPr/>
          </p:nvGrpSpPr>
          <p:grpSpPr>
            <a:xfrm rot="-819746">
              <a:off x="7170215" y="1966797"/>
              <a:ext cx="818210" cy="1067032"/>
              <a:chOff x="7135192" y="1236172"/>
              <a:chExt cx="818214" cy="1067037"/>
            </a:xfrm>
          </p:grpSpPr>
          <p:sp>
            <p:nvSpPr>
              <p:cNvPr id="677" name="Google Shape;677;g306212c6bab_0_255"/>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678" name="Google Shape;678;g306212c6bab_0_255"/>
              <p:cNvGrpSpPr/>
              <p:nvPr/>
            </p:nvGrpSpPr>
            <p:grpSpPr>
              <a:xfrm>
                <a:off x="7135192" y="1625684"/>
                <a:ext cx="791271" cy="677525"/>
                <a:chOff x="1934025" y="1001650"/>
                <a:chExt cx="415300" cy="355600"/>
              </a:xfrm>
            </p:grpSpPr>
            <p:sp>
              <p:nvSpPr>
                <p:cNvPr id="679" name="Google Shape;679;g306212c6bab_0_255"/>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0" name="Google Shape;680;g306212c6bab_0_255"/>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1" name="Google Shape;681;g306212c6bab_0_255"/>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2" name="Google Shape;682;g306212c6bab_0_255"/>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683" name="Google Shape;683;g306212c6bab_0_255"/>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4" name="Google Shape;684;g306212c6bab_0_255"/>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685" name="Google Shape;685;g306212c6bab_0_255"/>
            <p:cNvGrpSpPr/>
            <p:nvPr/>
          </p:nvGrpSpPr>
          <p:grpSpPr>
            <a:xfrm rot="929101">
              <a:off x="10666778" y="845650"/>
              <a:ext cx="970514" cy="919313"/>
              <a:chOff x="2583100" y="2973775"/>
              <a:chExt cx="461550" cy="437200"/>
            </a:xfrm>
          </p:grpSpPr>
          <p:sp>
            <p:nvSpPr>
              <p:cNvPr id="686" name="Google Shape;686;g306212c6bab_0_25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87" name="Google Shape;687;g306212c6bab_0_25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88" name="Google Shape;688;g306212c6bab_0_255"/>
            <p:cNvGrpSpPr/>
            <p:nvPr/>
          </p:nvGrpSpPr>
          <p:grpSpPr>
            <a:xfrm>
              <a:off x="5259755" y="5850494"/>
              <a:ext cx="836142" cy="621685"/>
              <a:chOff x="5247525" y="3007275"/>
              <a:chExt cx="517575" cy="384825"/>
            </a:xfrm>
          </p:grpSpPr>
          <p:sp>
            <p:nvSpPr>
              <p:cNvPr id="689" name="Google Shape;689;g306212c6bab_0_255"/>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0" name="Google Shape;690;g306212c6bab_0_255"/>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91" name="Google Shape;691;g306212c6bab_0_255"/>
            <p:cNvGrpSpPr/>
            <p:nvPr/>
          </p:nvGrpSpPr>
          <p:grpSpPr>
            <a:xfrm rot="-995577">
              <a:off x="8647545" y="3714913"/>
              <a:ext cx="874251" cy="717776"/>
              <a:chOff x="2599525" y="3688600"/>
              <a:chExt cx="428675" cy="351950"/>
            </a:xfrm>
          </p:grpSpPr>
          <p:sp>
            <p:nvSpPr>
              <p:cNvPr id="692" name="Google Shape;692;g306212c6bab_0_255"/>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3" name="Google Shape;693;g306212c6bab_0_255"/>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4" name="Google Shape;694;g306212c6bab_0_255"/>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695" name="Google Shape;695;g306212c6bab_0_255"/>
            <p:cNvGrpSpPr/>
            <p:nvPr/>
          </p:nvGrpSpPr>
          <p:grpSpPr>
            <a:xfrm>
              <a:off x="10447748" y="3460898"/>
              <a:ext cx="688381" cy="688381"/>
              <a:chOff x="5941025" y="3634400"/>
              <a:chExt cx="467650" cy="467650"/>
            </a:xfrm>
          </p:grpSpPr>
          <p:sp>
            <p:nvSpPr>
              <p:cNvPr id="696" name="Google Shape;696;g306212c6bab_0_255"/>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7" name="Google Shape;697;g306212c6bab_0_255"/>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8" name="Google Shape;698;g306212c6bab_0_255"/>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99" name="Google Shape;699;g306212c6bab_0_255"/>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0" name="Google Shape;700;g306212c6bab_0_255"/>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1" name="Google Shape;701;g306212c6bab_0_255"/>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02" name="Google Shape;702;g306212c6bab_0_255"/>
            <p:cNvGrpSpPr/>
            <p:nvPr/>
          </p:nvGrpSpPr>
          <p:grpSpPr>
            <a:xfrm rot="-1150372">
              <a:off x="9034377" y="1570687"/>
              <a:ext cx="754925" cy="714869"/>
              <a:chOff x="5973900" y="318475"/>
              <a:chExt cx="401900" cy="380575"/>
            </a:xfrm>
          </p:grpSpPr>
          <p:sp>
            <p:nvSpPr>
              <p:cNvPr id="703" name="Google Shape;703;g306212c6bab_0_255"/>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4" name="Google Shape;704;g306212c6bab_0_255"/>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5" name="Google Shape;705;g306212c6bab_0_255"/>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6" name="Google Shape;706;g306212c6bab_0_255"/>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7" name="Google Shape;707;g306212c6bab_0_255"/>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8" name="Google Shape;708;g306212c6bab_0_255"/>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09" name="Google Shape;709;g306212c6bab_0_255"/>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0" name="Google Shape;710;g306212c6bab_0_255"/>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1" name="Google Shape;711;g306212c6bab_0_255"/>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2" name="Google Shape;712;g306212c6bab_0_255"/>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3" name="Google Shape;713;g306212c6bab_0_255"/>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4" name="Google Shape;714;g306212c6bab_0_255"/>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5" name="Google Shape;715;g306212c6bab_0_255"/>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6" name="Google Shape;716;g306212c6bab_0_255"/>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717" name="Google Shape;717;g306212c6bab_0_255"/>
            <p:cNvGrpSpPr/>
            <p:nvPr/>
          </p:nvGrpSpPr>
          <p:grpSpPr>
            <a:xfrm rot="-2485038">
              <a:off x="7686107" y="5449626"/>
              <a:ext cx="833851" cy="799886"/>
              <a:chOff x="5233525" y="4954450"/>
              <a:chExt cx="538275" cy="516350"/>
            </a:xfrm>
          </p:grpSpPr>
          <p:sp>
            <p:nvSpPr>
              <p:cNvPr id="718" name="Google Shape;718;g306212c6bab_0_255"/>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19" name="Google Shape;719;g306212c6bab_0_255"/>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0" name="Google Shape;720;g306212c6bab_0_255"/>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1" name="Google Shape;721;g306212c6bab_0_255"/>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2" name="Google Shape;722;g306212c6bab_0_255"/>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3" name="Google Shape;723;g306212c6bab_0_255"/>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4" name="Google Shape;724;g306212c6bab_0_255"/>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5" name="Google Shape;725;g306212c6bab_0_255"/>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6" name="Google Shape;726;g306212c6bab_0_255"/>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7" name="Google Shape;727;g306212c6bab_0_255"/>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28" name="Google Shape;728;g306212c6bab_0_255"/>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g306212c6bab_0_314"/>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34" name="Google Shape;734;g306212c6bab_0_314"/>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735" name="Google Shape;735;g306212c6bab_0_314"/>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Many-to-Many Relationship</a:t>
            </a:r>
            <a:endParaRPr b="0" i="0" sz="3500" u="none" cap="none" strike="noStrike">
              <a:solidFill>
                <a:srgbClr val="3E4754"/>
              </a:solidFill>
              <a:latin typeface="Arial"/>
              <a:ea typeface="Arial"/>
              <a:cs typeface="Arial"/>
              <a:sym typeface="Arial"/>
            </a:endParaRPr>
          </a:p>
        </p:txBody>
      </p:sp>
      <p:sp>
        <p:nvSpPr>
          <p:cNvPr id="736" name="Google Shape;736;g306212c6bab_0_314"/>
          <p:cNvSpPr txBox="1"/>
          <p:nvPr/>
        </p:nvSpPr>
        <p:spPr>
          <a:xfrm>
            <a:off x="3885150" y="2576963"/>
            <a:ext cx="1194900" cy="392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Many Side</a:t>
            </a:r>
            <a:endParaRPr b="0" i="0" sz="1600" u="none" cap="none" strike="noStrike">
              <a:solidFill>
                <a:srgbClr val="000000"/>
              </a:solidFill>
              <a:latin typeface="Arial"/>
              <a:ea typeface="Arial"/>
              <a:cs typeface="Arial"/>
              <a:sym typeface="Arial"/>
            </a:endParaRPr>
          </a:p>
        </p:txBody>
      </p:sp>
      <p:sp>
        <p:nvSpPr>
          <p:cNvPr id="737" name="Google Shape;737;g306212c6bab_0_314"/>
          <p:cNvSpPr txBox="1"/>
          <p:nvPr/>
        </p:nvSpPr>
        <p:spPr>
          <a:xfrm>
            <a:off x="6890475" y="2576963"/>
            <a:ext cx="1194900" cy="39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Many Side</a:t>
            </a:r>
            <a:endParaRPr b="0" i="0" sz="1600" u="none" cap="none" strike="noStrike">
              <a:solidFill>
                <a:srgbClr val="000000"/>
              </a:solidFill>
              <a:latin typeface="Arial"/>
              <a:ea typeface="Arial"/>
              <a:cs typeface="Arial"/>
              <a:sym typeface="Arial"/>
            </a:endParaRPr>
          </a:p>
        </p:txBody>
      </p:sp>
      <p:pic>
        <p:nvPicPr>
          <p:cNvPr id="738" name="Google Shape;738;g306212c6bab_0_314"/>
          <p:cNvPicPr preferRelativeResize="0"/>
          <p:nvPr/>
        </p:nvPicPr>
        <p:blipFill rotWithShape="1">
          <a:blip r:embed="rId4">
            <a:alphaModFix/>
          </a:blip>
          <a:srcRect b="0" l="0" r="0" t="0"/>
          <a:stretch/>
        </p:blipFill>
        <p:spPr>
          <a:xfrm>
            <a:off x="5128018" y="2549325"/>
            <a:ext cx="1714500" cy="447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g306212c6bab_0_323"/>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44" name="Google Shape;744;g306212c6bab_0_323"/>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745" name="Google Shape;745;g306212c6bab_0_323"/>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Many-to-Many Relationship</a:t>
            </a:r>
            <a:endParaRPr b="0" i="0" sz="3500" u="none" cap="none" strike="noStrike">
              <a:solidFill>
                <a:srgbClr val="3E4754"/>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4400"/>
              <a:buFont typeface="Arial"/>
              <a:buNone/>
            </a:pPr>
            <a:r>
              <a:rPr b="0" i="0" lang="en-US" sz="3500" u="none" cap="none" strike="noStrike">
                <a:solidFill>
                  <a:srgbClr val="3E4754"/>
                </a:solidFill>
                <a:latin typeface="Arial"/>
                <a:ea typeface="Arial"/>
                <a:cs typeface="Arial"/>
                <a:sym typeface="Arial"/>
              </a:rPr>
              <a:t>(Simple Way)</a:t>
            </a:r>
            <a:endParaRPr b="0" i="0" sz="3500" u="none" cap="none" strike="noStrike">
              <a:solidFill>
                <a:srgbClr val="3E4754"/>
              </a:solidFill>
              <a:latin typeface="Arial"/>
              <a:ea typeface="Arial"/>
              <a:cs typeface="Arial"/>
              <a:sym typeface="Arial"/>
            </a:endParaRPr>
          </a:p>
        </p:txBody>
      </p:sp>
      <p:graphicFrame>
        <p:nvGraphicFramePr>
          <p:cNvPr id="746" name="Google Shape;746;g306212c6bab_0_323"/>
          <p:cNvGraphicFramePr/>
          <p:nvPr/>
        </p:nvGraphicFramePr>
        <p:xfrm>
          <a:off x="3786075" y="1606275"/>
          <a:ext cx="3000000" cy="3000000"/>
        </p:xfrm>
        <a:graphic>
          <a:graphicData uri="http://schemas.openxmlformats.org/drawingml/2006/table">
            <a:tbl>
              <a:tblPr>
                <a:noFill/>
                <a:tableStyleId>{D3D7836A-6DDB-4FDD-AAE8-B49A4D97EEFA}</a:tableStyleId>
              </a:tblPr>
              <a:tblGrid>
                <a:gridCol w="3518975"/>
              </a:tblGrid>
              <a:tr h="481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Student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351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first_name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last_name   </a:t>
                      </a:r>
                      <a:r>
                        <a:rPr lang="en-US" sz="1500" u="none" cap="none" strike="noStrike">
                          <a:solidFill>
                            <a:srgbClr val="434343"/>
                          </a:solidFill>
                        </a:rPr>
                        <a:t>text</a:t>
                      </a:r>
                      <a:endParaRPr sz="16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age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class_id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emergency_contact_id       </a:t>
                      </a:r>
                      <a:r>
                        <a:rPr lang="en-US" sz="1500" u="none" cap="none" strike="noStrike">
                          <a:solidFill>
                            <a:srgbClr val="434343"/>
                          </a:solidFill>
                        </a:rPr>
                        <a:t>integer</a:t>
                      </a:r>
                      <a:endParaRPr sz="1500" u="none" cap="none" strike="noStrike">
                        <a:solidFill>
                          <a:srgbClr val="434343"/>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747" name="Google Shape;747;g306212c6bab_0_323"/>
          <p:cNvGraphicFramePr/>
          <p:nvPr/>
        </p:nvGraphicFramePr>
        <p:xfrm>
          <a:off x="9174975" y="1606275"/>
          <a:ext cx="3000000" cy="3000000"/>
        </p:xfrm>
        <a:graphic>
          <a:graphicData uri="http://schemas.openxmlformats.org/drawingml/2006/table">
            <a:tbl>
              <a:tblPr>
                <a:noFill/>
                <a:tableStyleId>{D3D7836A-6DDB-4FDD-AAE8-B49A4D97EEFA}</a:tableStyleId>
              </a:tblPr>
              <a:tblGrid>
                <a:gridCol w="2397275"/>
              </a:tblGrid>
              <a:tr h="308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999999"/>
                    </a:solidFill>
                  </a:tcPr>
                </a:tc>
              </a:tr>
              <a:tr h="1130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text</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classroom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class_size    </a:t>
                      </a:r>
                      <a:r>
                        <a:rPr lang="en-US" sz="1500" u="none" cap="none" strike="noStrike">
                          <a:solidFill>
                            <a:srgbClr val="434343"/>
                          </a:solidFill>
                        </a:rPr>
                        <a:t>integer</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748" name="Google Shape;748;g306212c6bab_0_323"/>
          <p:cNvCxnSpPr/>
          <p:nvPr/>
        </p:nvCxnSpPr>
        <p:spPr>
          <a:xfrm flipH="1" rot="10800000">
            <a:off x="7313175" y="2305375"/>
            <a:ext cx="1861200" cy="1154100"/>
          </a:xfrm>
          <a:prstGeom prst="bentConnector3">
            <a:avLst>
              <a:gd fmla="val 50000" name="adj1"/>
            </a:avLst>
          </a:prstGeom>
          <a:noFill/>
          <a:ln cap="flat" cmpd="sng" w="19050">
            <a:solidFill>
              <a:srgbClr val="3C607E"/>
            </a:solidFill>
            <a:prstDash val="solid"/>
            <a:round/>
            <a:headEnd len="sm" w="sm" type="none"/>
            <a:tailEnd len="sm" w="sm" type="none"/>
          </a:ln>
        </p:spPr>
      </p:cxnSp>
      <p:cxnSp>
        <p:nvCxnSpPr>
          <p:cNvPr id="749" name="Google Shape;749;g306212c6bab_0_323"/>
          <p:cNvCxnSpPr/>
          <p:nvPr/>
        </p:nvCxnSpPr>
        <p:spPr>
          <a:xfrm>
            <a:off x="8987500" y="2224025"/>
            <a:ext cx="8100" cy="178800"/>
          </a:xfrm>
          <a:prstGeom prst="straightConnector1">
            <a:avLst/>
          </a:prstGeom>
          <a:noFill/>
          <a:ln cap="flat" cmpd="sng" w="19050">
            <a:solidFill>
              <a:srgbClr val="3C607E"/>
            </a:solidFill>
            <a:prstDash val="solid"/>
            <a:round/>
            <a:headEnd len="sm" w="sm" type="none"/>
            <a:tailEnd len="sm" w="sm" type="none"/>
          </a:ln>
        </p:spPr>
      </p:cxnSp>
      <p:cxnSp>
        <p:nvCxnSpPr>
          <p:cNvPr id="750" name="Google Shape;750;g306212c6bab_0_323"/>
          <p:cNvCxnSpPr/>
          <p:nvPr/>
        </p:nvCxnSpPr>
        <p:spPr>
          <a:xfrm flipH="1">
            <a:off x="7313150" y="3459475"/>
            <a:ext cx="178800" cy="89400"/>
          </a:xfrm>
          <a:prstGeom prst="straightConnector1">
            <a:avLst/>
          </a:prstGeom>
          <a:noFill/>
          <a:ln cap="flat" cmpd="sng" w="19050">
            <a:solidFill>
              <a:srgbClr val="3C607E"/>
            </a:solidFill>
            <a:prstDash val="solid"/>
            <a:round/>
            <a:headEnd len="sm" w="sm" type="none"/>
            <a:tailEnd len="sm" w="sm" type="none"/>
          </a:ln>
        </p:spPr>
      </p:cxnSp>
      <p:cxnSp>
        <p:nvCxnSpPr>
          <p:cNvPr id="751" name="Google Shape;751;g306212c6bab_0_323"/>
          <p:cNvCxnSpPr/>
          <p:nvPr/>
        </p:nvCxnSpPr>
        <p:spPr>
          <a:xfrm>
            <a:off x="7305050" y="3396450"/>
            <a:ext cx="195000" cy="65100"/>
          </a:xfrm>
          <a:prstGeom prst="straightConnector1">
            <a:avLst/>
          </a:prstGeom>
          <a:noFill/>
          <a:ln cap="flat" cmpd="sng" w="19050">
            <a:solidFill>
              <a:srgbClr val="3C607E"/>
            </a:solidFill>
            <a:prstDash val="solid"/>
            <a:round/>
            <a:headEnd len="sm" w="sm" type="none"/>
            <a:tailEnd len="sm" w="sm" type="none"/>
          </a:ln>
        </p:spPr>
      </p:cxnSp>
      <p:graphicFrame>
        <p:nvGraphicFramePr>
          <p:cNvPr id="752" name="Google Shape;752;g306212c6bab_0_323"/>
          <p:cNvGraphicFramePr/>
          <p:nvPr/>
        </p:nvGraphicFramePr>
        <p:xfrm>
          <a:off x="411975" y="2368275"/>
          <a:ext cx="3000000" cy="3000000"/>
        </p:xfrm>
        <a:graphic>
          <a:graphicData uri="http://schemas.openxmlformats.org/drawingml/2006/table">
            <a:tbl>
              <a:tblPr>
                <a:noFill/>
                <a:tableStyleId>{D3D7836A-6DDB-4FDD-AAE8-B49A4D97EEFA}</a:tableStyleId>
              </a:tblPr>
              <a:tblGrid>
                <a:gridCol w="2397275"/>
              </a:tblGrid>
              <a:tr h="308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Emergency_Contact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999999"/>
                    </a:solidFill>
                  </a:tcPr>
                </a:tc>
              </a:tr>
              <a:tr h="1130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first_name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last_name    </a:t>
                      </a:r>
                      <a:r>
                        <a:rPr lang="en-US" sz="1500" u="none" cap="none" strike="noStrike">
                          <a:solidFill>
                            <a:srgbClr val="434343"/>
                          </a:solidFill>
                        </a:rPr>
                        <a:t>text</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chemeClr val="lt1"/>
                    </a:solidFill>
                  </a:tcPr>
                </a:tc>
              </a:tr>
            </a:tbl>
          </a:graphicData>
        </a:graphic>
      </p:graphicFrame>
      <p:cxnSp>
        <p:nvCxnSpPr>
          <p:cNvPr id="753" name="Google Shape;753;g306212c6bab_0_323"/>
          <p:cNvCxnSpPr/>
          <p:nvPr/>
        </p:nvCxnSpPr>
        <p:spPr>
          <a:xfrm>
            <a:off x="2828550" y="3044950"/>
            <a:ext cx="959100" cy="682800"/>
          </a:xfrm>
          <a:prstGeom prst="bentConnector3">
            <a:avLst>
              <a:gd fmla="val 50000" name="adj1"/>
            </a:avLst>
          </a:prstGeom>
          <a:noFill/>
          <a:ln cap="flat" cmpd="sng" w="19050">
            <a:solidFill>
              <a:srgbClr val="3C607E"/>
            </a:solidFill>
            <a:prstDash val="solid"/>
            <a:round/>
            <a:headEnd len="sm" w="sm" type="none"/>
            <a:tailEnd len="sm" w="sm" type="none"/>
          </a:ln>
        </p:spPr>
      </p:cxnSp>
      <p:cxnSp>
        <p:nvCxnSpPr>
          <p:cNvPr id="754" name="Google Shape;754;g306212c6bab_0_323"/>
          <p:cNvCxnSpPr/>
          <p:nvPr/>
        </p:nvCxnSpPr>
        <p:spPr>
          <a:xfrm>
            <a:off x="2982975" y="2898650"/>
            <a:ext cx="0" cy="260100"/>
          </a:xfrm>
          <a:prstGeom prst="straightConnector1">
            <a:avLst/>
          </a:prstGeom>
          <a:noFill/>
          <a:ln cap="flat" cmpd="sng" w="19050">
            <a:solidFill>
              <a:srgbClr val="3C607E"/>
            </a:solidFill>
            <a:prstDash val="solid"/>
            <a:round/>
            <a:headEnd len="sm" w="sm" type="none"/>
            <a:tailEnd len="sm" w="sm" type="none"/>
          </a:ln>
        </p:spPr>
      </p:cxnSp>
      <p:cxnSp>
        <p:nvCxnSpPr>
          <p:cNvPr id="755" name="Google Shape;755;g306212c6bab_0_323"/>
          <p:cNvCxnSpPr/>
          <p:nvPr/>
        </p:nvCxnSpPr>
        <p:spPr>
          <a:xfrm flipH="1">
            <a:off x="3516425" y="3630175"/>
            <a:ext cx="3000" cy="214500"/>
          </a:xfrm>
          <a:prstGeom prst="straightConnector1">
            <a:avLst/>
          </a:prstGeom>
          <a:noFill/>
          <a:ln cap="flat" cmpd="sng" w="19050">
            <a:solidFill>
              <a:srgbClr val="3C607E"/>
            </a:solidFill>
            <a:prstDash val="solid"/>
            <a:round/>
            <a:headEnd len="sm" w="sm" type="none"/>
            <a:tailEnd len="sm" w="sm" type="none"/>
          </a:ln>
        </p:spPr>
      </p:cxnSp>
      <p:graphicFrame>
        <p:nvGraphicFramePr>
          <p:cNvPr id="756" name="Google Shape;756;g306212c6bab_0_323"/>
          <p:cNvGraphicFramePr/>
          <p:nvPr/>
        </p:nvGraphicFramePr>
        <p:xfrm>
          <a:off x="8262575" y="4288525"/>
          <a:ext cx="3000000" cy="3000000"/>
        </p:xfrm>
        <a:graphic>
          <a:graphicData uri="http://schemas.openxmlformats.org/drawingml/2006/table">
            <a:tbl>
              <a:tblPr>
                <a:noFill/>
                <a:tableStyleId>{D3D7836A-6DDB-4FDD-AAE8-B49A4D97EEFA}</a:tableStyleId>
              </a:tblPr>
              <a:tblGrid>
                <a:gridCol w="2397275"/>
              </a:tblGrid>
              <a:tr h="3509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Subject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803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name            </a:t>
                      </a:r>
                      <a:r>
                        <a:rPr lang="en-US" sz="1500" u="none" cap="none" strike="noStrike">
                          <a:solidFill>
                            <a:srgbClr val="434343"/>
                          </a:solidFill>
                        </a:rPr>
                        <a:t>text</a:t>
                      </a:r>
                      <a:r>
                        <a:rPr lang="en-US" sz="1800" u="none" cap="none" strike="noStrike"/>
                        <a:t> </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757" name="Google Shape;757;g306212c6bab_0_323"/>
          <p:cNvCxnSpPr/>
          <p:nvPr/>
        </p:nvCxnSpPr>
        <p:spPr>
          <a:xfrm>
            <a:off x="7323325" y="1853175"/>
            <a:ext cx="357600" cy="0"/>
          </a:xfrm>
          <a:prstGeom prst="straightConnector1">
            <a:avLst/>
          </a:prstGeom>
          <a:noFill/>
          <a:ln cap="flat" cmpd="sng" w="19050">
            <a:solidFill>
              <a:srgbClr val="3C607E"/>
            </a:solidFill>
            <a:prstDash val="solid"/>
            <a:round/>
            <a:headEnd len="sm" w="sm" type="none"/>
            <a:tailEnd len="sm" w="sm" type="none"/>
          </a:ln>
        </p:spPr>
      </p:cxnSp>
      <p:cxnSp>
        <p:nvCxnSpPr>
          <p:cNvPr id="758" name="Google Shape;758;g306212c6bab_0_323"/>
          <p:cNvCxnSpPr/>
          <p:nvPr/>
        </p:nvCxnSpPr>
        <p:spPr>
          <a:xfrm>
            <a:off x="7697225" y="1853175"/>
            <a:ext cx="24300" cy="2674200"/>
          </a:xfrm>
          <a:prstGeom prst="straightConnector1">
            <a:avLst/>
          </a:prstGeom>
          <a:noFill/>
          <a:ln cap="flat" cmpd="sng" w="19050">
            <a:solidFill>
              <a:srgbClr val="3C607E"/>
            </a:solidFill>
            <a:prstDash val="solid"/>
            <a:round/>
            <a:headEnd len="sm" w="sm" type="none"/>
            <a:tailEnd len="sm" w="sm" type="none"/>
          </a:ln>
        </p:spPr>
      </p:cxnSp>
      <p:cxnSp>
        <p:nvCxnSpPr>
          <p:cNvPr id="759" name="Google Shape;759;g306212c6bab_0_323"/>
          <p:cNvCxnSpPr/>
          <p:nvPr/>
        </p:nvCxnSpPr>
        <p:spPr>
          <a:xfrm>
            <a:off x="7721600" y="4511050"/>
            <a:ext cx="544500" cy="8100"/>
          </a:xfrm>
          <a:prstGeom prst="straightConnector1">
            <a:avLst/>
          </a:prstGeom>
          <a:noFill/>
          <a:ln cap="flat" cmpd="sng" w="19050">
            <a:solidFill>
              <a:srgbClr val="3C607E"/>
            </a:solidFill>
            <a:prstDash val="solid"/>
            <a:round/>
            <a:headEnd len="sm" w="sm" type="none"/>
            <a:tailEnd len="sm" w="sm" type="none"/>
          </a:ln>
        </p:spPr>
      </p:cxnSp>
      <p:cxnSp>
        <p:nvCxnSpPr>
          <p:cNvPr id="760" name="Google Shape;760;g306212c6bab_0_323"/>
          <p:cNvCxnSpPr/>
          <p:nvPr/>
        </p:nvCxnSpPr>
        <p:spPr>
          <a:xfrm>
            <a:off x="7315200" y="1674375"/>
            <a:ext cx="227700" cy="170700"/>
          </a:xfrm>
          <a:prstGeom prst="straightConnector1">
            <a:avLst/>
          </a:prstGeom>
          <a:noFill/>
          <a:ln cap="flat" cmpd="sng" w="19050">
            <a:solidFill>
              <a:srgbClr val="3C607E"/>
            </a:solidFill>
            <a:prstDash val="solid"/>
            <a:round/>
            <a:headEnd len="sm" w="sm" type="none"/>
            <a:tailEnd len="sm" w="sm" type="none"/>
          </a:ln>
        </p:spPr>
      </p:cxnSp>
      <p:cxnSp>
        <p:nvCxnSpPr>
          <p:cNvPr id="761" name="Google Shape;761;g306212c6bab_0_323"/>
          <p:cNvCxnSpPr/>
          <p:nvPr/>
        </p:nvCxnSpPr>
        <p:spPr>
          <a:xfrm flipH="1" rot="10800000">
            <a:off x="7323325" y="1853200"/>
            <a:ext cx="219600" cy="178800"/>
          </a:xfrm>
          <a:prstGeom prst="straightConnector1">
            <a:avLst/>
          </a:prstGeom>
          <a:noFill/>
          <a:ln cap="flat" cmpd="sng" w="19050">
            <a:solidFill>
              <a:srgbClr val="3C607E"/>
            </a:solidFill>
            <a:prstDash val="solid"/>
            <a:round/>
            <a:headEnd len="sm" w="sm" type="none"/>
            <a:tailEnd len="sm" w="sm" type="none"/>
          </a:ln>
        </p:spPr>
      </p:cxnSp>
      <p:cxnSp>
        <p:nvCxnSpPr>
          <p:cNvPr id="762" name="Google Shape;762;g306212c6bab_0_323"/>
          <p:cNvCxnSpPr/>
          <p:nvPr/>
        </p:nvCxnSpPr>
        <p:spPr>
          <a:xfrm flipH="1" rot="10800000">
            <a:off x="8030475" y="4389275"/>
            <a:ext cx="235800" cy="129900"/>
          </a:xfrm>
          <a:prstGeom prst="straightConnector1">
            <a:avLst/>
          </a:prstGeom>
          <a:noFill/>
          <a:ln cap="flat" cmpd="sng" w="19050">
            <a:solidFill>
              <a:srgbClr val="3C607E"/>
            </a:solidFill>
            <a:prstDash val="solid"/>
            <a:round/>
            <a:headEnd len="sm" w="sm" type="none"/>
            <a:tailEnd len="sm" w="sm" type="none"/>
          </a:ln>
        </p:spPr>
      </p:cxnSp>
      <p:cxnSp>
        <p:nvCxnSpPr>
          <p:cNvPr id="763" name="Google Shape;763;g306212c6bab_0_323"/>
          <p:cNvCxnSpPr/>
          <p:nvPr/>
        </p:nvCxnSpPr>
        <p:spPr>
          <a:xfrm>
            <a:off x="8014200" y="4519175"/>
            <a:ext cx="252000" cy="105600"/>
          </a:xfrm>
          <a:prstGeom prst="straightConnector1">
            <a:avLst/>
          </a:prstGeom>
          <a:noFill/>
          <a:ln cap="flat" cmpd="sng" w="19050">
            <a:solidFill>
              <a:srgbClr val="3C607E"/>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g306212c6bab_0_347"/>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69" name="Google Shape;769;g306212c6bab_0_347"/>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770" name="Google Shape;770;g306212c6bab_0_347"/>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Many-to-Many Relationship</a:t>
            </a:r>
            <a:endParaRPr b="0" i="0" sz="3500" u="none" cap="none" strike="noStrike">
              <a:solidFill>
                <a:srgbClr val="3E4754"/>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(Alternative Way)</a:t>
            </a:r>
            <a:endParaRPr b="0" i="0" sz="3500" u="none" cap="none" strike="noStrike">
              <a:solidFill>
                <a:srgbClr val="3E4754"/>
              </a:solidFill>
              <a:latin typeface="Arial"/>
              <a:ea typeface="Arial"/>
              <a:cs typeface="Arial"/>
              <a:sym typeface="Arial"/>
            </a:endParaRPr>
          </a:p>
        </p:txBody>
      </p:sp>
      <p:graphicFrame>
        <p:nvGraphicFramePr>
          <p:cNvPr id="771" name="Google Shape;771;g306212c6bab_0_347"/>
          <p:cNvGraphicFramePr/>
          <p:nvPr/>
        </p:nvGraphicFramePr>
        <p:xfrm>
          <a:off x="3786075" y="1606275"/>
          <a:ext cx="3000000" cy="3000000"/>
        </p:xfrm>
        <a:graphic>
          <a:graphicData uri="http://schemas.openxmlformats.org/drawingml/2006/table">
            <a:tbl>
              <a:tblPr>
                <a:noFill/>
                <a:tableStyleId>{D3D7836A-6DDB-4FDD-AAE8-B49A4D97EEFA}</a:tableStyleId>
              </a:tblPr>
              <a:tblGrid>
                <a:gridCol w="3518975"/>
              </a:tblGrid>
              <a:tr h="481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Student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351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first_name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last_name   </a:t>
                      </a:r>
                      <a:r>
                        <a:rPr lang="en-US" sz="1500" u="none" cap="none" strike="noStrike">
                          <a:solidFill>
                            <a:srgbClr val="434343"/>
                          </a:solidFill>
                        </a:rPr>
                        <a:t>text</a:t>
                      </a:r>
                      <a:endParaRPr sz="16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age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class_id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emergency_contact_id       </a:t>
                      </a:r>
                      <a:r>
                        <a:rPr lang="en-US" sz="1500" u="none" cap="none" strike="noStrike">
                          <a:solidFill>
                            <a:srgbClr val="434343"/>
                          </a:solidFill>
                        </a:rPr>
                        <a:t>integer</a:t>
                      </a:r>
                      <a:endParaRPr sz="1500" u="none" cap="none" strike="noStrike">
                        <a:solidFill>
                          <a:srgbClr val="434343"/>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772" name="Google Shape;772;g306212c6bab_0_347"/>
          <p:cNvGraphicFramePr/>
          <p:nvPr/>
        </p:nvGraphicFramePr>
        <p:xfrm>
          <a:off x="9174975" y="1606275"/>
          <a:ext cx="3000000" cy="3000000"/>
        </p:xfrm>
        <a:graphic>
          <a:graphicData uri="http://schemas.openxmlformats.org/drawingml/2006/table">
            <a:tbl>
              <a:tblPr>
                <a:noFill/>
                <a:tableStyleId>{D3D7836A-6DDB-4FDD-AAE8-B49A4D97EEFA}</a:tableStyleId>
              </a:tblPr>
              <a:tblGrid>
                <a:gridCol w="2397275"/>
              </a:tblGrid>
              <a:tr h="308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999999"/>
                    </a:solidFill>
                  </a:tcPr>
                </a:tc>
              </a:tr>
              <a:tr h="1130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text</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classroom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class_size    </a:t>
                      </a:r>
                      <a:r>
                        <a:rPr lang="en-US" sz="1500" u="none" cap="none" strike="noStrike">
                          <a:solidFill>
                            <a:srgbClr val="434343"/>
                          </a:solidFill>
                        </a:rPr>
                        <a:t>integer</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773" name="Google Shape;773;g306212c6bab_0_347"/>
          <p:cNvCxnSpPr/>
          <p:nvPr/>
        </p:nvCxnSpPr>
        <p:spPr>
          <a:xfrm flipH="1" rot="10800000">
            <a:off x="7313175" y="2305375"/>
            <a:ext cx="1861200" cy="1154100"/>
          </a:xfrm>
          <a:prstGeom prst="bentConnector3">
            <a:avLst>
              <a:gd fmla="val 50000" name="adj1"/>
            </a:avLst>
          </a:prstGeom>
          <a:noFill/>
          <a:ln cap="flat" cmpd="sng" w="19050">
            <a:solidFill>
              <a:srgbClr val="3C607E"/>
            </a:solidFill>
            <a:prstDash val="solid"/>
            <a:round/>
            <a:headEnd len="sm" w="sm" type="none"/>
            <a:tailEnd len="sm" w="sm" type="none"/>
          </a:ln>
        </p:spPr>
      </p:cxnSp>
      <p:cxnSp>
        <p:nvCxnSpPr>
          <p:cNvPr id="774" name="Google Shape;774;g306212c6bab_0_347"/>
          <p:cNvCxnSpPr/>
          <p:nvPr/>
        </p:nvCxnSpPr>
        <p:spPr>
          <a:xfrm>
            <a:off x="8987500" y="2224025"/>
            <a:ext cx="8100" cy="178800"/>
          </a:xfrm>
          <a:prstGeom prst="straightConnector1">
            <a:avLst/>
          </a:prstGeom>
          <a:noFill/>
          <a:ln cap="flat" cmpd="sng" w="19050">
            <a:solidFill>
              <a:srgbClr val="3C607E"/>
            </a:solidFill>
            <a:prstDash val="solid"/>
            <a:round/>
            <a:headEnd len="sm" w="sm" type="none"/>
            <a:tailEnd len="sm" w="sm" type="none"/>
          </a:ln>
        </p:spPr>
      </p:cxnSp>
      <p:cxnSp>
        <p:nvCxnSpPr>
          <p:cNvPr id="775" name="Google Shape;775;g306212c6bab_0_347"/>
          <p:cNvCxnSpPr/>
          <p:nvPr/>
        </p:nvCxnSpPr>
        <p:spPr>
          <a:xfrm flipH="1">
            <a:off x="7313150" y="3459475"/>
            <a:ext cx="178800" cy="89400"/>
          </a:xfrm>
          <a:prstGeom prst="straightConnector1">
            <a:avLst/>
          </a:prstGeom>
          <a:noFill/>
          <a:ln cap="flat" cmpd="sng" w="19050">
            <a:solidFill>
              <a:srgbClr val="3C607E"/>
            </a:solidFill>
            <a:prstDash val="solid"/>
            <a:round/>
            <a:headEnd len="sm" w="sm" type="none"/>
            <a:tailEnd len="sm" w="sm" type="none"/>
          </a:ln>
        </p:spPr>
      </p:cxnSp>
      <p:cxnSp>
        <p:nvCxnSpPr>
          <p:cNvPr id="776" name="Google Shape;776;g306212c6bab_0_347"/>
          <p:cNvCxnSpPr/>
          <p:nvPr/>
        </p:nvCxnSpPr>
        <p:spPr>
          <a:xfrm>
            <a:off x="7305050" y="3396450"/>
            <a:ext cx="195000" cy="65100"/>
          </a:xfrm>
          <a:prstGeom prst="straightConnector1">
            <a:avLst/>
          </a:prstGeom>
          <a:noFill/>
          <a:ln cap="flat" cmpd="sng" w="19050">
            <a:solidFill>
              <a:srgbClr val="3C607E"/>
            </a:solidFill>
            <a:prstDash val="solid"/>
            <a:round/>
            <a:headEnd len="sm" w="sm" type="none"/>
            <a:tailEnd len="sm" w="sm" type="none"/>
          </a:ln>
        </p:spPr>
      </p:cxnSp>
      <p:graphicFrame>
        <p:nvGraphicFramePr>
          <p:cNvPr id="777" name="Google Shape;777;g306212c6bab_0_347"/>
          <p:cNvGraphicFramePr/>
          <p:nvPr/>
        </p:nvGraphicFramePr>
        <p:xfrm>
          <a:off x="411975" y="2368275"/>
          <a:ext cx="3000000" cy="3000000"/>
        </p:xfrm>
        <a:graphic>
          <a:graphicData uri="http://schemas.openxmlformats.org/drawingml/2006/table">
            <a:tbl>
              <a:tblPr>
                <a:noFill/>
                <a:tableStyleId>{D3D7836A-6DDB-4FDD-AAE8-B49A4D97EEFA}</a:tableStyleId>
              </a:tblPr>
              <a:tblGrid>
                <a:gridCol w="2397275"/>
              </a:tblGrid>
              <a:tr h="3080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Emergency_Contact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999999"/>
                    </a:solidFill>
                  </a:tcPr>
                </a:tc>
              </a:tr>
              <a:tr h="11303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first_name    </a:t>
                      </a:r>
                      <a:r>
                        <a:rPr lang="en-US" sz="1500" u="none" cap="none" strike="noStrike">
                          <a:solidFill>
                            <a:srgbClr val="434343"/>
                          </a:solidFill>
                        </a:rPr>
                        <a:t>text</a:t>
                      </a:r>
                      <a:r>
                        <a:rPr lang="en-US" sz="1800" u="none" cap="none" strike="noStrike"/>
                        <a:t>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last_name    </a:t>
                      </a:r>
                      <a:r>
                        <a:rPr lang="en-US" sz="1500" u="none" cap="none" strike="noStrike">
                          <a:solidFill>
                            <a:srgbClr val="434343"/>
                          </a:solidFill>
                        </a:rPr>
                        <a:t>text</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chemeClr val="lt1"/>
                    </a:solidFill>
                  </a:tcPr>
                </a:tc>
              </a:tr>
            </a:tbl>
          </a:graphicData>
        </a:graphic>
      </p:graphicFrame>
      <p:cxnSp>
        <p:nvCxnSpPr>
          <p:cNvPr id="778" name="Google Shape;778;g306212c6bab_0_347"/>
          <p:cNvCxnSpPr/>
          <p:nvPr/>
        </p:nvCxnSpPr>
        <p:spPr>
          <a:xfrm>
            <a:off x="2828550" y="3044950"/>
            <a:ext cx="959100" cy="682800"/>
          </a:xfrm>
          <a:prstGeom prst="bentConnector3">
            <a:avLst>
              <a:gd fmla="val 50000" name="adj1"/>
            </a:avLst>
          </a:prstGeom>
          <a:noFill/>
          <a:ln cap="flat" cmpd="sng" w="19050">
            <a:solidFill>
              <a:srgbClr val="3C607E"/>
            </a:solidFill>
            <a:prstDash val="solid"/>
            <a:round/>
            <a:headEnd len="sm" w="sm" type="none"/>
            <a:tailEnd len="sm" w="sm" type="none"/>
          </a:ln>
        </p:spPr>
      </p:cxnSp>
      <p:cxnSp>
        <p:nvCxnSpPr>
          <p:cNvPr id="779" name="Google Shape;779;g306212c6bab_0_347"/>
          <p:cNvCxnSpPr/>
          <p:nvPr/>
        </p:nvCxnSpPr>
        <p:spPr>
          <a:xfrm>
            <a:off x="2982975" y="2898650"/>
            <a:ext cx="0" cy="260100"/>
          </a:xfrm>
          <a:prstGeom prst="straightConnector1">
            <a:avLst/>
          </a:prstGeom>
          <a:noFill/>
          <a:ln cap="flat" cmpd="sng" w="19050">
            <a:solidFill>
              <a:srgbClr val="3C607E"/>
            </a:solidFill>
            <a:prstDash val="solid"/>
            <a:round/>
            <a:headEnd len="sm" w="sm" type="none"/>
            <a:tailEnd len="sm" w="sm" type="none"/>
          </a:ln>
        </p:spPr>
      </p:cxnSp>
      <p:cxnSp>
        <p:nvCxnSpPr>
          <p:cNvPr id="780" name="Google Shape;780;g306212c6bab_0_347"/>
          <p:cNvCxnSpPr/>
          <p:nvPr/>
        </p:nvCxnSpPr>
        <p:spPr>
          <a:xfrm flipH="1">
            <a:off x="3516425" y="3630175"/>
            <a:ext cx="3000" cy="214500"/>
          </a:xfrm>
          <a:prstGeom prst="straightConnector1">
            <a:avLst/>
          </a:prstGeom>
          <a:noFill/>
          <a:ln cap="flat" cmpd="sng" w="19050">
            <a:solidFill>
              <a:srgbClr val="3C607E"/>
            </a:solidFill>
            <a:prstDash val="solid"/>
            <a:round/>
            <a:headEnd len="sm" w="sm" type="none"/>
            <a:tailEnd len="sm" w="sm" type="none"/>
          </a:ln>
        </p:spPr>
      </p:cxnSp>
      <p:graphicFrame>
        <p:nvGraphicFramePr>
          <p:cNvPr id="781" name="Google Shape;781;g306212c6bab_0_347"/>
          <p:cNvGraphicFramePr/>
          <p:nvPr/>
        </p:nvGraphicFramePr>
        <p:xfrm>
          <a:off x="8262575" y="4288525"/>
          <a:ext cx="3000000" cy="3000000"/>
        </p:xfrm>
        <a:graphic>
          <a:graphicData uri="http://schemas.openxmlformats.org/drawingml/2006/table">
            <a:tbl>
              <a:tblPr>
                <a:noFill/>
                <a:tableStyleId>{D3D7836A-6DDB-4FDD-AAE8-B49A4D97EEFA}</a:tableStyleId>
              </a:tblPr>
              <a:tblGrid>
                <a:gridCol w="2397275"/>
              </a:tblGrid>
              <a:tr h="3509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Subject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803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name            </a:t>
                      </a:r>
                      <a:r>
                        <a:rPr lang="en-US" sz="1500" u="none" cap="none" strike="noStrike">
                          <a:solidFill>
                            <a:srgbClr val="434343"/>
                          </a:solidFill>
                        </a:rPr>
                        <a:t>text</a:t>
                      </a:r>
                      <a:r>
                        <a:rPr lang="en-US" sz="1800" u="none" cap="none" strike="noStrike"/>
                        <a:t> </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aphicFrame>
        <p:nvGraphicFramePr>
          <p:cNvPr id="782" name="Google Shape;782;g306212c6bab_0_347"/>
          <p:cNvGraphicFramePr/>
          <p:nvPr/>
        </p:nvGraphicFramePr>
        <p:xfrm>
          <a:off x="4481025" y="4288525"/>
          <a:ext cx="3000000" cy="3000000"/>
        </p:xfrm>
        <a:graphic>
          <a:graphicData uri="http://schemas.openxmlformats.org/drawingml/2006/table">
            <a:tbl>
              <a:tblPr>
                <a:noFill/>
                <a:tableStyleId>{D3D7836A-6DDB-4FDD-AAE8-B49A4D97EEFA}</a:tableStyleId>
              </a:tblPr>
              <a:tblGrid>
                <a:gridCol w="2336350"/>
              </a:tblGrid>
              <a:tr h="3509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Enrollment</a:t>
                      </a:r>
                      <a:endParaRPr sz="18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8031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student_id     </a:t>
                      </a:r>
                      <a:r>
                        <a:rPr lang="en-US" sz="1500" u="none" cap="none" strike="noStrike">
                          <a:solidFill>
                            <a:srgbClr val="434343"/>
                          </a:solidFill>
                        </a:rPr>
                        <a:t>integer</a:t>
                      </a:r>
                      <a:endParaRPr sz="1500" u="none" cap="none" strike="noStrike">
                        <a:solidFill>
                          <a:srgbClr val="434343"/>
                        </a:solidFill>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subject_id     </a:t>
                      </a:r>
                      <a:r>
                        <a:rPr lang="en-US" sz="1500" u="none" cap="none" strike="noStrike">
                          <a:solidFill>
                            <a:srgbClr val="434343"/>
                          </a:solidFill>
                        </a:rPr>
                        <a:t>text</a:t>
                      </a:r>
                      <a:r>
                        <a:rPr lang="en-US" sz="1800" u="none" cap="none" strike="noStrike"/>
                        <a:t> </a:t>
                      </a:r>
                      <a:endParaRPr sz="16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grpSp>
        <p:nvGrpSpPr>
          <p:cNvPr id="783" name="Google Shape;783;g306212c6bab_0_347"/>
          <p:cNvGrpSpPr/>
          <p:nvPr/>
        </p:nvGrpSpPr>
        <p:grpSpPr>
          <a:xfrm>
            <a:off x="3446275" y="2308375"/>
            <a:ext cx="1015925" cy="2747250"/>
            <a:chOff x="3446275" y="2308375"/>
            <a:chExt cx="1015925" cy="2747250"/>
          </a:xfrm>
        </p:grpSpPr>
        <p:cxnSp>
          <p:nvCxnSpPr>
            <p:cNvPr id="784" name="Google Shape;784;g306212c6bab_0_347"/>
            <p:cNvCxnSpPr/>
            <p:nvPr/>
          </p:nvCxnSpPr>
          <p:spPr>
            <a:xfrm rot="10800000">
              <a:off x="3454350" y="2308375"/>
              <a:ext cx="333300" cy="8100"/>
            </a:xfrm>
            <a:prstGeom prst="straightConnector1">
              <a:avLst/>
            </a:prstGeom>
            <a:noFill/>
            <a:ln cap="flat" cmpd="sng" w="19050">
              <a:solidFill>
                <a:srgbClr val="3C607E"/>
              </a:solidFill>
              <a:prstDash val="solid"/>
              <a:round/>
              <a:headEnd len="sm" w="sm" type="none"/>
              <a:tailEnd len="sm" w="sm" type="none"/>
            </a:ln>
          </p:spPr>
        </p:cxnSp>
        <p:cxnSp>
          <p:nvCxnSpPr>
            <p:cNvPr id="785" name="Google Shape;785;g306212c6bab_0_347"/>
            <p:cNvCxnSpPr/>
            <p:nvPr/>
          </p:nvCxnSpPr>
          <p:spPr>
            <a:xfrm>
              <a:off x="3446275" y="2316475"/>
              <a:ext cx="32400" cy="2730900"/>
            </a:xfrm>
            <a:prstGeom prst="straightConnector1">
              <a:avLst/>
            </a:prstGeom>
            <a:noFill/>
            <a:ln cap="flat" cmpd="sng" w="19050">
              <a:solidFill>
                <a:srgbClr val="3C607E"/>
              </a:solidFill>
              <a:prstDash val="solid"/>
              <a:round/>
              <a:headEnd len="sm" w="sm" type="none"/>
              <a:tailEnd len="sm" w="sm" type="none"/>
            </a:ln>
          </p:spPr>
        </p:cxnSp>
        <p:cxnSp>
          <p:nvCxnSpPr>
            <p:cNvPr id="786" name="Google Shape;786;g306212c6bab_0_347"/>
            <p:cNvCxnSpPr/>
            <p:nvPr/>
          </p:nvCxnSpPr>
          <p:spPr>
            <a:xfrm flipH="1" rot="10800000">
              <a:off x="3486900" y="5006725"/>
              <a:ext cx="975300" cy="48900"/>
            </a:xfrm>
            <a:prstGeom prst="straightConnector1">
              <a:avLst/>
            </a:prstGeom>
            <a:noFill/>
            <a:ln cap="flat" cmpd="sng" w="19050">
              <a:solidFill>
                <a:srgbClr val="3C607E"/>
              </a:solidFill>
              <a:prstDash val="solid"/>
              <a:round/>
              <a:headEnd len="sm" w="sm" type="none"/>
              <a:tailEnd len="sm" w="sm" type="none"/>
            </a:ln>
          </p:spPr>
        </p:cxnSp>
      </p:grpSp>
      <p:cxnSp>
        <p:nvCxnSpPr>
          <p:cNvPr id="787" name="Google Shape;787;g306212c6bab_0_347"/>
          <p:cNvCxnSpPr/>
          <p:nvPr/>
        </p:nvCxnSpPr>
        <p:spPr>
          <a:xfrm>
            <a:off x="3592575" y="2136650"/>
            <a:ext cx="0" cy="260100"/>
          </a:xfrm>
          <a:prstGeom prst="straightConnector1">
            <a:avLst/>
          </a:prstGeom>
          <a:noFill/>
          <a:ln cap="flat" cmpd="sng" w="19050">
            <a:solidFill>
              <a:srgbClr val="3C607E"/>
            </a:solidFill>
            <a:prstDash val="solid"/>
            <a:round/>
            <a:headEnd len="sm" w="sm" type="none"/>
            <a:tailEnd len="sm" w="sm" type="none"/>
          </a:ln>
        </p:spPr>
      </p:cxnSp>
      <p:cxnSp>
        <p:nvCxnSpPr>
          <p:cNvPr id="788" name="Google Shape;788;g306212c6bab_0_347"/>
          <p:cNvCxnSpPr/>
          <p:nvPr/>
        </p:nvCxnSpPr>
        <p:spPr>
          <a:xfrm flipH="1" rot="10800000">
            <a:off x="4226550" y="4876675"/>
            <a:ext cx="235800" cy="138300"/>
          </a:xfrm>
          <a:prstGeom prst="straightConnector1">
            <a:avLst/>
          </a:prstGeom>
          <a:noFill/>
          <a:ln cap="flat" cmpd="sng" w="19050">
            <a:solidFill>
              <a:srgbClr val="3C607E"/>
            </a:solidFill>
            <a:prstDash val="solid"/>
            <a:round/>
            <a:headEnd len="sm" w="sm" type="none"/>
            <a:tailEnd len="sm" w="sm" type="none"/>
          </a:ln>
        </p:spPr>
      </p:cxnSp>
      <p:cxnSp>
        <p:nvCxnSpPr>
          <p:cNvPr id="789" name="Google Shape;789;g306212c6bab_0_347"/>
          <p:cNvCxnSpPr/>
          <p:nvPr/>
        </p:nvCxnSpPr>
        <p:spPr>
          <a:xfrm>
            <a:off x="4210300" y="5047500"/>
            <a:ext cx="284400" cy="81300"/>
          </a:xfrm>
          <a:prstGeom prst="straightConnector1">
            <a:avLst/>
          </a:prstGeom>
          <a:noFill/>
          <a:ln cap="flat" cmpd="sng" w="19050">
            <a:solidFill>
              <a:srgbClr val="3C607E"/>
            </a:solidFill>
            <a:prstDash val="solid"/>
            <a:round/>
            <a:headEnd len="sm" w="sm" type="none"/>
            <a:tailEnd len="sm" w="sm" type="none"/>
          </a:ln>
        </p:spPr>
      </p:cxnSp>
      <p:cxnSp>
        <p:nvCxnSpPr>
          <p:cNvPr id="790" name="Google Shape;790;g306212c6bab_0_347"/>
          <p:cNvCxnSpPr/>
          <p:nvPr/>
        </p:nvCxnSpPr>
        <p:spPr>
          <a:xfrm flipH="1">
            <a:off x="6827400" y="4990600"/>
            <a:ext cx="1446900" cy="284400"/>
          </a:xfrm>
          <a:prstGeom prst="straightConnector1">
            <a:avLst/>
          </a:prstGeom>
          <a:noFill/>
          <a:ln cap="flat" cmpd="sng" w="19050">
            <a:solidFill>
              <a:srgbClr val="3C607E"/>
            </a:solidFill>
            <a:prstDash val="solid"/>
            <a:round/>
            <a:headEnd len="sm" w="sm" type="none"/>
            <a:tailEnd len="sm" w="sm" type="none"/>
          </a:ln>
        </p:spPr>
      </p:cxnSp>
      <p:cxnSp>
        <p:nvCxnSpPr>
          <p:cNvPr id="791" name="Google Shape;791;g306212c6bab_0_347"/>
          <p:cNvCxnSpPr/>
          <p:nvPr/>
        </p:nvCxnSpPr>
        <p:spPr>
          <a:xfrm>
            <a:off x="8038600" y="4949950"/>
            <a:ext cx="57000" cy="211200"/>
          </a:xfrm>
          <a:prstGeom prst="straightConnector1">
            <a:avLst/>
          </a:prstGeom>
          <a:noFill/>
          <a:ln cap="flat" cmpd="sng" w="19050">
            <a:solidFill>
              <a:srgbClr val="3C607E"/>
            </a:solidFill>
            <a:prstDash val="solid"/>
            <a:round/>
            <a:headEnd len="sm" w="sm" type="none"/>
            <a:tailEnd len="sm" w="sm" type="none"/>
          </a:ln>
        </p:spPr>
      </p:cxnSp>
      <p:cxnSp>
        <p:nvCxnSpPr>
          <p:cNvPr id="792" name="Google Shape;792;g306212c6bab_0_347"/>
          <p:cNvCxnSpPr/>
          <p:nvPr/>
        </p:nvCxnSpPr>
        <p:spPr>
          <a:xfrm flipH="1" rot="10800000">
            <a:off x="6827525" y="5250700"/>
            <a:ext cx="178800" cy="178800"/>
          </a:xfrm>
          <a:prstGeom prst="straightConnector1">
            <a:avLst/>
          </a:prstGeom>
          <a:noFill/>
          <a:ln cap="flat" cmpd="sng" w="19050">
            <a:solidFill>
              <a:srgbClr val="3C607E"/>
            </a:solidFill>
            <a:prstDash val="solid"/>
            <a:round/>
            <a:headEnd len="sm" w="sm" type="none"/>
            <a:tailEnd len="sm" w="sm" type="none"/>
          </a:ln>
        </p:spPr>
      </p:cxnSp>
      <p:cxnSp>
        <p:nvCxnSpPr>
          <p:cNvPr id="793" name="Google Shape;793;g306212c6bab_0_347"/>
          <p:cNvCxnSpPr/>
          <p:nvPr/>
        </p:nvCxnSpPr>
        <p:spPr>
          <a:xfrm>
            <a:off x="6827525" y="5120650"/>
            <a:ext cx="186900" cy="105600"/>
          </a:xfrm>
          <a:prstGeom prst="straightConnector1">
            <a:avLst/>
          </a:prstGeom>
          <a:noFill/>
          <a:ln cap="flat" cmpd="sng" w="19050">
            <a:solidFill>
              <a:srgbClr val="3C607E"/>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3"/>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UNION / UNION ALL</a:t>
            </a:r>
            <a:endParaRPr>
              <a:solidFill>
                <a:schemeClr val="lt1"/>
              </a:solidFill>
              <a:latin typeface="Arial"/>
              <a:ea typeface="Arial"/>
              <a:cs typeface="Arial"/>
              <a:sym typeface="Arial"/>
            </a:endParaRPr>
          </a:p>
        </p:txBody>
      </p:sp>
      <p:sp>
        <p:nvSpPr>
          <p:cNvPr id="119" name="Google Shape;119;p3"/>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20" name="Google Shape;120;p3"/>
          <p:cNvGrpSpPr/>
          <p:nvPr/>
        </p:nvGrpSpPr>
        <p:grpSpPr>
          <a:xfrm>
            <a:off x="8923271" y="3307227"/>
            <a:ext cx="2993546" cy="2620037"/>
            <a:chOff x="5259751" y="732778"/>
            <a:chExt cx="6557604" cy="5739403"/>
          </a:xfrm>
        </p:grpSpPr>
        <p:grpSp>
          <p:nvGrpSpPr>
            <p:cNvPr id="121" name="Google Shape;121;p3"/>
            <p:cNvGrpSpPr/>
            <p:nvPr/>
          </p:nvGrpSpPr>
          <p:grpSpPr>
            <a:xfrm rot="-819746">
              <a:off x="7170211" y="1966797"/>
              <a:ext cx="818210" cy="1067033"/>
              <a:chOff x="7135192" y="1236172"/>
              <a:chExt cx="818214" cy="1067038"/>
            </a:xfrm>
          </p:grpSpPr>
          <p:sp>
            <p:nvSpPr>
              <p:cNvPr id="122" name="Google Shape;122;p3"/>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3" name="Google Shape;123;p3"/>
              <p:cNvGrpSpPr/>
              <p:nvPr/>
            </p:nvGrpSpPr>
            <p:grpSpPr>
              <a:xfrm>
                <a:off x="7135192" y="1625685"/>
                <a:ext cx="791271" cy="677525"/>
                <a:chOff x="1934025" y="1001650"/>
                <a:chExt cx="415300" cy="355600"/>
              </a:xfrm>
            </p:grpSpPr>
            <p:sp>
              <p:nvSpPr>
                <p:cNvPr id="124" name="Google Shape;124;p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p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 name="Google Shape;127;p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8" name="Google Shape;128;p3"/>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9" name="Google Shape;129;p3"/>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30" name="Google Shape;130;p3"/>
            <p:cNvGrpSpPr/>
            <p:nvPr/>
          </p:nvGrpSpPr>
          <p:grpSpPr>
            <a:xfrm rot="929101">
              <a:off x="10666777" y="845650"/>
              <a:ext cx="970514" cy="919313"/>
              <a:chOff x="2583100" y="2973775"/>
              <a:chExt cx="461550" cy="437200"/>
            </a:xfrm>
          </p:grpSpPr>
          <p:sp>
            <p:nvSpPr>
              <p:cNvPr id="131" name="Google Shape;131;p3"/>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2" name="Google Shape;132;p3"/>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3" name="Google Shape;133;p3"/>
            <p:cNvGrpSpPr/>
            <p:nvPr/>
          </p:nvGrpSpPr>
          <p:grpSpPr>
            <a:xfrm>
              <a:off x="5259751" y="5850496"/>
              <a:ext cx="836142" cy="621685"/>
              <a:chOff x="5247525" y="3007275"/>
              <a:chExt cx="517575" cy="384825"/>
            </a:xfrm>
          </p:grpSpPr>
          <p:sp>
            <p:nvSpPr>
              <p:cNvPr id="134" name="Google Shape;134;p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5" name="Google Shape;135;p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6" name="Google Shape;136;p3"/>
            <p:cNvGrpSpPr/>
            <p:nvPr/>
          </p:nvGrpSpPr>
          <p:grpSpPr>
            <a:xfrm rot="-995577">
              <a:off x="8647544" y="3714912"/>
              <a:ext cx="874251" cy="717776"/>
              <a:chOff x="2599525" y="3688600"/>
              <a:chExt cx="428675" cy="351950"/>
            </a:xfrm>
          </p:grpSpPr>
          <p:sp>
            <p:nvSpPr>
              <p:cNvPr id="137" name="Google Shape;137;p3"/>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3"/>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 name="Google Shape;139;p3"/>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3"/>
            <p:cNvGrpSpPr/>
            <p:nvPr/>
          </p:nvGrpSpPr>
          <p:grpSpPr>
            <a:xfrm>
              <a:off x="10447751" y="3460900"/>
              <a:ext cx="688381" cy="688381"/>
              <a:chOff x="5941025" y="3634400"/>
              <a:chExt cx="467650" cy="467650"/>
            </a:xfrm>
          </p:grpSpPr>
          <p:sp>
            <p:nvSpPr>
              <p:cNvPr id="141" name="Google Shape;141;p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p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p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4" name="Google Shape;144;p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5" name="Google Shape;145;p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6" name="Google Shape;146;p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7" name="Google Shape;147;p3"/>
            <p:cNvGrpSpPr/>
            <p:nvPr/>
          </p:nvGrpSpPr>
          <p:grpSpPr>
            <a:xfrm rot="-1150372">
              <a:off x="9034375" y="1570689"/>
              <a:ext cx="754925" cy="714869"/>
              <a:chOff x="5973900" y="318475"/>
              <a:chExt cx="401900" cy="380575"/>
            </a:xfrm>
          </p:grpSpPr>
          <p:sp>
            <p:nvSpPr>
              <p:cNvPr id="148" name="Google Shape;148;p3"/>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3"/>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3"/>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3"/>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3"/>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3"/>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3"/>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 name="Google Shape;159;p3"/>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 name="Google Shape;160;p3"/>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1" name="Google Shape;161;p3"/>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62" name="Google Shape;162;p3"/>
            <p:cNvGrpSpPr/>
            <p:nvPr/>
          </p:nvGrpSpPr>
          <p:grpSpPr>
            <a:xfrm rot="-2485038">
              <a:off x="7686107" y="5449622"/>
              <a:ext cx="833851" cy="799886"/>
              <a:chOff x="5233525" y="4954450"/>
              <a:chExt cx="538275" cy="516350"/>
            </a:xfrm>
          </p:grpSpPr>
          <p:sp>
            <p:nvSpPr>
              <p:cNvPr id="163" name="Google Shape;163;p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3"/>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3"/>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1" name="Google Shape;171;p3"/>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2" name="Google Shape;172;p3"/>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3" name="Google Shape;173;p3"/>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txBox="1"/>
          <p:nvPr>
            <p:ph idx="1" type="body"/>
          </p:nvPr>
        </p:nvSpPr>
        <p:spPr>
          <a:xfrm>
            <a:off x="3415800" y="1259925"/>
            <a:ext cx="8068200" cy="29337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UNION and UNION ALL are SQL keywords to glue data on multiple tables together vertically</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UNION will return </a:t>
            </a:r>
            <a:r>
              <a:rPr b="1" lang="en-US" sz="1800">
                <a:latin typeface="Arial"/>
                <a:ea typeface="Arial"/>
                <a:cs typeface="Arial"/>
                <a:sym typeface="Arial"/>
              </a:rPr>
              <a:t>unique rows (distinct)</a:t>
            </a:r>
            <a:r>
              <a:rPr lang="en-US" sz="1800">
                <a:latin typeface="Arial"/>
                <a:ea typeface="Arial"/>
                <a:cs typeface="Arial"/>
                <a:sym typeface="Arial"/>
              </a:rPr>
              <a:t> on the combined table</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UNION ALL will return </a:t>
            </a:r>
            <a:r>
              <a:rPr b="1" lang="en-US" sz="1800">
                <a:latin typeface="Arial"/>
                <a:ea typeface="Arial"/>
                <a:cs typeface="Arial"/>
                <a:sym typeface="Arial"/>
              </a:rPr>
              <a:t>all the row data regardless of duplications</a:t>
            </a:r>
            <a:endParaRPr b="1" sz="1800">
              <a:latin typeface="Arial"/>
              <a:ea typeface="Arial"/>
              <a:cs typeface="Arial"/>
              <a:sym typeface="Arial"/>
            </a:endParaRPr>
          </a:p>
        </p:txBody>
      </p:sp>
      <p:sp>
        <p:nvSpPr>
          <p:cNvPr id="179" name="Google Shape;179;p4"/>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0" name="Google Shape;180;p4"/>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181" name="Google Shape;181;p4"/>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UNION</a:t>
            </a:r>
            <a:endParaRPr b="0" i="0" sz="3500" u="none" cap="none" strike="noStrike">
              <a:solidFill>
                <a:srgbClr val="3E4754"/>
              </a:solidFill>
              <a:latin typeface="Arial"/>
              <a:ea typeface="Arial"/>
              <a:cs typeface="Arial"/>
              <a:sym typeface="Arial"/>
            </a:endParaRPr>
          </a:p>
        </p:txBody>
      </p:sp>
      <p:sp>
        <p:nvSpPr>
          <p:cNvPr id="182" name="Google Shape;182;p4"/>
          <p:cNvSpPr/>
          <p:nvPr/>
        </p:nvSpPr>
        <p:spPr>
          <a:xfrm>
            <a:off x="3623550" y="3299500"/>
            <a:ext cx="3100800" cy="2034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year</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movies</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3"/>
                </a:highlight>
                <a:latin typeface="Consolas"/>
                <a:ea typeface="Consolas"/>
                <a:cs typeface="Consolas"/>
                <a:sym typeface="Consolas"/>
              </a:rPr>
              <a:t>UNION</a:t>
            </a:r>
            <a:endParaRPr b="0" i="0" sz="1800" u="none" cap="none" strike="noStrike">
              <a:solidFill>
                <a:schemeClr val="dk1"/>
              </a:solidFill>
              <a:highlight>
                <a:schemeClr val="accent3"/>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year</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tv_shows</a:t>
            </a:r>
            <a:endParaRPr b="0" i="0" sz="1800" u="none" cap="none" strike="noStrike">
              <a:solidFill>
                <a:schemeClr val="lt1"/>
              </a:solidFill>
              <a:latin typeface="Consolas"/>
              <a:ea typeface="Consolas"/>
              <a:cs typeface="Consolas"/>
              <a:sym typeface="Consolas"/>
            </a:endParaRPr>
          </a:p>
        </p:txBody>
      </p:sp>
      <p:sp>
        <p:nvSpPr>
          <p:cNvPr id="183" name="Google Shape;183;p4"/>
          <p:cNvSpPr/>
          <p:nvPr/>
        </p:nvSpPr>
        <p:spPr>
          <a:xfrm>
            <a:off x="7433550" y="3299500"/>
            <a:ext cx="3243900" cy="2034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year</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movies</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6"/>
                </a:highlight>
                <a:latin typeface="Consolas"/>
                <a:ea typeface="Consolas"/>
                <a:cs typeface="Consolas"/>
                <a:sym typeface="Consolas"/>
              </a:rPr>
              <a:t>UNION ALL</a:t>
            </a:r>
            <a:endParaRPr b="0" i="0" sz="18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year</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tv_shows</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9" name="Google Shape;189;p5"/>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graphicFrame>
        <p:nvGraphicFramePr>
          <p:cNvPr id="190" name="Google Shape;190;p5"/>
          <p:cNvGraphicFramePr/>
          <p:nvPr/>
        </p:nvGraphicFramePr>
        <p:xfrm>
          <a:off x="1830925" y="1614700"/>
          <a:ext cx="3000000" cy="3000000"/>
        </p:xfrm>
        <a:graphic>
          <a:graphicData uri="http://schemas.openxmlformats.org/drawingml/2006/table">
            <a:tbl>
              <a:tblPr>
                <a:noFill/>
                <a:tableStyleId>{D3D7836A-6DDB-4FDD-AAE8-B49A4D97EEFA}</a:tableStyleId>
              </a:tblPr>
              <a:tblGrid>
                <a:gridCol w="746000"/>
                <a:gridCol w="116715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year</a:t>
                      </a:r>
                      <a:endParaRPr b="1"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title</a:t>
                      </a:r>
                      <a:endParaRPr b="1"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1978</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Star Wars</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2004</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Harry Potter</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1998</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Toy Story</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2005</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Up</a:t>
                      </a:r>
                      <a:endParaRPr sz="1200" u="none" cap="none" strike="noStrike">
                        <a:solidFill>
                          <a:srgbClr val="3E4754"/>
                        </a:solidFill>
                        <a:latin typeface="Arial"/>
                        <a:ea typeface="Arial"/>
                        <a:cs typeface="Arial"/>
                        <a:sym typeface="Arial"/>
                      </a:endParaRPr>
                    </a:p>
                  </a:txBody>
                  <a:tcPr marT="91425" marB="91425" marR="91425" marL="91425"/>
                </a:tc>
              </a:tr>
            </a:tbl>
          </a:graphicData>
        </a:graphic>
      </p:graphicFrame>
      <p:sp>
        <p:nvSpPr>
          <p:cNvPr id="191" name="Google Shape;191;p5"/>
          <p:cNvSpPr txBox="1"/>
          <p:nvPr/>
        </p:nvSpPr>
        <p:spPr>
          <a:xfrm>
            <a:off x="1848625" y="1135100"/>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E4754"/>
                </a:solidFill>
                <a:latin typeface="Arial"/>
                <a:ea typeface="Arial"/>
                <a:cs typeface="Arial"/>
                <a:sym typeface="Arial"/>
              </a:rPr>
              <a:t>movies</a:t>
            </a:r>
            <a:endParaRPr b="1" i="0" sz="1800" u="none" cap="none" strike="noStrike">
              <a:solidFill>
                <a:srgbClr val="3E4754"/>
              </a:solidFill>
              <a:latin typeface="Arial"/>
              <a:ea typeface="Arial"/>
              <a:cs typeface="Arial"/>
              <a:sym typeface="Arial"/>
            </a:endParaRPr>
          </a:p>
        </p:txBody>
      </p:sp>
      <p:graphicFrame>
        <p:nvGraphicFramePr>
          <p:cNvPr id="192" name="Google Shape;192;p5"/>
          <p:cNvGraphicFramePr/>
          <p:nvPr/>
        </p:nvGraphicFramePr>
        <p:xfrm>
          <a:off x="4129900" y="1614700"/>
          <a:ext cx="3000000" cy="3000000"/>
        </p:xfrm>
        <a:graphic>
          <a:graphicData uri="http://schemas.openxmlformats.org/drawingml/2006/table">
            <a:tbl>
              <a:tblPr>
                <a:noFill/>
                <a:tableStyleId>{D3D7836A-6DDB-4FDD-AAE8-B49A4D97EEFA}</a:tableStyleId>
              </a:tblPr>
              <a:tblGrid>
                <a:gridCol w="746000"/>
                <a:gridCol w="116715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year</a:t>
                      </a:r>
                      <a:endParaRPr b="1"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title</a:t>
                      </a:r>
                      <a:endParaRPr b="1"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2002</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The Wire</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2004</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House</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2008</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Breaking Bad</a:t>
                      </a:r>
                      <a:endParaRPr sz="12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1998</a:t>
                      </a:r>
                      <a:endParaRPr sz="1200" u="none" cap="none" strike="noStrike">
                        <a:solidFill>
                          <a:srgbClr val="3E4754"/>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Cowboy Bebop</a:t>
                      </a:r>
                      <a:endParaRPr sz="1200" u="none" cap="none" strike="noStrike">
                        <a:solidFill>
                          <a:srgbClr val="3E4754"/>
                        </a:solidFill>
                        <a:latin typeface="Arial"/>
                        <a:ea typeface="Arial"/>
                        <a:cs typeface="Arial"/>
                        <a:sym typeface="Arial"/>
                      </a:endParaRPr>
                    </a:p>
                  </a:txBody>
                  <a:tcPr marT="91425" marB="91425" marR="91425" marL="91425"/>
                </a:tc>
              </a:tr>
            </a:tbl>
          </a:graphicData>
        </a:graphic>
      </p:graphicFrame>
      <p:sp>
        <p:nvSpPr>
          <p:cNvPr id="193" name="Google Shape;193;p5"/>
          <p:cNvSpPr txBox="1"/>
          <p:nvPr/>
        </p:nvSpPr>
        <p:spPr>
          <a:xfrm>
            <a:off x="4147600" y="1135100"/>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E4754"/>
                </a:solidFill>
                <a:latin typeface="Arial"/>
                <a:ea typeface="Arial"/>
                <a:cs typeface="Arial"/>
                <a:sym typeface="Arial"/>
              </a:rPr>
              <a:t>tv_shows</a:t>
            </a:r>
            <a:endParaRPr b="1" i="0" sz="1800" u="none" cap="none" strike="noStrike">
              <a:solidFill>
                <a:srgbClr val="3E4754"/>
              </a:solidFill>
              <a:latin typeface="Arial"/>
              <a:ea typeface="Arial"/>
              <a:cs typeface="Arial"/>
              <a:sym typeface="Arial"/>
            </a:endParaRPr>
          </a:p>
        </p:txBody>
      </p:sp>
      <p:sp>
        <p:nvSpPr>
          <p:cNvPr id="194" name="Google Shape;194;p5"/>
          <p:cNvSpPr/>
          <p:nvPr/>
        </p:nvSpPr>
        <p:spPr>
          <a:xfrm>
            <a:off x="6500625" y="1398925"/>
            <a:ext cx="2148900" cy="2034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year</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movies</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3"/>
                </a:highlight>
                <a:latin typeface="Consolas"/>
                <a:ea typeface="Consolas"/>
                <a:cs typeface="Consolas"/>
                <a:sym typeface="Consolas"/>
              </a:rPr>
              <a:t>UNION</a:t>
            </a:r>
            <a:endParaRPr b="0" i="0" sz="1800" u="none" cap="none" strike="noStrike">
              <a:solidFill>
                <a:schemeClr val="dk1"/>
              </a:solidFill>
              <a:highlight>
                <a:schemeClr val="accent3"/>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year</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tv_shows</a:t>
            </a:r>
            <a:endParaRPr b="0" i="0" sz="1800" u="none" cap="none" strike="noStrike">
              <a:solidFill>
                <a:schemeClr val="lt1"/>
              </a:solidFill>
              <a:latin typeface="Consolas"/>
              <a:ea typeface="Consolas"/>
              <a:cs typeface="Consolas"/>
              <a:sym typeface="Consolas"/>
            </a:endParaRPr>
          </a:p>
        </p:txBody>
      </p:sp>
      <p:sp>
        <p:nvSpPr>
          <p:cNvPr id="195" name="Google Shape;195;p5"/>
          <p:cNvSpPr/>
          <p:nvPr/>
        </p:nvSpPr>
        <p:spPr>
          <a:xfrm>
            <a:off x="6500625" y="4038475"/>
            <a:ext cx="2148900" cy="2034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year</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movies</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6"/>
                </a:highlight>
                <a:latin typeface="Consolas"/>
                <a:ea typeface="Consolas"/>
                <a:cs typeface="Consolas"/>
                <a:sym typeface="Consolas"/>
              </a:rPr>
              <a:t>UNION ALL</a:t>
            </a:r>
            <a:endParaRPr b="0" i="0" sz="18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year</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tv_shows</a:t>
            </a:r>
            <a:endParaRPr b="0" i="0" sz="1800" u="none" cap="none" strike="noStrike">
              <a:solidFill>
                <a:schemeClr val="lt1"/>
              </a:solidFill>
              <a:latin typeface="Consolas"/>
              <a:ea typeface="Consolas"/>
              <a:cs typeface="Consolas"/>
              <a:sym typeface="Consolas"/>
            </a:endParaRPr>
          </a:p>
        </p:txBody>
      </p:sp>
      <p:graphicFrame>
        <p:nvGraphicFramePr>
          <p:cNvPr id="196" name="Google Shape;196;p5"/>
          <p:cNvGraphicFramePr/>
          <p:nvPr/>
        </p:nvGraphicFramePr>
        <p:xfrm>
          <a:off x="9746850" y="1068900"/>
          <a:ext cx="3000000" cy="3000000"/>
        </p:xfrm>
        <a:graphic>
          <a:graphicData uri="http://schemas.openxmlformats.org/drawingml/2006/table">
            <a:tbl>
              <a:tblPr>
                <a:noFill/>
                <a:tableStyleId>{D3D7836A-6DDB-4FDD-AAE8-B49A4D97EEFA}</a:tableStyleId>
              </a:tblPr>
              <a:tblGrid>
                <a:gridCol w="1347650"/>
              </a:tblGrid>
              <a:tr h="3216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solidFill>
                            <a:srgbClr val="3E4754"/>
                          </a:solidFill>
                          <a:latin typeface="Arial"/>
                          <a:ea typeface="Arial"/>
                          <a:cs typeface="Arial"/>
                          <a:sym typeface="Arial"/>
                        </a:rPr>
                        <a:t>year</a:t>
                      </a:r>
                      <a:endParaRPr b="1" sz="11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1978</a:t>
                      </a:r>
                      <a:endParaRPr sz="9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2004</a:t>
                      </a:r>
                      <a:endParaRPr sz="9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1998</a:t>
                      </a:r>
                      <a:endParaRPr sz="9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2005</a:t>
                      </a:r>
                      <a:endParaRPr sz="9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2002</a:t>
                      </a:r>
                      <a:endParaRPr sz="900" u="none" cap="none" strike="noStrike">
                        <a:solidFill>
                          <a:srgbClr val="3E4754"/>
                        </a:solidFill>
                        <a:latin typeface="Arial"/>
                        <a:ea typeface="Arial"/>
                        <a:cs typeface="Arial"/>
                        <a:sym typeface="Arial"/>
                      </a:endParaRPr>
                    </a:p>
                  </a:txBody>
                  <a:tcPr marT="91425" marB="91425" marR="91425" marL="91425"/>
                </a:tc>
              </a:tr>
              <a:tr h="321600">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2008</a:t>
                      </a:r>
                      <a:endParaRPr sz="900" u="none" cap="none" strike="noStrike">
                        <a:solidFill>
                          <a:srgbClr val="3E4754"/>
                        </a:solidFill>
                        <a:latin typeface="Arial"/>
                        <a:ea typeface="Arial"/>
                        <a:cs typeface="Arial"/>
                        <a:sym typeface="Arial"/>
                      </a:endParaRPr>
                    </a:p>
                  </a:txBody>
                  <a:tcPr marT="91425" marB="91425" marR="91425" marL="91425"/>
                </a:tc>
              </a:tr>
            </a:tbl>
          </a:graphicData>
        </a:graphic>
      </p:graphicFrame>
      <p:sp>
        <p:nvSpPr>
          <p:cNvPr id="197" name="Google Shape;197;p5"/>
          <p:cNvSpPr txBox="1"/>
          <p:nvPr/>
        </p:nvSpPr>
        <p:spPr>
          <a:xfrm>
            <a:off x="9464125" y="589300"/>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E4754"/>
                </a:solidFill>
                <a:highlight>
                  <a:schemeClr val="accent3"/>
                </a:highlight>
                <a:latin typeface="Arial"/>
                <a:ea typeface="Arial"/>
                <a:cs typeface="Arial"/>
                <a:sym typeface="Arial"/>
              </a:rPr>
              <a:t>UNION result</a:t>
            </a:r>
            <a:endParaRPr b="1" i="0" sz="1800" u="none" cap="none" strike="noStrike">
              <a:solidFill>
                <a:srgbClr val="3E4754"/>
              </a:solidFill>
              <a:highlight>
                <a:schemeClr val="accent3"/>
              </a:highlight>
              <a:latin typeface="Arial"/>
              <a:ea typeface="Arial"/>
              <a:cs typeface="Arial"/>
              <a:sym typeface="Arial"/>
            </a:endParaRPr>
          </a:p>
        </p:txBody>
      </p:sp>
      <p:graphicFrame>
        <p:nvGraphicFramePr>
          <p:cNvPr id="198" name="Google Shape;198;p5"/>
          <p:cNvGraphicFramePr/>
          <p:nvPr/>
        </p:nvGraphicFramePr>
        <p:xfrm>
          <a:off x="9177900" y="3861625"/>
          <a:ext cx="3000000" cy="3000000"/>
        </p:xfrm>
        <a:graphic>
          <a:graphicData uri="http://schemas.openxmlformats.org/drawingml/2006/table">
            <a:tbl>
              <a:tblPr>
                <a:noFill/>
                <a:tableStyleId>{D3D7836A-6DDB-4FDD-AAE8-B49A4D97EEFA}</a:tableStyleId>
              </a:tblPr>
              <a:tblGrid>
                <a:gridCol w="1347650"/>
              </a:tblGrid>
              <a:tr h="24432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solidFill>
                            <a:srgbClr val="3E4754"/>
                          </a:solidFill>
                          <a:latin typeface="Arial"/>
                          <a:ea typeface="Arial"/>
                          <a:cs typeface="Arial"/>
                          <a:sym typeface="Arial"/>
                        </a:rPr>
                        <a:t>year</a:t>
                      </a:r>
                      <a:endParaRPr b="1" sz="1100" u="none" cap="none" strike="noStrike">
                        <a:solidFill>
                          <a:srgbClr val="3E4754"/>
                        </a:solidFill>
                        <a:latin typeface="Arial"/>
                        <a:ea typeface="Arial"/>
                        <a:cs typeface="Arial"/>
                        <a:sym typeface="Arial"/>
                      </a:endParaRPr>
                    </a:p>
                  </a:txBody>
                  <a:tcPr marT="91425" marB="91425" marR="91425" marL="91425"/>
                </a:tc>
              </a:tr>
              <a:tr h="2443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1978</a:t>
                      </a:r>
                      <a:endParaRPr sz="900" u="none" cap="none" strike="noStrike">
                        <a:solidFill>
                          <a:srgbClr val="3E4754"/>
                        </a:solidFill>
                        <a:latin typeface="Arial"/>
                        <a:ea typeface="Arial"/>
                        <a:cs typeface="Arial"/>
                        <a:sym typeface="Arial"/>
                      </a:endParaRPr>
                    </a:p>
                  </a:txBody>
                  <a:tcPr marT="91425" marB="91425" marR="91425" marL="91425"/>
                </a:tc>
              </a:tr>
              <a:tr h="2443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2004</a:t>
                      </a:r>
                      <a:endParaRPr sz="900" u="none" cap="none" strike="noStrike">
                        <a:solidFill>
                          <a:srgbClr val="3E4754"/>
                        </a:solidFill>
                        <a:latin typeface="Arial"/>
                        <a:ea typeface="Arial"/>
                        <a:cs typeface="Arial"/>
                        <a:sym typeface="Arial"/>
                      </a:endParaRPr>
                    </a:p>
                  </a:txBody>
                  <a:tcPr marT="91425" marB="91425" marR="91425" marL="91425"/>
                </a:tc>
              </a:tr>
              <a:tr h="2443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1998</a:t>
                      </a:r>
                      <a:endParaRPr sz="900" u="none" cap="none" strike="noStrike">
                        <a:solidFill>
                          <a:srgbClr val="3E4754"/>
                        </a:solidFill>
                        <a:latin typeface="Arial"/>
                        <a:ea typeface="Arial"/>
                        <a:cs typeface="Arial"/>
                        <a:sym typeface="Arial"/>
                      </a:endParaRPr>
                    </a:p>
                  </a:txBody>
                  <a:tcPr marT="91425" marB="91425" marR="91425" marL="91425"/>
                </a:tc>
              </a:tr>
              <a:tr h="2443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2005</a:t>
                      </a:r>
                      <a:endParaRPr sz="900" u="none" cap="none" strike="noStrike">
                        <a:solidFill>
                          <a:srgbClr val="3E4754"/>
                        </a:solidFill>
                        <a:latin typeface="Arial"/>
                        <a:ea typeface="Arial"/>
                        <a:cs typeface="Arial"/>
                        <a:sym typeface="Arial"/>
                      </a:endParaRPr>
                    </a:p>
                  </a:txBody>
                  <a:tcPr marT="91425" marB="91425" marR="91425" marL="91425"/>
                </a:tc>
              </a:tr>
              <a:tr h="2443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2002</a:t>
                      </a:r>
                      <a:endParaRPr sz="900" u="none" cap="none" strike="noStrike">
                        <a:solidFill>
                          <a:srgbClr val="3E4754"/>
                        </a:solidFill>
                        <a:latin typeface="Arial"/>
                        <a:ea typeface="Arial"/>
                        <a:cs typeface="Arial"/>
                        <a:sym typeface="Arial"/>
                      </a:endParaRPr>
                    </a:p>
                  </a:txBody>
                  <a:tcPr marT="91425" marB="91425" marR="91425" marL="91425"/>
                </a:tc>
              </a:tr>
              <a:tr h="2443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2004</a:t>
                      </a:r>
                      <a:endParaRPr sz="900" u="none" cap="none" strike="noStrike">
                        <a:solidFill>
                          <a:srgbClr val="3E4754"/>
                        </a:solidFill>
                        <a:latin typeface="Arial"/>
                        <a:ea typeface="Arial"/>
                        <a:cs typeface="Arial"/>
                        <a:sym typeface="Arial"/>
                      </a:endParaRPr>
                    </a:p>
                  </a:txBody>
                  <a:tcPr marT="91425" marB="91425" marR="91425" marL="91425"/>
                </a:tc>
              </a:tr>
              <a:tr h="2443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2008</a:t>
                      </a:r>
                      <a:endParaRPr sz="900" u="none" cap="none" strike="noStrike">
                        <a:solidFill>
                          <a:srgbClr val="3E4754"/>
                        </a:solidFill>
                        <a:latin typeface="Arial"/>
                        <a:ea typeface="Arial"/>
                        <a:cs typeface="Arial"/>
                        <a:sym typeface="Arial"/>
                      </a:endParaRPr>
                    </a:p>
                  </a:txBody>
                  <a:tcPr marT="91425" marB="91425" marR="91425" marL="91425"/>
                </a:tc>
              </a:tr>
              <a:tr h="244325">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solidFill>
                            <a:srgbClr val="3E4754"/>
                          </a:solidFill>
                          <a:latin typeface="Arial"/>
                          <a:ea typeface="Arial"/>
                          <a:cs typeface="Arial"/>
                          <a:sym typeface="Arial"/>
                        </a:rPr>
                        <a:t>1998</a:t>
                      </a:r>
                      <a:endParaRPr sz="900" u="none" cap="none" strike="noStrike">
                        <a:solidFill>
                          <a:srgbClr val="3E4754"/>
                        </a:solidFill>
                        <a:latin typeface="Arial"/>
                        <a:ea typeface="Arial"/>
                        <a:cs typeface="Arial"/>
                        <a:sym typeface="Arial"/>
                      </a:endParaRPr>
                    </a:p>
                  </a:txBody>
                  <a:tcPr marT="91425" marB="91425" marR="91425" marL="91425"/>
                </a:tc>
              </a:tr>
            </a:tbl>
          </a:graphicData>
        </a:graphic>
      </p:graphicFrame>
      <p:sp>
        <p:nvSpPr>
          <p:cNvPr id="199" name="Google Shape;199;p5"/>
          <p:cNvSpPr txBox="1"/>
          <p:nvPr/>
        </p:nvSpPr>
        <p:spPr>
          <a:xfrm>
            <a:off x="8777275" y="3409100"/>
            <a:ext cx="21489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E4754"/>
                </a:solidFill>
                <a:highlight>
                  <a:schemeClr val="accent6"/>
                </a:highlight>
                <a:latin typeface="Arial"/>
                <a:ea typeface="Arial"/>
                <a:cs typeface="Arial"/>
                <a:sym typeface="Arial"/>
              </a:rPr>
              <a:t>UNION ALL result</a:t>
            </a:r>
            <a:endParaRPr b="1" i="0" sz="1800" u="none" cap="none" strike="noStrike">
              <a:solidFill>
                <a:srgbClr val="3E4754"/>
              </a:solidFill>
              <a:highlight>
                <a:schemeClr val="accent6"/>
              </a:highlight>
              <a:latin typeface="Arial"/>
              <a:ea typeface="Arial"/>
              <a:cs typeface="Arial"/>
              <a:sym typeface="Arial"/>
            </a:endParaRPr>
          </a:p>
        </p:txBody>
      </p:sp>
      <p:sp>
        <p:nvSpPr>
          <p:cNvPr id="200" name="Google Shape;200;p5"/>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UNION / UNION ALL Examples</a:t>
            </a:r>
            <a:endParaRPr b="0" i="0" sz="3500" u="none" cap="none" strike="noStrike">
              <a:solidFill>
                <a:srgbClr val="3E4754"/>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sp>
        <p:nvSpPr>
          <p:cNvPr id="205" name="Google Shape;205;p6"/>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CREATE, ALTER and DROP Table</a:t>
            </a:r>
            <a:endParaRPr>
              <a:solidFill>
                <a:schemeClr val="lt1"/>
              </a:solidFill>
              <a:latin typeface="Arial"/>
              <a:ea typeface="Arial"/>
              <a:cs typeface="Arial"/>
              <a:sym typeface="Arial"/>
            </a:endParaRPr>
          </a:p>
        </p:txBody>
      </p:sp>
      <p:sp>
        <p:nvSpPr>
          <p:cNvPr id="206" name="Google Shape;206;p6"/>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07" name="Google Shape;207;p6"/>
          <p:cNvGrpSpPr/>
          <p:nvPr/>
        </p:nvGrpSpPr>
        <p:grpSpPr>
          <a:xfrm>
            <a:off x="8923271" y="3307227"/>
            <a:ext cx="2993546" cy="2620037"/>
            <a:chOff x="5259751" y="732778"/>
            <a:chExt cx="6557604" cy="5739403"/>
          </a:xfrm>
        </p:grpSpPr>
        <p:grpSp>
          <p:nvGrpSpPr>
            <p:cNvPr id="208" name="Google Shape;208;p6"/>
            <p:cNvGrpSpPr/>
            <p:nvPr/>
          </p:nvGrpSpPr>
          <p:grpSpPr>
            <a:xfrm rot="-819746">
              <a:off x="7170211" y="1966797"/>
              <a:ext cx="818210" cy="1067033"/>
              <a:chOff x="7135192" y="1236172"/>
              <a:chExt cx="818214" cy="1067038"/>
            </a:xfrm>
          </p:grpSpPr>
          <p:sp>
            <p:nvSpPr>
              <p:cNvPr id="209" name="Google Shape;209;p6"/>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10" name="Google Shape;210;p6"/>
              <p:cNvGrpSpPr/>
              <p:nvPr/>
            </p:nvGrpSpPr>
            <p:grpSpPr>
              <a:xfrm>
                <a:off x="7135192" y="1625685"/>
                <a:ext cx="791271" cy="677525"/>
                <a:chOff x="1934025" y="1001650"/>
                <a:chExt cx="415300" cy="355600"/>
              </a:xfrm>
            </p:grpSpPr>
            <p:sp>
              <p:nvSpPr>
                <p:cNvPr id="211" name="Google Shape;211;p6"/>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2" name="Google Shape;212;p6"/>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3" name="Google Shape;213;p6"/>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4" name="Google Shape;214;p6"/>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15" name="Google Shape;215;p6"/>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6" name="Google Shape;216;p6"/>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17" name="Google Shape;217;p6"/>
            <p:cNvGrpSpPr/>
            <p:nvPr/>
          </p:nvGrpSpPr>
          <p:grpSpPr>
            <a:xfrm rot="929101">
              <a:off x="10666777" y="845650"/>
              <a:ext cx="970514" cy="919313"/>
              <a:chOff x="2583100" y="2973775"/>
              <a:chExt cx="461550" cy="437200"/>
            </a:xfrm>
          </p:grpSpPr>
          <p:sp>
            <p:nvSpPr>
              <p:cNvPr id="218" name="Google Shape;218;p6"/>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9" name="Google Shape;219;p6"/>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20" name="Google Shape;220;p6"/>
            <p:cNvGrpSpPr/>
            <p:nvPr/>
          </p:nvGrpSpPr>
          <p:grpSpPr>
            <a:xfrm>
              <a:off x="5259751" y="5850496"/>
              <a:ext cx="836142" cy="621685"/>
              <a:chOff x="5247525" y="3007275"/>
              <a:chExt cx="517575" cy="384825"/>
            </a:xfrm>
          </p:grpSpPr>
          <p:sp>
            <p:nvSpPr>
              <p:cNvPr id="221" name="Google Shape;221;p6"/>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2" name="Google Shape;222;p6"/>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6"/>
            <p:cNvGrpSpPr/>
            <p:nvPr/>
          </p:nvGrpSpPr>
          <p:grpSpPr>
            <a:xfrm rot="-995577">
              <a:off x="8647544" y="3714912"/>
              <a:ext cx="874251" cy="717776"/>
              <a:chOff x="2599525" y="3688600"/>
              <a:chExt cx="428675" cy="351950"/>
            </a:xfrm>
          </p:grpSpPr>
          <p:sp>
            <p:nvSpPr>
              <p:cNvPr id="224" name="Google Shape;224;p6"/>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5" name="Google Shape;225;p6"/>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6" name="Google Shape;226;p6"/>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27" name="Google Shape;227;p6"/>
            <p:cNvGrpSpPr/>
            <p:nvPr/>
          </p:nvGrpSpPr>
          <p:grpSpPr>
            <a:xfrm>
              <a:off x="10447751" y="3460900"/>
              <a:ext cx="688381" cy="688381"/>
              <a:chOff x="5941025" y="3634400"/>
              <a:chExt cx="467650" cy="467650"/>
            </a:xfrm>
          </p:grpSpPr>
          <p:sp>
            <p:nvSpPr>
              <p:cNvPr id="228" name="Google Shape;228;p6"/>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29" name="Google Shape;229;p6"/>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0" name="Google Shape;230;p6"/>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1" name="Google Shape;231;p6"/>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2" name="Google Shape;232;p6"/>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6"/>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34" name="Google Shape;234;p6"/>
            <p:cNvGrpSpPr/>
            <p:nvPr/>
          </p:nvGrpSpPr>
          <p:grpSpPr>
            <a:xfrm rot="-1150372">
              <a:off x="9034375" y="1570689"/>
              <a:ext cx="754925" cy="714869"/>
              <a:chOff x="5973900" y="318475"/>
              <a:chExt cx="401900" cy="380575"/>
            </a:xfrm>
          </p:grpSpPr>
          <p:sp>
            <p:nvSpPr>
              <p:cNvPr id="235" name="Google Shape;235;p6"/>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6" name="Google Shape;236;p6"/>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7" name="Google Shape;237;p6"/>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8" name="Google Shape;238;p6"/>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9" name="Google Shape;239;p6"/>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0" name="Google Shape;240;p6"/>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1" name="Google Shape;241;p6"/>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2" name="Google Shape;242;p6"/>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p6"/>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4" name="Google Shape;244;p6"/>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5" name="Google Shape;245;p6"/>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6" name="Google Shape;246;p6"/>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7" name="Google Shape;247;p6"/>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8" name="Google Shape;248;p6"/>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49" name="Google Shape;249;p6"/>
            <p:cNvGrpSpPr/>
            <p:nvPr/>
          </p:nvGrpSpPr>
          <p:grpSpPr>
            <a:xfrm rot="-2485038">
              <a:off x="7686107" y="5449622"/>
              <a:ext cx="833851" cy="799886"/>
              <a:chOff x="5233525" y="4954450"/>
              <a:chExt cx="538275" cy="516350"/>
            </a:xfrm>
          </p:grpSpPr>
          <p:sp>
            <p:nvSpPr>
              <p:cNvPr id="250" name="Google Shape;250;p6"/>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1" name="Google Shape;251;p6"/>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2" name="Google Shape;252;p6"/>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3" name="Google Shape;253;p6"/>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4" name="Google Shape;254;p6"/>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5" name="Google Shape;255;p6"/>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6" name="Google Shape;256;p6"/>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7" name="Google Shape;257;p6"/>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8" name="Google Shape;258;p6"/>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9" name="Google Shape;259;p6"/>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0" name="Google Shape;260;p6"/>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7"/>
          <p:cNvSpPr txBox="1"/>
          <p:nvPr>
            <p:ph idx="1" type="body"/>
          </p:nvPr>
        </p:nvSpPr>
        <p:spPr>
          <a:xfrm>
            <a:off x="1739400" y="1259925"/>
            <a:ext cx="6811200" cy="490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Provide </a:t>
            </a:r>
            <a:r>
              <a:rPr lang="en-US" sz="1800">
                <a:highlight>
                  <a:schemeClr val="accent3"/>
                </a:highlight>
                <a:latin typeface="Arial"/>
                <a:ea typeface="Arial"/>
                <a:cs typeface="Arial"/>
                <a:sym typeface="Arial"/>
              </a:rPr>
              <a:t>table name</a:t>
            </a:r>
            <a:r>
              <a:rPr lang="en-US" sz="1800">
                <a:latin typeface="Arial"/>
                <a:ea typeface="Arial"/>
                <a:cs typeface="Arial"/>
                <a:sym typeface="Arial"/>
              </a:rPr>
              <a:t>, </a:t>
            </a:r>
            <a:r>
              <a:rPr lang="en-US" sz="1800">
                <a:highlight>
                  <a:schemeClr val="accent6"/>
                </a:highlight>
                <a:latin typeface="Arial"/>
                <a:ea typeface="Arial"/>
                <a:cs typeface="Arial"/>
                <a:sym typeface="Arial"/>
              </a:rPr>
              <a:t>column name</a:t>
            </a:r>
            <a:r>
              <a:rPr lang="en-US" sz="1800">
                <a:latin typeface="Arial"/>
                <a:ea typeface="Arial"/>
                <a:cs typeface="Arial"/>
                <a:sym typeface="Arial"/>
              </a:rPr>
              <a:t>, and </a:t>
            </a:r>
            <a:r>
              <a:rPr lang="en-US" sz="1800">
                <a:highlight>
                  <a:schemeClr val="accent4"/>
                </a:highlight>
                <a:latin typeface="Arial"/>
                <a:ea typeface="Arial"/>
                <a:cs typeface="Arial"/>
                <a:sym typeface="Arial"/>
              </a:rPr>
              <a:t>data type</a:t>
            </a:r>
            <a:r>
              <a:rPr lang="en-US" sz="1800">
                <a:latin typeface="Arial"/>
                <a:ea typeface="Arial"/>
                <a:cs typeface="Arial"/>
                <a:sym typeface="Arial"/>
              </a:rPr>
              <a:t> of the column</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Syntax:</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Example:</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p:txBody>
      </p:sp>
      <p:sp>
        <p:nvSpPr>
          <p:cNvPr id="266" name="Google Shape;266;p7"/>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7"/>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Create table</a:t>
            </a:r>
            <a:endParaRPr b="0" i="0" sz="3500" u="none" cap="none" strike="noStrike">
              <a:solidFill>
                <a:srgbClr val="3E4754"/>
              </a:solidFill>
              <a:latin typeface="Arial"/>
              <a:ea typeface="Arial"/>
              <a:cs typeface="Arial"/>
              <a:sym typeface="Arial"/>
            </a:endParaRPr>
          </a:p>
        </p:txBody>
      </p:sp>
      <p:sp>
        <p:nvSpPr>
          <p:cNvPr id="268" name="Google Shape;268;p7"/>
          <p:cNvSpPr/>
          <p:nvPr/>
        </p:nvSpPr>
        <p:spPr>
          <a:xfrm>
            <a:off x="1913550" y="2183250"/>
            <a:ext cx="6462900" cy="1503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CREATE TABLE </a:t>
            </a:r>
            <a:r>
              <a:rPr b="0" i="0" lang="en-US" sz="1800" u="none" cap="none" strike="noStrike">
                <a:solidFill>
                  <a:schemeClr val="dk1"/>
                </a:solidFill>
                <a:highlight>
                  <a:schemeClr val="accent3"/>
                </a:highlight>
                <a:latin typeface="Consolas"/>
                <a:ea typeface="Consolas"/>
                <a:cs typeface="Consolas"/>
                <a:sym typeface="Consolas"/>
              </a:rPr>
              <a:t>table_name</a:t>
            </a: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column_name_1</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4"/>
                </a:highlight>
                <a:latin typeface="Consolas"/>
                <a:ea typeface="Consolas"/>
                <a:cs typeface="Consolas"/>
                <a:sym typeface="Consolas"/>
              </a:rPr>
              <a:t>data_type</a:t>
            </a: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column_name_2</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4"/>
                </a:highlight>
                <a:latin typeface="Consolas"/>
                <a:ea typeface="Consolas"/>
                <a:cs typeface="Consolas"/>
                <a:sym typeface="Consolas"/>
              </a:rPr>
              <a:t>data_type</a:t>
            </a: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sp>
        <p:nvSpPr>
          <p:cNvPr id="269" name="Google Shape;269;p7"/>
          <p:cNvSpPr/>
          <p:nvPr/>
        </p:nvSpPr>
        <p:spPr>
          <a:xfrm>
            <a:off x="1913550" y="4090875"/>
            <a:ext cx="6462900" cy="1503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CREATE TABLE </a:t>
            </a:r>
            <a:r>
              <a:rPr b="0" i="0" lang="en-US" sz="1800" u="none" cap="none" strike="noStrike">
                <a:solidFill>
                  <a:schemeClr val="dk1"/>
                </a:solidFill>
                <a:highlight>
                  <a:schemeClr val="accent3"/>
                </a:highlight>
                <a:latin typeface="Consolas"/>
                <a:ea typeface="Consolas"/>
                <a:cs typeface="Consolas"/>
                <a:sym typeface="Consolas"/>
              </a:rPr>
              <a:t>movies</a:t>
            </a: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id</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4"/>
                </a:highlight>
                <a:latin typeface="Consolas"/>
                <a:ea typeface="Consolas"/>
                <a:cs typeface="Consolas"/>
                <a:sym typeface="Consolas"/>
              </a:rPr>
              <a:t>INTEGER</a:t>
            </a: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name</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4"/>
                </a:highlight>
                <a:latin typeface="Consolas"/>
                <a:ea typeface="Consolas"/>
                <a:cs typeface="Consolas"/>
                <a:sym typeface="Consolas"/>
              </a:rPr>
              <a:t>TEXT</a:t>
            </a: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year</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4"/>
                </a:highlight>
                <a:latin typeface="Consolas"/>
                <a:ea typeface="Consolas"/>
                <a:cs typeface="Consolas"/>
                <a:sym typeface="Consolas"/>
              </a:rPr>
              <a:t>INTEGER</a:t>
            </a:r>
            <a:endParaRPr b="0" i="0" sz="18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graphicFrame>
        <p:nvGraphicFramePr>
          <p:cNvPr id="270" name="Google Shape;270;p7"/>
          <p:cNvGraphicFramePr/>
          <p:nvPr/>
        </p:nvGraphicFramePr>
        <p:xfrm>
          <a:off x="9896500" y="4129300"/>
          <a:ext cx="3000000" cy="3000000"/>
        </p:xfrm>
        <a:graphic>
          <a:graphicData uri="http://schemas.openxmlformats.org/drawingml/2006/table">
            <a:tbl>
              <a:tblPr>
                <a:noFill/>
                <a:tableStyleId>{D3D7836A-6DDB-4FDD-AAE8-B49A4D97EEFA}</a:tableStyleId>
              </a:tblPr>
              <a:tblGrid>
                <a:gridCol w="508150"/>
                <a:gridCol w="795000"/>
                <a:gridCol w="795000"/>
              </a:tblGrid>
              <a:tr h="3216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id</a:t>
                      </a:r>
                      <a:endParaRPr b="1"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name</a:t>
                      </a:r>
                      <a:endParaRPr b="1"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solidFill>
                            <a:srgbClr val="3E4754"/>
                          </a:solidFill>
                          <a:latin typeface="Arial"/>
                          <a:ea typeface="Arial"/>
                          <a:cs typeface="Arial"/>
                          <a:sym typeface="Arial"/>
                        </a:rPr>
                        <a:t>year</a:t>
                      </a:r>
                      <a:endParaRPr b="1"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xxx</a:t>
                      </a:r>
                      <a:endParaRPr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xxx</a:t>
                      </a:r>
                      <a:endParaRPr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3E4754"/>
                          </a:solidFill>
                          <a:latin typeface="Arial"/>
                          <a:ea typeface="Arial"/>
                          <a:cs typeface="Arial"/>
                          <a:sym typeface="Arial"/>
                        </a:rPr>
                        <a:t>xxx</a:t>
                      </a:r>
                      <a:endParaRPr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
                      </a:r>
                      <a:endParaRPr sz="1200" u="none" cap="none" strike="noStrike">
                        <a:solidFill>
                          <a:srgbClr val="3E4754"/>
                        </a:solidFill>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1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7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71" name="Google Shape;271;p7"/>
          <p:cNvSpPr txBox="1"/>
          <p:nvPr/>
        </p:nvSpPr>
        <p:spPr>
          <a:xfrm>
            <a:off x="9862600" y="3649700"/>
            <a:ext cx="1913100" cy="392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3E4754"/>
                </a:solidFill>
                <a:latin typeface="Arial"/>
                <a:ea typeface="Arial"/>
                <a:cs typeface="Arial"/>
                <a:sym typeface="Arial"/>
              </a:rPr>
              <a:t>movies</a:t>
            </a:r>
            <a:endParaRPr b="1" i="0" sz="1800" u="none" cap="none" strike="noStrike">
              <a:solidFill>
                <a:srgbClr val="3E4754"/>
              </a:solidFill>
              <a:latin typeface="Arial"/>
              <a:ea typeface="Arial"/>
              <a:cs typeface="Arial"/>
              <a:sym typeface="Arial"/>
            </a:endParaRPr>
          </a:p>
        </p:txBody>
      </p:sp>
      <p:sp>
        <p:nvSpPr>
          <p:cNvPr id="272" name="Google Shape;272;p7"/>
          <p:cNvSpPr/>
          <p:nvPr/>
        </p:nvSpPr>
        <p:spPr>
          <a:xfrm>
            <a:off x="8708425" y="4616500"/>
            <a:ext cx="843000" cy="582000"/>
          </a:xfrm>
          <a:prstGeom prst="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8"/>
          <p:cNvSpPr txBox="1"/>
          <p:nvPr>
            <p:ph idx="1" type="body"/>
          </p:nvPr>
        </p:nvSpPr>
        <p:spPr>
          <a:xfrm>
            <a:off x="3415800" y="1259925"/>
            <a:ext cx="6811200" cy="490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Provide table name, </a:t>
            </a:r>
            <a:r>
              <a:rPr lang="en-US" sz="1800">
                <a:highlight>
                  <a:schemeClr val="accent3"/>
                </a:highlight>
                <a:latin typeface="Arial"/>
                <a:ea typeface="Arial"/>
                <a:cs typeface="Arial"/>
                <a:sym typeface="Arial"/>
              </a:rPr>
              <a:t>the operation to the table</a:t>
            </a:r>
            <a:endParaRPr sz="1800">
              <a:highlight>
                <a:schemeClr val="accent3"/>
              </a:highlight>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Common syntax examples</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p:txBody>
      </p:sp>
      <p:sp>
        <p:nvSpPr>
          <p:cNvPr id="278" name="Google Shape;278;p8"/>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9" name="Google Shape;279;p8"/>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280" name="Google Shape;280;p8"/>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ALTER Table</a:t>
            </a:r>
            <a:endParaRPr b="0" i="0" sz="3500" u="none" cap="none" strike="noStrike">
              <a:solidFill>
                <a:srgbClr val="3E4754"/>
              </a:solidFill>
              <a:latin typeface="Arial"/>
              <a:ea typeface="Arial"/>
              <a:cs typeface="Arial"/>
              <a:sym typeface="Arial"/>
            </a:endParaRPr>
          </a:p>
        </p:txBody>
      </p:sp>
      <p:sp>
        <p:nvSpPr>
          <p:cNvPr id="281" name="Google Shape;281;p8"/>
          <p:cNvSpPr/>
          <p:nvPr/>
        </p:nvSpPr>
        <p:spPr>
          <a:xfrm>
            <a:off x="3589950" y="2183250"/>
            <a:ext cx="6462900" cy="3489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ALTER TABLE </a:t>
            </a:r>
            <a:r>
              <a:rPr b="0" i="1" lang="en-US" sz="1800" u="none" cap="none" strike="noStrike">
                <a:solidFill>
                  <a:schemeClr val="lt1"/>
                </a:solidFill>
                <a:latin typeface="Consolas"/>
                <a:ea typeface="Consolas"/>
                <a:cs typeface="Consolas"/>
                <a:sym typeface="Consolas"/>
              </a:rPr>
              <a:t>table_name</a:t>
            </a:r>
            <a:endParaRPr b="0" i="1"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3"/>
                </a:highlight>
                <a:latin typeface="Consolas"/>
                <a:ea typeface="Consolas"/>
                <a:cs typeface="Consolas"/>
                <a:sym typeface="Consolas"/>
              </a:rPr>
              <a:t>ADD </a:t>
            </a:r>
            <a:r>
              <a:rPr b="0" i="1" lang="en-US" sz="1800" u="none" cap="none" strike="noStrike">
                <a:solidFill>
                  <a:schemeClr val="dk1"/>
                </a:solidFill>
                <a:highlight>
                  <a:schemeClr val="accent3"/>
                </a:highlight>
                <a:latin typeface="Consolas"/>
                <a:ea typeface="Consolas"/>
                <a:cs typeface="Consolas"/>
                <a:sym typeface="Consolas"/>
              </a:rPr>
              <a:t>column_name</a:t>
            </a:r>
            <a:r>
              <a:rPr b="0" i="0" lang="en-US" sz="1800" u="none" cap="none" strike="noStrike">
                <a:solidFill>
                  <a:schemeClr val="dk1"/>
                </a:solidFill>
                <a:highlight>
                  <a:schemeClr val="accent3"/>
                </a:highlight>
                <a:latin typeface="Consolas"/>
                <a:ea typeface="Consolas"/>
                <a:cs typeface="Consolas"/>
                <a:sym typeface="Consolas"/>
              </a:rPr>
              <a:t> </a:t>
            </a:r>
            <a:r>
              <a:rPr b="0" i="1" lang="en-US" sz="1800" u="none" cap="none" strike="noStrike">
                <a:solidFill>
                  <a:schemeClr val="dk1"/>
                </a:solidFill>
                <a:highlight>
                  <a:schemeClr val="accent3"/>
                </a:highlight>
                <a:latin typeface="Consolas"/>
                <a:ea typeface="Consolas"/>
                <a:cs typeface="Consolas"/>
                <a:sym typeface="Consolas"/>
              </a:rPr>
              <a:t>datatype</a:t>
            </a: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ALTER TABLE </a:t>
            </a:r>
            <a:r>
              <a:rPr b="0" i="1" lang="en-US" sz="1800" u="none" cap="none" strike="noStrike">
                <a:solidFill>
                  <a:schemeClr val="lt1"/>
                </a:solidFill>
                <a:latin typeface="Consolas"/>
                <a:ea typeface="Consolas"/>
                <a:cs typeface="Consolas"/>
                <a:sym typeface="Consolas"/>
              </a:rPr>
              <a:t>table_name</a:t>
            </a:r>
            <a:endParaRPr b="0" i="1"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3"/>
                </a:highlight>
                <a:latin typeface="Consolas"/>
                <a:ea typeface="Consolas"/>
                <a:cs typeface="Consolas"/>
                <a:sym typeface="Consolas"/>
              </a:rPr>
              <a:t>DROP COLUMN </a:t>
            </a:r>
            <a:r>
              <a:rPr b="0" i="1" lang="en-US" sz="1800" u="none" cap="none" strike="noStrike">
                <a:solidFill>
                  <a:schemeClr val="dk1"/>
                </a:solidFill>
                <a:highlight>
                  <a:schemeClr val="accent3"/>
                </a:highlight>
                <a:latin typeface="Consolas"/>
                <a:ea typeface="Consolas"/>
                <a:cs typeface="Consolas"/>
                <a:sym typeface="Consolas"/>
              </a:rPr>
              <a:t>column_name</a:t>
            </a: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FFFFFF"/>
                </a:solidFill>
                <a:highlight>
                  <a:srgbClr val="333333"/>
                </a:highlight>
                <a:latin typeface="Consolas"/>
                <a:ea typeface="Consolas"/>
                <a:cs typeface="Consolas"/>
                <a:sym typeface="Consolas"/>
              </a:rPr>
              <a:t>ALTER TABLE table_name</a:t>
            </a:r>
            <a:endParaRPr b="0" i="0" sz="1800" u="none" cap="none" strike="noStrike">
              <a:solidFill>
                <a:srgbClr val="FFFFFF"/>
              </a:solidFill>
              <a:highlight>
                <a:srgbClr val="333333"/>
              </a:highlight>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3"/>
                </a:highlight>
                <a:latin typeface="Consolas"/>
                <a:ea typeface="Consolas"/>
                <a:cs typeface="Consolas"/>
                <a:sym typeface="Consolas"/>
              </a:rPr>
              <a:t>RENAME COLUMN </a:t>
            </a:r>
            <a:r>
              <a:rPr b="0" i="1" lang="en-US" sz="1800" u="none" cap="none" strike="noStrike">
                <a:solidFill>
                  <a:schemeClr val="dk1"/>
                </a:solidFill>
                <a:highlight>
                  <a:schemeClr val="accent3"/>
                </a:highlight>
                <a:latin typeface="Consolas"/>
                <a:ea typeface="Consolas"/>
                <a:cs typeface="Consolas"/>
                <a:sym typeface="Consolas"/>
              </a:rPr>
              <a:t>current_name</a:t>
            </a:r>
            <a:r>
              <a:rPr b="0" i="0" lang="en-US" sz="1800" u="none" cap="none" strike="noStrike">
                <a:solidFill>
                  <a:schemeClr val="dk1"/>
                </a:solidFill>
                <a:highlight>
                  <a:schemeClr val="accent3"/>
                </a:highlight>
                <a:latin typeface="Consolas"/>
                <a:ea typeface="Consolas"/>
                <a:cs typeface="Consolas"/>
                <a:sym typeface="Consolas"/>
              </a:rPr>
              <a:t> TO </a:t>
            </a:r>
            <a:r>
              <a:rPr b="0" i="1" lang="en-US" sz="1800" u="none" cap="none" strike="noStrike">
                <a:solidFill>
                  <a:schemeClr val="dk1"/>
                </a:solidFill>
                <a:highlight>
                  <a:schemeClr val="accent3"/>
                </a:highlight>
                <a:latin typeface="Consolas"/>
                <a:ea typeface="Consolas"/>
                <a:cs typeface="Consolas"/>
                <a:sym typeface="Consolas"/>
              </a:rPr>
              <a:t>new_name</a:t>
            </a:r>
            <a:r>
              <a:rPr b="0" i="0" lang="en-US" sz="1800" u="none" cap="none" strike="noStrike">
                <a:solidFill>
                  <a:srgbClr val="FFFFFF"/>
                </a:solidFill>
                <a:highlight>
                  <a:srgbClr val="333333"/>
                </a:highlight>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ALTER TABLE table_name</a:t>
            </a:r>
            <a:endParaRPr b="0" i="0" sz="18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3"/>
                </a:highlight>
                <a:latin typeface="Consolas"/>
                <a:ea typeface="Consolas"/>
                <a:cs typeface="Consolas"/>
                <a:sym typeface="Consolas"/>
              </a:rPr>
              <a:t>RENAME TO </a:t>
            </a:r>
            <a:r>
              <a:rPr b="0" i="1" lang="en-US" sz="1800" u="none" cap="none" strike="noStrike">
                <a:solidFill>
                  <a:schemeClr val="dk1"/>
                </a:solidFill>
                <a:highlight>
                  <a:schemeClr val="accent3"/>
                </a:highlight>
                <a:latin typeface="Consolas"/>
                <a:ea typeface="Consolas"/>
                <a:cs typeface="Consolas"/>
                <a:sym typeface="Consolas"/>
              </a:rPr>
              <a:t>new_table_name</a:t>
            </a: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9"/>
          <p:cNvSpPr txBox="1"/>
          <p:nvPr>
            <p:ph idx="1" type="body"/>
          </p:nvPr>
        </p:nvSpPr>
        <p:spPr>
          <a:xfrm>
            <a:off x="3415800" y="1259925"/>
            <a:ext cx="6811200" cy="490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Provide </a:t>
            </a:r>
            <a:r>
              <a:rPr lang="en-US" sz="1800">
                <a:highlight>
                  <a:schemeClr val="accent3"/>
                </a:highlight>
                <a:latin typeface="Arial"/>
                <a:ea typeface="Arial"/>
                <a:cs typeface="Arial"/>
                <a:sym typeface="Arial"/>
              </a:rPr>
              <a:t>table name</a:t>
            </a:r>
            <a:r>
              <a:rPr lang="en-US" sz="1800">
                <a:latin typeface="Arial"/>
                <a:ea typeface="Arial"/>
                <a:cs typeface="Arial"/>
                <a:sym typeface="Arial"/>
              </a:rPr>
              <a:t> to be dropped</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b="1" lang="en-US" sz="1800">
                <a:latin typeface="Arial"/>
                <a:ea typeface="Arial"/>
                <a:cs typeface="Arial"/>
                <a:sym typeface="Arial"/>
              </a:rPr>
              <a:t>*** use with caution *** as you will be delete the whole table along with the data in it.</a:t>
            </a:r>
            <a:endParaRPr b="1"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Example</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p:txBody>
      </p:sp>
      <p:sp>
        <p:nvSpPr>
          <p:cNvPr id="287" name="Google Shape;287;p9"/>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8" name="Google Shape;288;p9"/>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289" name="Google Shape;289;p9"/>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DROP Table</a:t>
            </a:r>
            <a:endParaRPr b="0" i="0" sz="3500" u="none" cap="none" strike="noStrike">
              <a:solidFill>
                <a:srgbClr val="3E4754"/>
              </a:solidFill>
              <a:latin typeface="Arial"/>
              <a:ea typeface="Arial"/>
              <a:cs typeface="Arial"/>
              <a:sym typeface="Arial"/>
            </a:endParaRPr>
          </a:p>
        </p:txBody>
      </p:sp>
      <p:sp>
        <p:nvSpPr>
          <p:cNvPr id="290" name="Google Shape;290;p9"/>
          <p:cNvSpPr/>
          <p:nvPr/>
        </p:nvSpPr>
        <p:spPr>
          <a:xfrm>
            <a:off x="3553750" y="2914300"/>
            <a:ext cx="6462900" cy="714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DROP TABLE </a:t>
            </a:r>
            <a:r>
              <a:rPr b="0" i="0" lang="en-US" sz="1800" u="none" cap="none" strike="noStrike">
                <a:solidFill>
                  <a:schemeClr val="dk1"/>
                </a:solidFill>
                <a:highlight>
                  <a:schemeClr val="accent3"/>
                </a:highlight>
                <a:latin typeface="Consolas"/>
                <a:ea typeface="Consolas"/>
                <a:cs typeface="Consolas"/>
                <a:sym typeface="Consolas"/>
              </a:rPr>
              <a:t>movies</a:t>
            </a:r>
            <a:endParaRPr b="0" i="0" sz="1800" u="none" cap="none" strike="noStrike">
              <a:solidFill>
                <a:schemeClr val="dk1"/>
              </a:solidFill>
              <a:highlight>
                <a:schemeClr val="accent3"/>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