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3" roundtripDataSignature="AMtx7mj5O0zpu9sd22f2WUUXvz5L1AxH6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customschemas.google.com/relationships/presentationmetadata" Target="meta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84aefb295_0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g2784aefb295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785ec4f1c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this chapter,  we will talk about the concept of keys, and the two types of keys in SQL databases, namely Primary keys and foreign keys. Then we will deep dive into the 3 types of table relationships in SQL databases.</a:t>
            </a:r>
            <a:endParaRPr/>
          </a:p>
        </p:txBody>
      </p:sp>
      <p:sp>
        <p:nvSpPr>
          <p:cNvPr id="106" name="Google Shape;106;g2785ec4f1c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784aefb295_0_2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g2784aefb295_0_2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0619782c57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g30619782c57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0619782c57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g30619782c57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0619782c57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g30619782c57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0619782c57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g30619782c57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0619782c57_0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g30619782c57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g2f88b6eb51a_0_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g2f88b6eb51a_0_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 name="Google Shape;16;g2f88b6eb51a_0_4"/>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0" name="Shape 50"/>
        <p:cNvGrpSpPr/>
        <p:nvPr/>
      </p:nvGrpSpPr>
      <p:grpSpPr>
        <a:xfrm>
          <a:off x="0" y="0"/>
          <a:ext cx="0" cy="0"/>
          <a:chOff x="0" y="0"/>
          <a:chExt cx="0" cy="0"/>
        </a:xfrm>
      </p:grpSpPr>
      <p:sp>
        <p:nvSpPr>
          <p:cNvPr id="51" name="Google Shape;51;g2f88b6eb51a_0_41"/>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g2f88b6eb51a_0_41"/>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3" name="Google Shape;53;g2f88b6eb51a_0_4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g2f88b6eb51a_0_45"/>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g2f88b6eb51a_0_45"/>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909297"/>
              </a:buClr>
              <a:buSzPts val="2400"/>
              <a:buNone/>
              <a:defRPr sz="2400">
                <a:solidFill>
                  <a:srgbClr val="909297"/>
                </a:solidFill>
              </a:defRPr>
            </a:lvl1pPr>
            <a:lvl2pPr indent="-228600" lvl="1" marL="914400" algn="l">
              <a:lnSpc>
                <a:spcPct val="90000"/>
              </a:lnSpc>
              <a:spcBef>
                <a:spcPts val="500"/>
              </a:spcBef>
              <a:spcAft>
                <a:spcPts val="0"/>
              </a:spcAft>
              <a:buClr>
                <a:srgbClr val="909297"/>
              </a:buClr>
              <a:buSzPts val="2000"/>
              <a:buNone/>
              <a:defRPr sz="2000">
                <a:solidFill>
                  <a:srgbClr val="909297"/>
                </a:solidFill>
              </a:defRPr>
            </a:lvl2pPr>
            <a:lvl3pPr indent="-228600" lvl="2" marL="1371600" algn="l">
              <a:lnSpc>
                <a:spcPct val="90000"/>
              </a:lnSpc>
              <a:spcBef>
                <a:spcPts val="500"/>
              </a:spcBef>
              <a:spcAft>
                <a:spcPts val="0"/>
              </a:spcAft>
              <a:buClr>
                <a:srgbClr val="909297"/>
              </a:buClr>
              <a:buSzPts val="1800"/>
              <a:buNone/>
              <a:defRPr sz="1800">
                <a:solidFill>
                  <a:srgbClr val="909297"/>
                </a:solidFill>
              </a:defRPr>
            </a:lvl3pPr>
            <a:lvl4pPr indent="-228600" lvl="3" marL="1828800" algn="l">
              <a:lnSpc>
                <a:spcPct val="90000"/>
              </a:lnSpc>
              <a:spcBef>
                <a:spcPts val="500"/>
              </a:spcBef>
              <a:spcAft>
                <a:spcPts val="0"/>
              </a:spcAft>
              <a:buClr>
                <a:srgbClr val="909297"/>
              </a:buClr>
              <a:buSzPts val="1600"/>
              <a:buNone/>
              <a:defRPr sz="1600">
                <a:solidFill>
                  <a:srgbClr val="909297"/>
                </a:solidFill>
              </a:defRPr>
            </a:lvl4pPr>
            <a:lvl5pPr indent="-228600" lvl="4" marL="2286000" algn="l">
              <a:lnSpc>
                <a:spcPct val="90000"/>
              </a:lnSpc>
              <a:spcBef>
                <a:spcPts val="500"/>
              </a:spcBef>
              <a:spcAft>
                <a:spcPts val="0"/>
              </a:spcAft>
              <a:buClr>
                <a:srgbClr val="909297"/>
              </a:buClr>
              <a:buSzPts val="1600"/>
              <a:buNone/>
              <a:defRPr sz="1600">
                <a:solidFill>
                  <a:srgbClr val="909297"/>
                </a:solidFill>
              </a:defRPr>
            </a:lvl5pPr>
            <a:lvl6pPr indent="-228600" lvl="5" marL="2743200" algn="l">
              <a:lnSpc>
                <a:spcPct val="90000"/>
              </a:lnSpc>
              <a:spcBef>
                <a:spcPts val="500"/>
              </a:spcBef>
              <a:spcAft>
                <a:spcPts val="0"/>
              </a:spcAft>
              <a:buClr>
                <a:srgbClr val="909297"/>
              </a:buClr>
              <a:buSzPts val="1600"/>
              <a:buNone/>
              <a:defRPr sz="1600">
                <a:solidFill>
                  <a:srgbClr val="909297"/>
                </a:solidFill>
              </a:defRPr>
            </a:lvl6pPr>
            <a:lvl7pPr indent="-228600" lvl="6" marL="3200400" algn="l">
              <a:lnSpc>
                <a:spcPct val="90000"/>
              </a:lnSpc>
              <a:spcBef>
                <a:spcPts val="500"/>
              </a:spcBef>
              <a:spcAft>
                <a:spcPts val="0"/>
              </a:spcAft>
              <a:buClr>
                <a:srgbClr val="909297"/>
              </a:buClr>
              <a:buSzPts val="1600"/>
              <a:buNone/>
              <a:defRPr sz="1600">
                <a:solidFill>
                  <a:srgbClr val="909297"/>
                </a:solidFill>
              </a:defRPr>
            </a:lvl7pPr>
            <a:lvl8pPr indent="-228600" lvl="7" marL="3657600" algn="l">
              <a:lnSpc>
                <a:spcPct val="90000"/>
              </a:lnSpc>
              <a:spcBef>
                <a:spcPts val="500"/>
              </a:spcBef>
              <a:spcAft>
                <a:spcPts val="0"/>
              </a:spcAft>
              <a:buClr>
                <a:srgbClr val="909297"/>
              </a:buClr>
              <a:buSzPts val="1600"/>
              <a:buNone/>
              <a:defRPr sz="1600">
                <a:solidFill>
                  <a:srgbClr val="909297"/>
                </a:solidFill>
              </a:defRPr>
            </a:lvl8pPr>
            <a:lvl9pPr indent="-228600" lvl="8" marL="4114800" algn="l">
              <a:lnSpc>
                <a:spcPct val="90000"/>
              </a:lnSpc>
              <a:spcBef>
                <a:spcPts val="500"/>
              </a:spcBef>
              <a:spcAft>
                <a:spcPts val="0"/>
              </a:spcAft>
              <a:buClr>
                <a:srgbClr val="909297"/>
              </a:buClr>
              <a:buSzPts val="1600"/>
              <a:buNone/>
              <a:defRPr sz="1600">
                <a:solidFill>
                  <a:srgbClr val="909297"/>
                </a:solidFill>
              </a:defRPr>
            </a:lvl9pPr>
          </a:lstStyle>
          <a:p/>
        </p:txBody>
      </p:sp>
      <p:sp>
        <p:nvSpPr>
          <p:cNvPr id="57" name="Google Shape;57;g2f88b6eb51a_0_45"/>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8" name="Google Shape;58;g2f88b6eb51a_0_45"/>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9" name="Google Shape;59;g2f88b6eb51a_0_45"/>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g2f88b6eb51a_0_51"/>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g2f88b6eb51a_0_51"/>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g2f88b6eb51a_0_51"/>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g2f88b6eb51a_0_51"/>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 name="Google Shape;65;g2f88b6eb51a_0_51"/>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g2f88b6eb51a_0_51"/>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7" name="Google Shape;67;g2f88b6eb51a_0_51"/>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8" name="Google Shape;68;g2f88b6eb51a_0_5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g2f88b6eb51a_0_6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g2f88b6eb51a_0_60"/>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2" name="Google Shape;72;g2f88b6eb51a_0_60"/>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g2f88b6eb51a_0_6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4" name="Google Shape;74;g2f88b6eb51a_0_6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5" name="Google Shape;75;g2f88b6eb51a_0_6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g2f88b6eb51a_0_67"/>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g2f88b6eb51a_0_67"/>
          <p:cNvSpPr/>
          <p:nvPr>
            <p:ph idx="2" type="pic"/>
          </p:nvPr>
        </p:nvSpPr>
        <p:spPr>
          <a:xfrm>
            <a:off x="5183188" y="987425"/>
            <a:ext cx="6172200" cy="4873500"/>
          </a:xfrm>
          <a:prstGeom prst="rect">
            <a:avLst/>
          </a:prstGeom>
          <a:noFill/>
          <a:ln>
            <a:noFill/>
          </a:ln>
        </p:spPr>
      </p:sp>
      <p:sp>
        <p:nvSpPr>
          <p:cNvPr id="79" name="Google Shape;79;g2f88b6eb51a_0_67"/>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0" name="Google Shape;80;g2f88b6eb51a_0_67"/>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1" name="Google Shape;81;g2f88b6eb51a_0_67"/>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2" name="Google Shape;82;g2f88b6eb51a_0_67"/>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g2f88b6eb51a_0_7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g2f88b6eb51a_0_74"/>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g2f88b6eb51a_0_74"/>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7" name="Google Shape;87;g2f88b6eb51a_0_74"/>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8" name="Google Shape;88;g2f88b6eb51a_0_74"/>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g2f88b6eb51a_0_80"/>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g2f88b6eb51a_0_80"/>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g2f88b6eb51a_0_8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3" name="Google Shape;93;g2f88b6eb51a_0_8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4" name="Google Shape;94;g2f88b6eb51a_0_8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g2f88b6eb51a_0_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g2f88b6eb51a_0_8"/>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g2f88b6eb51a_0_8"/>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g2f88b6eb51a_0_8"/>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2" name="Google Shape;22;g2f88b6eb51a_0_8"/>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3" name="Google Shape;23;g2f88b6eb51a_0_8"/>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4" name="Shape 24"/>
        <p:cNvGrpSpPr/>
        <p:nvPr/>
      </p:nvGrpSpPr>
      <p:grpSpPr>
        <a:xfrm>
          <a:off x="0" y="0"/>
          <a:ext cx="0" cy="0"/>
          <a:chOff x="0" y="0"/>
          <a:chExt cx="0" cy="0"/>
        </a:xfrm>
      </p:grpSpPr>
      <p:sp>
        <p:nvSpPr>
          <p:cNvPr id="25" name="Google Shape;25;g2f88b6eb51a_0_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g2f88b6eb51a_0_15"/>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27" name="Google Shape;27;g2f88b6eb51a_0_15"/>
          <p:cNvSpPr txBox="1"/>
          <p:nvPr>
            <p:ph idx="1" type="body"/>
          </p:nvPr>
        </p:nvSpPr>
        <p:spPr>
          <a:xfrm>
            <a:off x="66458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g2f88b6eb51a_0_15"/>
          <p:cNvSpPr txBox="1"/>
          <p:nvPr>
            <p:ph idx="2" type="body"/>
          </p:nvPr>
        </p:nvSpPr>
        <p:spPr>
          <a:xfrm>
            <a:off x="432025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g2f88b6eb51a_0_15"/>
          <p:cNvSpPr txBox="1"/>
          <p:nvPr>
            <p:ph idx="3" type="body"/>
          </p:nvPr>
        </p:nvSpPr>
        <p:spPr>
          <a:xfrm>
            <a:off x="797592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30" name="Shape 30"/>
        <p:cNvGrpSpPr/>
        <p:nvPr/>
      </p:nvGrpSpPr>
      <p:grpSpPr>
        <a:xfrm>
          <a:off x="0" y="0"/>
          <a:ext cx="0" cy="0"/>
          <a:chOff x="0" y="0"/>
          <a:chExt cx="0" cy="0"/>
        </a:xfrm>
      </p:grpSpPr>
      <p:sp>
        <p:nvSpPr>
          <p:cNvPr id="31" name="Google Shape;31;g2f88b6eb51a_0_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g2f88b6eb51a_0_2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33" name="Google Shape;33;g2f88b6eb51a_0_21"/>
          <p:cNvSpPr txBox="1"/>
          <p:nvPr>
            <p:ph idx="1" type="body"/>
          </p:nvPr>
        </p:nvSpPr>
        <p:spPr>
          <a:xfrm>
            <a:off x="119317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g2f88b6eb51a_0_21"/>
          <p:cNvSpPr txBox="1"/>
          <p:nvPr>
            <p:ph idx="2" type="body"/>
          </p:nvPr>
        </p:nvSpPr>
        <p:spPr>
          <a:xfrm>
            <a:off x="484884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g2f88b6eb51a_0_21"/>
          <p:cNvSpPr txBox="1"/>
          <p:nvPr>
            <p:ph idx="3" type="body"/>
          </p:nvPr>
        </p:nvSpPr>
        <p:spPr>
          <a:xfrm>
            <a:off x="850451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g2f88b6eb51a_0_21"/>
          <p:cNvSpPr txBox="1"/>
          <p:nvPr>
            <p:ph idx="4" type="body"/>
          </p:nvPr>
        </p:nvSpPr>
        <p:spPr>
          <a:xfrm>
            <a:off x="119317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g2f88b6eb51a_0_21"/>
          <p:cNvSpPr txBox="1"/>
          <p:nvPr>
            <p:ph idx="5" type="body"/>
          </p:nvPr>
        </p:nvSpPr>
        <p:spPr>
          <a:xfrm>
            <a:off x="484884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g2f88b6eb51a_0_21"/>
          <p:cNvSpPr txBox="1"/>
          <p:nvPr>
            <p:ph idx="6" type="body"/>
          </p:nvPr>
        </p:nvSpPr>
        <p:spPr>
          <a:xfrm>
            <a:off x="850451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g2f88b6eb51a_0_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g2f88b6eb51a_0_3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2" name="Google Shape;42;g2f88b6eb51a_0_3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3" name="Google Shape;43;g2f88b6eb51a_0_3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1_Blank">
    <p:spTree>
      <p:nvGrpSpPr>
        <p:cNvPr id="45" name="Shape 45"/>
        <p:cNvGrpSpPr/>
        <p:nvPr/>
      </p:nvGrpSpPr>
      <p:grpSpPr>
        <a:xfrm>
          <a:off x="0" y="0"/>
          <a:ext cx="0" cy="0"/>
          <a:chOff x="0" y="0"/>
          <a:chExt cx="0" cy="0"/>
        </a:xfrm>
      </p:grpSpPr>
      <p:sp>
        <p:nvSpPr>
          <p:cNvPr id="46" name="Google Shape;46;g2f88b6eb51a_0_36"/>
          <p:cNvSpPr txBox="1"/>
          <p:nvPr>
            <p:ph idx="12" type="sldNum"/>
          </p:nvPr>
        </p:nvSpPr>
        <p:spPr>
          <a:xfrm>
            <a:off x="145433" y="194699"/>
            <a:ext cx="2409600" cy="16704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chemeClr val="accent3"/>
              </a:buClr>
              <a:buSzPts val="1200"/>
              <a:buFont typeface="Arial"/>
              <a:buNone/>
              <a:defRPr b="0" i="0" sz="1200" u="none" cap="none" strike="noStrike">
                <a:solidFill>
                  <a:schemeClr val="accent3"/>
                </a:solidFill>
                <a:latin typeface="Arial"/>
                <a:ea typeface="Arial"/>
                <a:cs typeface="Arial"/>
                <a:sym typeface="Arial"/>
              </a:defRPr>
            </a:lvl1pPr>
            <a:lvl2pPr indent="0" lvl="1" marL="0" marR="0" algn="l">
              <a:lnSpc>
                <a:spcPct val="100000"/>
              </a:lnSpc>
              <a:spcBef>
                <a:spcPts val="0"/>
              </a:spcBef>
              <a:spcAft>
                <a:spcPts val="0"/>
              </a:spcAft>
              <a:buClr>
                <a:schemeClr val="accent3"/>
              </a:buClr>
              <a:buSzPts val="1200"/>
              <a:buFont typeface="Arial"/>
              <a:buNone/>
              <a:defRPr b="0" i="0" sz="1200" u="none" cap="none" strike="noStrike">
                <a:solidFill>
                  <a:schemeClr val="accent3"/>
                </a:solidFill>
                <a:latin typeface="Arial"/>
                <a:ea typeface="Arial"/>
                <a:cs typeface="Arial"/>
                <a:sym typeface="Arial"/>
              </a:defRPr>
            </a:lvl2pPr>
            <a:lvl3pPr indent="0" lvl="2" marL="0" marR="0" algn="l">
              <a:lnSpc>
                <a:spcPct val="100000"/>
              </a:lnSpc>
              <a:spcBef>
                <a:spcPts val="0"/>
              </a:spcBef>
              <a:spcAft>
                <a:spcPts val="0"/>
              </a:spcAft>
              <a:buClr>
                <a:schemeClr val="accent3"/>
              </a:buClr>
              <a:buSzPts val="1200"/>
              <a:buFont typeface="Arial"/>
              <a:buNone/>
              <a:defRPr b="0" i="0" sz="1200" u="none" cap="none" strike="noStrike">
                <a:solidFill>
                  <a:schemeClr val="accent3"/>
                </a:solidFill>
                <a:latin typeface="Arial"/>
                <a:ea typeface="Arial"/>
                <a:cs typeface="Arial"/>
                <a:sym typeface="Arial"/>
              </a:defRPr>
            </a:lvl3pPr>
            <a:lvl4pPr indent="0" lvl="3" marL="0" marR="0" algn="l">
              <a:lnSpc>
                <a:spcPct val="100000"/>
              </a:lnSpc>
              <a:spcBef>
                <a:spcPts val="0"/>
              </a:spcBef>
              <a:spcAft>
                <a:spcPts val="0"/>
              </a:spcAft>
              <a:buClr>
                <a:schemeClr val="accent3"/>
              </a:buClr>
              <a:buSzPts val="1200"/>
              <a:buFont typeface="Arial"/>
              <a:buNone/>
              <a:defRPr b="0" i="0" sz="1200" u="none" cap="none" strike="noStrike">
                <a:solidFill>
                  <a:schemeClr val="accent3"/>
                </a:solidFill>
                <a:latin typeface="Arial"/>
                <a:ea typeface="Arial"/>
                <a:cs typeface="Arial"/>
                <a:sym typeface="Arial"/>
              </a:defRPr>
            </a:lvl4pPr>
            <a:lvl5pPr indent="0" lvl="4" marL="0" marR="0" algn="l">
              <a:lnSpc>
                <a:spcPct val="100000"/>
              </a:lnSpc>
              <a:spcBef>
                <a:spcPts val="0"/>
              </a:spcBef>
              <a:spcAft>
                <a:spcPts val="0"/>
              </a:spcAft>
              <a:buClr>
                <a:schemeClr val="accent3"/>
              </a:buClr>
              <a:buSzPts val="1200"/>
              <a:buFont typeface="Arial"/>
              <a:buNone/>
              <a:defRPr b="0" i="0" sz="1200" u="none" cap="none" strike="noStrike">
                <a:solidFill>
                  <a:schemeClr val="accent3"/>
                </a:solidFill>
                <a:latin typeface="Arial"/>
                <a:ea typeface="Arial"/>
                <a:cs typeface="Arial"/>
                <a:sym typeface="Arial"/>
              </a:defRPr>
            </a:lvl5pPr>
            <a:lvl6pPr indent="0" lvl="5" marL="0" marR="0" algn="l">
              <a:lnSpc>
                <a:spcPct val="100000"/>
              </a:lnSpc>
              <a:spcBef>
                <a:spcPts val="0"/>
              </a:spcBef>
              <a:spcAft>
                <a:spcPts val="0"/>
              </a:spcAft>
              <a:buClr>
                <a:schemeClr val="accent3"/>
              </a:buClr>
              <a:buSzPts val="1200"/>
              <a:buFont typeface="Arial"/>
              <a:buNone/>
              <a:defRPr b="0" i="0" sz="1200" u="none" cap="none" strike="noStrike">
                <a:solidFill>
                  <a:schemeClr val="accent3"/>
                </a:solidFill>
                <a:latin typeface="Arial"/>
                <a:ea typeface="Arial"/>
                <a:cs typeface="Arial"/>
                <a:sym typeface="Arial"/>
              </a:defRPr>
            </a:lvl6pPr>
            <a:lvl7pPr indent="0" lvl="6" marL="0" marR="0" algn="l">
              <a:lnSpc>
                <a:spcPct val="100000"/>
              </a:lnSpc>
              <a:spcBef>
                <a:spcPts val="0"/>
              </a:spcBef>
              <a:spcAft>
                <a:spcPts val="0"/>
              </a:spcAft>
              <a:buClr>
                <a:schemeClr val="accent3"/>
              </a:buClr>
              <a:buSzPts val="1200"/>
              <a:buFont typeface="Arial"/>
              <a:buNone/>
              <a:defRPr b="0" i="0" sz="1200" u="none" cap="none" strike="noStrike">
                <a:solidFill>
                  <a:schemeClr val="accent3"/>
                </a:solidFill>
                <a:latin typeface="Arial"/>
                <a:ea typeface="Arial"/>
                <a:cs typeface="Arial"/>
                <a:sym typeface="Arial"/>
              </a:defRPr>
            </a:lvl7pPr>
            <a:lvl8pPr indent="0" lvl="7" marL="0" marR="0" algn="l">
              <a:lnSpc>
                <a:spcPct val="100000"/>
              </a:lnSpc>
              <a:spcBef>
                <a:spcPts val="0"/>
              </a:spcBef>
              <a:spcAft>
                <a:spcPts val="0"/>
              </a:spcAft>
              <a:buClr>
                <a:schemeClr val="accent3"/>
              </a:buClr>
              <a:buSzPts val="1200"/>
              <a:buFont typeface="Arial"/>
              <a:buNone/>
              <a:defRPr b="0" i="0" sz="1200" u="none" cap="none" strike="noStrike">
                <a:solidFill>
                  <a:schemeClr val="accent3"/>
                </a:solidFill>
                <a:latin typeface="Arial"/>
                <a:ea typeface="Arial"/>
                <a:cs typeface="Arial"/>
                <a:sym typeface="Arial"/>
              </a:defRPr>
            </a:lvl8pPr>
            <a:lvl9pPr indent="0" lvl="8" marL="0" marR="0" algn="l">
              <a:lnSpc>
                <a:spcPct val="100000"/>
              </a:lnSpc>
              <a:spcBef>
                <a:spcPts val="0"/>
              </a:spcBef>
              <a:spcAft>
                <a:spcPts val="0"/>
              </a:spcAft>
              <a:buClr>
                <a:schemeClr val="accent3"/>
              </a:buClr>
              <a:buSzPts val="1200"/>
              <a:buFont typeface="Arial"/>
              <a:buNone/>
              <a:defRPr b="0" i="0" sz="1200" u="none" cap="none" strike="noStrike">
                <a:solidFill>
                  <a:schemeClr val="accent3"/>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 color">
    <p:bg>
      <p:bgPr>
        <a:solidFill>
          <a:schemeClr val="accent1"/>
        </a:solidFill>
      </p:bgPr>
    </p:bg>
    <p:spTree>
      <p:nvGrpSpPr>
        <p:cNvPr id="47" name="Shape 47"/>
        <p:cNvGrpSpPr/>
        <p:nvPr/>
      </p:nvGrpSpPr>
      <p:grpSpPr>
        <a:xfrm>
          <a:off x="0" y="0"/>
          <a:ext cx="0" cy="0"/>
          <a:chOff x="0" y="0"/>
          <a:chExt cx="0" cy="0"/>
        </a:xfrm>
      </p:grpSpPr>
      <p:sp>
        <p:nvSpPr>
          <p:cNvPr id="48" name="Google Shape;48;g2f88b6eb51a_0_38"/>
          <p:cNvSpPr txBox="1"/>
          <p:nvPr>
            <p:ph idx="12" type="sldNum"/>
          </p:nvPr>
        </p:nvSpPr>
        <p:spPr>
          <a:xfrm>
            <a:off x="145433" y="194699"/>
            <a:ext cx="2409600" cy="16704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909297"/>
              </a:buClr>
              <a:buSzPts val="1200"/>
              <a:buFont typeface="Arial"/>
              <a:buNone/>
              <a:defRPr b="0" i="0" sz="1200" u="none" cap="none" strike="noStrike">
                <a:solidFill>
                  <a:srgbClr val="909297"/>
                </a:solidFill>
                <a:latin typeface="Arial"/>
                <a:ea typeface="Arial"/>
                <a:cs typeface="Arial"/>
                <a:sym typeface="Arial"/>
              </a:defRPr>
            </a:lvl1pPr>
            <a:lvl2pPr indent="0" lvl="1" marL="0" marR="0" algn="l">
              <a:lnSpc>
                <a:spcPct val="100000"/>
              </a:lnSpc>
              <a:spcBef>
                <a:spcPts val="0"/>
              </a:spcBef>
              <a:spcAft>
                <a:spcPts val="0"/>
              </a:spcAft>
              <a:buClr>
                <a:srgbClr val="909297"/>
              </a:buClr>
              <a:buSzPts val="1200"/>
              <a:buFont typeface="Arial"/>
              <a:buNone/>
              <a:defRPr b="0" i="0" sz="1200" u="none" cap="none" strike="noStrike">
                <a:solidFill>
                  <a:srgbClr val="909297"/>
                </a:solidFill>
                <a:latin typeface="Arial"/>
                <a:ea typeface="Arial"/>
                <a:cs typeface="Arial"/>
                <a:sym typeface="Arial"/>
              </a:defRPr>
            </a:lvl2pPr>
            <a:lvl3pPr indent="0" lvl="2" marL="0" marR="0" algn="l">
              <a:lnSpc>
                <a:spcPct val="100000"/>
              </a:lnSpc>
              <a:spcBef>
                <a:spcPts val="0"/>
              </a:spcBef>
              <a:spcAft>
                <a:spcPts val="0"/>
              </a:spcAft>
              <a:buClr>
                <a:srgbClr val="909297"/>
              </a:buClr>
              <a:buSzPts val="1200"/>
              <a:buFont typeface="Arial"/>
              <a:buNone/>
              <a:defRPr b="0" i="0" sz="1200" u="none" cap="none" strike="noStrike">
                <a:solidFill>
                  <a:srgbClr val="909297"/>
                </a:solidFill>
                <a:latin typeface="Arial"/>
                <a:ea typeface="Arial"/>
                <a:cs typeface="Arial"/>
                <a:sym typeface="Arial"/>
              </a:defRPr>
            </a:lvl3pPr>
            <a:lvl4pPr indent="0" lvl="3" marL="0" marR="0" algn="l">
              <a:lnSpc>
                <a:spcPct val="100000"/>
              </a:lnSpc>
              <a:spcBef>
                <a:spcPts val="0"/>
              </a:spcBef>
              <a:spcAft>
                <a:spcPts val="0"/>
              </a:spcAft>
              <a:buClr>
                <a:srgbClr val="909297"/>
              </a:buClr>
              <a:buSzPts val="1200"/>
              <a:buFont typeface="Arial"/>
              <a:buNone/>
              <a:defRPr b="0" i="0" sz="1200" u="none" cap="none" strike="noStrike">
                <a:solidFill>
                  <a:srgbClr val="909297"/>
                </a:solidFill>
                <a:latin typeface="Arial"/>
                <a:ea typeface="Arial"/>
                <a:cs typeface="Arial"/>
                <a:sym typeface="Arial"/>
              </a:defRPr>
            </a:lvl4pPr>
            <a:lvl5pPr indent="0" lvl="4" marL="0" marR="0" algn="l">
              <a:lnSpc>
                <a:spcPct val="100000"/>
              </a:lnSpc>
              <a:spcBef>
                <a:spcPts val="0"/>
              </a:spcBef>
              <a:spcAft>
                <a:spcPts val="0"/>
              </a:spcAft>
              <a:buClr>
                <a:srgbClr val="909297"/>
              </a:buClr>
              <a:buSzPts val="1200"/>
              <a:buFont typeface="Arial"/>
              <a:buNone/>
              <a:defRPr b="0" i="0" sz="1200" u="none" cap="none" strike="noStrike">
                <a:solidFill>
                  <a:srgbClr val="909297"/>
                </a:solidFill>
                <a:latin typeface="Arial"/>
                <a:ea typeface="Arial"/>
                <a:cs typeface="Arial"/>
                <a:sym typeface="Arial"/>
              </a:defRPr>
            </a:lvl5pPr>
            <a:lvl6pPr indent="0" lvl="5" marL="0" marR="0" algn="l">
              <a:lnSpc>
                <a:spcPct val="100000"/>
              </a:lnSpc>
              <a:spcBef>
                <a:spcPts val="0"/>
              </a:spcBef>
              <a:spcAft>
                <a:spcPts val="0"/>
              </a:spcAft>
              <a:buClr>
                <a:srgbClr val="909297"/>
              </a:buClr>
              <a:buSzPts val="1200"/>
              <a:buFont typeface="Arial"/>
              <a:buNone/>
              <a:defRPr b="0" i="0" sz="1200" u="none" cap="none" strike="noStrike">
                <a:solidFill>
                  <a:srgbClr val="909297"/>
                </a:solidFill>
                <a:latin typeface="Arial"/>
                <a:ea typeface="Arial"/>
                <a:cs typeface="Arial"/>
                <a:sym typeface="Arial"/>
              </a:defRPr>
            </a:lvl6pPr>
            <a:lvl7pPr indent="0" lvl="6" marL="0" marR="0" algn="l">
              <a:lnSpc>
                <a:spcPct val="100000"/>
              </a:lnSpc>
              <a:spcBef>
                <a:spcPts val="0"/>
              </a:spcBef>
              <a:spcAft>
                <a:spcPts val="0"/>
              </a:spcAft>
              <a:buClr>
                <a:srgbClr val="909297"/>
              </a:buClr>
              <a:buSzPts val="1200"/>
              <a:buFont typeface="Arial"/>
              <a:buNone/>
              <a:defRPr b="0" i="0" sz="1200" u="none" cap="none" strike="noStrike">
                <a:solidFill>
                  <a:srgbClr val="909297"/>
                </a:solidFill>
                <a:latin typeface="Arial"/>
                <a:ea typeface="Arial"/>
                <a:cs typeface="Arial"/>
                <a:sym typeface="Arial"/>
              </a:defRPr>
            </a:lvl7pPr>
            <a:lvl8pPr indent="0" lvl="7" marL="0" marR="0" algn="l">
              <a:lnSpc>
                <a:spcPct val="100000"/>
              </a:lnSpc>
              <a:spcBef>
                <a:spcPts val="0"/>
              </a:spcBef>
              <a:spcAft>
                <a:spcPts val="0"/>
              </a:spcAft>
              <a:buClr>
                <a:srgbClr val="909297"/>
              </a:buClr>
              <a:buSzPts val="1200"/>
              <a:buFont typeface="Arial"/>
              <a:buNone/>
              <a:defRPr b="0" i="0" sz="1200" u="none" cap="none" strike="noStrike">
                <a:solidFill>
                  <a:srgbClr val="909297"/>
                </a:solidFill>
                <a:latin typeface="Arial"/>
                <a:ea typeface="Arial"/>
                <a:cs typeface="Arial"/>
                <a:sym typeface="Arial"/>
              </a:defRPr>
            </a:lvl8pPr>
            <a:lvl9pPr indent="0" lvl="8" marL="0" marR="0" algn="l">
              <a:lnSpc>
                <a:spcPct val="100000"/>
              </a:lnSpc>
              <a:spcBef>
                <a:spcPts val="0"/>
              </a:spcBef>
              <a:spcAft>
                <a:spcPts val="0"/>
              </a:spcAft>
              <a:buClr>
                <a:srgbClr val="909297"/>
              </a:buClr>
              <a:buSzPts val="1200"/>
              <a:buFont typeface="Arial"/>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Slide">
  <p:cSld name="General Slide">
    <p:spTree>
      <p:nvGrpSpPr>
        <p:cNvPr id="49" name="Shape 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2f88b6eb51a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g2f88b6eb51a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g2f88b6eb51a_0_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8" name="Shape 98"/>
        <p:cNvGrpSpPr/>
        <p:nvPr/>
      </p:nvGrpSpPr>
      <p:grpSpPr>
        <a:xfrm>
          <a:off x="0" y="0"/>
          <a:ext cx="0" cy="0"/>
          <a:chOff x="0" y="0"/>
          <a:chExt cx="0" cy="0"/>
        </a:xfrm>
      </p:grpSpPr>
      <p:sp>
        <p:nvSpPr>
          <p:cNvPr id="99" name="Google Shape;99;g2784aefb295_0_109"/>
          <p:cNvSpPr/>
          <p:nvPr/>
        </p:nvSpPr>
        <p:spPr>
          <a:xfrm>
            <a:off x="10310420" y="6331352"/>
            <a:ext cx="1704000" cy="4167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0" name="Google Shape;100;g2784aefb295_0_109"/>
          <p:cNvPicPr preferRelativeResize="0"/>
          <p:nvPr/>
        </p:nvPicPr>
        <p:blipFill rotWithShape="1">
          <a:blip r:embed="rId3">
            <a:alphaModFix/>
          </a:blip>
          <a:srcRect b="0" l="0" r="0" t="0"/>
          <a:stretch/>
        </p:blipFill>
        <p:spPr>
          <a:xfrm>
            <a:off x="924801" y="1641414"/>
            <a:ext cx="6027751" cy="3773784"/>
          </a:xfrm>
          <a:prstGeom prst="rect">
            <a:avLst/>
          </a:prstGeom>
          <a:noFill/>
          <a:ln>
            <a:noFill/>
          </a:ln>
        </p:spPr>
      </p:pic>
      <p:sp>
        <p:nvSpPr>
          <p:cNvPr id="101" name="Google Shape;101;g2784aefb295_0_109"/>
          <p:cNvSpPr txBox="1"/>
          <p:nvPr/>
        </p:nvSpPr>
        <p:spPr>
          <a:xfrm>
            <a:off x="6605100" y="2344575"/>
            <a:ext cx="4739700" cy="13257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4400"/>
              <a:buFont typeface="Arial"/>
              <a:buNone/>
            </a:pPr>
            <a:r>
              <a:rPr b="1" i="0" lang="en-US" sz="4400" u="none" cap="none" strike="noStrike">
                <a:solidFill>
                  <a:srgbClr val="F0EFEE"/>
                </a:solidFill>
                <a:latin typeface="Arial"/>
                <a:ea typeface="Arial"/>
                <a:cs typeface="Arial"/>
                <a:sym typeface="Arial"/>
              </a:rPr>
              <a:t>Lecture </a:t>
            </a:r>
            <a:r>
              <a:rPr b="1" lang="en-US" sz="4400">
                <a:solidFill>
                  <a:srgbClr val="F0EFEE"/>
                </a:solidFill>
              </a:rPr>
              <a:t>1</a:t>
            </a:r>
            <a:endParaRPr b="1" i="0" sz="4400" u="none" cap="none" strike="noStrike">
              <a:solidFill>
                <a:srgbClr val="3E4754"/>
              </a:solidFill>
              <a:latin typeface="Arial"/>
              <a:ea typeface="Arial"/>
              <a:cs typeface="Arial"/>
              <a:sym typeface="Arial"/>
            </a:endParaRPr>
          </a:p>
        </p:txBody>
      </p:sp>
      <p:sp>
        <p:nvSpPr>
          <p:cNvPr id="102" name="Google Shape;102;g2784aefb295_0_109"/>
          <p:cNvSpPr txBox="1"/>
          <p:nvPr/>
        </p:nvSpPr>
        <p:spPr>
          <a:xfrm>
            <a:off x="7124700" y="3774200"/>
            <a:ext cx="4219800" cy="501000"/>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rgbClr val="000000"/>
              </a:buClr>
              <a:buSzPts val="1800"/>
              <a:buFont typeface="Arial"/>
              <a:buNone/>
            </a:pPr>
            <a:r>
              <a:rPr lang="en-US" sz="2800">
                <a:solidFill>
                  <a:schemeClr val="lt1"/>
                </a:solidFill>
              </a:rPr>
              <a:t>Development Framework</a:t>
            </a:r>
            <a:endParaRPr b="0" i="0" sz="2800" u="none" cap="none" strike="noStrike">
              <a:solidFill>
                <a:srgbClr val="F0EFEE"/>
              </a:solidFill>
              <a:latin typeface="Arial"/>
              <a:ea typeface="Arial"/>
              <a:cs typeface="Arial"/>
              <a:sym typeface="Arial"/>
            </a:endParaRPr>
          </a:p>
        </p:txBody>
      </p:sp>
      <p:cxnSp>
        <p:nvCxnSpPr>
          <p:cNvPr id="103" name="Google Shape;103;g2784aefb295_0_109"/>
          <p:cNvCxnSpPr/>
          <p:nvPr/>
        </p:nvCxnSpPr>
        <p:spPr>
          <a:xfrm>
            <a:off x="7707700" y="3532925"/>
            <a:ext cx="3619500" cy="0"/>
          </a:xfrm>
          <a:prstGeom prst="straightConnector1">
            <a:avLst/>
          </a:prstGeom>
          <a:noFill/>
          <a:ln cap="flat" cmpd="sng" w="9525">
            <a:solidFill>
              <a:srgbClr val="F0EFEE"/>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pic>
        <p:nvPicPr>
          <p:cNvPr id="108" name="Google Shape;108;g2785ec4f1c8_0_0"/>
          <p:cNvPicPr preferRelativeResize="0"/>
          <p:nvPr/>
        </p:nvPicPr>
        <p:blipFill rotWithShape="1">
          <a:blip r:embed="rId3">
            <a:alphaModFix/>
          </a:blip>
          <a:srcRect b="0" l="0" r="0" t="0"/>
          <a:stretch/>
        </p:blipFill>
        <p:spPr>
          <a:xfrm>
            <a:off x="1285625" y="920325"/>
            <a:ext cx="4887676" cy="4887676"/>
          </a:xfrm>
          <a:prstGeom prst="rect">
            <a:avLst/>
          </a:prstGeom>
          <a:noFill/>
          <a:ln>
            <a:noFill/>
          </a:ln>
        </p:spPr>
      </p:pic>
      <p:sp>
        <p:nvSpPr>
          <p:cNvPr id="109" name="Google Shape;109;g2785ec4f1c8_0_0"/>
          <p:cNvSpPr txBox="1"/>
          <p:nvPr>
            <p:ph type="title"/>
          </p:nvPr>
        </p:nvSpPr>
        <p:spPr>
          <a:xfrm>
            <a:off x="7498700" y="1552500"/>
            <a:ext cx="3445200" cy="797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b="1" lang="en-US" sz="4000">
                <a:solidFill>
                  <a:schemeClr val="lt1"/>
                </a:solidFill>
                <a:latin typeface="Arial"/>
                <a:ea typeface="Arial"/>
                <a:cs typeface="Arial"/>
                <a:sym typeface="Arial"/>
              </a:rPr>
              <a:t>A G E N D A</a:t>
            </a:r>
            <a:endParaRPr b="1" sz="4000">
              <a:latin typeface="Arial"/>
              <a:ea typeface="Arial"/>
              <a:cs typeface="Arial"/>
              <a:sym typeface="Arial"/>
            </a:endParaRPr>
          </a:p>
        </p:txBody>
      </p:sp>
      <p:cxnSp>
        <p:nvCxnSpPr>
          <p:cNvPr id="110" name="Google Shape;110;g2785ec4f1c8_0_0"/>
          <p:cNvCxnSpPr/>
          <p:nvPr/>
        </p:nvCxnSpPr>
        <p:spPr>
          <a:xfrm>
            <a:off x="7394800" y="2431075"/>
            <a:ext cx="3151800" cy="0"/>
          </a:xfrm>
          <a:prstGeom prst="straightConnector1">
            <a:avLst/>
          </a:prstGeom>
          <a:noFill/>
          <a:ln cap="flat" cmpd="sng" w="9525">
            <a:solidFill>
              <a:schemeClr val="lt1"/>
            </a:solidFill>
            <a:prstDash val="solid"/>
            <a:round/>
            <a:headEnd len="sm" w="sm" type="none"/>
            <a:tailEnd len="sm" w="sm" type="none"/>
          </a:ln>
        </p:spPr>
      </p:cxnSp>
      <p:cxnSp>
        <p:nvCxnSpPr>
          <p:cNvPr id="111" name="Google Shape;111;g2785ec4f1c8_0_0"/>
          <p:cNvCxnSpPr/>
          <p:nvPr/>
        </p:nvCxnSpPr>
        <p:spPr>
          <a:xfrm>
            <a:off x="7394800" y="1471625"/>
            <a:ext cx="3151800" cy="0"/>
          </a:xfrm>
          <a:prstGeom prst="straightConnector1">
            <a:avLst/>
          </a:prstGeom>
          <a:noFill/>
          <a:ln cap="flat" cmpd="sng" w="9525">
            <a:solidFill>
              <a:schemeClr val="lt1"/>
            </a:solidFill>
            <a:prstDash val="solid"/>
            <a:round/>
            <a:headEnd len="sm" w="sm" type="none"/>
            <a:tailEnd len="sm" w="sm" type="none"/>
          </a:ln>
        </p:spPr>
      </p:cxnSp>
      <p:cxnSp>
        <p:nvCxnSpPr>
          <p:cNvPr id="112" name="Google Shape;112;g2785ec4f1c8_0_0"/>
          <p:cNvCxnSpPr/>
          <p:nvPr/>
        </p:nvCxnSpPr>
        <p:spPr>
          <a:xfrm>
            <a:off x="7394800" y="5604600"/>
            <a:ext cx="3151800" cy="0"/>
          </a:xfrm>
          <a:prstGeom prst="straightConnector1">
            <a:avLst/>
          </a:prstGeom>
          <a:noFill/>
          <a:ln cap="flat" cmpd="sng" w="9525">
            <a:solidFill>
              <a:schemeClr val="lt1"/>
            </a:solidFill>
            <a:prstDash val="solid"/>
            <a:round/>
            <a:headEnd len="sm" w="sm" type="none"/>
            <a:tailEnd len="sm" w="sm" type="none"/>
          </a:ln>
        </p:spPr>
      </p:cxnSp>
      <p:sp>
        <p:nvSpPr>
          <p:cNvPr id="113" name="Google Shape;113;g2785ec4f1c8_0_0"/>
          <p:cNvSpPr txBox="1"/>
          <p:nvPr>
            <p:ph idx="1" type="body"/>
          </p:nvPr>
        </p:nvSpPr>
        <p:spPr>
          <a:xfrm>
            <a:off x="6934000" y="2684603"/>
            <a:ext cx="4073400" cy="3265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Clr>
                <a:schemeClr val="lt1"/>
              </a:buClr>
              <a:buSzPts val="1800"/>
              <a:buChar char="•"/>
            </a:pPr>
            <a:r>
              <a:rPr lang="en-US">
                <a:solidFill>
                  <a:schemeClr val="lt1"/>
                </a:solidFill>
              </a:rPr>
              <a:t>What is Development Framework?</a:t>
            </a:r>
            <a:endParaRPr>
              <a:solidFill>
                <a:schemeClr val="lt1"/>
              </a:solidFill>
            </a:endParaRPr>
          </a:p>
          <a:p>
            <a:pPr indent="-342900" lvl="0" marL="457200" rtl="0" algn="l">
              <a:spcBef>
                <a:spcPts val="0"/>
              </a:spcBef>
              <a:spcAft>
                <a:spcPts val="0"/>
              </a:spcAft>
              <a:buClr>
                <a:schemeClr val="lt1"/>
              </a:buClr>
              <a:buSzPts val="1800"/>
              <a:buChar char="•"/>
            </a:pPr>
            <a:r>
              <a:rPr lang="en-US">
                <a:solidFill>
                  <a:schemeClr val="lt1"/>
                </a:solidFill>
              </a:rPr>
              <a:t>Express</a:t>
            </a:r>
            <a:endParaRPr>
              <a:solidFill>
                <a:schemeClr val="lt1"/>
              </a:solidFill>
            </a:endParaRPr>
          </a:p>
          <a:p>
            <a:pPr indent="-342900" lvl="0" marL="457200" rtl="0" algn="l">
              <a:lnSpc>
                <a:spcPct val="90000"/>
              </a:lnSpc>
              <a:spcBef>
                <a:spcPts val="0"/>
              </a:spcBef>
              <a:spcAft>
                <a:spcPts val="0"/>
              </a:spcAft>
              <a:buClr>
                <a:schemeClr val="lt1"/>
              </a:buClr>
              <a:buSzPts val="1800"/>
              <a:buChar char="•"/>
            </a:pPr>
            <a:r>
              <a:rPr lang="en-US">
                <a:solidFill>
                  <a:schemeClr val="lt1"/>
                </a:solidFill>
              </a:rPr>
              <a:t>Django</a:t>
            </a:r>
            <a:endParaRPr>
              <a:solidFill>
                <a:schemeClr val="lt1"/>
              </a:solidFill>
            </a:endParaRPr>
          </a:p>
          <a:p>
            <a:pPr indent="-342900" lvl="0" marL="457200" rtl="0" algn="l">
              <a:lnSpc>
                <a:spcPct val="90000"/>
              </a:lnSpc>
              <a:spcBef>
                <a:spcPts val="0"/>
              </a:spcBef>
              <a:spcAft>
                <a:spcPts val="0"/>
              </a:spcAft>
              <a:buClr>
                <a:schemeClr val="lt1"/>
              </a:buClr>
              <a:buSzPts val="1800"/>
              <a:buChar char="•"/>
            </a:pPr>
            <a:r>
              <a:rPr lang="en-US">
                <a:solidFill>
                  <a:schemeClr val="lt1"/>
                </a:solidFill>
              </a:rPr>
              <a:t>Flask</a:t>
            </a:r>
            <a:endParaRPr>
              <a:solidFill>
                <a:schemeClr val="lt1"/>
              </a:solidFill>
            </a:endParaRPr>
          </a:p>
          <a:p>
            <a:pPr indent="-342900" lvl="0" marL="457200" rtl="0" algn="l">
              <a:lnSpc>
                <a:spcPct val="90000"/>
              </a:lnSpc>
              <a:spcBef>
                <a:spcPts val="0"/>
              </a:spcBef>
              <a:spcAft>
                <a:spcPts val="0"/>
              </a:spcAft>
              <a:buClr>
                <a:schemeClr val="lt1"/>
              </a:buClr>
              <a:buSzPts val="1800"/>
              <a:buChar char="•"/>
            </a:pPr>
            <a:r>
              <a:rPr lang="en-US">
                <a:solidFill>
                  <a:schemeClr val="lt1"/>
                </a:solidFill>
              </a:rPr>
              <a:t>Spring Boot</a:t>
            </a:r>
            <a:endParaRPr>
              <a:solidFill>
                <a:schemeClr val="lt1"/>
              </a:solidFill>
            </a:endParaRPr>
          </a:p>
          <a:p>
            <a:pPr indent="-342900" lvl="0" marL="457200" rtl="0" algn="l">
              <a:lnSpc>
                <a:spcPct val="90000"/>
              </a:lnSpc>
              <a:spcBef>
                <a:spcPts val="0"/>
              </a:spcBef>
              <a:spcAft>
                <a:spcPts val="0"/>
              </a:spcAft>
              <a:buClr>
                <a:schemeClr val="lt1"/>
              </a:buClr>
              <a:buSzPts val="1800"/>
              <a:buChar char="•"/>
            </a:pPr>
            <a:r>
              <a:rPr lang="en-US">
                <a:solidFill>
                  <a:schemeClr val="lt1"/>
                </a:solidFill>
              </a:rPr>
              <a:t>Laravel</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784aefb295_0_215"/>
          <p:cNvSpPr txBox="1"/>
          <p:nvPr>
            <p:ph type="title"/>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What is development framework?</a:t>
            </a:r>
            <a:endParaRPr/>
          </a:p>
        </p:txBody>
      </p:sp>
      <p:sp>
        <p:nvSpPr>
          <p:cNvPr id="119" name="Google Shape;119;g2784aefb295_0_215"/>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0" name="Google Shape;120;g2784aefb295_0_215"/>
          <p:cNvSpPr txBox="1"/>
          <p:nvPr/>
        </p:nvSpPr>
        <p:spPr>
          <a:xfrm>
            <a:off x="479800" y="1423138"/>
            <a:ext cx="8074500" cy="3740400"/>
          </a:xfrm>
          <a:prstGeom prst="rect">
            <a:avLst/>
          </a:prstGeom>
          <a:noFill/>
          <a:ln>
            <a:noFill/>
          </a:ln>
        </p:spPr>
        <p:txBody>
          <a:bodyPr anchorCtr="0" anchor="t" bIns="0" lIns="0" spcFirstLastPara="1" rIns="0" wrap="square" tIns="0">
            <a:spAutoFit/>
          </a:bodyPr>
          <a:lstStyle/>
          <a:p>
            <a:pPr indent="-233361" lvl="0" marL="233361" marR="0" rtl="0" algn="l">
              <a:lnSpc>
                <a:spcPct val="130000"/>
              </a:lnSpc>
              <a:spcBef>
                <a:spcPts val="0"/>
              </a:spcBef>
              <a:spcAft>
                <a:spcPts val="0"/>
              </a:spcAft>
              <a:buClr>
                <a:srgbClr val="212121"/>
              </a:buClr>
              <a:buSzPts val="2000"/>
              <a:buFont typeface="Arial"/>
              <a:buChar char="•"/>
            </a:pPr>
            <a:r>
              <a:rPr lang="en-US" sz="2000">
                <a:solidFill>
                  <a:srgbClr val="212121"/>
                </a:solidFill>
              </a:rPr>
              <a:t>A development framework, also known as a software framework, is a structured and standardized set of tools, libraries, and best practices that provide a foundation for building ap</a:t>
            </a:r>
            <a:r>
              <a:rPr lang="en-US" sz="2000">
                <a:solidFill>
                  <a:srgbClr val="212121"/>
                </a:solidFill>
              </a:rPr>
              <a:t>p</a:t>
            </a:r>
            <a:r>
              <a:rPr lang="en-US" sz="2000">
                <a:solidFill>
                  <a:srgbClr val="212121"/>
                </a:solidFill>
              </a:rPr>
              <a:t>lications. Development frameworks aim to streamline the development process by offering pre-built components and functionalities that developers can use to accelerate the creation of software applications.</a:t>
            </a:r>
            <a:endParaRPr b="0" i="0" sz="2000" u="none" cap="none" strike="noStrike">
              <a:solidFill>
                <a:srgbClr val="212121"/>
              </a:solidFill>
              <a:latin typeface="Arial"/>
              <a:ea typeface="Arial"/>
              <a:cs typeface="Arial"/>
              <a:sym typeface="Arial"/>
            </a:endParaRPr>
          </a:p>
          <a:p>
            <a:pPr indent="-233361" lvl="0" marL="233361" marR="0" rtl="0" algn="l">
              <a:lnSpc>
                <a:spcPct val="130000"/>
              </a:lnSpc>
              <a:spcBef>
                <a:spcPts val="1800"/>
              </a:spcBef>
              <a:spcAft>
                <a:spcPts val="0"/>
              </a:spcAft>
              <a:buClr>
                <a:srgbClr val="212121"/>
              </a:buClr>
              <a:buSzPts val="2000"/>
              <a:buFont typeface="Arial"/>
              <a:buChar char="•"/>
            </a:pPr>
            <a:r>
              <a:rPr lang="en-US" sz="2000">
                <a:solidFill>
                  <a:srgbClr val="212121"/>
                </a:solidFill>
              </a:rPr>
              <a:t>Development</a:t>
            </a:r>
            <a:r>
              <a:rPr lang="en-US" sz="2000">
                <a:solidFill>
                  <a:srgbClr val="212121"/>
                </a:solidFill>
              </a:rPr>
              <a:t> framework provides many built-in reusable components, having high standardization, scalability and </a:t>
            </a:r>
            <a:r>
              <a:rPr lang="en-US" sz="2000">
                <a:solidFill>
                  <a:srgbClr val="212121"/>
                </a:solidFill>
              </a:rPr>
              <a:t>productivity</a:t>
            </a:r>
            <a:r>
              <a:rPr lang="en-US" sz="2000">
                <a:solidFill>
                  <a:srgbClr val="212121"/>
                </a:solidFill>
              </a:rPr>
              <a:t>. It also provide good </a:t>
            </a:r>
            <a:r>
              <a:rPr lang="en-US" sz="2000">
                <a:solidFill>
                  <a:srgbClr val="212121"/>
                </a:solidFill>
              </a:rPr>
              <a:t>maintenance</a:t>
            </a:r>
            <a:r>
              <a:rPr lang="en-US" sz="2000">
                <a:solidFill>
                  <a:srgbClr val="212121"/>
                </a:solidFill>
              </a:rPr>
              <a:t> and support from the community.</a:t>
            </a:r>
            <a:endParaRPr b="0" i="0" sz="2000" u="none" cap="none" strike="noStrike">
              <a:solidFill>
                <a:srgbClr val="000000"/>
              </a:solidFill>
              <a:latin typeface="Arial"/>
              <a:ea typeface="Arial"/>
              <a:cs typeface="Arial"/>
              <a:sym typeface="Arial"/>
            </a:endParaRPr>
          </a:p>
        </p:txBody>
      </p:sp>
      <p:pic>
        <p:nvPicPr>
          <p:cNvPr id="121" name="Google Shape;121;g2784aefb295_0_215"/>
          <p:cNvPicPr preferRelativeResize="0"/>
          <p:nvPr/>
        </p:nvPicPr>
        <p:blipFill rotWithShape="1">
          <a:blip r:embed="rId3">
            <a:alphaModFix/>
          </a:blip>
          <a:srcRect b="0" l="0" r="0" t="0"/>
          <a:stretch/>
        </p:blipFill>
        <p:spPr>
          <a:xfrm>
            <a:off x="9174000" y="2915775"/>
            <a:ext cx="2950502" cy="25073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30619782c57_0_1"/>
          <p:cNvSpPr txBox="1"/>
          <p:nvPr>
            <p:ph type="title"/>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Express</a:t>
            </a:r>
            <a:endParaRPr/>
          </a:p>
        </p:txBody>
      </p:sp>
      <p:sp>
        <p:nvSpPr>
          <p:cNvPr id="127" name="Google Shape;127;g30619782c57_0_1"/>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8" name="Google Shape;128;g30619782c57_0_1"/>
          <p:cNvSpPr txBox="1"/>
          <p:nvPr/>
        </p:nvSpPr>
        <p:spPr>
          <a:xfrm>
            <a:off x="1072650" y="1423150"/>
            <a:ext cx="9757200" cy="23304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1800"/>
              </a:spcBef>
              <a:spcAft>
                <a:spcPts val="0"/>
              </a:spcAft>
              <a:buNone/>
            </a:pPr>
            <a:r>
              <a:rPr lang="en-US" sz="2200"/>
              <a:t>Express.js is a minimalist and flexible Node.js web application framework that provides a robust set of features for building web and mobile applications. It is designed to create APIs and handle HTTP requests and responses effectively, simplifying the process of building server-side applications in Node.js. </a:t>
            </a:r>
            <a:endParaRPr sz="2200"/>
          </a:p>
          <a:p>
            <a:pPr indent="0" lvl="0" marL="0" marR="0" rtl="0" algn="l">
              <a:lnSpc>
                <a:spcPct val="130000"/>
              </a:lnSpc>
              <a:spcBef>
                <a:spcPts val="1800"/>
              </a:spcBef>
              <a:spcAft>
                <a:spcPts val="0"/>
              </a:spcAft>
              <a:buNone/>
            </a:pPr>
            <a:r>
              <a:rPr lang="en-US" sz="2200"/>
              <a:t>We have already learnt the basic of Express in part 3 previously.</a:t>
            </a:r>
            <a:endParaRPr sz="2200"/>
          </a:p>
        </p:txBody>
      </p:sp>
      <p:pic>
        <p:nvPicPr>
          <p:cNvPr descr="File:Expressjs.png - Wikipedia" id="129" name="Google Shape;129;g30619782c57_0_1"/>
          <p:cNvPicPr preferRelativeResize="0"/>
          <p:nvPr/>
        </p:nvPicPr>
        <p:blipFill>
          <a:blip r:embed="rId3">
            <a:alphaModFix/>
          </a:blip>
          <a:stretch>
            <a:fillRect/>
          </a:stretch>
        </p:blipFill>
        <p:spPr>
          <a:xfrm>
            <a:off x="7441263" y="4369888"/>
            <a:ext cx="4429125" cy="1343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30619782c57_0_8"/>
          <p:cNvSpPr txBox="1"/>
          <p:nvPr>
            <p:ph type="title"/>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Django</a:t>
            </a:r>
            <a:endParaRPr/>
          </a:p>
        </p:txBody>
      </p:sp>
      <p:sp>
        <p:nvSpPr>
          <p:cNvPr id="135" name="Google Shape;135;g30619782c57_0_8"/>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6" name="Google Shape;136;g30619782c57_0_8"/>
          <p:cNvSpPr txBox="1"/>
          <p:nvPr/>
        </p:nvSpPr>
        <p:spPr>
          <a:xfrm>
            <a:off x="1072650" y="1423150"/>
            <a:ext cx="9757200" cy="16593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1800"/>
              </a:spcBef>
              <a:spcAft>
                <a:spcPts val="0"/>
              </a:spcAft>
              <a:buNone/>
            </a:pPr>
            <a:r>
              <a:rPr lang="en-US" sz="2200"/>
              <a:t>Django is a high-level Python framework known for its "batteries-included" approach, offering a robust set of tools and libraries for building web applications quickly and efficiently. It follows the MVC (Model-View-Controller) architectural pattern and emphasizes reusability and rapid development.</a:t>
            </a:r>
            <a:endParaRPr sz="2200"/>
          </a:p>
        </p:txBody>
      </p:sp>
      <p:pic>
        <p:nvPicPr>
          <p:cNvPr descr="File:Django logo.svg - Wikipedia" id="137" name="Google Shape;137;g30619782c57_0_8"/>
          <p:cNvPicPr preferRelativeResize="0"/>
          <p:nvPr/>
        </p:nvPicPr>
        <p:blipFill>
          <a:blip r:embed="rId3">
            <a:alphaModFix/>
          </a:blip>
          <a:stretch>
            <a:fillRect/>
          </a:stretch>
        </p:blipFill>
        <p:spPr>
          <a:xfrm>
            <a:off x="7497226" y="3942226"/>
            <a:ext cx="4350125" cy="1505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30619782c57_0_14"/>
          <p:cNvSpPr txBox="1"/>
          <p:nvPr>
            <p:ph type="title"/>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Flask</a:t>
            </a:r>
            <a:endParaRPr/>
          </a:p>
        </p:txBody>
      </p:sp>
      <p:sp>
        <p:nvSpPr>
          <p:cNvPr id="143" name="Google Shape;143;g30619782c57_0_14"/>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4" name="Google Shape;144;g30619782c57_0_14"/>
          <p:cNvSpPr txBox="1"/>
          <p:nvPr/>
        </p:nvSpPr>
        <p:spPr>
          <a:xfrm>
            <a:off x="1072650" y="1423150"/>
            <a:ext cx="9757200" cy="16593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1800"/>
              </a:spcBef>
              <a:spcAft>
                <a:spcPts val="0"/>
              </a:spcAft>
              <a:buNone/>
            </a:pPr>
            <a:r>
              <a:rPr lang="en-US" sz="2200"/>
              <a:t>Flask is a lightweight and versatile Python web framework that is popular for its simplicity and ease of use. It is suitable for developing small to medium-sized web applications quickly and efficiently. Flask is known for its extensibility and is often used for prototyping and building web APIs.</a:t>
            </a:r>
            <a:endParaRPr sz="2200"/>
          </a:p>
        </p:txBody>
      </p:sp>
      <p:pic>
        <p:nvPicPr>
          <p:cNvPr id="145" name="Google Shape;145;g30619782c57_0_14"/>
          <p:cNvPicPr preferRelativeResize="0"/>
          <p:nvPr/>
        </p:nvPicPr>
        <p:blipFill>
          <a:blip r:embed="rId3">
            <a:alphaModFix/>
          </a:blip>
          <a:stretch>
            <a:fillRect/>
          </a:stretch>
        </p:blipFill>
        <p:spPr>
          <a:xfrm>
            <a:off x="8944325" y="3474475"/>
            <a:ext cx="2168305" cy="21683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30619782c57_0_20"/>
          <p:cNvSpPr txBox="1"/>
          <p:nvPr>
            <p:ph type="title"/>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Spring Boot</a:t>
            </a:r>
            <a:endParaRPr/>
          </a:p>
        </p:txBody>
      </p:sp>
      <p:sp>
        <p:nvSpPr>
          <p:cNvPr id="151" name="Google Shape;151;g30619782c57_0_20"/>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2" name="Google Shape;152;g30619782c57_0_20"/>
          <p:cNvSpPr txBox="1"/>
          <p:nvPr/>
        </p:nvSpPr>
        <p:spPr>
          <a:xfrm>
            <a:off x="1072650" y="1423150"/>
            <a:ext cx="9757200" cy="20994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1800"/>
              </a:spcBef>
              <a:spcAft>
                <a:spcPts val="0"/>
              </a:spcAft>
              <a:buNone/>
            </a:pPr>
            <a:r>
              <a:rPr lang="en-US" sz="2200"/>
              <a:t>Spring Boot is a Java-based framework that simplifies the development of production-ready applications by providing a set of tools and conventions. It is built on top of the Spring framework and offers features like auto-configuration, embedded servers, and production-ready metrics. Spring Boot is widely used for building enterprise-level Java applications.</a:t>
            </a:r>
            <a:endParaRPr sz="2200"/>
          </a:p>
        </p:txBody>
      </p:sp>
      <p:pic>
        <p:nvPicPr>
          <p:cNvPr id="153" name="Google Shape;153;g30619782c57_0_20"/>
          <p:cNvPicPr preferRelativeResize="0"/>
          <p:nvPr/>
        </p:nvPicPr>
        <p:blipFill>
          <a:blip r:embed="rId3">
            <a:alphaModFix/>
          </a:blip>
          <a:stretch>
            <a:fillRect/>
          </a:stretch>
        </p:blipFill>
        <p:spPr>
          <a:xfrm>
            <a:off x="6797375" y="3827350"/>
            <a:ext cx="4032478" cy="172820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30619782c57_0_26"/>
          <p:cNvSpPr txBox="1"/>
          <p:nvPr>
            <p:ph type="title"/>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Laravel</a:t>
            </a:r>
            <a:endParaRPr/>
          </a:p>
        </p:txBody>
      </p:sp>
      <p:sp>
        <p:nvSpPr>
          <p:cNvPr id="159" name="Google Shape;159;g30619782c57_0_26"/>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0" name="Google Shape;160;g30619782c57_0_26"/>
          <p:cNvSpPr txBox="1"/>
          <p:nvPr/>
        </p:nvSpPr>
        <p:spPr>
          <a:xfrm>
            <a:off x="1072650" y="1423150"/>
            <a:ext cx="9757200" cy="20994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1800"/>
              </a:spcBef>
              <a:spcAft>
                <a:spcPts val="0"/>
              </a:spcAft>
              <a:buNone/>
            </a:pPr>
            <a:r>
              <a:rPr lang="en-US" sz="2200"/>
              <a:t>Laravel is a PHP web framework that prioritizes developer productivity and elegant syntax. It offers features like a powerful ORM (Object-Relational Mapping) system, routing, authentication, and templating engine. Laravel follows the MVC pattern and provides tools for tasks like caching, queuing, and more.</a:t>
            </a:r>
            <a:endParaRPr sz="2200"/>
          </a:p>
        </p:txBody>
      </p:sp>
      <p:pic>
        <p:nvPicPr>
          <p:cNvPr descr="File:Logo.min.svg - Wikimedia Commons" id="161" name="Google Shape;161;g30619782c57_0_26"/>
          <p:cNvPicPr preferRelativeResize="0"/>
          <p:nvPr/>
        </p:nvPicPr>
        <p:blipFill>
          <a:blip r:embed="rId3">
            <a:alphaModFix/>
          </a:blip>
          <a:stretch>
            <a:fillRect/>
          </a:stretch>
        </p:blipFill>
        <p:spPr>
          <a:xfrm>
            <a:off x="5285875" y="3827350"/>
            <a:ext cx="5962541" cy="172820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alentlabs ERB course Theme">
  <a:themeElements>
    <a:clrScheme name="TalentLabs">
      <a:dk1>
        <a:srgbClr val="3E4754"/>
      </a:dk1>
      <a:lt1>
        <a:srgbClr val="F0EFEE"/>
      </a:lt1>
      <a:dk2>
        <a:srgbClr val="3C607E"/>
      </a:dk2>
      <a:lt2>
        <a:srgbClr val="E6E6E6"/>
      </a:lt2>
      <a:accent1>
        <a:srgbClr val="5080A6"/>
      </a:accent1>
      <a:accent2>
        <a:srgbClr val="FFB182"/>
      </a:accent2>
      <a:accent3>
        <a:srgbClr val="FFBBC6"/>
      </a:accent3>
      <a:accent4>
        <a:srgbClr val="FBD590"/>
      </a:accent4>
      <a:accent5>
        <a:srgbClr val="77A8C9"/>
      </a:accent5>
      <a:accent6>
        <a:srgbClr val="C4E7AA"/>
      </a:accent6>
      <a:hlink>
        <a:srgbClr val="DABAA3"/>
      </a:hlink>
      <a:folHlink>
        <a:srgbClr val="77A8C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2022-09-23T13:48:30Z</dcterms:created>
</cp:coreProperties>
</file>