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gPrUmnlpsOhpV2Vl2JiKap/6O2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537BBA-4DC3-4BD1-8A6D-898348085023}">
  <a:tblStyle styleId="{8B537BBA-4DC3-4BD1-8A6D-89834808502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Hi everyone, in this lecture we’re going to look at automated testing. By the end of this lecture you’ll know a bit more about what test automation is, why its important and you’ll have the chance to get some hands on experience with automated testing with javascript</a:t>
            </a:r>
            <a:endParaRPr/>
          </a:p>
        </p:txBody>
      </p:sp>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This list represents some of the common testing types. You might have heard of some of them already, like unit testing, integration testing, functional testing, ui testing , smoke testing etc. But don’t be scared, we are not going to learn about all of these in one go.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will take a closer look at some of the most common ones in the following slides, but do note that this is not a complete list of testing types. There are still a lot of other testing types that we didn’t include here. </a:t>
            </a:r>
            <a:endParaRPr/>
          </a:p>
          <a:p>
            <a:pPr indent="0" lvl="0" marL="0" rtl="0" algn="l">
              <a:lnSpc>
                <a:spcPct val="100000"/>
              </a:lnSpc>
              <a:spcBef>
                <a:spcPts val="0"/>
              </a:spcBef>
              <a:spcAft>
                <a:spcPts val="0"/>
              </a:spcAft>
              <a:buSzPts val="1400"/>
              <a:buNone/>
            </a:pPr>
            <a:r>
              <a:t/>
            </a:r>
            <a:endParaRPr/>
          </a:p>
        </p:txBody>
      </p:sp>
      <p:sp>
        <p:nvSpPr>
          <p:cNvPr id="312" name="Google Shape;31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most common testing types you are sure to encounter early in your career as a software developer are unit, integration, functional and ui testing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At a high level, unit testing is done to check individual code pieces, Integration testing is done to validate how code and components are working together.  Functional testing is done to validate the whole feature from a user point of view. and UI testing is exactly how it sounds, it involves testing features by mimicking real interactions done via the user interface.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Let’s deep dive into these 4 types of tests one by one.</a:t>
            </a:r>
            <a:endParaRPr/>
          </a:p>
        </p:txBody>
      </p:sp>
      <p:sp>
        <p:nvSpPr>
          <p:cNvPr id="335" name="Google Shape;33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A Unit Test tests the smallest logical piece of software.</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Usually this smallest unit is a single “function”. Here, we are talking about the functions in your code, not the function of the software. For example a calculator program may have many functions such as addition, multiplication etc. You should have learnt about functions in the function chapter before when you were learning about JavaScript or Python.</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How we test this unit is simple yet critically important for developers to understand. Writing tests may seem difficult at first, but tests often become a developers best friend, as they can save minutes or hours of debugging. So how do we test a unit?</a:t>
            </a:r>
            <a:endParaRPr>
              <a:solidFill>
                <a:srgbClr val="3E4754"/>
              </a:solidFill>
              <a:latin typeface="Arial"/>
              <a:ea typeface="Arial"/>
              <a:cs typeface="Arial"/>
              <a:sym typeface="Arial"/>
            </a:endParaRPr>
          </a:p>
          <a:p>
            <a:pPr indent="-342900" lvl="0" marL="457200" rtl="0" algn="l">
              <a:lnSpc>
                <a:spcPct val="90000"/>
              </a:lnSpc>
              <a:spcBef>
                <a:spcPts val="0"/>
              </a:spcBef>
              <a:spcAft>
                <a:spcPts val="0"/>
              </a:spcAft>
              <a:buClr>
                <a:srgbClr val="3E4754"/>
              </a:buClr>
              <a:buSzPts val="1800"/>
              <a:buFont typeface="Arial"/>
              <a:buChar char="•"/>
            </a:pPr>
            <a:r>
              <a:rPr lang="en-US">
                <a:solidFill>
                  <a:srgbClr val="3E4754"/>
                </a:solidFill>
                <a:latin typeface="Arial"/>
                <a:ea typeface="Arial"/>
                <a:cs typeface="Arial"/>
                <a:sym typeface="Arial"/>
              </a:rPr>
              <a:t>We pass known values into a function, and check if what comes back is what we expected. For example, in the calculator example, if we pass 3 and 4 to the addition function, we expect 7 to come back. If any other number is returned we immediately know that there is a problem with the function logic.</a:t>
            </a:r>
            <a:endParaRPr b="1">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if you have tried the tic-tac-toe project of the JavaScript or python Course before, you should have seen the unit tests that we created for part 1 of the project. And we are going to build more unit tests in our assignment for this chapter.</a:t>
            </a:r>
            <a:endParaRPr sz="2400">
              <a:solidFill>
                <a:srgbClr val="3E4754"/>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60" name="Google Shape;3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Integration tests are used to check that multiple logical units are work well together. we want to see if multiple functions in the code are able to work together to complete a tasks. Sometimes, each function can work well individually but combine them together will cause bugs. That’s y we need integration tests.</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So how do we do this?</a:t>
            </a:r>
            <a:endParaRPr>
              <a:solidFill>
                <a:srgbClr val="3E4754"/>
              </a:solidFill>
              <a:latin typeface="Arial"/>
              <a:ea typeface="Arial"/>
              <a:cs typeface="Arial"/>
              <a:sym typeface="Arial"/>
            </a:endParaRPr>
          </a:p>
          <a:p>
            <a:pPr indent="-342900" lvl="0" marL="457200" rtl="0" algn="l">
              <a:lnSpc>
                <a:spcPct val="90000"/>
              </a:lnSpc>
              <a:spcBef>
                <a:spcPts val="0"/>
              </a:spcBef>
              <a:spcAft>
                <a:spcPts val="0"/>
              </a:spcAft>
              <a:buClr>
                <a:srgbClr val="3E4754"/>
              </a:buClr>
              <a:buSzPts val="1800"/>
              <a:buFont typeface="Arial"/>
              <a:buChar char="•"/>
            </a:pPr>
            <a:r>
              <a:rPr lang="en-US">
                <a:solidFill>
                  <a:srgbClr val="3E4754"/>
                </a:solidFill>
                <a:latin typeface="Arial"/>
                <a:ea typeface="Arial"/>
                <a:cs typeface="Arial"/>
                <a:sym typeface="Arial"/>
              </a:rPr>
              <a:t>We will usually call a top level api or some other top level functions which will invoke multiple logical units under the hood in order to come up with a response. SImilar to unit tests, you can pass in known values and assert that the response is correct. </a:t>
            </a:r>
            <a:endParaRPr b="1">
              <a:solidFill>
                <a:srgbClr val="3E4754"/>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69" name="Google Shape;3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Functional testing is sometimes also referred as “use case testing” because it represents a more complete user experience. </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These tests are carried out from a users perspective so will often involve multiple api calls to tests a complete feature. After all, whats the point in having an api if you cannot use it for real use cases. The idea behind functional testing is that the API is not useful unless the whole flow is functioning properly.</a:t>
            </a:r>
            <a:endParaRPr>
              <a:solidFill>
                <a:srgbClr val="3E4754"/>
              </a:solidFill>
              <a:latin typeface="Arial"/>
              <a:ea typeface="Arial"/>
              <a:cs typeface="Arial"/>
              <a:sym typeface="Arial"/>
            </a:endParaRPr>
          </a:p>
          <a:p>
            <a:pPr indent="-304800" lvl="0" marL="457200" rtl="0" algn="l">
              <a:lnSpc>
                <a:spcPct val="90000"/>
              </a:lnSpc>
              <a:spcBef>
                <a:spcPts val="0"/>
              </a:spcBef>
              <a:spcAft>
                <a:spcPts val="0"/>
              </a:spcAft>
              <a:buClr>
                <a:srgbClr val="3E4754"/>
              </a:buClr>
              <a:buSzPts val="1200"/>
              <a:buChar char="•"/>
            </a:pPr>
            <a:r>
              <a:rPr lang="en-US">
                <a:solidFill>
                  <a:srgbClr val="3E4754"/>
                </a:solidFill>
                <a:latin typeface="Arial"/>
                <a:ea typeface="Arial"/>
                <a:cs typeface="Arial"/>
                <a:sym typeface="Arial"/>
              </a:rPr>
              <a:t>For example</a:t>
            </a:r>
            <a:endParaRPr>
              <a:solidFill>
                <a:srgbClr val="3E4754"/>
              </a:solidFill>
              <a:latin typeface="Arial"/>
              <a:ea typeface="Arial"/>
              <a:cs typeface="Arial"/>
              <a:sym typeface="Arial"/>
            </a:endParaRPr>
          </a:p>
          <a:p>
            <a:pPr indent="-304800" lvl="1" marL="914400" rtl="0" algn="l">
              <a:lnSpc>
                <a:spcPct val="90000"/>
              </a:lnSpc>
              <a:spcBef>
                <a:spcPts val="0"/>
              </a:spcBef>
              <a:spcAft>
                <a:spcPts val="0"/>
              </a:spcAft>
              <a:buClr>
                <a:srgbClr val="3E4754"/>
              </a:buClr>
              <a:buSzPts val="1200"/>
              <a:buChar char="•"/>
            </a:pPr>
            <a:r>
              <a:rPr lang="en-US">
                <a:solidFill>
                  <a:srgbClr val="3E4754"/>
                </a:solidFill>
                <a:latin typeface="Arial"/>
                <a:ea typeface="Arial"/>
                <a:cs typeface="Arial"/>
                <a:sym typeface="Arial"/>
              </a:rPr>
              <a:t>Instead of testing “login API” and see if it works</a:t>
            </a:r>
            <a:endParaRPr>
              <a:solidFill>
                <a:srgbClr val="3E4754"/>
              </a:solidFill>
              <a:latin typeface="Arial"/>
              <a:ea typeface="Arial"/>
              <a:cs typeface="Arial"/>
              <a:sym typeface="Arial"/>
            </a:endParaRPr>
          </a:p>
          <a:p>
            <a:pPr indent="-266700" lvl="1" marL="914400" rtl="0" algn="l">
              <a:lnSpc>
                <a:spcPct val="90000"/>
              </a:lnSpc>
              <a:spcBef>
                <a:spcPts val="0"/>
              </a:spcBef>
              <a:spcAft>
                <a:spcPts val="0"/>
              </a:spcAft>
              <a:buClr>
                <a:srgbClr val="3E4754"/>
              </a:buClr>
              <a:buSzPts val="600"/>
              <a:buChar char="•"/>
            </a:pPr>
            <a:r>
              <a:rPr lang="en-US">
                <a:solidFill>
                  <a:srgbClr val="3E4754"/>
                </a:solidFill>
                <a:latin typeface="Arial"/>
                <a:ea typeface="Arial"/>
                <a:cs typeface="Arial"/>
                <a:sym typeface="Arial"/>
              </a:rPr>
              <a:t>we will Test the whole flow of “register a new account”,  “sign in” and then “sign out”, which covered “registration API”, “Sign in API” and “Sign out API”</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t/>
            </a:r>
            <a:endParaRPr b="1">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t/>
            </a:r>
            <a:endParaRPr b="1">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To achieve this we will just call multiple APIs one by one to simulate a workflow. </a:t>
            </a:r>
            <a:endParaRPr>
              <a:solidFill>
                <a:srgbClr val="3E4754"/>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78" name="Google Shape;37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The final testing types that we want to cover is the User interface testing. As we mentioned before, UI testing is exactly what it sounds like. We are testing the UI. We do this by having the computer clicking real buttons on a real webpage.</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This is done through the use of UI browser automation tools</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A browser automation tool will open up a browser, and click the button, and type in the information etc. to simulate a human user</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Not only can we use these tools to automate interactions, we can also use them to help us validate that the information on UI is correctly displayed by inspecting its content, its style properties, and also its position on the screen.</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A lot of these testing types are too difficult and complicated for you at the moment. So don’t worry too much if you don’t know how to build these tests. You only need to have rough understand of these tests for now.</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In the next video, we are going to teach you in how to build some unit tests. </a:t>
            </a:r>
            <a:endParaRPr>
              <a:solidFill>
                <a:srgbClr val="3E4754"/>
              </a:solidFill>
              <a:latin typeface="Arial"/>
              <a:ea typeface="Arial"/>
              <a:cs typeface="Arial"/>
              <a:sym typeface="Arial"/>
            </a:endParaRPr>
          </a:p>
        </p:txBody>
      </p:sp>
      <p:sp>
        <p:nvSpPr>
          <p:cNvPr id="387" name="Google Shape;3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section, we are going to be hands-on and ook at writing unit tests in javascript.</a:t>
            </a:r>
            <a:endParaRPr/>
          </a:p>
        </p:txBody>
      </p:sp>
      <p:sp>
        <p:nvSpPr>
          <p:cNvPr id="396" name="Google Shape;39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Because unit testing is such a core and fundamental part of the testing process, most programming languages will provide built in unit testing tools allowing you to quickly develop tests alongside your functional code.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the case of nodejs, the built in unit testing tool is called assert, no extra installation is required and tests can be extremely concise allowing you to develop powerful tests quickly</a:t>
            </a:r>
            <a:endParaRPr/>
          </a:p>
        </p:txBody>
      </p:sp>
      <p:sp>
        <p:nvSpPr>
          <p:cNvPr id="457" name="Google Shape;45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how quick do we mean? Really quick. Writing tests with assert involves three easy steps.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First import the assert module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Next write down the test cases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Finally code the test cases using javascript to invoke the code and pass in the arguments to a function before validating the output using assert</a:t>
            </a:r>
            <a:endParaRPr/>
          </a:p>
        </p:txBody>
      </p:sp>
      <p:sp>
        <p:nvSpPr>
          <p:cNvPr id="466" name="Google Shape;46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Here’s the code snippet of step one, remember how easy we said it would be. You simply require the assert library like what we are doing here. Feel free to copy past this line of code when you are working on the assignment.</a:t>
            </a:r>
            <a:endParaRPr/>
          </a:p>
        </p:txBody>
      </p:sp>
      <p:sp>
        <p:nvSpPr>
          <p:cNvPr id="491" name="Google Shape;49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This lecture will be broken down into three main sections.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First we will gain a general understanding of what test automation is.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After that, we look at some of the different types of automated tests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And finally we’ll look at learn about how to actually build javascript unit tests before trying it out in the assignment</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Step 2 is to write down the test cases of the function that you want to test.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spoke earlier about how a calculator might have multiple functions, and how one of those functions would be the addition function which takes two parameters as the input and returns a single number as the output.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But lets think about this, how do you know if the calculator addition function is working? Is a single test enough? If you pass in 3 and 4 and it returns a 7, is that enough to confirm the function works? What if the function is built to return 7 no matter what the inputs are?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need to think about multiple use cases and determine what the outcome should be so that we can confirm it all works as expected. In this example we consider what if two positive numbers are passed in, what about if one of the numbers is zero? What is one positive and one negative number is given? And finally what if two negative numbers are passed in? This is a pretty comprehensive suite of tests, and we can be relatively sure that if all of the expected outcomes are returned, then the code logic is sound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Usually , we will use a table to list out all the test cases that we can think of.</a:t>
            </a:r>
            <a:endParaRPr/>
          </a:p>
        </p:txBody>
      </p:sp>
      <p:sp>
        <p:nvSpPr>
          <p:cNvPr id="500" name="Google Shape;50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Then we are at step 3. We can finally start writing test  in javascript.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code snippet here shows the syntax or structure of an simple assert test. Its not a lot of code, but its actually quite elegant and powerful,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First we select a validation function from the assert library, in this case it is the strictEqual function. It is for doing simple comparisons.  this assertion function takes three arguments, the first argument is the test case that we want to test, the second argument is the expected output, and the final argument is an error message which will be returned if the test result and expected value do not match. This helps us to quickly identify exactly which test has gone wrong if any of them fail.</a:t>
            </a:r>
            <a:endParaRPr/>
          </a:p>
        </p:txBody>
      </p:sp>
      <p:sp>
        <p:nvSpPr>
          <p:cNvPr id="516" name="Google Shape;51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jump back to the list of test cases we designed earlier, and let’s turn each one into a piece of code that will validate each case.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the screenshot you can see that we have required the assert library and defined the addition function.</a:t>
            </a:r>
            <a:endParaRPr/>
          </a:p>
          <a:p>
            <a:pPr indent="0" lvl="0" marL="0" rtl="0" algn="l">
              <a:lnSpc>
                <a:spcPct val="100000"/>
              </a:lnSpc>
              <a:spcBef>
                <a:spcPts val="0"/>
              </a:spcBef>
              <a:spcAft>
                <a:spcPts val="0"/>
              </a:spcAft>
              <a:buSzPts val="1400"/>
              <a:buNone/>
            </a:pPr>
            <a:r>
              <a:rPr lang="en-US"/>
              <a:t>We have then defined a number of unique test cases which will each test a different test case of the addition function.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first assertion test here is corresponding to the first test case in the table. 1 and 2 will test what happens is two positive numbers are used</a:t>
            </a:r>
            <a:endParaRPr/>
          </a:p>
          <a:p>
            <a:pPr indent="0" lvl="0" marL="0" rtl="0" algn="l">
              <a:lnSpc>
                <a:spcPct val="100000"/>
              </a:lnSpc>
              <a:spcBef>
                <a:spcPts val="0"/>
              </a:spcBef>
              <a:spcAft>
                <a:spcPts val="0"/>
              </a:spcAft>
              <a:buSzPts val="1400"/>
              <a:buNone/>
            </a:pPr>
            <a:r>
              <a:rPr lang="en-US"/>
              <a:t>Similarly, the second, third and forth assertion tests here corresponding to the 2nd, 3rd and 4th test case in the table.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0 and 3 will test what happens if one of the inputs is zero</a:t>
            </a:r>
            <a:endParaRPr/>
          </a:p>
          <a:p>
            <a:pPr indent="0" lvl="0" marL="0" rtl="0" algn="l">
              <a:lnSpc>
                <a:spcPct val="100000"/>
              </a:lnSpc>
              <a:spcBef>
                <a:spcPts val="0"/>
              </a:spcBef>
              <a:spcAft>
                <a:spcPts val="0"/>
              </a:spcAft>
              <a:buSzPts val="1400"/>
              <a:buNone/>
            </a:pPr>
            <a:r>
              <a:rPr lang="en-US"/>
              <a:t>-5 and 5 tests our code if a mixture of positive and negative numbers are used</a:t>
            </a:r>
            <a:endParaRPr/>
          </a:p>
          <a:p>
            <a:pPr indent="0" lvl="0" marL="0" rtl="0" algn="l">
              <a:lnSpc>
                <a:spcPct val="100000"/>
              </a:lnSpc>
              <a:spcBef>
                <a:spcPts val="0"/>
              </a:spcBef>
              <a:spcAft>
                <a:spcPts val="0"/>
              </a:spcAft>
              <a:buSzPts val="1400"/>
              <a:buNone/>
            </a:pPr>
            <a:r>
              <a:rPr lang="en-US"/>
              <a:t>And finally -5 and -5 tests what happens if both inputs are negative numbers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can see that we have highlighted the test cases here.</a:t>
            </a:r>
            <a:endParaRPr/>
          </a:p>
        </p:txBody>
      </p:sp>
      <p:sp>
        <p:nvSpPr>
          <p:cNvPr id="533" name="Google Shape;53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Alongside each test case you will see the expected outcomes for each test case</a:t>
            </a:r>
            <a:endParaRPr/>
          </a:p>
          <a:p>
            <a:pPr indent="0" lvl="0" marL="0" rtl="0" algn="l">
              <a:lnSpc>
                <a:spcPct val="100000"/>
              </a:lnSpc>
              <a:spcBef>
                <a:spcPts val="0"/>
              </a:spcBef>
              <a:spcAft>
                <a:spcPts val="0"/>
              </a:spcAft>
              <a:buSzPts val="1400"/>
              <a:buNone/>
            </a:pPr>
            <a:r>
              <a:t/>
            </a:r>
            <a:endParaRPr/>
          </a:p>
        </p:txBody>
      </p:sp>
      <p:sp>
        <p:nvSpPr>
          <p:cNvPr id="550" name="Google Shape;55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Finally, if any of the tests fail, a unique error message will help us to immediately identify which one it was.</a:t>
            </a:r>
            <a:endParaRPr/>
          </a:p>
          <a:p>
            <a:pPr indent="0" lvl="0" marL="0" rtl="0" algn="l">
              <a:lnSpc>
                <a:spcPct val="100000"/>
              </a:lnSpc>
              <a:spcBef>
                <a:spcPts val="0"/>
              </a:spcBef>
              <a:spcAft>
                <a:spcPts val="0"/>
              </a:spcAft>
              <a:buClr>
                <a:schemeClr val="dk1"/>
              </a:buClr>
              <a:buSzPts val="1100"/>
              <a:buFont typeface="Arial"/>
              <a:buNone/>
            </a:pPr>
            <a:r>
              <a:rPr lang="en-US"/>
              <a:t>In just 4 lines of code we have comprehensively tested the multiple use cases of our addition feature. It’s easy, right? lets go to a demo and see it in practice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(Demo for writing test case for a simple function like “addition”)</a:t>
            </a:r>
            <a:endParaRPr/>
          </a:p>
        </p:txBody>
      </p:sp>
      <p:sp>
        <p:nvSpPr>
          <p:cNvPr id="567" name="Google Shape;56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Up until now we have been testing by checking for equality using strictEqual but there are a range of other validation methods available to us to make testing our software easier.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points should show up one by one)</a:t>
            </a:r>
            <a:endParaRPr/>
          </a:p>
          <a:p>
            <a:pPr indent="0" lvl="0" marL="0" rtl="0" algn="l">
              <a:lnSpc>
                <a:spcPct val="100000"/>
              </a:lnSpc>
              <a:spcBef>
                <a:spcPts val="0"/>
              </a:spcBef>
              <a:spcAft>
                <a:spcPts val="0"/>
              </a:spcAft>
              <a:buSzPts val="1400"/>
              <a:buNone/>
            </a:pPr>
            <a:r>
              <a:rPr lang="en-US"/>
              <a:t>NotStrictEqual is the opposite to strictEqual and makes sure that the value returned from the function under testing does not match a particular value.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Similarly deepStrictEqual and notDeepStrictEqual same as the other 2, just that they are used to test object and array equality and inequality respectively. If you are trying to test for arrays and objects, make sure you use the deep version of assertion method.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There are also other assertion methods not listed out here. If you are interested, feel free to check out the assert documentation for the more types of assertions and choose the ones that work well for your tests.</a:t>
            </a:r>
            <a:endParaRPr/>
          </a:p>
        </p:txBody>
      </p:sp>
      <p:sp>
        <p:nvSpPr>
          <p:cNvPr id="584" name="Google Shape;58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have been saying that if you want to test for arrays and objects, you will need to use the deep version of the assertion method.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Lets jump back to our demo and show how we would use deepStrictEqual to test a function that returns an array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(demo for writing a test for asserting array using normal strictEqual and deepStrictEqual, to show them that the output would be incorrect if they are not using deepStrictEqual)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Now that you’ve seen test cases in action, its time for you to try them yourself. In the next assignment you’ll be writing and implementing real test cases using javascript assert.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I’m happy to tell you that this concludes the module. You now have all the basic knowledge and a foundation of essential skills required for a successful career in software engineering. You should be comfortable with best practices of git and github, you should have a basic understanding of cloud computing and software project management, and you can now write basic unit tests with a strong understanding of the part they take in the field of test automation.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 hope you’ve learned a lot and enjoyed the journey, and I wish you all the best in your software engineering career.</a:t>
            </a:r>
            <a:endParaRPr/>
          </a:p>
        </p:txBody>
      </p:sp>
      <p:sp>
        <p:nvSpPr>
          <p:cNvPr id="595" name="Google Shape;59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First lets take a look at the traditional software testing process, the challenges it poses and how automated testing can solve many of these challenges</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what is software testing exactly? In the world of software development, software testing is the process of ensuring that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points should come up one by one)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Old features are still functioning properly. By that we mean, that any new features or functions we have added to the existing software have not broken any of the existing features. Software development is a very precise art and unfortunately even the smallest change somewhere could have a cascading ripple effect through the entire system.</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also use testing to ensure New features are working as expected, once you have confirmed that the new features have not broken the old ones, you need to test that the new feature behaves as expected, for example, if you’ve added a feature to upload a profile picture, you need to test that the images can be uploaded, that they are stored and resized correctly, that they can be changed or deleted, and that they can be viewed correctly on different devices and browsers etc</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Sometimes, Maybe you haven’t added any new features at all, maybe you’ve just fixed bugs in the existing system, the same rules apply here, you need to make sure first that fixing the bug has not broken existing functionality, and then test that the bug has actually been fixed correctly and that the related feature works as expected.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All these steps can be done manually or automatically. A lot of companies often do both for extra assurance. They will automate as much as possible, hopefully automated all of it. But also select some features to test manually as an additional quality assurance check.</a:t>
            </a:r>
            <a:endParaRPr/>
          </a:p>
        </p:txBody>
      </p:sp>
      <p:sp>
        <p:nvSpPr>
          <p:cNvPr id="176" name="Google Shape;1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(The points should show up one by one using animation)</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Traditionally, software releases are tested by humans, manually. This is done every time a new release happens. </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The testing process is broken into a number of steps, all of which are organised and coordinated by the Quality Assurance team, or QA team in short.</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These steps usually follow the pattern of </a:t>
            </a:r>
            <a:endParaRPr>
              <a:solidFill>
                <a:srgbClr val="3E4754"/>
              </a:solidFill>
              <a:latin typeface="Arial"/>
              <a:ea typeface="Arial"/>
              <a:cs typeface="Arial"/>
              <a:sym typeface="Arial"/>
            </a:endParaRPr>
          </a:p>
          <a:p>
            <a:pPr indent="-342900" lvl="0" marL="457200" rtl="0" algn="l">
              <a:lnSpc>
                <a:spcPct val="90000"/>
              </a:lnSpc>
              <a:spcBef>
                <a:spcPts val="0"/>
              </a:spcBef>
              <a:spcAft>
                <a:spcPts val="0"/>
              </a:spcAft>
              <a:buClr>
                <a:srgbClr val="3E4754"/>
              </a:buClr>
              <a:buSzPts val="1800"/>
              <a:buFont typeface="Arial"/>
              <a:buChar char="•"/>
            </a:pPr>
            <a:r>
              <a:rPr lang="en-US">
                <a:solidFill>
                  <a:srgbClr val="3E4754"/>
                </a:solidFill>
                <a:latin typeface="Arial"/>
                <a:ea typeface="Arial"/>
                <a:cs typeface="Arial"/>
                <a:sym typeface="Arial"/>
              </a:rPr>
              <a:t>first, Study the system requirements and the desired outcomes of a release and then come up with a number of tests cases based on this content.</a:t>
            </a:r>
            <a:endParaRPr>
              <a:solidFill>
                <a:srgbClr val="3E4754"/>
              </a:solidFill>
              <a:latin typeface="Arial"/>
              <a:ea typeface="Arial"/>
              <a:cs typeface="Arial"/>
              <a:sym typeface="Arial"/>
            </a:endParaRPr>
          </a:p>
          <a:p>
            <a:pPr indent="-342900" lvl="0" marL="457200" rtl="0" algn="l">
              <a:lnSpc>
                <a:spcPct val="90000"/>
              </a:lnSpc>
              <a:spcBef>
                <a:spcPts val="0"/>
              </a:spcBef>
              <a:spcAft>
                <a:spcPts val="0"/>
              </a:spcAft>
              <a:buClr>
                <a:srgbClr val="3E4754"/>
              </a:buClr>
              <a:buSzPts val="1800"/>
              <a:buFont typeface="Arial"/>
              <a:buChar char="•"/>
            </a:pPr>
            <a:r>
              <a:rPr lang="en-US">
                <a:solidFill>
                  <a:srgbClr val="3E4754"/>
                </a:solidFill>
                <a:latin typeface="Arial"/>
                <a:ea typeface="Arial"/>
                <a:cs typeface="Arial"/>
                <a:sym typeface="Arial"/>
              </a:rPr>
              <a:t>then, we will Break down the test cases into smaller test case packs or groups </a:t>
            </a:r>
            <a:endParaRPr>
              <a:solidFill>
                <a:srgbClr val="3E4754"/>
              </a:solidFill>
              <a:latin typeface="Arial"/>
              <a:ea typeface="Arial"/>
              <a:cs typeface="Arial"/>
              <a:sym typeface="Arial"/>
            </a:endParaRPr>
          </a:p>
          <a:p>
            <a:pPr indent="-342900" lvl="0" marL="457200" rtl="0" algn="l">
              <a:lnSpc>
                <a:spcPct val="90000"/>
              </a:lnSpc>
              <a:spcBef>
                <a:spcPts val="0"/>
              </a:spcBef>
              <a:spcAft>
                <a:spcPts val="0"/>
              </a:spcAft>
              <a:buClr>
                <a:srgbClr val="3E4754"/>
              </a:buClr>
              <a:buSzPts val="1800"/>
              <a:buFont typeface="Arial"/>
              <a:buChar char="•"/>
            </a:pPr>
            <a:r>
              <a:rPr lang="en-US">
                <a:solidFill>
                  <a:srgbClr val="3E4754"/>
                </a:solidFill>
                <a:latin typeface="Arial"/>
                <a:ea typeface="Arial"/>
                <a:cs typeface="Arial"/>
                <a:sym typeface="Arial"/>
              </a:rPr>
              <a:t>thirdly, we will Assign these test case packs  to different team members and have each of them test the different features manually. This means opening up the software and clicking buttons, simple data entry by typing on screen etc</a:t>
            </a:r>
            <a:endParaRPr>
              <a:solidFill>
                <a:srgbClr val="3E4754"/>
              </a:solidFill>
              <a:latin typeface="Arial"/>
              <a:ea typeface="Arial"/>
              <a:cs typeface="Arial"/>
              <a:sym typeface="Arial"/>
            </a:endParaRPr>
          </a:p>
          <a:p>
            <a:pPr indent="-342900" lvl="0" marL="457200" rtl="0" algn="l">
              <a:lnSpc>
                <a:spcPct val="90000"/>
              </a:lnSpc>
              <a:spcBef>
                <a:spcPts val="0"/>
              </a:spcBef>
              <a:spcAft>
                <a:spcPts val="0"/>
              </a:spcAft>
              <a:buClr>
                <a:srgbClr val="3E4754"/>
              </a:buClr>
              <a:buSzPts val="1800"/>
              <a:buFont typeface="Arial"/>
              <a:buChar char="•"/>
            </a:pPr>
            <a:r>
              <a:rPr lang="en-US">
                <a:solidFill>
                  <a:srgbClr val="3E4754"/>
                </a:solidFill>
                <a:latin typeface="Arial"/>
                <a:ea typeface="Arial"/>
                <a:cs typeface="Arial"/>
                <a:sym typeface="Arial"/>
              </a:rPr>
              <a:t>finally, the QA team would Create a report based on the testing carried out. This report highlights any bugs or issues found and is sent back to the development team to address.</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After receiving the testing report, the software engineers will then work on the bugs and issues.  In the meantime, the QA team will Wait for bugs to be fixed and issues to be address and repeat the entire process again</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t/>
            </a:r>
            <a:endParaRPr>
              <a:solidFill>
                <a:srgbClr val="3E4754"/>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91" name="Google Shape;1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You can probably already guess what the problems are with this traditional testing approach.</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points should show up one by one)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approach is very time consuming. A relatively simple feature could have many use cases and each case could require complex ui navigation with multiple clicks, dropdowns and very specific data entry. Imagine how long it would take to manually test 100 different features that required this sort of effort. The answer is a very long time.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Because of how long it would take and how little time a testing team has to complete its work, test coverage is often very low. QA teams are forced to pick and choose the most popular or heavily used features to test. The danger here is that new features may have broken older functionality without the test team realising it.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Time is money, and unfortunately testing takes a lot of time and therefore costs a lot of money. We asked before how long would it take to test 100 different features, imagine now how much that would cost. This sort of repetitive tasks would also be very boring for a qa team member and may lead to job dissatisfaction or even the team taking shortcuts to complete tests quickly and missing critical bugs.</a:t>
            </a:r>
            <a:endParaRPr/>
          </a:p>
        </p:txBody>
      </p:sp>
      <p:sp>
        <p:nvSpPr>
          <p:cNvPr id="224" name="Google Shape;2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Automated tests are the answer to the time, coverage and cost problems. Instead of clicking through the buttons and tedious data entry, have a computer click the buttons and type the required text.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points should should up one by one)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Computers do not get tired, do not get bored and do not make mistakes. When a test is defined in code you can be sure that every time the test is run, the exact same steps will be carried out in exactly the same order.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Computers are also much faster at clicking and typing. They can carry out hundreds of tests in parallel in the same time it takes a human to complete a single test.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Finally, the entire automated process and test cases can be saved and reused every time new features is added, effectively building a pipeline of assurance. As soon as a bug is introduced into the system, you can almost be sure that the automated tests will quickly find it.</a:t>
            </a:r>
            <a:endParaRPr/>
          </a:p>
        </p:txBody>
      </p:sp>
      <p:sp>
        <p:nvSpPr>
          <p:cNvPr id="233" name="Google Shape;2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video, Lets now take a look at the different types of automated tests</a:t>
            </a:r>
            <a:endParaRPr/>
          </a:p>
        </p:txBody>
      </p:sp>
      <p:sp>
        <p:nvSpPr>
          <p:cNvPr id="242" name="Google Shape;2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One of the main benefits of using automated testing is that we can comprehensively test the software at different levels</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We can test the code at the function level, the file level, the UI level, the API level and even test its integration with other systems</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t/>
            </a:r>
            <a:endParaRPr>
              <a:solidFill>
                <a:srgbClr val="3E4754"/>
              </a:solidFill>
              <a:latin typeface="Arial"/>
              <a:ea typeface="Arial"/>
              <a:cs typeface="Arial"/>
              <a:sym typeface="Arial"/>
            </a:endParaRPr>
          </a:p>
          <a:p>
            <a:pPr indent="0" lvl="0" marL="0" rtl="0" algn="l">
              <a:lnSpc>
                <a:spcPct val="90000"/>
              </a:lnSpc>
              <a:spcBef>
                <a:spcPts val="0"/>
              </a:spcBef>
              <a:spcAft>
                <a:spcPts val="0"/>
              </a:spcAft>
              <a:buSzPts val="1400"/>
              <a:buNone/>
            </a:pPr>
            <a:r>
              <a:rPr lang="en-US">
                <a:solidFill>
                  <a:srgbClr val="3E4754"/>
                </a:solidFill>
                <a:latin typeface="Arial"/>
                <a:ea typeface="Arial"/>
                <a:cs typeface="Arial"/>
                <a:sym typeface="Arial"/>
              </a:rPr>
              <a:t>In this section, we are going to discuss some of the common testing types</a:t>
            </a:r>
            <a:endParaRPr>
              <a:solidFill>
                <a:srgbClr val="3E4754"/>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03" name="Google Shape;30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2f888c366b9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2f888c366b9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2f888c366b9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2f888c366b9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2f888c366b9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2f888c366b9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2f888c366b9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2f888c366b9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2f888c366b9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2f888c366b9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2f888c366b9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f888c366b9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2f888c366b9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2f888c366b9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2f888c366b9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2f888c366b9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2f888c366b9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2f888c366b9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2f888c366b9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2f888c366b9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2f888c366b9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2f888c366b9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2f888c366b9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2f888c366b9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2f888c366b9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2f888c366b9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2f888c366b9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2f888c366b9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2f888c366b9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2f888c366b9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2f888c366b9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2f888c366b9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2f888c366b9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2f888c366b9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2f888c366b9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2f888c366b9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2f888c366b9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2f888c366b9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f888c366b9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2f888c366b9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2f888c366b9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2f888c366b9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2f888c366b9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2f888c366b9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2f888c366b9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2f888c366b9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2f888c366b9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2f888c366b9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2f888c366b9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2f888c366b9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2f888c366b9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2f888c366b9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2f888c366b9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2f888c366b9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2f888c366b9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2f888c366b9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2f888c366b9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2f888c366b9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2f888c366b9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2f888c366b9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f888c366b9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2f888c366b9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2f888c366b9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2f888c366b9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2f888c366b9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2f888c366b9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f888c366b9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2f888c366b9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f888c366b9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11.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sp>
        <p:nvSpPr>
          <p:cNvPr id="99" name="Google Shape;99;p1"/>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0" name="Google Shape;100;p1"/>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1" name="Google Shape;101;p1"/>
          <p:cNvSpPr txBox="1"/>
          <p:nvPr/>
        </p:nvSpPr>
        <p:spPr>
          <a:xfrm>
            <a:off x="6872875" y="2344575"/>
            <a:ext cx="44718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2</a:t>
            </a:r>
            <a:endParaRPr b="1" i="0" sz="4400" u="none" cap="none" strike="noStrike">
              <a:solidFill>
                <a:srgbClr val="3E4754"/>
              </a:solidFill>
              <a:latin typeface="Arial"/>
              <a:ea typeface="Arial"/>
              <a:cs typeface="Arial"/>
              <a:sym typeface="Arial"/>
            </a:endParaRPr>
          </a:p>
        </p:txBody>
      </p:sp>
      <p:sp>
        <p:nvSpPr>
          <p:cNvPr id="102" name="Google Shape;102;p1"/>
          <p:cNvSpPr txBox="1"/>
          <p:nvPr/>
        </p:nvSpPr>
        <p:spPr>
          <a:xfrm>
            <a:off x="6634850" y="3774200"/>
            <a:ext cx="4709700" cy="9237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2800"/>
              <a:buFont typeface="Arial"/>
              <a:buNone/>
            </a:pPr>
            <a:r>
              <a:rPr b="0" i="0" lang="en-US" sz="2800" u="none" cap="none" strike="noStrike">
                <a:solidFill>
                  <a:srgbClr val="F0EFEE"/>
                </a:solidFill>
                <a:latin typeface="Arial"/>
                <a:ea typeface="Arial"/>
                <a:cs typeface="Arial"/>
                <a:sym typeface="Arial"/>
              </a:rPr>
              <a:t> Automated Testing Basics </a:t>
            </a:r>
            <a:endParaRPr b="0" i="0" sz="2800" u="none" cap="none" strike="noStrike">
              <a:solidFill>
                <a:srgbClr val="F0EFEE"/>
              </a:solidFill>
              <a:latin typeface="Arial"/>
              <a:ea typeface="Arial"/>
              <a:cs typeface="Arial"/>
              <a:sym typeface="Arial"/>
            </a:endParaRPr>
          </a:p>
        </p:txBody>
      </p:sp>
      <p:cxnSp>
        <p:nvCxnSpPr>
          <p:cNvPr id="103" name="Google Shape;103;p1"/>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0"/>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5" name="Google Shape;315;p10"/>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4200"/>
              <a:t>Common Testing Types</a:t>
            </a:r>
            <a:endParaRPr sz="4200"/>
          </a:p>
        </p:txBody>
      </p:sp>
      <p:sp>
        <p:nvSpPr>
          <p:cNvPr id="317" name="Google Shape;317;p10"/>
          <p:cNvSpPr/>
          <p:nvPr/>
        </p:nvSpPr>
        <p:spPr>
          <a:xfrm>
            <a:off x="1584725" y="1852300"/>
            <a:ext cx="4500900" cy="790500"/>
          </a:xfrm>
          <a:prstGeom prst="roundRect">
            <a:avLst>
              <a:gd fmla="val 16667" name="adj"/>
            </a:avLst>
          </a:prstGeom>
          <a:solidFill>
            <a:srgbClr val="99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Unit Testing</a:t>
            </a:r>
            <a:endParaRPr b="0" i="0" sz="2400" u="none" cap="none" strike="noStrike">
              <a:solidFill>
                <a:srgbClr val="FFFFFF"/>
              </a:solidFill>
              <a:latin typeface="Arial"/>
              <a:ea typeface="Arial"/>
              <a:cs typeface="Arial"/>
              <a:sym typeface="Arial"/>
            </a:endParaRPr>
          </a:p>
        </p:txBody>
      </p:sp>
      <p:sp>
        <p:nvSpPr>
          <p:cNvPr id="318" name="Google Shape;318;p10"/>
          <p:cNvSpPr/>
          <p:nvPr/>
        </p:nvSpPr>
        <p:spPr>
          <a:xfrm>
            <a:off x="1334950" y="1813300"/>
            <a:ext cx="859500" cy="860100"/>
          </a:xfrm>
          <a:prstGeom prst="ellipse">
            <a:avLst/>
          </a:prstGeom>
          <a:solidFill>
            <a:srgbClr val="FFFFFF"/>
          </a:solid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1</a:t>
            </a:r>
            <a:endParaRPr b="0" i="0" sz="2300" u="none" cap="none" strike="noStrike">
              <a:solidFill>
                <a:srgbClr val="000000"/>
              </a:solidFill>
              <a:latin typeface="Arial"/>
              <a:ea typeface="Arial"/>
              <a:cs typeface="Arial"/>
              <a:sym typeface="Arial"/>
            </a:endParaRPr>
          </a:p>
        </p:txBody>
      </p:sp>
      <p:sp>
        <p:nvSpPr>
          <p:cNvPr id="319" name="Google Shape;319;p10"/>
          <p:cNvSpPr/>
          <p:nvPr/>
        </p:nvSpPr>
        <p:spPr>
          <a:xfrm>
            <a:off x="1584725" y="2842900"/>
            <a:ext cx="4500900" cy="7905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Integration Testing</a:t>
            </a:r>
            <a:endParaRPr b="0" i="0" sz="2400" u="none" cap="none" strike="noStrike">
              <a:solidFill>
                <a:srgbClr val="FFFFFF"/>
              </a:solidFill>
              <a:latin typeface="Arial"/>
              <a:ea typeface="Arial"/>
              <a:cs typeface="Arial"/>
              <a:sym typeface="Arial"/>
            </a:endParaRPr>
          </a:p>
        </p:txBody>
      </p:sp>
      <p:sp>
        <p:nvSpPr>
          <p:cNvPr id="320" name="Google Shape;320;p10"/>
          <p:cNvSpPr/>
          <p:nvPr/>
        </p:nvSpPr>
        <p:spPr>
          <a:xfrm>
            <a:off x="1334950" y="2803900"/>
            <a:ext cx="859500" cy="860100"/>
          </a:xfrm>
          <a:prstGeom prst="ellipse">
            <a:avLst/>
          </a:prstGeom>
          <a:solidFill>
            <a:srgbClr val="FFFFFF"/>
          </a:solidFill>
          <a:ln cap="flat" cmpd="sng" w="762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2</a:t>
            </a:r>
            <a:endParaRPr b="0" i="0" sz="2300" u="none" cap="none" strike="noStrike">
              <a:solidFill>
                <a:srgbClr val="000000"/>
              </a:solidFill>
              <a:latin typeface="Arial"/>
              <a:ea typeface="Arial"/>
              <a:cs typeface="Arial"/>
              <a:sym typeface="Arial"/>
            </a:endParaRPr>
          </a:p>
        </p:txBody>
      </p:sp>
      <p:sp>
        <p:nvSpPr>
          <p:cNvPr id="321" name="Google Shape;321;p10"/>
          <p:cNvSpPr/>
          <p:nvPr/>
        </p:nvSpPr>
        <p:spPr>
          <a:xfrm>
            <a:off x="1584725" y="3833500"/>
            <a:ext cx="4500900" cy="790500"/>
          </a:xfrm>
          <a:prstGeom prst="roundRect">
            <a:avLst>
              <a:gd fmla="val 16667" name="adj"/>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Functional Testing</a:t>
            </a:r>
            <a:endParaRPr b="0" i="0" sz="2400" u="none" cap="none" strike="noStrike">
              <a:solidFill>
                <a:srgbClr val="FFFFFF"/>
              </a:solidFill>
              <a:latin typeface="Arial"/>
              <a:ea typeface="Arial"/>
              <a:cs typeface="Arial"/>
              <a:sym typeface="Arial"/>
            </a:endParaRPr>
          </a:p>
        </p:txBody>
      </p:sp>
      <p:sp>
        <p:nvSpPr>
          <p:cNvPr id="322" name="Google Shape;322;p10"/>
          <p:cNvSpPr/>
          <p:nvPr/>
        </p:nvSpPr>
        <p:spPr>
          <a:xfrm>
            <a:off x="1334950" y="3794500"/>
            <a:ext cx="859500" cy="860100"/>
          </a:xfrm>
          <a:prstGeom prst="ellipse">
            <a:avLst/>
          </a:prstGeom>
          <a:solidFill>
            <a:srgbClr val="FFFFFF"/>
          </a:solidFill>
          <a:ln cap="flat" cmpd="sng" w="762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3</a:t>
            </a:r>
            <a:endParaRPr b="0" i="0" sz="2300" u="none" cap="none" strike="noStrike">
              <a:solidFill>
                <a:srgbClr val="000000"/>
              </a:solidFill>
              <a:latin typeface="Arial"/>
              <a:ea typeface="Arial"/>
              <a:cs typeface="Arial"/>
              <a:sym typeface="Arial"/>
            </a:endParaRPr>
          </a:p>
        </p:txBody>
      </p:sp>
      <p:sp>
        <p:nvSpPr>
          <p:cNvPr id="323" name="Google Shape;323;p10"/>
          <p:cNvSpPr/>
          <p:nvPr/>
        </p:nvSpPr>
        <p:spPr>
          <a:xfrm>
            <a:off x="1584725" y="4824100"/>
            <a:ext cx="4500900" cy="790500"/>
          </a:xfrm>
          <a:prstGeom prst="roundRect">
            <a:avLst>
              <a:gd fmla="val 16667" name="adj"/>
            </a:avLst>
          </a:prstGeom>
          <a:solidFill>
            <a:srgbClr val="EA99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UI Testing</a:t>
            </a:r>
            <a:endParaRPr b="0" i="0" sz="2400" u="none" cap="none" strike="noStrike">
              <a:solidFill>
                <a:srgbClr val="FFFFFF"/>
              </a:solidFill>
              <a:latin typeface="Arial"/>
              <a:ea typeface="Arial"/>
              <a:cs typeface="Arial"/>
              <a:sym typeface="Arial"/>
            </a:endParaRPr>
          </a:p>
        </p:txBody>
      </p:sp>
      <p:sp>
        <p:nvSpPr>
          <p:cNvPr id="324" name="Google Shape;324;p10"/>
          <p:cNvSpPr/>
          <p:nvPr/>
        </p:nvSpPr>
        <p:spPr>
          <a:xfrm>
            <a:off x="1334950" y="4785100"/>
            <a:ext cx="859500" cy="860100"/>
          </a:xfrm>
          <a:prstGeom prst="ellipse">
            <a:avLst/>
          </a:prstGeom>
          <a:solidFill>
            <a:srgbClr val="FFFFFF"/>
          </a:solidFill>
          <a:ln cap="flat" cmpd="sng" w="76200">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4</a:t>
            </a:r>
            <a:endParaRPr b="0" i="0" sz="2300" u="none" cap="none" strike="noStrike">
              <a:solidFill>
                <a:srgbClr val="000000"/>
              </a:solidFill>
              <a:latin typeface="Arial"/>
              <a:ea typeface="Arial"/>
              <a:cs typeface="Arial"/>
              <a:sym typeface="Arial"/>
            </a:endParaRPr>
          </a:p>
        </p:txBody>
      </p:sp>
      <p:sp>
        <p:nvSpPr>
          <p:cNvPr id="325" name="Google Shape;325;p10"/>
          <p:cNvSpPr/>
          <p:nvPr/>
        </p:nvSpPr>
        <p:spPr>
          <a:xfrm>
            <a:off x="6690125" y="1852300"/>
            <a:ext cx="4500900" cy="790500"/>
          </a:xfrm>
          <a:prstGeom prst="roundRect">
            <a:avLst>
              <a:gd fmla="val 16667" name="adj"/>
            </a:avLst>
          </a:prstGeom>
          <a:solidFill>
            <a:srgbClr val="B45F0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Smoke Testing</a:t>
            </a:r>
            <a:endParaRPr b="0" i="0" sz="2400" u="none" cap="none" strike="noStrike">
              <a:solidFill>
                <a:srgbClr val="FFFFFF"/>
              </a:solidFill>
              <a:latin typeface="Arial"/>
              <a:ea typeface="Arial"/>
              <a:cs typeface="Arial"/>
              <a:sym typeface="Arial"/>
            </a:endParaRPr>
          </a:p>
        </p:txBody>
      </p:sp>
      <p:sp>
        <p:nvSpPr>
          <p:cNvPr id="326" name="Google Shape;326;p10"/>
          <p:cNvSpPr/>
          <p:nvPr/>
        </p:nvSpPr>
        <p:spPr>
          <a:xfrm>
            <a:off x="6440350" y="1813300"/>
            <a:ext cx="859500" cy="860100"/>
          </a:xfrm>
          <a:prstGeom prst="ellipse">
            <a:avLst/>
          </a:prstGeom>
          <a:solidFill>
            <a:srgbClr val="FFFFFF"/>
          </a:solidFill>
          <a:ln cap="flat" cmpd="sng" w="7620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5</a:t>
            </a:r>
            <a:endParaRPr b="0" i="0" sz="2300" u="none" cap="none" strike="noStrike">
              <a:solidFill>
                <a:srgbClr val="000000"/>
              </a:solidFill>
              <a:latin typeface="Arial"/>
              <a:ea typeface="Arial"/>
              <a:cs typeface="Arial"/>
              <a:sym typeface="Arial"/>
            </a:endParaRPr>
          </a:p>
        </p:txBody>
      </p:sp>
      <p:sp>
        <p:nvSpPr>
          <p:cNvPr id="327" name="Google Shape;327;p10"/>
          <p:cNvSpPr/>
          <p:nvPr/>
        </p:nvSpPr>
        <p:spPr>
          <a:xfrm>
            <a:off x="6690125" y="2842900"/>
            <a:ext cx="4500900" cy="790500"/>
          </a:xfrm>
          <a:prstGeom prst="roundRect">
            <a:avLst>
              <a:gd fmla="val 16667" name="adj"/>
            </a:avLst>
          </a:prstGeom>
          <a:solidFill>
            <a:srgbClr val="E6913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Regression Testing</a:t>
            </a:r>
            <a:endParaRPr b="0" i="0" sz="2400" u="none" cap="none" strike="noStrike">
              <a:solidFill>
                <a:srgbClr val="FFFFFF"/>
              </a:solidFill>
              <a:latin typeface="Arial"/>
              <a:ea typeface="Arial"/>
              <a:cs typeface="Arial"/>
              <a:sym typeface="Arial"/>
            </a:endParaRPr>
          </a:p>
        </p:txBody>
      </p:sp>
      <p:sp>
        <p:nvSpPr>
          <p:cNvPr id="328" name="Google Shape;328;p10"/>
          <p:cNvSpPr/>
          <p:nvPr/>
        </p:nvSpPr>
        <p:spPr>
          <a:xfrm>
            <a:off x="6440350" y="2803900"/>
            <a:ext cx="859500" cy="860100"/>
          </a:xfrm>
          <a:prstGeom prst="ellipse">
            <a:avLst/>
          </a:prstGeom>
          <a:solidFill>
            <a:srgbClr val="FFFFFF"/>
          </a:solidFill>
          <a:ln cap="flat" cmpd="sng" w="762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6</a:t>
            </a:r>
            <a:endParaRPr b="0" i="0" sz="2300" u="none" cap="none" strike="noStrike">
              <a:solidFill>
                <a:srgbClr val="000000"/>
              </a:solidFill>
              <a:latin typeface="Arial"/>
              <a:ea typeface="Arial"/>
              <a:cs typeface="Arial"/>
              <a:sym typeface="Arial"/>
            </a:endParaRPr>
          </a:p>
        </p:txBody>
      </p:sp>
      <p:sp>
        <p:nvSpPr>
          <p:cNvPr id="329" name="Google Shape;329;p10"/>
          <p:cNvSpPr/>
          <p:nvPr/>
        </p:nvSpPr>
        <p:spPr>
          <a:xfrm>
            <a:off x="6690125" y="3833500"/>
            <a:ext cx="4500900" cy="790500"/>
          </a:xfrm>
          <a:prstGeom prst="roundRect">
            <a:avLst>
              <a:gd fmla="val 16667" name="adj"/>
            </a:avLst>
          </a:prstGeom>
          <a:solidFill>
            <a:srgbClr val="F6B26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Data Driven Testing</a:t>
            </a:r>
            <a:endParaRPr b="0" i="0" sz="2400" u="none" cap="none" strike="noStrike">
              <a:solidFill>
                <a:srgbClr val="FFFFFF"/>
              </a:solidFill>
              <a:latin typeface="Arial"/>
              <a:ea typeface="Arial"/>
              <a:cs typeface="Arial"/>
              <a:sym typeface="Arial"/>
            </a:endParaRPr>
          </a:p>
        </p:txBody>
      </p:sp>
      <p:sp>
        <p:nvSpPr>
          <p:cNvPr id="330" name="Google Shape;330;p10"/>
          <p:cNvSpPr/>
          <p:nvPr/>
        </p:nvSpPr>
        <p:spPr>
          <a:xfrm>
            <a:off x="6440350" y="3794500"/>
            <a:ext cx="859500" cy="860100"/>
          </a:xfrm>
          <a:prstGeom prst="ellipse">
            <a:avLst/>
          </a:prstGeom>
          <a:solidFill>
            <a:srgbClr val="FFFFFF"/>
          </a:solidFill>
          <a:ln cap="flat" cmpd="sng" w="7620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7</a:t>
            </a:r>
            <a:endParaRPr b="0" i="0" sz="2300" u="none" cap="none" strike="noStrike">
              <a:solidFill>
                <a:srgbClr val="000000"/>
              </a:solidFill>
              <a:latin typeface="Arial"/>
              <a:ea typeface="Arial"/>
              <a:cs typeface="Arial"/>
              <a:sym typeface="Arial"/>
            </a:endParaRPr>
          </a:p>
        </p:txBody>
      </p:sp>
      <p:sp>
        <p:nvSpPr>
          <p:cNvPr id="331" name="Google Shape;331;p10"/>
          <p:cNvSpPr/>
          <p:nvPr/>
        </p:nvSpPr>
        <p:spPr>
          <a:xfrm>
            <a:off x="6690125" y="4824100"/>
            <a:ext cx="4500900" cy="790500"/>
          </a:xfrm>
          <a:prstGeom prst="roundRect">
            <a:avLst>
              <a:gd fmla="val 16667" name="adj"/>
            </a:avLst>
          </a:prstGeom>
          <a:solidFill>
            <a:srgbClr val="F9CB9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and more</a:t>
            </a:r>
            <a:endParaRPr b="0" i="0" sz="2400" u="none" cap="none" strike="noStrike">
              <a:solidFill>
                <a:srgbClr val="FFFFFF"/>
              </a:solidFill>
              <a:latin typeface="Arial"/>
              <a:ea typeface="Arial"/>
              <a:cs typeface="Arial"/>
              <a:sym typeface="Arial"/>
            </a:endParaRPr>
          </a:p>
        </p:txBody>
      </p:sp>
      <p:sp>
        <p:nvSpPr>
          <p:cNvPr id="332" name="Google Shape;332;p10"/>
          <p:cNvSpPr/>
          <p:nvPr/>
        </p:nvSpPr>
        <p:spPr>
          <a:xfrm>
            <a:off x="6440350" y="4785100"/>
            <a:ext cx="859500" cy="860100"/>
          </a:xfrm>
          <a:prstGeom prst="ellipse">
            <a:avLst/>
          </a:prstGeom>
          <a:solidFill>
            <a:srgbClr val="FFFFFF"/>
          </a:solidFill>
          <a:ln cap="flat" cmpd="sng" w="7620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a:t>
            </a:r>
            <a:endParaRPr b="0" i="0" sz="23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1"/>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8" name="Google Shape;338;p11"/>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4200"/>
              <a:t>Common Testing Types</a:t>
            </a:r>
            <a:endParaRPr sz="4200"/>
          </a:p>
        </p:txBody>
      </p:sp>
      <p:sp>
        <p:nvSpPr>
          <p:cNvPr id="340" name="Google Shape;340;p11"/>
          <p:cNvSpPr/>
          <p:nvPr/>
        </p:nvSpPr>
        <p:spPr>
          <a:xfrm>
            <a:off x="1584725" y="1852300"/>
            <a:ext cx="4500900" cy="790500"/>
          </a:xfrm>
          <a:prstGeom prst="roundRect">
            <a:avLst>
              <a:gd fmla="val 16667" name="adj"/>
            </a:avLst>
          </a:prstGeom>
          <a:solidFill>
            <a:srgbClr val="99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Unit Testing</a:t>
            </a:r>
            <a:endParaRPr b="0" i="0" sz="2400" u="none" cap="none" strike="noStrike">
              <a:solidFill>
                <a:srgbClr val="FFFFFF"/>
              </a:solidFill>
              <a:latin typeface="Arial"/>
              <a:ea typeface="Arial"/>
              <a:cs typeface="Arial"/>
              <a:sym typeface="Arial"/>
            </a:endParaRPr>
          </a:p>
        </p:txBody>
      </p:sp>
      <p:sp>
        <p:nvSpPr>
          <p:cNvPr id="341" name="Google Shape;341;p11"/>
          <p:cNvSpPr/>
          <p:nvPr/>
        </p:nvSpPr>
        <p:spPr>
          <a:xfrm>
            <a:off x="1334950" y="1813300"/>
            <a:ext cx="859500" cy="860100"/>
          </a:xfrm>
          <a:prstGeom prst="ellipse">
            <a:avLst/>
          </a:prstGeom>
          <a:solidFill>
            <a:srgbClr val="FFFFFF"/>
          </a:solid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1</a:t>
            </a:r>
            <a:endParaRPr b="0" i="0" sz="2300" u="none" cap="none" strike="noStrike">
              <a:solidFill>
                <a:srgbClr val="000000"/>
              </a:solidFill>
              <a:latin typeface="Arial"/>
              <a:ea typeface="Arial"/>
              <a:cs typeface="Arial"/>
              <a:sym typeface="Arial"/>
            </a:endParaRPr>
          </a:p>
        </p:txBody>
      </p:sp>
      <p:sp>
        <p:nvSpPr>
          <p:cNvPr id="342" name="Google Shape;342;p11"/>
          <p:cNvSpPr/>
          <p:nvPr/>
        </p:nvSpPr>
        <p:spPr>
          <a:xfrm>
            <a:off x="1584725" y="2842900"/>
            <a:ext cx="4500900" cy="7905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Integration Testing</a:t>
            </a:r>
            <a:endParaRPr b="0" i="0" sz="2400" u="none" cap="none" strike="noStrike">
              <a:solidFill>
                <a:srgbClr val="FFFFFF"/>
              </a:solidFill>
              <a:latin typeface="Arial"/>
              <a:ea typeface="Arial"/>
              <a:cs typeface="Arial"/>
              <a:sym typeface="Arial"/>
            </a:endParaRPr>
          </a:p>
        </p:txBody>
      </p:sp>
      <p:sp>
        <p:nvSpPr>
          <p:cNvPr id="343" name="Google Shape;343;p11"/>
          <p:cNvSpPr/>
          <p:nvPr/>
        </p:nvSpPr>
        <p:spPr>
          <a:xfrm>
            <a:off x="1334950" y="2803900"/>
            <a:ext cx="859500" cy="860100"/>
          </a:xfrm>
          <a:prstGeom prst="ellipse">
            <a:avLst/>
          </a:prstGeom>
          <a:solidFill>
            <a:srgbClr val="FFFFFF"/>
          </a:solidFill>
          <a:ln cap="flat" cmpd="sng" w="762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2</a:t>
            </a:r>
            <a:endParaRPr b="0" i="0" sz="2300" u="none" cap="none" strike="noStrike">
              <a:solidFill>
                <a:srgbClr val="000000"/>
              </a:solidFill>
              <a:latin typeface="Arial"/>
              <a:ea typeface="Arial"/>
              <a:cs typeface="Arial"/>
              <a:sym typeface="Arial"/>
            </a:endParaRPr>
          </a:p>
        </p:txBody>
      </p:sp>
      <p:sp>
        <p:nvSpPr>
          <p:cNvPr id="344" name="Google Shape;344;p11"/>
          <p:cNvSpPr/>
          <p:nvPr/>
        </p:nvSpPr>
        <p:spPr>
          <a:xfrm>
            <a:off x="1584725" y="3833500"/>
            <a:ext cx="4500900" cy="790500"/>
          </a:xfrm>
          <a:prstGeom prst="roundRect">
            <a:avLst>
              <a:gd fmla="val 16667" name="adj"/>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Functional Testing</a:t>
            </a:r>
            <a:endParaRPr b="0" i="0" sz="2400" u="none" cap="none" strike="noStrike">
              <a:solidFill>
                <a:srgbClr val="FFFFFF"/>
              </a:solidFill>
              <a:latin typeface="Arial"/>
              <a:ea typeface="Arial"/>
              <a:cs typeface="Arial"/>
              <a:sym typeface="Arial"/>
            </a:endParaRPr>
          </a:p>
        </p:txBody>
      </p:sp>
      <p:sp>
        <p:nvSpPr>
          <p:cNvPr id="345" name="Google Shape;345;p11"/>
          <p:cNvSpPr/>
          <p:nvPr/>
        </p:nvSpPr>
        <p:spPr>
          <a:xfrm>
            <a:off x="1334950" y="3794500"/>
            <a:ext cx="859500" cy="860100"/>
          </a:xfrm>
          <a:prstGeom prst="ellipse">
            <a:avLst/>
          </a:prstGeom>
          <a:solidFill>
            <a:srgbClr val="FFFFFF"/>
          </a:solidFill>
          <a:ln cap="flat" cmpd="sng" w="762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3</a:t>
            </a:r>
            <a:endParaRPr b="0" i="0" sz="2300" u="none" cap="none" strike="noStrike">
              <a:solidFill>
                <a:srgbClr val="000000"/>
              </a:solidFill>
              <a:latin typeface="Arial"/>
              <a:ea typeface="Arial"/>
              <a:cs typeface="Arial"/>
              <a:sym typeface="Arial"/>
            </a:endParaRPr>
          </a:p>
        </p:txBody>
      </p:sp>
      <p:sp>
        <p:nvSpPr>
          <p:cNvPr id="346" name="Google Shape;346;p11"/>
          <p:cNvSpPr/>
          <p:nvPr/>
        </p:nvSpPr>
        <p:spPr>
          <a:xfrm>
            <a:off x="1584725" y="4824100"/>
            <a:ext cx="4500900" cy="790500"/>
          </a:xfrm>
          <a:prstGeom prst="roundRect">
            <a:avLst>
              <a:gd fmla="val 16667" name="adj"/>
            </a:avLst>
          </a:prstGeom>
          <a:solidFill>
            <a:srgbClr val="EA99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UI Testing</a:t>
            </a:r>
            <a:endParaRPr b="0" i="0" sz="2400" u="none" cap="none" strike="noStrike">
              <a:solidFill>
                <a:srgbClr val="FFFFFF"/>
              </a:solidFill>
              <a:latin typeface="Arial"/>
              <a:ea typeface="Arial"/>
              <a:cs typeface="Arial"/>
              <a:sym typeface="Arial"/>
            </a:endParaRPr>
          </a:p>
        </p:txBody>
      </p:sp>
      <p:sp>
        <p:nvSpPr>
          <p:cNvPr id="347" name="Google Shape;347;p11"/>
          <p:cNvSpPr/>
          <p:nvPr/>
        </p:nvSpPr>
        <p:spPr>
          <a:xfrm>
            <a:off x="1334950" y="4785100"/>
            <a:ext cx="859500" cy="860100"/>
          </a:xfrm>
          <a:prstGeom prst="ellipse">
            <a:avLst/>
          </a:prstGeom>
          <a:solidFill>
            <a:srgbClr val="FFFFFF"/>
          </a:solidFill>
          <a:ln cap="flat" cmpd="sng" w="76200">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4</a:t>
            </a:r>
            <a:endParaRPr b="0" i="0" sz="2300" u="none" cap="none" strike="noStrike">
              <a:solidFill>
                <a:srgbClr val="000000"/>
              </a:solidFill>
              <a:latin typeface="Arial"/>
              <a:ea typeface="Arial"/>
              <a:cs typeface="Arial"/>
              <a:sym typeface="Arial"/>
            </a:endParaRPr>
          </a:p>
        </p:txBody>
      </p:sp>
      <p:sp>
        <p:nvSpPr>
          <p:cNvPr id="348" name="Google Shape;348;p11"/>
          <p:cNvSpPr/>
          <p:nvPr/>
        </p:nvSpPr>
        <p:spPr>
          <a:xfrm>
            <a:off x="6690125" y="1852300"/>
            <a:ext cx="4500900" cy="790500"/>
          </a:xfrm>
          <a:prstGeom prst="roundRect">
            <a:avLst>
              <a:gd fmla="val 16667" name="adj"/>
            </a:avLst>
          </a:prstGeom>
          <a:solidFill>
            <a:srgbClr val="B45F0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Smoke Testing</a:t>
            </a:r>
            <a:endParaRPr b="0" i="0" sz="2400" u="none" cap="none" strike="noStrike">
              <a:solidFill>
                <a:srgbClr val="FFFFFF"/>
              </a:solidFill>
              <a:latin typeface="Arial"/>
              <a:ea typeface="Arial"/>
              <a:cs typeface="Arial"/>
              <a:sym typeface="Arial"/>
            </a:endParaRPr>
          </a:p>
        </p:txBody>
      </p:sp>
      <p:sp>
        <p:nvSpPr>
          <p:cNvPr id="349" name="Google Shape;349;p11"/>
          <p:cNvSpPr/>
          <p:nvPr/>
        </p:nvSpPr>
        <p:spPr>
          <a:xfrm>
            <a:off x="6440350" y="1813300"/>
            <a:ext cx="859500" cy="860100"/>
          </a:xfrm>
          <a:prstGeom prst="ellipse">
            <a:avLst/>
          </a:prstGeom>
          <a:solidFill>
            <a:srgbClr val="FFFFFF"/>
          </a:solidFill>
          <a:ln cap="flat" cmpd="sng" w="7620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5</a:t>
            </a:r>
            <a:endParaRPr b="0" i="0" sz="2300" u="none" cap="none" strike="noStrike">
              <a:solidFill>
                <a:srgbClr val="000000"/>
              </a:solidFill>
              <a:latin typeface="Arial"/>
              <a:ea typeface="Arial"/>
              <a:cs typeface="Arial"/>
              <a:sym typeface="Arial"/>
            </a:endParaRPr>
          </a:p>
        </p:txBody>
      </p:sp>
      <p:sp>
        <p:nvSpPr>
          <p:cNvPr id="350" name="Google Shape;350;p11"/>
          <p:cNvSpPr/>
          <p:nvPr/>
        </p:nvSpPr>
        <p:spPr>
          <a:xfrm>
            <a:off x="6690125" y="2842900"/>
            <a:ext cx="4500900" cy="790500"/>
          </a:xfrm>
          <a:prstGeom prst="roundRect">
            <a:avLst>
              <a:gd fmla="val 16667" name="adj"/>
            </a:avLst>
          </a:prstGeom>
          <a:solidFill>
            <a:srgbClr val="E6913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Regression Testing</a:t>
            </a:r>
            <a:endParaRPr b="0" i="0" sz="2400" u="none" cap="none" strike="noStrike">
              <a:solidFill>
                <a:srgbClr val="FFFFFF"/>
              </a:solidFill>
              <a:latin typeface="Arial"/>
              <a:ea typeface="Arial"/>
              <a:cs typeface="Arial"/>
              <a:sym typeface="Arial"/>
            </a:endParaRPr>
          </a:p>
        </p:txBody>
      </p:sp>
      <p:sp>
        <p:nvSpPr>
          <p:cNvPr id="351" name="Google Shape;351;p11"/>
          <p:cNvSpPr/>
          <p:nvPr/>
        </p:nvSpPr>
        <p:spPr>
          <a:xfrm>
            <a:off x="6440350" y="2803900"/>
            <a:ext cx="859500" cy="860100"/>
          </a:xfrm>
          <a:prstGeom prst="ellipse">
            <a:avLst/>
          </a:prstGeom>
          <a:solidFill>
            <a:srgbClr val="FFFFFF"/>
          </a:solidFill>
          <a:ln cap="flat" cmpd="sng" w="762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6</a:t>
            </a:r>
            <a:endParaRPr b="0" i="0" sz="2300" u="none" cap="none" strike="noStrike">
              <a:solidFill>
                <a:srgbClr val="000000"/>
              </a:solidFill>
              <a:latin typeface="Arial"/>
              <a:ea typeface="Arial"/>
              <a:cs typeface="Arial"/>
              <a:sym typeface="Arial"/>
            </a:endParaRPr>
          </a:p>
        </p:txBody>
      </p:sp>
      <p:sp>
        <p:nvSpPr>
          <p:cNvPr id="352" name="Google Shape;352;p11"/>
          <p:cNvSpPr/>
          <p:nvPr/>
        </p:nvSpPr>
        <p:spPr>
          <a:xfrm>
            <a:off x="6690125" y="3833500"/>
            <a:ext cx="4500900" cy="790500"/>
          </a:xfrm>
          <a:prstGeom prst="roundRect">
            <a:avLst>
              <a:gd fmla="val 16667" name="adj"/>
            </a:avLst>
          </a:prstGeom>
          <a:solidFill>
            <a:srgbClr val="F6B26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Data Driven Testing</a:t>
            </a:r>
            <a:endParaRPr b="0" i="0" sz="2400" u="none" cap="none" strike="noStrike">
              <a:solidFill>
                <a:srgbClr val="FFFFFF"/>
              </a:solidFill>
              <a:latin typeface="Arial"/>
              <a:ea typeface="Arial"/>
              <a:cs typeface="Arial"/>
              <a:sym typeface="Arial"/>
            </a:endParaRPr>
          </a:p>
        </p:txBody>
      </p:sp>
      <p:sp>
        <p:nvSpPr>
          <p:cNvPr id="353" name="Google Shape;353;p11"/>
          <p:cNvSpPr/>
          <p:nvPr/>
        </p:nvSpPr>
        <p:spPr>
          <a:xfrm>
            <a:off x="6440350" y="3794500"/>
            <a:ext cx="859500" cy="860100"/>
          </a:xfrm>
          <a:prstGeom prst="ellipse">
            <a:avLst/>
          </a:prstGeom>
          <a:solidFill>
            <a:srgbClr val="FFFFFF"/>
          </a:solidFill>
          <a:ln cap="flat" cmpd="sng" w="7620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7</a:t>
            </a:r>
            <a:endParaRPr b="0" i="0" sz="2300" u="none" cap="none" strike="noStrike">
              <a:solidFill>
                <a:srgbClr val="000000"/>
              </a:solidFill>
              <a:latin typeface="Arial"/>
              <a:ea typeface="Arial"/>
              <a:cs typeface="Arial"/>
              <a:sym typeface="Arial"/>
            </a:endParaRPr>
          </a:p>
        </p:txBody>
      </p:sp>
      <p:sp>
        <p:nvSpPr>
          <p:cNvPr id="354" name="Google Shape;354;p11"/>
          <p:cNvSpPr/>
          <p:nvPr/>
        </p:nvSpPr>
        <p:spPr>
          <a:xfrm>
            <a:off x="6690125" y="4824100"/>
            <a:ext cx="4500900" cy="790500"/>
          </a:xfrm>
          <a:prstGeom prst="roundRect">
            <a:avLst>
              <a:gd fmla="val 16667" name="adj"/>
            </a:avLst>
          </a:prstGeom>
          <a:solidFill>
            <a:srgbClr val="F9CB9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and more</a:t>
            </a:r>
            <a:endParaRPr b="0" i="0" sz="2400" u="none" cap="none" strike="noStrike">
              <a:solidFill>
                <a:srgbClr val="FFFFFF"/>
              </a:solidFill>
              <a:latin typeface="Arial"/>
              <a:ea typeface="Arial"/>
              <a:cs typeface="Arial"/>
              <a:sym typeface="Arial"/>
            </a:endParaRPr>
          </a:p>
        </p:txBody>
      </p:sp>
      <p:sp>
        <p:nvSpPr>
          <p:cNvPr id="355" name="Google Shape;355;p11"/>
          <p:cNvSpPr/>
          <p:nvPr/>
        </p:nvSpPr>
        <p:spPr>
          <a:xfrm>
            <a:off x="6440350" y="4785100"/>
            <a:ext cx="859500" cy="860100"/>
          </a:xfrm>
          <a:prstGeom prst="ellipse">
            <a:avLst/>
          </a:prstGeom>
          <a:solidFill>
            <a:srgbClr val="FFFFFF"/>
          </a:solidFill>
          <a:ln cap="flat" cmpd="sng" w="7620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a:t>
            </a:r>
            <a:endParaRPr b="0" i="0" sz="2300" u="none" cap="none" strike="noStrike">
              <a:solidFill>
                <a:srgbClr val="000000"/>
              </a:solidFill>
              <a:latin typeface="Arial"/>
              <a:ea typeface="Arial"/>
              <a:cs typeface="Arial"/>
              <a:sym typeface="Arial"/>
            </a:endParaRPr>
          </a:p>
        </p:txBody>
      </p:sp>
      <p:sp>
        <p:nvSpPr>
          <p:cNvPr id="356" name="Google Shape;356;p11"/>
          <p:cNvSpPr/>
          <p:nvPr/>
        </p:nvSpPr>
        <p:spPr>
          <a:xfrm>
            <a:off x="1044650" y="1454575"/>
            <a:ext cx="5276100" cy="4641300"/>
          </a:xfrm>
          <a:prstGeom prst="roundRect">
            <a:avLst>
              <a:gd fmla="val 5413"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1"/>
          <p:cNvSpPr txBox="1"/>
          <p:nvPr/>
        </p:nvSpPr>
        <p:spPr>
          <a:xfrm>
            <a:off x="1260700" y="992875"/>
            <a:ext cx="2094900" cy="461700"/>
          </a:xfrm>
          <a:prstGeom prst="rect">
            <a:avLst/>
          </a:prstGeom>
          <a:solidFill>
            <a:srgbClr val="CC0000"/>
          </a:solid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Commonly Used</a:t>
            </a:r>
            <a:endParaRPr b="0" i="0" sz="2000" u="none" cap="none" strike="noStrike">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2"/>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3" name="Google Shape;363;p12"/>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Unit Test</a:t>
            </a:r>
            <a:endParaRPr/>
          </a:p>
        </p:txBody>
      </p:sp>
      <p:sp>
        <p:nvSpPr>
          <p:cNvPr id="365" name="Google Shape;365;p12"/>
          <p:cNvSpPr txBox="1"/>
          <p:nvPr>
            <p:ph idx="1" type="body"/>
          </p:nvPr>
        </p:nvSpPr>
        <p:spPr>
          <a:xfrm>
            <a:off x="838200" y="1978025"/>
            <a:ext cx="5641200" cy="3259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sz="2400"/>
              <a:t>Testing Scope</a:t>
            </a:r>
            <a:endParaRPr b="1" sz="2400"/>
          </a:p>
          <a:p>
            <a:pPr indent="0" lvl="0" marL="0" rtl="0" algn="l">
              <a:lnSpc>
                <a:spcPct val="100000"/>
              </a:lnSpc>
              <a:spcBef>
                <a:spcPts val="0"/>
              </a:spcBef>
              <a:spcAft>
                <a:spcPts val="0"/>
              </a:spcAft>
              <a:buSzPts val="1800"/>
              <a:buNone/>
            </a:pPr>
            <a:r>
              <a:rPr lang="en-US" sz="2400"/>
              <a:t>Smallest logic unit of a piece of software</a:t>
            </a:r>
            <a:endParaRPr sz="2400"/>
          </a:p>
          <a:p>
            <a:pPr indent="0" lvl="0" marL="0" rtl="0" algn="l">
              <a:lnSpc>
                <a:spcPct val="100000"/>
              </a:lnSpc>
              <a:spcBef>
                <a:spcPts val="0"/>
              </a:spcBef>
              <a:spcAft>
                <a:spcPts val="0"/>
              </a:spcAft>
              <a:buSzPts val="1800"/>
              <a:buNone/>
            </a:pPr>
            <a:r>
              <a:rPr lang="en-US" sz="2400"/>
              <a:t>(usually function)</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b="1" lang="en-US" sz="2400"/>
              <a:t>Testing Method</a:t>
            </a:r>
            <a:endParaRPr b="1" sz="2400"/>
          </a:p>
          <a:p>
            <a:pPr indent="0" lvl="0" marL="0" rtl="0" algn="l">
              <a:lnSpc>
                <a:spcPct val="100000"/>
              </a:lnSpc>
              <a:spcBef>
                <a:spcPts val="0"/>
              </a:spcBef>
              <a:spcAft>
                <a:spcPts val="0"/>
              </a:spcAft>
              <a:buSzPts val="1800"/>
              <a:buNone/>
            </a:pPr>
            <a:r>
              <a:rPr lang="en-US" sz="2400"/>
              <a:t>Pass in different values to a function, and check if the output is the expected value</a:t>
            </a:r>
            <a:endParaRPr sz="2400"/>
          </a:p>
        </p:txBody>
      </p:sp>
      <p:pic>
        <p:nvPicPr>
          <p:cNvPr id="366" name="Google Shape;366;p12"/>
          <p:cNvPicPr preferRelativeResize="0"/>
          <p:nvPr/>
        </p:nvPicPr>
        <p:blipFill rotWithShape="1">
          <a:blip r:embed="rId3">
            <a:alphaModFix/>
          </a:blip>
          <a:srcRect b="0" l="0" r="0" t="0"/>
          <a:stretch/>
        </p:blipFill>
        <p:spPr>
          <a:xfrm>
            <a:off x="7523625" y="1690825"/>
            <a:ext cx="3259325" cy="3259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3"/>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2" name="Google Shape;372;p13"/>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Integration Test</a:t>
            </a:r>
            <a:endParaRPr/>
          </a:p>
        </p:txBody>
      </p:sp>
      <p:sp>
        <p:nvSpPr>
          <p:cNvPr id="374" name="Google Shape;374;p13"/>
          <p:cNvSpPr txBox="1"/>
          <p:nvPr>
            <p:ph idx="1" type="body"/>
          </p:nvPr>
        </p:nvSpPr>
        <p:spPr>
          <a:xfrm>
            <a:off x="838200" y="1623475"/>
            <a:ext cx="5641200" cy="445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sz="2400"/>
              <a:t>Testing Scope</a:t>
            </a:r>
            <a:endParaRPr b="1" sz="2400"/>
          </a:p>
          <a:p>
            <a:pPr indent="0" lvl="0" marL="0" rtl="0" algn="l">
              <a:lnSpc>
                <a:spcPct val="100000"/>
              </a:lnSpc>
              <a:spcBef>
                <a:spcPts val="0"/>
              </a:spcBef>
              <a:spcAft>
                <a:spcPts val="0"/>
              </a:spcAft>
              <a:buSzPts val="1800"/>
              <a:buNone/>
            </a:pPr>
            <a:r>
              <a:rPr lang="en-US" sz="2400"/>
              <a:t>Test multiple logical unit together</a:t>
            </a:r>
            <a:endParaRPr sz="2400"/>
          </a:p>
          <a:p>
            <a:pPr indent="0" lvl="0" marL="0" rtl="0" algn="l">
              <a:lnSpc>
                <a:spcPct val="100000"/>
              </a:lnSpc>
              <a:spcBef>
                <a:spcPts val="0"/>
              </a:spcBef>
              <a:spcAft>
                <a:spcPts val="0"/>
              </a:spcAft>
              <a:buSzPts val="1800"/>
              <a:buNone/>
            </a:pPr>
            <a:r>
              <a:rPr lang="en-US" sz="2400"/>
              <a:t>(e.g. testing multiple functions together, or testing an API)</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b="1" lang="en-US" sz="2400"/>
              <a:t>Testing Method</a:t>
            </a:r>
            <a:endParaRPr b="1" sz="2400"/>
          </a:p>
          <a:p>
            <a:pPr indent="0" lvl="0" marL="0" rtl="0" algn="l">
              <a:lnSpc>
                <a:spcPct val="100000"/>
              </a:lnSpc>
              <a:spcBef>
                <a:spcPts val="0"/>
              </a:spcBef>
              <a:spcAft>
                <a:spcPts val="0"/>
              </a:spcAft>
              <a:buSzPts val="1800"/>
              <a:buNone/>
            </a:pPr>
            <a:r>
              <a:rPr lang="en-US" sz="2400"/>
              <a:t>Call an API or call some top level function, and see if the responses are correct</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The API or top level function should be calling a few other functions.</a:t>
            </a:r>
            <a:endParaRPr sz="2400"/>
          </a:p>
        </p:txBody>
      </p:sp>
      <p:pic>
        <p:nvPicPr>
          <p:cNvPr id="375" name="Google Shape;375;p13"/>
          <p:cNvPicPr preferRelativeResize="0"/>
          <p:nvPr/>
        </p:nvPicPr>
        <p:blipFill rotWithShape="1">
          <a:blip r:embed="rId3">
            <a:alphaModFix/>
          </a:blip>
          <a:srcRect b="0" l="0" r="0" t="0"/>
          <a:stretch/>
        </p:blipFill>
        <p:spPr>
          <a:xfrm>
            <a:off x="7478100" y="2341524"/>
            <a:ext cx="3021300" cy="3021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4"/>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1" name="Google Shape;381;p14"/>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Functional Testing</a:t>
            </a:r>
            <a:endParaRPr/>
          </a:p>
        </p:txBody>
      </p:sp>
      <p:sp>
        <p:nvSpPr>
          <p:cNvPr id="383" name="Google Shape;383;p14"/>
          <p:cNvSpPr txBox="1"/>
          <p:nvPr>
            <p:ph idx="1" type="body"/>
          </p:nvPr>
        </p:nvSpPr>
        <p:spPr>
          <a:xfrm>
            <a:off x="838200" y="1597025"/>
            <a:ext cx="5641200" cy="449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sz="2400"/>
              <a:t>Testing Scope</a:t>
            </a:r>
            <a:endParaRPr b="1" sz="2400"/>
          </a:p>
          <a:p>
            <a:pPr indent="0" lvl="0" marL="0" rtl="0" algn="l">
              <a:lnSpc>
                <a:spcPct val="100000"/>
              </a:lnSpc>
              <a:spcBef>
                <a:spcPts val="0"/>
              </a:spcBef>
              <a:spcAft>
                <a:spcPts val="0"/>
              </a:spcAft>
              <a:buSzPts val="1800"/>
              <a:buNone/>
            </a:pPr>
            <a:r>
              <a:rPr lang="en-US" sz="2400"/>
              <a:t>Use case, from user’s perspective</a:t>
            </a:r>
            <a:endParaRPr sz="2400"/>
          </a:p>
          <a:p>
            <a:pPr indent="0" lvl="0" marL="0" rtl="0" algn="l">
              <a:lnSpc>
                <a:spcPct val="100000"/>
              </a:lnSpc>
              <a:spcBef>
                <a:spcPts val="0"/>
              </a:spcBef>
              <a:spcAft>
                <a:spcPts val="0"/>
              </a:spcAft>
              <a:buSzPts val="1800"/>
              <a:buNone/>
            </a:pPr>
            <a:r>
              <a:rPr lang="en-US" sz="2400"/>
              <a:t>(e.g. Test the whole flow of </a:t>
            </a:r>
            <a:r>
              <a:rPr lang="en-US" sz="2400">
                <a:highlight>
                  <a:srgbClr val="F4CCCC"/>
                </a:highlight>
              </a:rPr>
              <a:t>“register a new account” -&gt; “sign in” -&gt; “sign out”</a:t>
            </a:r>
            <a:r>
              <a:rPr lang="en-US" sz="2400"/>
              <a:t>, which covered </a:t>
            </a:r>
            <a:r>
              <a:rPr lang="en-US" sz="2400">
                <a:highlight>
                  <a:srgbClr val="FCE5CD"/>
                </a:highlight>
              </a:rPr>
              <a:t>“registration API”, “Sign in API” and “Sign out API”</a:t>
            </a:r>
            <a:r>
              <a:rPr lang="en-US" sz="2400"/>
              <a:t>)</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b="1" lang="en-US" sz="2400"/>
              <a:t>Testing Method</a:t>
            </a:r>
            <a:endParaRPr b="1" sz="2400"/>
          </a:p>
          <a:p>
            <a:pPr indent="0" lvl="0" marL="0" rtl="0" algn="l">
              <a:lnSpc>
                <a:spcPct val="100000"/>
              </a:lnSpc>
              <a:spcBef>
                <a:spcPts val="0"/>
              </a:spcBef>
              <a:spcAft>
                <a:spcPts val="0"/>
              </a:spcAft>
              <a:buSzPts val="1800"/>
              <a:buNone/>
            </a:pPr>
            <a:r>
              <a:rPr lang="en-US" sz="2400"/>
              <a:t>Call multiple APIs or top level functions to simulate a users’ interaction with the software</a:t>
            </a:r>
            <a:endParaRPr sz="2400"/>
          </a:p>
        </p:txBody>
      </p:sp>
      <p:pic>
        <p:nvPicPr>
          <p:cNvPr id="384" name="Google Shape;384;p14"/>
          <p:cNvPicPr preferRelativeResize="0"/>
          <p:nvPr/>
        </p:nvPicPr>
        <p:blipFill rotWithShape="1">
          <a:blip r:embed="rId3">
            <a:alphaModFix/>
          </a:blip>
          <a:srcRect b="0" l="0" r="0" t="0"/>
          <a:stretch/>
        </p:blipFill>
        <p:spPr>
          <a:xfrm>
            <a:off x="7629425" y="2015125"/>
            <a:ext cx="3153524" cy="3153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5"/>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0" name="Google Shape;390;p15"/>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UI Testing</a:t>
            </a:r>
            <a:endParaRPr/>
          </a:p>
        </p:txBody>
      </p:sp>
      <p:sp>
        <p:nvSpPr>
          <p:cNvPr id="392" name="Google Shape;392;p15"/>
          <p:cNvSpPr txBox="1"/>
          <p:nvPr>
            <p:ph idx="1" type="body"/>
          </p:nvPr>
        </p:nvSpPr>
        <p:spPr>
          <a:xfrm>
            <a:off x="838200" y="1597025"/>
            <a:ext cx="5641200" cy="449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sz="2400"/>
              <a:t>Testing Scope</a:t>
            </a:r>
            <a:endParaRPr b="1" sz="2400"/>
          </a:p>
          <a:p>
            <a:pPr indent="0" lvl="0" marL="0" rtl="0" algn="l">
              <a:lnSpc>
                <a:spcPct val="100000"/>
              </a:lnSpc>
              <a:spcBef>
                <a:spcPts val="0"/>
              </a:spcBef>
              <a:spcAft>
                <a:spcPts val="0"/>
              </a:spcAft>
              <a:buSzPts val="1800"/>
              <a:buNone/>
            </a:pPr>
            <a:r>
              <a:rPr lang="en-US" sz="2400"/>
              <a:t>User interface (interaction and information displayed)</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b="1" lang="en-US" sz="2400"/>
              <a:t>Testing Method</a:t>
            </a:r>
            <a:endParaRPr b="1" sz="2400"/>
          </a:p>
          <a:p>
            <a:pPr indent="0" lvl="0" marL="0" rtl="0" algn="l">
              <a:lnSpc>
                <a:spcPct val="100000"/>
              </a:lnSpc>
              <a:spcBef>
                <a:spcPts val="0"/>
              </a:spcBef>
              <a:spcAft>
                <a:spcPts val="0"/>
              </a:spcAft>
              <a:buSzPts val="1800"/>
              <a:buNone/>
            </a:pPr>
            <a:r>
              <a:rPr lang="en-US" sz="2400"/>
              <a:t>Use UI automation tools to simulate clicking the buttons on the user interface</a:t>
            </a:r>
            <a:endParaRPr sz="2400"/>
          </a:p>
        </p:txBody>
      </p:sp>
      <p:pic>
        <p:nvPicPr>
          <p:cNvPr id="393" name="Google Shape;393;p15"/>
          <p:cNvPicPr preferRelativeResize="0"/>
          <p:nvPr/>
        </p:nvPicPr>
        <p:blipFill rotWithShape="1">
          <a:blip r:embed="rId3">
            <a:alphaModFix/>
          </a:blip>
          <a:srcRect b="0" l="0" r="0" t="0"/>
          <a:stretch/>
        </p:blipFill>
        <p:spPr>
          <a:xfrm>
            <a:off x="7623575" y="1957175"/>
            <a:ext cx="2943651" cy="29436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7" name="Shape 397"/>
        <p:cNvGrpSpPr/>
        <p:nvPr/>
      </p:nvGrpSpPr>
      <p:grpSpPr>
        <a:xfrm>
          <a:off x="0" y="0"/>
          <a:ext cx="0" cy="0"/>
          <a:chOff x="0" y="0"/>
          <a:chExt cx="0" cy="0"/>
        </a:xfrm>
      </p:grpSpPr>
      <p:sp>
        <p:nvSpPr>
          <p:cNvPr id="398" name="Google Shape;398;p16"/>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9" name="Google Shape;399;p16"/>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00" name="Google Shape;400;p16"/>
          <p:cNvGrpSpPr/>
          <p:nvPr/>
        </p:nvGrpSpPr>
        <p:grpSpPr>
          <a:xfrm>
            <a:off x="8923271" y="3307227"/>
            <a:ext cx="2993546" cy="2620037"/>
            <a:chOff x="5259751" y="732778"/>
            <a:chExt cx="6557604" cy="5739403"/>
          </a:xfrm>
        </p:grpSpPr>
        <p:grpSp>
          <p:nvGrpSpPr>
            <p:cNvPr id="401" name="Google Shape;401;p16"/>
            <p:cNvGrpSpPr/>
            <p:nvPr/>
          </p:nvGrpSpPr>
          <p:grpSpPr>
            <a:xfrm rot="-819746">
              <a:off x="7170211" y="1966797"/>
              <a:ext cx="818210" cy="1067033"/>
              <a:chOff x="7135192" y="1236172"/>
              <a:chExt cx="818214" cy="1067038"/>
            </a:xfrm>
          </p:grpSpPr>
          <p:sp>
            <p:nvSpPr>
              <p:cNvPr id="402" name="Google Shape;402;p16"/>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03" name="Google Shape;403;p16"/>
              <p:cNvGrpSpPr/>
              <p:nvPr/>
            </p:nvGrpSpPr>
            <p:grpSpPr>
              <a:xfrm>
                <a:off x="7135192" y="1625685"/>
                <a:ext cx="791271" cy="677525"/>
                <a:chOff x="1934025" y="1001650"/>
                <a:chExt cx="415300" cy="355600"/>
              </a:xfrm>
            </p:grpSpPr>
            <p:sp>
              <p:nvSpPr>
                <p:cNvPr id="404" name="Google Shape;404;p16"/>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5" name="Google Shape;405;p16"/>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6" name="Google Shape;406;p16"/>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7" name="Google Shape;407;p16"/>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408" name="Google Shape;408;p16"/>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9" name="Google Shape;409;p16"/>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10" name="Google Shape;410;p16"/>
            <p:cNvGrpSpPr/>
            <p:nvPr/>
          </p:nvGrpSpPr>
          <p:grpSpPr>
            <a:xfrm rot="929101">
              <a:off x="10666777" y="845650"/>
              <a:ext cx="970514" cy="919313"/>
              <a:chOff x="2583100" y="2973775"/>
              <a:chExt cx="461550" cy="437200"/>
            </a:xfrm>
          </p:grpSpPr>
          <p:sp>
            <p:nvSpPr>
              <p:cNvPr id="411" name="Google Shape;411;p16"/>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2" name="Google Shape;412;p16"/>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13" name="Google Shape;413;p16"/>
            <p:cNvGrpSpPr/>
            <p:nvPr/>
          </p:nvGrpSpPr>
          <p:grpSpPr>
            <a:xfrm>
              <a:off x="5259751" y="5850496"/>
              <a:ext cx="836142" cy="621685"/>
              <a:chOff x="5247525" y="3007275"/>
              <a:chExt cx="517575" cy="384825"/>
            </a:xfrm>
          </p:grpSpPr>
          <p:sp>
            <p:nvSpPr>
              <p:cNvPr id="414" name="Google Shape;414;p16"/>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5" name="Google Shape;415;p16"/>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16" name="Google Shape;416;p16"/>
            <p:cNvGrpSpPr/>
            <p:nvPr/>
          </p:nvGrpSpPr>
          <p:grpSpPr>
            <a:xfrm rot="-995577">
              <a:off x="8647544" y="3714912"/>
              <a:ext cx="874251" cy="717776"/>
              <a:chOff x="2599525" y="3688600"/>
              <a:chExt cx="428675" cy="351950"/>
            </a:xfrm>
          </p:grpSpPr>
          <p:sp>
            <p:nvSpPr>
              <p:cNvPr id="417" name="Google Shape;417;p16"/>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8" name="Google Shape;418;p16"/>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9" name="Google Shape;419;p16"/>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20" name="Google Shape;420;p16"/>
            <p:cNvGrpSpPr/>
            <p:nvPr/>
          </p:nvGrpSpPr>
          <p:grpSpPr>
            <a:xfrm>
              <a:off x="10447751" y="3460900"/>
              <a:ext cx="688381" cy="688381"/>
              <a:chOff x="5941025" y="3634400"/>
              <a:chExt cx="467650" cy="467650"/>
            </a:xfrm>
          </p:grpSpPr>
          <p:sp>
            <p:nvSpPr>
              <p:cNvPr id="421" name="Google Shape;421;p16"/>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2" name="Google Shape;422;p16"/>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3" name="Google Shape;423;p16"/>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4" name="Google Shape;424;p16"/>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5" name="Google Shape;425;p16"/>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6" name="Google Shape;426;p16"/>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27" name="Google Shape;427;p16"/>
            <p:cNvGrpSpPr/>
            <p:nvPr/>
          </p:nvGrpSpPr>
          <p:grpSpPr>
            <a:xfrm rot="-1150372">
              <a:off x="9034375" y="1570689"/>
              <a:ext cx="754925" cy="714869"/>
              <a:chOff x="5973900" y="318475"/>
              <a:chExt cx="401900" cy="380575"/>
            </a:xfrm>
          </p:grpSpPr>
          <p:sp>
            <p:nvSpPr>
              <p:cNvPr id="428" name="Google Shape;428;p16"/>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9" name="Google Shape;429;p16"/>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0" name="Google Shape;430;p16"/>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1" name="Google Shape;431;p16"/>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2" name="Google Shape;432;p16"/>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3" name="Google Shape;433;p16"/>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4" name="Google Shape;434;p16"/>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5" name="Google Shape;435;p16"/>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6" name="Google Shape;436;p16"/>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7" name="Google Shape;437;p16"/>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8" name="Google Shape;438;p16"/>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9" name="Google Shape;439;p16"/>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0" name="Google Shape;440;p16"/>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1" name="Google Shape;441;p16"/>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42" name="Google Shape;442;p16"/>
            <p:cNvGrpSpPr/>
            <p:nvPr/>
          </p:nvGrpSpPr>
          <p:grpSpPr>
            <a:xfrm rot="-2485038">
              <a:off x="7686107" y="5449622"/>
              <a:ext cx="833851" cy="799886"/>
              <a:chOff x="5233525" y="4954450"/>
              <a:chExt cx="538275" cy="516350"/>
            </a:xfrm>
          </p:grpSpPr>
          <p:sp>
            <p:nvSpPr>
              <p:cNvPr id="443" name="Google Shape;443;p16"/>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4" name="Google Shape;444;p16"/>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5" name="Google Shape;445;p16"/>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6" name="Google Shape;446;p16"/>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7" name="Google Shape;447;p16"/>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8" name="Google Shape;448;p16"/>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9" name="Google Shape;449;p16"/>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0" name="Google Shape;450;p16"/>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1" name="Google Shape;451;p16"/>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2" name="Google Shape;452;p16"/>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3" name="Google Shape;453;p16"/>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454" name="Google Shape;454;p16"/>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Writing Unit Tests in JavaScript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7"/>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0" name="Google Shape;460;p17"/>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JavaScript Unit Test</a:t>
            </a:r>
            <a:endParaRPr/>
          </a:p>
        </p:txBody>
      </p:sp>
      <p:sp>
        <p:nvSpPr>
          <p:cNvPr id="462" name="Google Shape;462;p17"/>
          <p:cNvSpPr txBox="1"/>
          <p:nvPr>
            <p:ph idx="1" type="body"/>
          </p:nvPr>
        </p:nvSpPr>
        <p:spPr>
          <a:xfrm>
            <a:off x="1232550" y="1773013"/>
            <a:ext cx="9726900" cy="43515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n-US" sz="2400"/>
              <a:t>Most programming languages provides a built-in basic unit testing tool</a:t>
            </a:r>
            <a:endParaRPr sz="2400"/>
          </a:p>
          <a:p>
            <a:pPr indent="-381000" lvl="0" marL="457200" rtl="0" algn="l">
              <a:lnSpc>
                <a:spcPct val="100000"/>
              </a:lnSpc>
              <a:spcBef>
                <a:spcPts val="0"/>
              </a:spcBef>
              <a:spcAft>
                <a:spcPts val="0"/>
              </a:spcAft>
              <a:buSzPts val="2400"/>
              <a:buChar char="•"/>
            </a:pPr>
            <a:r>
              <a:rPr lang="en-US" sz="2400"/>
              <a:t>The built-in unit testing tool for JavaScript: </a:t>
            </a:r>
            <a:r>
              <a:rPr lang="en-US" sz="2400">
                <a:highlight>
                  <a:srgbClr val="F4CCCC"/>
                </a:highlight>
              </a:rPr>
              <a:t>assert</a:t>
            </a:r>
            <a:endParaRPr sz="2400">
              <a:highlight>
                <a:srgbClr val="F4CCCC"/>
              </a:highlight>
            </a:endParaRPr>
          </a:p>
          <a:p>
            <a:pPr indent="-381000" lvl="1" marL="914400" rtl="0" algn="l">
              <a:lnSpc>
                <a:spcPct val="100000"/>
              </a:lnSpc>
              <a:spcBef>
                <a:spcPts val="0"/>
              </a:spcBef>
              <a:spcAft>
                <a:spcPts val="0"/>
              </a:spcAft>
              <a:buSzPts val="2400"/>
              <a:buChar char="•"/>
            </a:pPr>
            <a:r>
              <a:rPr lang="en-US"/>
              <a:t>Provided by Node.js</a:t>
            </a:r>
            <a:endParaRPr/>
          </a:p>
          <a:p>
            <a:pPr indent="-381000" lvl="1" marL="914400" rtl="0" algn="l">
              <a:lnSpc>
                <a:spcPct val="100000"/>
              </a:lnSpc>
              <a:spcBef>
                <a:spcPts val="0"/>
              </a:spcBef>
              <a:spcAft>
                <a:spcPts val="0"/>
              </a:spcAft>
              <a:buSzPts val="2400"/>
              <a:buChar char="•"/>
            </a:pPr>
            <a:r>
              <a:rPr lang="en-US"/>
              <a:t>No extra installation is needed</a:t>
            </a:r>
            <a:endParaRPr/>
          </a:p>
        </p:txBody>
      </p:sp>
      <p:pic>
        <p:nvPicPr>
          <p:cNvPr id="463" name="Google Shape;463;p17"/>
          <p:cNvPicPr preferRelativeResize="0"/>
          <p:nvPr/>
        </p:nvPicPr>
        <p:blipFill rotWithShape="1">
          <a:blip r:embed="rId3">
            <a:alphaModFix/>
          </a:blip>
          <a:srcRect b="0" l="0" r="0" t="0"/>
          <a:stretch/>
        </p:blipFill>
        <p:spPr>
          <a:xfrm>
            <a:off x="7053451" y="2931525"/>
            <a:ext cx="4179075" cy="2556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18"/>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9" name="Google Shape;469;p18"/>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Create an Unit Test with Assert</a:t>
            </a:r>
            <a:endParaRPr/>
          </a:p>
        </p:txBody>
      </p:sp>
      <p:pic>
        <p:nvPicPr>
          <p:cNvPr id="471" name="Google Shape;471;p18"/>
          <p:cNvPicPr preferRelativeResize="0"/>
          <p:nvPr/>
        </p:nvPicPr>
        <p:blipFill rotWithShape="1">
          <a:blip r:embed="rId3">
            <a:alphaModFix/>
          </a:blip>
          <a:srcRect b="0" l="0" r="0" t="0"/>
          <a:stretch/>
        </p:blipFill>
        <p:spPr>
          <a:xfrm>
            <a:off x="1870438" y="2465591"/>
            <a:ext cx="1463040" cy="1463040"/>
          </a:xfrm>
          <a:prstGeom prst="rect">
            <a:avLst/>
          </a:prstGeom>
          <a:noFill/>
          <a:ln>
            <a:noFill/>
          </a:ln>
        </p:spPr>
      </p:pic>
      <p:pic>
        <p:nvPicPr>
          <p:cNvPr id="472" name="Google Shape;472;p18"/>
          <p:cNvPicPr preferRelativeResize="0"/>
          <p:nvPr/>
        </p:nvPicPr>
        <p:blipFill rotWithShape="1">
          <a:blip r:embed="rId4">
            <a:alphaModFix/>
          </a:blip>
          <a:srcRect b="0" l="0" r="0" t="0"/>
          <a:stretch/>
        </p:blipFill>
        <p:spPr>
          <a:xfrm>
            <a:off x="5364475" y="2465591"/>
            <a:ext cx="1463040" cy="1463040"/>
          </a:xfrm>
          <a:prstGeom prst="rect">
            <a:avLst/>
          </a:prstGeom>
          <a:noFill/>
          <a:ln>
            <a:noFill/>
          </a:ln>
        </p:spPr>
      </p:pic>
      <p:pic>
        <p:nvPicPr>
          <p:cNvPr id="473" name="Google Shape;473;p18"/>
          <p:cNvPicPr preferRelativeResize="0"/>
          <p:nvPr/>
        </p:nvPicPr>
        <p:blipFill rotWithShape="1">
          <a:blip r:embed="rId5">
            <a:alphaModFix/>
          </a:blip>
          <a:srcRect b="0" l="0" r="0" t="0"/>
          <a:stretch/>
        </p:blipFill>
        <p:spPr>
          <a:xfrm>
            <a:off x="8858513" y="2465591"/>
            <a:ext cx="1463040" cy="1463040"/>
          </a:xfrm>
          <a:prstGeom prst="rect">
            <a:avLst/>
          </a:prstGeom>
          <a:noFill/>
          <a:ln>
            <a:noFill/>
          </a:ln>
        </p:spPr>
      </p:pic>
      <p:sp>
        <p:nvSpPr>
          <p:cNvPr id="474" name="Google Shape;474;p18"/>
          <p:cNvSpPr txBox="1"/>
          <p:nvPr/>
        </p:nvSpPr>
        <p:spPr>
          <a:xfrm>
            <a:off x="1308363" y="4093613"/>
            <a:ext cx="25872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3E4754"/>
                </a:solidFill>
                <a:latin typeface="Arial"/>
                <a:ea typeface="Arial"/>
                <a:cs typeface="Arial"/>
                <a:sym typeface="Arial"/>
              </a:rPr>
              <a:t>Import the “assert” module</a:t>
            </a:r>
            <a:endParaRPr b="0" i="0" sz="2000" u="none" cap="none" strike="noStrike">
              <a:solidFill>
                <a:srgbClr val="3E4754"/>
              </a:solidFill>
              <a:latin typeface="Arial"/>
              <a:ea typeface="Arial"/>
              <a:cs typeface="Arial"/>
              <a:sym typeface="Arial"/>
            </a:endParaRPr>
          </a:p>
        </p:txBody>
      </p:sp>
      <p:sp>
        <p:nvSpPr>
          <p:cNvPr id="475" name="Google Shape;475;p18"/>
          <p:cNvSpPr txBox="1"/>
          <p:nvPr/>
        </p:nvSpPr>
        <p:spPr>
          <a:xfrm>
            <a:off x="4738100" y="4093613"/>
            <a:ext cx="25872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3E4754"/>
                </a:solidFill>
                <a:latin typeface="Arial"/>
                <a:ea typeface="Arial"/>
                <a:cs typeface="Arial"/>
                <a:sym typeface="Arial"/>
              </a:rPr>
              <a:t>Write down the test cases</a:t>
            </a:r>
            <a:endParaRPr b="0" i="0" sz="2000" u="none" cap="none" strike="noStrike">
              <a:solidFill>
                <a:srgbClr val="000000"/>
              </a:solidFill>
              <a:latin typeface="Arial"/>
              <a:ea typeface="Arial"/>
              <a:cs typeface="Arial"/>
              <a:sym typeface="Arial"/>
            </a:endParaRPr>
          </a:p>
        </p:txBody>
      </p:sp>
      <p:sp>
        <p:nvSpPr>
          <p:cNvPr id="476" name="Google Shape;476;p18"/>
          <p:cNvSpPr txBox="1"/>
          <p:nvPr/>
        </p:nvSpPr>
        <p:spPr>
          <a:xfrm>
            <a:off x="8296438" y="4093613"/>
            <a:ext cx="2587200" cy="10158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3E4754"/>
                </a:solidFill>
                <a:latin typeface="Arial"/>
                <a:ea typeface="Arial"/>
                <a:cs typeface="Arial"/>
                <a:sym typeface="Arial"/>
              </a:rPr>
              <a:t>Code the test cases with JavaScript and assert</a:t>
            </a:r>
            <a:endParaRPr b="0" i="0" sz="2000" u="none" cap="none" strike="noStrike">
              <a:solidFill>
                <a:srgbClr val="000000"/>
              </a:solidFill>
              <a:latin typeface="Arial"/>
              <a:ea typeface="Arial"/>
              <a:cs typeface="Arial"/>
              <a:sym typeface="Arial"/>
            </a:endParaRPr>
          </a:p>
        </p:txBody>
      </p:sp>
      <p:grpSp>
        <p:nvGrpSpPr>
          <p:cNvPr id="477" name="Google Shape;477;p18"/>
          <p:cNvGrpSpPr/>
          <p:nvPr/>
        </p:nvGrpSpPr>
        <p:grpSpPr>
          <a:xfrm>
            <a:off x="1469175" y="2157333"/>
            <a:ext cx="562178" cy="562140"/>
            <a:chOff x="2190776" y="1361318"/>
            <a:chExt cx="630104" cy="630131"/>
          </a:xfrm>
        </p:grpSpPr>
        <p:sp>
          <p:nvSpPr>
            <p:cNvPr id="478" name="Google Shape;478;p18"/>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2100" u="none" cap="none" strike="noStrike">
                  <a:solidFill>
                    <a:srgbClr val="F0EFEE"/>
                  </a:solidFill>
                  <a:latin typeface="Oswald"/>
                  <a:ea typeface="Oswald"/>
                  <a:cs typeface="Oswald"/>
                  <a:sym typeface="Oswald"/>
                </a:rPr>
                <a:t>01</a:t>
              </a:r>
              <a:endParaRPr b="0" i="0" sz="2100" u="none" cap="none" strike="noStrike">
                <a:solidFill>
                  <a:srgbClr val="F0EFEE"/>
                </a:solidFill>
                <a:latin typeface="Oswald"/>
                <a:ea typeface="Oswald"/>
                <a:cs typeface="Oswald"/>
                <a:sym typeface="Oswald"/>
              </a:endParaRPr>
            </a:p>
          </p:txBody>
        </p:sp>
        <p:sp>
          <p:nvSpPr>
            <p:cNvPr id="479" name="Google Shape;479;p18"/>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noFill/>
            <a:ln cap="flat" cmpd="sng" w="9525">
              <a:solidFill>
                <a:srgbClr val="CECECE"/>
              </a:solidFill>
              <a:prstDash val="solid"/>
              <a:miter lim="31669"/>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0" name="Google Shape;480;p18"/>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noFill/>
            <a:ln cap="flat" cmpd="sng" w="9525">
              <a:solidFill>
                <a:srgbClr val="CECECE"/>
              </a:solidFill>
              <a:prstDash val="solid"/>
              <a:miter lim="31669"/>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grpSp>
        <p:nvGrpSpPr>
          <p:cNvPr id="481" name="Google Shape;481;p18"/>
          <p:cNvGrpSpPr/>
          <p:nvPr/>
        </p:nvGrpSpPr>
        <p:grpSpPr>
          <a:xfrm>
            <a:off x="4521800" y="2157333"/>
            <a:ext cx="562178" cy="562140"/>
            <a:chOff x="2190776" y="1361318"/>
            <a:chExt cx="630104" cy="630131"/>
          </a:xfrm>
        </p:grpSpPr>
        <p:sp>
          <p:nvSpPr>
            <p:cNvPr id="482" name="Google Shape;482;p18"/>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2100" u="none" cap="none" strike="noStrike">
                  <a:solidFill>
                    <a:srgbClr val="F0EFEE"/>
                  </a:solidFill>
                  <a:latin typeface="Oswald"/>
                  <a:ea typeface="Oswald"/>
                  <a:cs typeface="Oswald"/>
                  <a:sym typeface="Oswald"/>
                </a:rPr>
                <a:t>02</a:t>
              </a:r>
              <a:endParaRPr b="0" i="0" sz="2100" u="none" cap="none" strike="noStrike">
                <a:solidFill>
                  <a:srgbClr val="F0EFEE"/>
                </a:solidFill>
                <a:latin typeface="Oswald"/>
                <a:ea typeface="Oswald"/>
                <a:cs typeface="Oswald"/>
                <a:sym typeface="Oswald"/>
              </a:endParaRPr>
            </a:p>
          </p:txBody>
        </p:sp>
        <p:sp>
          <p:nvSpPr>
            <p:cNvPr id="483" name="Google Shape;483;p18"/>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noFill/>
            <a:ln cap="flat" cmpd="sng" w="9525">
              <a:solidFill>
                <a:srgbClr val="CECECE"/>
              </a:solidFill>
              <a:prstDash val="solid"/>
              <a:miter lim="31669"/>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4" name="Google Shape;484;p18"/>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noFill/>
            <a:ln cap="flat" cmpd="sng" w="9525">
              <a:solidFill>
                <a:srgbClr val="CECECE"/>
              </a:solidFill>
              <a:prstDash val="solid"/>
              <a:miter lim="31669"/>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grpSp>
        <p:nvGrpSpPr>
          <p:cNvPr id="485" name="Google Shape;485;p18"/>
          <p:cNvGrpSpPr/>
          <p:nvPr/>
        </p:nvGrpSpPr>
        <p:grpSpPr>
          <a:xfrm>
            <a:off x="7734275" y="2157333"/>
            <a:ext cx="562178" cy="562140"/>
            <a:chOff x="2190776" y="1361318"/>
            <a:chExt cx="630104" cy="630131"/>
          </a:xfrm>
        </p:grpSpPr>
        <p:sp>
          <p:nvSpPr>
            <p:cNvPr id="486" name="Google Shape;486;p18"/>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2100" u="none" cap="none" strike="noStrike">
                  <a:solidFill>
                    <a:srgbClr val="F0EFEE"/>
                  </a:solidFill>
                  <a:latin typeface="Oswald"/>
                  <a:ea typeface="Oswald"/>
                  <a:cs typeface="Oswald"/>
                  <a:sym typeface="Oswald"/>
                </a:rPr>
                <a:t>03</a:t>
              </a:r>
              <a:endParaRPr b="0" i="0" sz="2100" u="none" cap="none" strike="noStrike">
                <a:solidFill>
                  <a:srgbClr val="F0EFEE"/>
                </a:solidFill>
                <a:latin typeface="Oswald"/>
                <a:ea typeface="Oswald"/>
                <a:cs typeface="Oswald"/>
                <a:sym typeface="Oswald"/>
              </a:endParaRPr>
            </a:p>
          </p:txBody>
        </p:sp>
        <p:sp>
          <p:nvSpPr>
            <p:cNvPr id="487" name="Google Shape;487;p18"/>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noFill/>
            <a:ln cap="flat" cmpd="sng" w="9525">
              <a:solidFill>
                <a:srgbClr val="CECECE"/>
              </a:solidFill>
              <a:prstDash val="solid"/>
              <a:miter lim="31669"/>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8" name="Google Shape;488;p18"/>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noFill/>
            <a:ln cap="flat" cmpd="sng" w="9525">
              <a:solidFill>
                <a:srgbClr val="CECECE"/>
              </a:solidFill>
              <a:prstDash val="solid"/>
              <a:miter lim="31669"/>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19"/>
          <p:cNvPicPr preferRelativeResize="0"/>
          <p:nvPr/>
        </p:nvPicPr>
        <p:blipFill rotWithShape="1">
          <a:blip r:embed="rId3">
            <a:alphaModFix/>
          </a:blip>
          <a:srcRect b="0" l="0" r="0" t="0"/>
          <a:stretch/>
        </p:blipFill>
        <p:spPr>
          <a:xfrm>
            <a:off x="3009900" y="2543175"/>
            <a:ext cx="6019800" cy="1771650"/>
          </a:xfrm>
          <a:prstGeom prst="rect">
            <a:avLst/>
          </a:prstGeom>
          <a:noFill/>
          <a:ln>
            <a:noFill/>
          </a:ln>
        </p:spPr>
      </p:pic>
      <p:sp>
        <p:nvSpPr>
          <p:cNvPr id="494" name="Google Shape;494;p19"/>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5" name="Google Shape;495;p19"/>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Create an Unit Test with Assert</a:t>
            </a:r>
            <a:endParaRPr/>
          </a:p>
          <a:p>
            <a:pPr indent="0" lvl="0" marL="0" rtl="0" algn="ctr">
              <a:lnSpc>
                <a:spcPct val="90000"/>
              </a:lnSpc>
              <a:spcBef>
                <a:spcPts val="0"/>
              </a:spcBef>
              <a:spcAft>
                <a:spcPts val="0"/>
              </a:spcAft>
              <a:buClr>
                <a:schemeClr val="dk1"/>
              </a:buClr>
              <a:buSzPts val="4400"/>
              <a:buFont typeface="Arial"/>
              <a:buNone/>
            </a:pPr>
            <a:r>
              <a:rPr lang="en-US" sz="3000"/>
              <a:t>Step 1: Import the “assert” module</a:t>
            </a:r>
            <a:endParaRPr sz="3000"/>
          </a:p>
        </p:txBody>
      </p:sp>
      <p:sp>
        <p:nvSpPr>
          <p:cNvPr id="497" name="Google Shape;497;p19"/>
          <p:cNvSpPr txBox="1"/>
          <p:nvPr/>
        </p:nvSpPr>
        <p:spPr>
          <a:xfrm>
            <a:off x="2604450" y="4448400"/>
            <a:ext cx="68307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Same as other modules,</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we need to import the Node.js module first.</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
          <p:cNvPicPr preferRelativeResize="0"/>
          <p:nvPr/>
        </p:nvPicPr>
        <p:blipFill rotWithShape="1">
          <a:blip r:embed="rId3">
            <a:alphaModFix/>
          </a:blip>
          <a:srcRect b="0" l="0" r="0" t="0"/>
          <a:stretch/>
        </p:blipFill>
        <p:spPr>
          <a:xfrm>
            <a:off x="1285625" y="920325"/>
            <a:ext cx="4887676" cy="4887676"/>
          </a:xfrm>
          <a:prstGeom prst="rect">
            <a:avLst/>
          </a:prstGeom>
          <a:noFill/>
          <a:ln>
            <a:noFill/>
          </a:ln>
        </p:spPr>
      </p:pic>
      <p:sp>
        <p:nvSpPr>
          <p:cNvPr id="109" name="Google Shape;109;p2"/>
          <p:cNvSpPr txBox="1"/>
          <p:nvPr>
            <p:ph type="title"/>
          </p:nvPr>
        </p:nvSpPr>
        <p:spPr>
          <a:xfrm>
            <a:off x="7498700" y="1552500"/>
            <a:ext cx="3445200" cy="79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b="1" lang="en-US" sz="4000">
                <a:solidFill>
                  <a:schemeClr val="lt1"/>
                </a:solidFill>
              </a:rPr>
              <a:t>A G E N D A</a:t>
            </a:r>
            <a:endParaRPr b="1" sz="4000"/>
          </a:p>
        </p:txBody>
      </p:sp>
      <p:sp>
        <p:nvSpPr>
          <p:cNvPr id="110" name="Google Shape;110;p2"/>
          <p:cNvSpPr txBox="1"/>
          <p:nvPr>
            <p:ph idx="1" type="body"/>
          </p:nvPr>
        </p:nvSpPr>
        <p:spPr>
          <a:xfrm>
            <a:off x="7212525" y="2635200"/>
            <a:ext cx="4424400" cy="3453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400"/>
              <a:buChar char="•"/>
            </a:pPr>
            <a:r>
              <a:rPr lang="en-US" sz="2400">
                <a:solidFill>
                  <a:schemeClr val="lt1"/>
                </a:solidFill>
              </a:rPr>
              <a:t>Automated Testing Overview</a:t>
            </a:r>
            <a:br>
              <a:rPr lang="en-US" sz="2400">
                <a:solidFill>
                  <a:schemeClr val="lt1"/>
                </a:solidFill>
              </a:rPr>
            </a:br>
            <a:endParaRPr sz="2400">
              <a:solidFill>
                <a:schemeClr val="lt1"/>
              </a:solidFill>
            </a:endParaRPr>
          </a:p>
          <a:p>
            <a:pPr indent="-228600" lvl="0" marL="228600" rtl="0" algn="l">
              <a:lnSpc>
                <a:spcPct val="90000"/>
              </a:lnSpc>
              <a:spcBef>
                <a:spcPts val="0"/>
              </a:spcBef>
              <a:spcAft>
                <a:spcPts val="0"/>
              </a:spcAft>
              <a:buClr>
                <a:schemeClr val="lt1"/>
              </a:buClr>
              <a:buSzPts val="2400"/>
              <a:buChar char="•"/>
            </a:pPr>
            <a:r>
              <a:rPr lang="en-US" sz="2400">
                <a:solidFill>
                  <a:schemeClr val="lt1"/>
                </a:solidFill>
              </a:rPr>
              <a:t>Automated Testing Types</a:t>
            </a:r>
            <a:br>
              <a:rPr lang="en-US" sz="2400">
                <a:solidFill>
                  <a:schemeClr val="lt1"/>
                </a:solidFill>
              </a:rPr>
            </a:br>
            <a:endParaRPr sz="2400">
              <a:solidFill>
                <a:schemeClr val="lt1"/>
              </a:solidFill>
            </a:endParaRPr>
          </a:p>
          <a:p>
            <a:pPr indent="-228600" lvl="0" marL="228600" rtl="0" algn="l">
              <a:lnSpc>
                <a:spcPct val="90000"/>
              </a:lnSpc>
              <a:spcBef>
                <a:spcPts val="0"/>
              </a:spcBef>
              <a:spcAft>
                <a:spcPts val="0"/>
              </a:spcAft>
              <a:buClr>
                <a:schemeClr val="lt1"/>
              </a:buClr>
              <a:buSzPts val="2400"/>
              <a:buChar char="•"/>
            </a:pPr>
            <a:r>
              <a:rPr lang="en-US" sz="2400">
                <a:solidFill>
                  <a:schemeClr val="lt1"/>
                </a:solidFill>
              </a:rPr>
              <a:t>Writing Unit Tests in JS</a:t>
            </a:r>
            <a:endParaRPr sz="2400">
              <a:solidFill>
                <a:schemeClr val="lt1"/>
              </a:solidFill>
            </a:endParaRPr>
          </a:p>
        </p:txBody>
      </p:sp>
      <p:cxnSp>
        <p:nvCxnSpPr>
          <p:cNvPr id="111" name="Google Shape;111;p2"/>
          <p:cNvCxnSpPr/>
          <p:nvPr/>
        </p:nvCxnSpPr>
        <p:spPr>
          <a:xfrm>
            <a:off x="7394800" y="2431075"/>
            <a:ext cx="3151800" cy="0"/>
          </a:xfrm>
          <a:prstGeom prst="straightConnector1">
            <a:avLst/>
          </a:prstGeom>
          <a:noFill/>
          <a:ln cap="flat" cmpd="sng" w="9525">
            <a:solidFill>
              <a:schemeClr val="lt1"/>
            </a:solidFill>
            <a:prstDash val="solid"/>
            <a:round/>
            <a:headEnd len="sm" w="sm" type="none"/>
            <a:tailEnd len="sm" w="sm" type="none"/>
          </a:ln>
        </p:spPr>
      </p:cxnSp>
      <p:cxnSp>
        <p:nvCxnSpPr>
          <p:cNvPr id="112" name="Google Shape;112;p2"/>
          <p:cNvCxnSpPr/>
          <p:nvPr/>
        </p:nvCxnSpPr>
        <p:spPr>
          <a:xfrm>
            <a:off x="7394800" y="1471625"/>
            <a:ext cx="31518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0"/>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3" name="Google Shape;503;p20"/>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Create an Unit Test with Assert</a:t>
            </a:r>
            <a:endParaRPr/>
          </a:p>
          <a:p>
            <a:pPr indent="0" lvl="0" marL="0" rtl="0" algn="ctr">
              <a:lnSpc>
                <a:spcPct val="90000"/>
              </a:lnSpc>
              <a:spcBef>
                <a:spcPts val="0"/>
              </a:spcBef>
              <a:spcAft>
                <a:spcPts val="0"/>
              </a:spcAft>
              <a:buClr>
                <a:schemeClr val="dk1"/>
              </a:buClr>
              <a:buSzPts val="4400"/>
              <a:buFont typeface="Arial"/>
              <a:buNone/>
            </a:pPr>
            <a:r>
              <a:rPr lang="en-US" sz="3000"/>
              <a:t>Step 2: Write down the test cases</a:t>
            </a:r>
            <a:endParaRPr sz="3000"/>
          </a:p>
        </p:txBody>
      </p:sp>
      <p:sp>
        <p:nvSpPr>
          <p:cNvPr id="505" name="Google Shape;505;p20"/>
          <p:cNvSpPr txBox="1"/>
          <p:nvPr/>
        </p:nvSpPr>
        <p:spPr>
          <a:xfrm>
            <a:off x="2104950" y="1778400"/>
            <a:ext cx="7982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Let’s say we are going to design test cases for the function “addition”</a:t>
            </a:r>
            <a:endParaRPr b="0" i="0" sz="2000" u="none" cap="none" strike="noStrike">
              <a:solidFill>
                <a:schemeClr val="dk1"/>
              </a:solidFill>
              <a:latin typeface="Arial"/>
              <a:ea typeface="Arial"/>
              <a:cs typeface="Arial"/>
              <a:sym typeface="Arial"/>
            </a:endParaRPr>
          </a:p>
        </p:txBody>
      </p:sp>
      <p:sp>
        <p:nvSpPr>
          <p:cNvPr id="506" name="Google Shape;506;p20"/>
          <p:cNvSpPr txBox="1"/>
          <p:nvPr/>
        </p:nvSpPr>
        <p:spPr>
          <a:xfrm>
            <a:off x="6129050" y="2545950"/>
            <a:ext cx="5783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list of test cases we designed</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(Each test case should cover a different type scenario)</a:t>
            </a:r>
            <a:endParaRPr b="0" i="0" sz="1800" u="none" cap="none" strike="noStrike">
              <a:solidFill>
                <a:schemeClr val="dk1"/>
              </a:solidFill>
              <a:latin typeface="Arial"/>
              <a:ea typeface="Arial"/>
              <a:cs typeface="Arial"/>
              <a:sym typeface="Arial"/>
            </a:endParaRPr>
          </a:p>
        </p:txBody>
      </p:sp>
      <p:graphicFrame>
        <p:nvGraphicFramePr>
          <p:cNvPr id="507" name="Google Shape;507;p20"/>
          <p:cNvGraphicFramePr/>
          <p:nvPr/>
        </p:nvGraphicFramePr>
        <p:xfrm>
          <a:off x="8079925" y="3410413"/>
          <a:ext cx="3000000" cy="3000000"/>
        </p:xfrm>
        <a:graphic>
          <a:graphicData uri="http://schemas.openxmlformats.org/drawingml/2006/table">
            <a:tbl>
              <a:tblPr>
                <a:noFill/>
                <a:tableStyleId>{8B537BBA-4DC3-4BD1-8A6D-898348085023}</a:tableStyleId>
              </a:tblPr>
              <a:tblGrid>
                <a:gridCol w="728775"/>
                <a:gridCol w="699875"/>
                <a:gridCol w="1692550"/>
              </a:tblGrid>
              <a:tr h="3590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rPr>
                        <a:t>a</a:t>
                      </a:r>
                      <a:endParaRPr b="1" sz="1400" u="none" cap="none" strike="noStrike">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155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rPr>
                        <a:t>b</a:t>
                      </a:r>
                      <a:endParaRPr b="1" sz="1400" u="none" cap="none" strike="noStrike">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155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rPr>
                        <a:t>Expected Output</a:t>
                      </a:r>
                      <a:endParaRPr b="1" sz="1400" u="none" cap="none" strike="noStrike">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78D8"/>
                    </a:solidFill>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CCCCC"/>
                    </a:solidFill>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CCCCC"/>
                    </a:solidFill>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CCCCC"/>
                    </a:solidFill>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CCCCC"/>
                    </a:solidFill>
                  </a:tcPr>
                </a:tc>
              </a:tr>
            </a:tbl>
          </a:graphicData>
        </a:graphic>
      </p:graphicFrame>
      <p:sp>
        <p:nvSpPr>
          <p:cNvPr id="508" name="Google Shape;508;p20"/>
          <p:cNvSpPr txBox="1"/>
          <p:nvPr/>
        </p:nvSpPr>
        <p:spPr>
          <a:xfrm>
            <a:off x="6783925" y="3762275"/>
            <a:ext cx="11856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E06666"/>
                </a:solidFill>
                <a:latin typeface="Arial"/>
                <a:ea typeface="Arial"/>
                <a:cs typeface="Arial"/>
                <a:sym typeface="Arial"/>
              </a:rPr>
              <a:t>+ve and +ve</a:t>
            </a:r>
            <a:endParaRPr b="0" i="0" sz="1400" u="none" cap="none" strike="noStrike">
              <a:solidFill>
                <a:srgbClr val="E06666"/>
              </a:solidFill>
              <a:latin typeface="Arial"/>
              <a:ea typeface="Arial"/>
              <a:cs typeface="Arial"/>
              <a:sym typeface="Arial"/>
            </a:endParaRPr>
          </a:p>
        </p:txBody>
      </p:sp>
      <p:sp>
        <p:nvSpPr>
          <p:cNvPr id="509" name="Google Shape;509;p20"/>
          <p:cNvSpPr txBox="1"/>
          <p:nvPr/>
        </p:nvSpPr>
        <p:spPr>
          <a:xfrm>
            <a:off x="6783925" y="4200850"/>
            <a:ext cx="11856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E06666"/>
                </a:solidFill>
                <a:latin typeface="Arial"/>
                <a:ea typeface="Arial"/>
                <a:cs typeface="Arial"/>
                <a:sym typeface="Arial"/>
              </a:rPr>
              <a:t>using 0</a:t>
            </a:r>
            <a:endParaRPr b="0" i="0" sz="1400" u="none" cap="none" strike="noStrike">
              <a:solidFill>
                <a:srgbClr val="E06666"/>
              </a:solidFill>
              <a:latin typeface="Arial"/>
              <a:ea typeface="Arial"/>
              <a:cs typeface="Arial"/>
              <a:sym typeface="Arial"/>
            </a:endParaRPr>
          </a:p>
        </p:txBody>
      </p:sp>
      <p:sp>
        <p:nvSpPr>
          <p:cNvPr id="510" name="Google Shape;510;p20"/>
          <p:cNvSpPr txBox="1"/>
          <p:nvPr/>
        </p:nvSpPr>
        <p:spPr>
          <a:xfrm>
            <a:off x="6783925" y="4599050"/>
            <a:ext cx="11856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E06666"/>
                </a:solidFill>
                <a:latin typeface="Arial"/>
                <a:ea typeface="Arial"/>
                <a:cs typeface="Arial"/>
                <a:sym typeface="Arial"/>
              </a:rPr>
              <a:t>-ve and +ve</a:t>
            </a:r>
            <a:endParaRPr b="0" i="0" sz="1400" u="none" cap="none" strike="noStrike">
              <a:solidFill>
                <a:srgbClr val="E06666"/>
              </a:solidFill>
              <a:latin typeface="Arial"/>
              <a:ea typeface="Arial"/>
              <a:cs typeface="Arial"/>
              <a:sym typeface="Arial"/>
            </a:endParaRPr>
          </a:p>
        </p:txBody>
      </p:sp>
      <p:sp>
        <p:nvSpPr>
          <p:cNvPr id="511" name="Google Shape;511;p20"/>
          <p:cNvSpPr txBox="1"/>
          <p:nvPr/>
        </p:nvSpPr>
        <p:spPr>
          <a:xfrm>
            <a:off x="6783925" y="4995250"/>
            <a:ext cx="11856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E06666"/>
                </a:solidFill>
                <a:latin typeface="Arial"/>
                <a:ea typeface="Arial"/>
                <a:cs typeface="Arial"/>
                <a:sym typeface="Arial"/>
              </a:rPr>
              <a:t>-ve and -ve</a:t>
            </a:r>
            <a:endParaRPr b="0" i="0" sz="1400" u="none" cap="none" strike="noStrike">
              <a:solidFill>
                <a:srgbClr val="E06666"/>
              </a:solidFill>
              <a:latin typeface="Arial"/>
              <a:ea typeface="Arial"/>
              <a:cs typeface="Arial"/>
              <a:sym typeface="Arial"/>
            </a:endParaRPr>
          </a:p>
        </p:txBody>
      </p:sp>
      <p:pic>
        <p:nvPicPr>
          <p:cNvPr id="512" name="Google Shape;512;p20"/>
          <p:cNvPicPr preferRelativeResize="0"/>
          <p:nvPr/>
        </p:nvPicPr>
        <p:blipFill rotWithShape="1">
          <a:blip r:embed="rId3">
            <a:alphaModFix/>
          </a:blip>
          <a:srcRect b="0" l="0" r="0" t="0"/>
          <a:stretch/>
        </p:blipFill>
        <p:spPr>
          <a:xfrm>
            <a:off x="693550" y="2792375"/>
            <a:ext cx="5219700" cy="2476500"/>
          </a:xfrm>
          <a:prstGeom prst="rect">
            <a:avLst/>
          </a:prstGeom>
          <a:noFill/>
          <a:ln>
            <a:noFill/>
          </a:ln>
        </p:spPr>
      </p:pic>
      <p:sp>
        <p:nvSpPr>
          <p:cNvPr id="513" name="Google Shape;513;p20"/>
          <p:cNvSpPr txBox="1"/>
          <p:nvPr/>
        </p:nvSpPr>
        <p:spPr>
          <a:xfrm>
            <a:off x="693550" y="5286275"/>
            <a:ext cx="4782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The function “addition”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1"/>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9" name="Google Shape;519;p21"/>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Create an Unit Test with Assert</a:t>
            </a:r>
            <a:endParaRPr/>
          </a:p>
          <a:p>
            <a:pPr indent="0" lvl="0" marL="0" rtl="0" algn="ctr">
              <a:lnSpc>
                <a:spcPct val="90000"/>
              </a:lnSpc>
              <a:spcBef>
                <a:spcPts val="0"/>
              </a:spcBef>
              <a:spcAft>
                <a:spcPts val="0"/>
              </a:spcAft>
              <a:buClr>
                <a:schemeClr val="dk1"/>
              </a:buClr>
              <a:buSzPts val="4400"/>
              <a:buFont typeface="Arial"/>
              <a:buNone/>
            </a:pPr>
            <a:r>
              <a:rPr lang="en-US" sz="3000"/>
              <a:t>Step 3: Code the test cases with JavaScript and assert</a:t>
            </a:r>
            <a:endParaRPr sz="3000"/>
          </a:p>
        </p:txBody>
      </p:sp>
      <p:sp>
        <p:nvSpPr>
          <p:cNvPr id="521" name="Google Shape;521;p21"/>
          <p:cNvSpPr txBox="1"/>
          <p:nvPr/>
        </p:nvSpPr>
        <p:spPr>
          <a:xfrm>
            <a:off x="2104950" y="2401075"/>
            <a:ext cx="7982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Test Case Syntax</a:t>
            </a:r>
            <a:endParaRPr b="0" i="0" sz="2000" u="none" cap="none" strike="noStrike">
              <a:solidFill>
                <a:schemeClr val="dk1"/>
              </a:solidFill>
              <a:latin typeface="Arial"/>
              <a:ea typeface="Arial"/>
              <a:cs typeface="Arial"/>
              <a:sym typeface="Arial"/>
            </a:endParaRPr>
          </a:p>
        </p:txBody>
      </p:sp>
      <p:pic>
        <p:nvPicPr>
          <p:cNvPr id="522" name="Google Shape;522;p21"/>
          <p:cNvPicPr preferRelativeResize="0"/>
          <p:nvPr/>
        </p:nvPicPr>
        <p:blipFill rotWithShape="1">
          <a:blip r:embed="rId3">
            <a:alphaModFix/>
          </a:blip>
          <a:srcRect b="0" l="0" r="0" t="0"/>
          <a:stretch/>
        </p:blipFill>
        <p:spPr>
          <a:xfrm>
            <a:off x="1314413" y="3039925"/>
            <a:ext cx="9563174" cy="1563050"/>
          </a:xfrm>
          <a:prstGeom prst="rect">
            <a:avLst/>
          </a:prstGeom>
          <a:noFill/>
          <a:ln>
            <a:noFill/>
          </a:ln>
        </p:spPr>
      </p:pic>
      <p:sp>
        <p:nvSpPr>
          <p:cNvPr id="523" name="Google Shape;523;p21"/>
          <p:cNvSpPr/>
          <p:nvPr/>
        </p:nvSpPr>
        <p:spPr>
          <a:xfrm>
            <a:off x="4229850" y="3804043"/>
            <a:ext cx="2044800" cy="492600"/>
          </a:xfrm>
          <a:prstGeom prst="roundRect">
            <a:avLst>
              <a:gd fmla="val 16667" name="adj"/>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1"/>
          <p:cNvSpPr/>
          <p:nvPr/>
        </p:nvSpPr>
        <p:spPr>
          <a:xfrm>
            <a:off x="6371750" y="3804051"/>
            <a:ext cx="451200" cy="492600"/>
          </a:xfrm>
          <a:prstGeom prst="roundRect">
            <a:avLst>
              <a:gd fmla="val 16667" name="adj"/>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1"/>
          <p:cNvSpPr/>
          <p:nvPr/>
        </p:nvSpPr>
        <p:spPr>
          <a:xfrm>
            <a:off x="6905150" y="3804050"/>
            <a:ext cx="3375300" cy="492600"/>
          </a:xfrm>
          <a:prstGeom prst="roundRect">
            <a:avLst>
              <a:gd fmla="val 16667" name="adj"/>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1"/>
          <p:cNvSpPr/>
          <p:nvPr/>
        </p:nvSpPr>
        <p:spPr>
          <a:xfrm>
            <a:off x="2569625" y="3804050"/>
            <a:ext cx="1579200" cy="492600"/>
          </a:xfrm>
          <a:prstGeom prst="roundRect">
            <a:avLst>
              <a:gd fmla="val 16667" name="adj"/>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1"/>
          <p:cNvSpPr txBox="1"/>
          <p:nvPr/>
        </p:nvSpPr>
        <p:spPr>
          <a:xfrm>
            <a:off x="2381525" y="3474675"/>
            <a:ext cx="1955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E69138"/>
                </a:solidFill>
                <a:latin typeface="Arial"/>
                <a:ea typeface="Arial"/>
                <a:cs typeface="Arial"/>
                <a:sym typeface="Arial"/>
              </a:rPr>
              <a:t>Validation Method</a:t>
            </a:r>
            <a:endParaRPr b="0" i="0" sz="1400" u="none" cap="none" strike="noStrike">
              <a:solidFill>
                <a:srgbClr val="E69138"/>
              </a:solidFill>
              <a:latin typeface="Arial"/>
              <a:ea typeface="Arial"/>
              <a:cs typeface="Arial"/>
              <a:sym typeface="Arial"/>
            </a:endParaRPr>
          </a:p>
        </p:txBody>
      </p:sp>
      <p:sp>
        <p:nvSpPr>
          <p:cNvPr id="528" name="Google Shape;528;p21"/>
          <p:cNvSpPr txBox="1"/>
          <p:nvPr/>
        </p:nvSpPr>
        <p:spPr>
          <a:xfrm>
            <a:off x="4286525" y="3474675"/>
            <a:ext cx="1955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E69138"/>
                </a:solidFill>
                <a:latin typeface="Arial"/>
                <a:ea typeface="Arial"/>
                <a:cs typeface="Arial"/>
                <a:sym typeface="Arial"/>
              </a:rPr>
              <a:t>Test Case</a:t>
            </a:r>
            <a:endParaRPr b="0" i="0" sz="1400" u="none" cap="none" strike="noStrike">
              <a:solidFill>
                <a:srgbClr val="E69138"/>
              </a:solidFill>
              <a:latin typeface="Arial"/>
              <a:ea typeface="Arial"/>
              <a:cs typeface="Arial"/>
              <a:sym typeface="Arial"/>
            </a:endParaRPr>
          </a:p>
        </p:txBody>
      </p:sp>
      <p:sp>
        <p:nvSpPr>
          <p:cNvPr id="529" name="Google Shape;529;p21"/>
          <p:cNvSpPr txBox="1"/>
          <p:nvPr/>
        </p:nvSpPr>
        <p:spPr>
          <a:xfrm>
            <a:off x="7025750" y="3474675"/>
            <a:ext cx="3134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E69138"/>
                </a:solidFill>
                <a:latin typeface="Arial"/>
                <a:ea typeface="Arial"/>
                <a:cs typeface="Arial"/>
                <a:sym typeface="Arial"/>
              </a:rPr>
              <a:t>Error message if test case is failed</a:t>
            </a:r>
            <a:endParaRPr b="0" i="0" sz="1400" u="none" cap="none" strike="noStrike">
              <a:solidFill>
                <a:srgbClr val="E69138"/>
              </a:solidFill>
              <a:latin typeface="Arial"/>
              <a:ea typeface="Arial"/>
              <a:cs typeface="Arial"/>
              <a:sym typeface="Arial"/>
            </a:endParaRPr>
          </a:p>
        </p:txBody>
      </p:sp>
      <p:sp>
        <p:nvSpPr>
          <p:cNvPr id="530" name="Google Shape;530;p21"/>
          <p:cNvSpPr txBox="1"/>
          <p:nvPr/>
        </p:nvSpPr>
        <p:spPr>
          <a:xfrm>
            <a:off x="5581175" y="4236675"/>
            <a:ext cx="1955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E69138"/>
                </a:solidFill>
                <a:latin typeface="Arial"/>
                <a:ea typeface="Arial"/>
                <a:cs typeface="Arial"/>
                <a:sym typeface="Arial"/>
              </a:rPr>
              <a:t>Expected Output</a:t>
            </a:r>
            <a:endParaRPr b="0" i="0" sz="1400" u="none" cap="none" strike="noStrike">
              <a:solidFill>
                <a:srgbClr val="E69138"/>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22"/>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6" name="Google Shape;536;p22"/>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7" name="Google Shape;537;p22"/>
          <p:cNvPicPr preferRelativeResize="0"/>
          <p:nvPr/>
        </p:nvPicPr>
        <p:blipFill rotWithShape="1">
          <a:blip r:embed="rId3">
            <a:alphaModFix/>
          </a:blip>
          <a:srcRect b="0" l="0" r="0" t="0"/>
          <a:stretch/>
        </p:blipFill>
        <p:spPr>
          <a:xfrm>
            <a:off x="3860275" y="2269000"/>
            <a:ext cx="8011125" cy="3359512"/>
          </a:xfrm>
          <a:prstGeom prst="rect">
            <a:avLst/>
          </a:prstGeom>
          <a:noFill/>
          <a:ln>
            <a:noFill/>
          </a:ln>
        </p:spPr>
      </p:pic>
      <p:sp>
        <p:nvSpPr>
          <p:cNvPr id="538" name="Google Shape;538;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Create an Unit Test with Assert</a:t>
            </a:r>
            <a:endParaRPr/>
          </a:p>
          <a:p>
            <a:pPr indent="0" lvl="0" marL="0" rtl="0" algn="ctr">
              <a:lnSpc>
                <a:spcPct val="90000"/>
              </a:lnSpc>
              <a:spcBef>
                <a:spcPts val="0"/>
              </a:spcBef>
              <a:spcAft>
                <a:spcPts val="0"/>
              </a:spcAft>
              <a:buClr>
                <a:schemeClr val="dk1"/>
              </a:buClr>
              <a:buSzPts val="4400"/>
              <a:buFont typeface="Arial"/>
              <a:buNone/>
            </a:pPr>
            <a:r>
              <a:rPr lang="en-US" sz="3000"/>
              <a:t>Step 3: Code the test cases with JavaScript and assert</a:t>
            </a:r>
            <a:endParaRPr sz="3000"/>
          </a:p>
        </p:txBody>
      </p:sp>
      <p:sp>
        <p:nvSpPr>
          <p:cNvPr id="539" name="Google Shape;539;p22"/>
          <p:cNvSpPr txBox="1"/>
          <p:nvPr/>
        </p:nvSpPr>
        <p:spPr>
          <a:xfrm>
            <a:off x="2658150" y="1690825"/>
            <a:ext cx="68757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In this step, we are going to convert the test cases to code</a:t>
            </a:r>
            <a:endParaRPr b="0" i="0" sz="1900" u="none" cap="none" strike="noStrike">
              <a:solidFill>
                <a:schemeClr val="dk1"/>
              </a:solidFill>
              <a:latin typeface="Arial"/>
              <a:ea typeface="Arial"/>
              <a:cs typeface="Arial"/>
              <a:sym typeface="Arial"/>
            </a:endParaRPr>
          </a:p>
        </p:txBody>
      </p:sp>
      <p:sp>
        <p:nvSpPr>
          <p:cNvPr id="540" name="Google Shape;540;p22"/>
          <p:cNvSpPr txBox="1"/>
          <p:nvPr/>
        </p:nvSpPr>
        <p:spPr>
          <a:xfrm>
            <a:off x="286825" y="2795963"/>
            <a:ext cx="3316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list of test cases we designed</a:t>
            </a:r>
            <a:endParaRPr b="0" i="0" sz="1400" u="none" cap="none" strike="noStrike">
              <a:solidFill>
                <a:schemeClr val="dk1"/>
              </a:solidFill>
              <a:latin typeface="Arial"/>
              <a:ea typeface="Arial"/>
              <a:cs typeface="Arial"/>
              <a:sym typeface="Arial"/>
            </a:endParaRPr>
          </a:p>
        </p:txBody>
      </p:sp>
      <p:sp>
        <p:nvSpPr>
          <p:cNvPr id="541" name="Google Shape;541;p22"/>
          <p:cNvSpPr txBox="1"/>
          <p:nvPr/>
        </p:nvSpPr>
        <p:spPr>
          <a:xfrm>
            <a:off x="6192200" y="5577275"/>
            <a:ext cx="20469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B45F06"/>
                </a:solidFill>
                <a:latin typeface="Arial"/>
                <a:ea typeface="Arial"/>
                <a:cs typeface="Arial"/>
                <a:sym typeface="Arial"/>
              </a:rPr>
              <a:t>The test cases</a:t>
            </a:r>
            <a:endParaRPr b="1" i="0" sz="1400" u="none" cap="none" strike="noStrike">
              <a:solidFill>
                <a:srgbClr val="B45F0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B45F06"/>
                </a:solidFill>
                <a:latin typeface="Arial"/>
                <a:ea typeface="Arial"/>
                <a:cs typeface="Arial"/>
                <a:sym typeface="Arial"/>
              </a:rPr>
              <a:t>Computer will execute this part and collect the return value</a:t>
            </a:r>
            <a:endParaRPr b="0" i="0" sz="1400" u="none" cap="none" strike="noStrike">
              <a:solidFill>
                <a:srgbClr val="B45F06"/>
              </a:solidFill>
              <a:latin typeface="Arial"/>
              <a:ea typeface="Arial"/>
              <a:cs typeface="Arial"/>
              <a:sym typeface="Arial"/>
            </a:endParaRPr>
          </a:p>
        </p:txBody>
      </p:sp>
      <p:graphicFrame>
        <p:nvGraphicFramePr>
          <p:cNvPr id="542" name="Google Shape;542;p22"/>
          <p:cNvGraphicFramePr/>
          <p:nvPr/>
        </p:nvGraphicFramePr>
        <p:xfrm>
          <a:off x="384625" y="3232788"/>
          <a:ext cx="3000000" cy="3000000"/>
        </p:xfrm>
        <a:graphic>
          <a:graphicData uri="http://schemas.openxmlformats.org/drawingml/2006/table">
            <a:tbl>
              <a:tblPr>
                <a:noFill/>
                <a:tableStyleId>{8B537BBA-4DC3-4BD1-8A6D-898348085023}</a:tableStyleId>
              </a:tblPr>
              <a:tblGrid>
                <a:gridCol w="728775"/>
                <a:gridCol w="699875"/>
                <a:gridCol w="1692550"/>
              </a:tblGrid>
              <a:tr h="3590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rPr>
                        <a:t>a</a:t>
                      </a:r>
                      <a:endParaRPr b="1" sz="1400" u="none" cap="none" strike="noStrike">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155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rPr>
                        <a:t>b</a:t>
                      </a:r>
                      <a:endParaRPr b="1" sz="1400" u="none" cap="none" strike="noStrike">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155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rPr>
                        <a:t>Expected Output</a:t>
                      </a:r>
                      <a:endParaRPr b="1" sz="1400" u="none" cap="none" strike="noStrike">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78D8"/>
                    </a:solidFill>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CCCCC"/>
                    </a:solidFill>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CCCCC"/>
                    </a:solidFill>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CCCCC"/>
                    </a:solidFill>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CCCCC"/>
                    </a:solidFill>
                  </a:tcPr>
                </a:tc>
              </a:tr>
            </a:tbl>
          </a:graphicData>
        </a:graphic>
      </p:graphicFrame>
      <p:sp>
        <p:nvSpPr>
          <p:cNvPr id="543" name="Google Shape;543;p22"/>
          <p:cNvSpPr/>
          <p:nvPr/>
        </p:nvSpPr>
        <p:spPr>
          <a:xfrm>
            <a:off x="6066325" y="4301388"/>
            <a:ext cx="1910400" cy="1175700"/>
          </a:xfrm>
          <a:prstGeom prst="roundRect">
            <a:avLst>
              <a:gd fmla="val 16667" name="adj"/>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4" name="Google Shape;544;p22"/>
          <p:cNvCxnSpPr/>
          <p:nvPr/>
        </p:nvCxnSpPr>
        <p:spPr>
          <a:xfrm>
            <a:off x="3031075" y="4645713"/>
            <a:ext cx="918300" cy="345300"/>
          </a:xfrm>
          <a:prstGeom prst="straightConnector1">
            <a:avLst/>
          </a:prstGeom>
          <a:noFill/>
          <a:ln cap="flat" cmpd="sng" w="28575">
            <a:solidFill>
              <a:srgbClr val="E69138"/>
            </a:solidFill>
            <a:prstDash val="solid"/>
            <a:round/>
            <a:headEnd len="sm" w="sm" type="none"/>
            <a:tailEnd len="med" w="med" type="triangle"/>
          </a:ln>
        </p:spPr>
      </p:cxnSp>
      <p:cxnSp>
        <p:nvCxnSpPr>
          <p:cNvPr id="545" name="Google Shape;545;p22"/>
          <p:cNvCxnSpPr/>
          <p:nvPr/>
        </p:nvCxnSpPr>
        <p:spPr>
          <a:xfrm>
            <a:off x="3235125" y="5028313"/>
            <a:ext cx="714300" cy="191400"/>
          </a:xfrm>
          <a:prstGeom prst="straightConnector1">
            <a:avLst/>
          </a:prstGeom>
          <a:noFill/>
          <a:ln cap="flat" cmpd="sng" w="28575">
            <a:solidFill>
              <a:srgbClr val="E69138"/>
            </a:solidFill>
            <a:prstDash val="solid"/>
            <a:round/>
            <a:headEnd len="sm" w="sm" type="none"/>
            <a:tailEnd len="med" w="med" type="triangle"/>
          </a:ln>
        </p:spPr>
      </p:cxnSp>
      <p:cxnSp>
        <p:nvCxnSpPr>
          <p:cNvPr id="546" name="Google Shape;546;p22"/>
          <p:cNvCxnSpPr/>
          <p:nvPr/>
        </p:nvCxnSpPr>
        <p:spPr>
          <a:xfrm>
            <a:off x="3018325" y="4250388"/>
            <a:ext cx="969300" cy="510000"/>
          </a:xfrm>
          <a:prstGeom prst="straightConnector1">
            <a:avLst/>
          </a:prstGeom>
          <a:noFill/>
          <a:ln cap="flat" cmpd="sng" w="28575">
            <a:solidFill>
              <a:srgbClr val="E69138"/>
            </a:solidFill>
            <a:prstDash val="solid"/>
            <a:round/>
            <a:headEnd len="sm" w="sm" type="none"/>
            <a:tailEnd len="med" w="med" type="triangle"/>
          </a:ln>
        </p:spPr>
      </p:cxnSp>
      <p:cxnSp>
        <p:nvCxnSpPr>
          <p:cNvPr id="547" name="Google Shape;547;p22"/>
          <p:cNvCxnSpPr/>
          <p:nvPr/>
        </p:nvCxnSpPr>
        <p:spPr>
          <a:xfrm>
            <a:off x="3018325" y="3840988"/>
            <a:ext cx="981900" cy="664500"/>
          </a:xfrm>
          <a:prstGeom prst="straightConnector1">
            <a:avLst/>
          </a:prstGeom>
          <a:noFill/>
          <a:ln cap="flat" cmpd="sng" w="28575">
            <a:solidFill>
              <a:srgbClr val="E69138"/>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23"/>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3" name="Google Shape;553;p23"/>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4" name="Google Shape;554;p23"/>
          <p:cNvPicPr preferRelativeResize="0"/>
          <p:nvPr/>
        </p:nvPicPr>
        <p:blipFill rotWithShape="1">
          <a:blip r:embed="rId3">
            <a:alphaModFix/>
          </a:blip>
          <a:srcRect b="0" l="0" r="0" t="0"/>
          <a:stretch/>
        </p:blipFill>
        <p:spPr>
          <a:xfrm>
            <a:off x="3860275" y="2269000"/>
            <a:ext cx="8011125" cy="3359512"/>
          </a:xfrm>
          <a:prstGeom prst="rect">
            <a:avLst/>
          </a:prstGeom>
          <a:noFill/>
          <a:ln>
            <a:noFill/>
          </a:ln>
        </p:spPr>
      </p:pic>
      <p:sp>
        <p:nvSpPr>
          <p:cNvPr id="555" name="Google Shape;555;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Create an Unit Test with Assert</a:t>
            </a:r>
            <a:endParaRPr/>
          </a:p>
          <a:p>
            <a:pPr indent="0" lvl="0" marL="0" rtl="0" algn="ctr">
              <a:lnSpc>
                <a:spcPct val="90000"/>
              </a:lnSpc>
              <a:spcBef>
                <a:spcPts val="0"/>
              </a:spcBef>
              <a:spcAft>
                <a:spcPts val="0"/>
              </a:spcAft>
              <a:buClr>
                <a:schemeClr val="dk1"/>
              </a:buClr>
              <a:buSzPts val="4400"/>
              <a:buFont typeface="Arial"/>
              <a:buNone/>
            </a:pPr>
            <a:r>
              <a:rPr lang="en-US" sz="3000"/>
              <a:t>Step 3: Code the test cases with JavaScript and assert</a:t>
            </a:r>
            <a:endParaRPr sz="3000"/>
          </a:p>
        </p:txBody>
      </p:sp>
      <p:sp>
        <p:nvSpPr>
          <p:cNvPr id="556" name="Google Shape;556;p23"/>
          <p:cNvSpPr txBox="1"/>
          <p:nvPr/>
        </p:nvSpPr>
        <p:spPr>
          <a:xfrm>
            <a:off x="2658150" y="1690825"/>
            <a:ext cx="68757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In this step, we are going to convert the test cases to code</a:t>
            </a:r>
            <a:endParaRPr b="0" i="0" sz="1900" u="none" cap="none" strike="noStrike">
              <a:solidFill>
                <a:schemeClr val="dk1"/>
              </a:solidFill>
              <a:latin typeface="Arial"/>
              <a:ea typeface="Arial"/>
              <a:cs typeface="Arial"/>
              <a:sym typeface="Arial"/>
            </a:endParaRPr>
          </a:p>
        </p:txBody>
      </p:sp>
      <p:sp>
        <p:nvSpPr>
          <p:cNvPr id="557" name="Google Shape;557;p23"/>
          <p:cNvSpPr txBox="1"/>
          <p:nvPr/>
        </p:nvSpPr>
        <p:spPr>
          <a:xfrm>
            <a:off x="286825" y="2795963"/>
            <a:ext cx="3316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list of test cases we designed</a:t>
            </a:r>
            <a:endParaRPr b="0" i="0" sz="1400" u="none" cap="none" strike="noStrike">
              <a:solidFill>
                <a:schemeClr val="dk1"/>
              </a:solidFill>
              <a:latin typeface="Arial"/>
              <a:ea typeface="Arial"/>
              <a:cs typeface="Arial"/>
              <a:sym typeface="Arial"/>
            </a:endParaRPr>
          </a:p>
        </p:txBody>
      </p:sp>
      <p:graphicFrame>
        <p:nvGraphicFramePr>
          <p:cNvPr id="558" name="Google Shape;558;p23"/>
          <p:cNvGraphicFramePr/>
          <p:nvPr/>
        </p:nvGraphicFramePr>
        <p:xfrm>
          <a:off x="384625" y="3232788"/>
          <a:ext cx="3000000" cy="3000000"/>
        </p:xfrm>
        <a:graphic>
          <a:graphicData uri="http://schemas.openxmlformats.org/drawingml/2006/table">
            <a:tbl>
              <a:tblPr>
                <a:noFill/>
                <a:tableStyleId>{8B537BBA-4DC3-4BD1-8A6D-898348085023}</a:tableStyleId>
              </a:tblPr>
              <a:tblGrid>
                <a:gridCol w="728775"/>
                <a:gridCol w="699875"/>
                <a:gridCol w="1692550"/>
              </a:tblGrid>
              <a:tr h="3590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rPr>
                        <a:t>a</a:t>
                      </a:r>
                      <a:endParaRPr b="1" sz="1400" u="none" cap="none" strike="noStrike">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155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rPr>
                        <a:t>b</a:t>
                      </a:r>
                      <a:endParaRPr b="1" sz="1400" u="none" cap="none" strike="noStrike">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155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rPr>
                        <a:t>Expected Output</a:t>
                      </a:r>
                      <a:endParaRPr b="1" sz="1400" u="none" cap="none" strike="noStrike">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78D8"/>
                    </a:solidFill>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CCCCC"/>
                    </a:solidFill>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CCCCC"/>
                    </a:solidFill>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CCCCC"/>
                    </a:solidFill>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CCCCC"/>
                    </a:solidFill>
                  </a:tcPr>
                </a:tc>
              </a:tr>
            </a:tbl>
          </a:graphicData>
        </a:graphic>
      </p:graphicFrame>
      <p:sp>
        <p:nvSpPr>
          <p:cNvPr id="559" name="Google Shape;559;p23"/>
          <p:cNvSpPr/>
          <p:nvPr/>
        </p:nvSpPr>
        <p:spPr>
          <a:xfrm>
            <a:off x="7983475" y="4301400"/>
            <a:ext cx="420900" cy="1175700"/>
          </a:xfrm>
          <a:prstGeom prst="roundRect">
            <a:avLst>
              <a:gd fmla="val 16667" name="adj"/>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0" name="Google Shape;560;p23"/>
          <p:cNvCxnSpPr/>
          <p:nvPr/>
        </p:nvCxnSpPr>
        <p:spPr>
          <a:xfrm>
            <a:off x="3031075" y="4645713"/>
            <a:ext cx="918300" cy="345300"/>
          </a:xfrm>
          <a:prstGeom prst="straightConnector1">
            <a:avLst/>
          </a:prstGeom>
          <a:noFill/>
          <a:ln cap="flat" cmpd="sng" w="28575">
            <a:solidFill>
              <a:srgbClr val="E69138"/>
            </a:solidFill>
            <a:prstDash val="solid"/>
            <a:round/>
            <a:headEnd len="sm" w="sm" type="none"/>
            <a:tailEnd len="med" w="med" type="triangle"/>
          </a:ln>
        </p:spPr>
      </p:cxnSp>
      <p:cxnSp>
        <p:nvCxnSpPr>
          <p:cNvPr id="561" name="Google Shape;561;p23"/>
          <p:cNvCxnSpPr/>
          <p:nvPr/>
        </p:nvCxnSpPr>
        <p:spPr>
          <a:xfrm>
            <a:off x="3235125" y="5028313"/>
            <a:ext cx="714300" cy="191400"/>
          </a:xfrm>
          <a:prstGeom prst="straightConnector1">
            <a:avLst/>
          </a:prstGeom>
          <a:noFill/>
          <a:ln cap="flat" cmpd="sng" w="28575">
            <a:solidFill>
              <a:srgbClr val="E69138"/>
            </a:solidFill>
            <a:prstDash val="solid"/>
            <a:round/>
            <a:headEnd len="sm" w="sm" type="none"/>
            <a:tailEnd len="med" w="med" type="triangle"/>
          </a:ln>
        </p:spPr>
      </p:cxnSp>
      <p:cxnSp>
        <p:nvCxnSpPr>
          <p:cNvPr id="562" name="Google Shape;562;p23"/>
          <p:cNvCxnSpPr/>
          <p:nvPr/>
        </p:nvCxnSpPr>
        <p:spPr>
          <a:xfrm>
            <a:off x="3018325" y="4250388"/>
            <a:ext cx="969300" cy="510000"/>
          </a:xfrm>
          <a:prstGeom prst="straightConnector1">
            <a:avLst/>
          </a:prstGeom>
          <a:noFill/>
          <a:ln cap="flat" cmpd="sng" w="28575">
            <a:solidFill>
              <a:srgbClr val="E69138"/>
            </a:solidFill>
            <a:prstDash val="solid"/>
            <a:round/>
            <a:headEnd len="sm" w="sm" type="none"/>
            <a:tailEnd len="med" w="med" type="triangle"/>
          </a:ln>
        </p:spPr>
      </p:cxnSp>
      <p:cxnSp>
        <p:nvCxnSpPr>
          <p:cNvPr id="563" name="Google Shape;563;p23"/>
          <p:cNvCxnSpPr/>
          <p:nvPr/>
        </p:nvCxnSpPr>
        <p:spPr>
          <a:xfrm>
            <a:off x="3018325" y="3840988"/>
            <a:ext cx="981900" cy="664500"/>
          </a:xfrm>
          <a:prstGeom prst="straightConnector1">
            <a:avLst/>
          </a:prstGeom>
          <a:noFill/>
          <a:ln cap="flat" cmpd="sng" w="28575">
            <a:solidFill>
              <a:srgbClr val="E69138"/>
            </a:solidFill>
            <a:prstDash val="solid"/>
            <a:round/>
            <a:headEnd len="sm" w="sm" type="none"/>
            <a:tailEnd len="med" w="med" type="triangle"/>
          </a:ln>
        </p:spPr>
      </p:cxnSp>
      <p:sp>
        <p:nvSpPr>
          <p:cNvPr id="564" name="Google Shape;564;p23"/>
          <p:cNvSpPr txBox="1"/>
          <p:nvPr/>
        </p:nvSpPr>
        <p:spPr>
          <a:xfrm>
            <a:off x="8068475" y="3870650"/>
            <a:ext cx="195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E69138"/>
                </a:solidFill>
                <a:latin typeface="Arial"/>
                <a:ea typeface="Arial"/>
                <a:cs typeface="Arial"/>
                <a:sym typeface="Arial"/>
              </a:rPr>
              <a:t>Expected Output</a:t>
            </a:r>
            <a:endParaRPr b="0" i="0" sz="1400" u="none" cap="none" strike="noStrike">
              <a:solidFill>
                <a:srgbClr val="E69138"/>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24"/>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0" name="Google Shape;570;p24"/>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1" name="Google Shape;571;p24"/>
          <p:cNvPicPr preferRelativeResize="0"/>
          <p:nvPr/>
        </p:nvPicPr>
        <p:blipFill rotWithShape="1">
          <a:blip r:embed="rId3">
            <a:alphaModFix/>
          </a:blip>
          <a:srcRect b="0" l="0" r="0" t="0"/>
          <a:stretch/>
        </p:blipFill>
        <p:spPr>
          <a:xfrm>
            <a:off x="3860275" y="2269000"/>
            <a:ext cx="8011125" cy="3359512"/>
          </a:xfrm>
          <a:prstGeom prst="rect">
            <a:avLst/>
          </a:prstGeom>
          <a:noFill/>
          <a:ln>
            <a:noFill/>
          </a:ln>
        </p:spPr>
      </p:pic>
      <p:sp>
        <p:nvSpPr>
          <p:cNvPr id="572" name="Google Shape;572;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Create an Unit Test with Assert</a:t>
            </a:r>
            <a:endParaRPr/>
          </a:p>
          <a:p>
            <a:pPr indent="0" lvl="0" marL="0" rtl="0" algn="ctr">
              <a:lnSpc>
                <a:spcPct val="90000"/>
              </a:lnSpc>
              <a:spcBef>
                <a:spcPts val="0"/>
              </a:spcBef>
              <a:spcAft>
                <a:spcPts val="0"/>
              </a:spcAft>
              <a:buClr>
                <a:schemeClr val="dk1"/>
              </a:buClr>
              <a:buSzPts val="4400"/>
              <a:buFont typeface="Arial"/>
              <a:buNone/>
            </a:pPr>
            <a:r>
              <a:rPr lang="en-US" sz="3000"/>
              <a:t>Step 3: Code the test cases with JavaScript and assert</a:t>
            </a:r>
            <a:endParaRPr sz="3000"/>
          </a:p>
        </p:txBody>
      </p:sp>
      <p:sp>
        <p:nvSpPr>
          <p:cNvPr id="573" name="Google Shape;573;p24"/>
          <p:cNvSpPr txBox="1"/>
          <p:nvPr/>
        </p:nvSpPr>
        <p:spPr>
          <a:xfrm>
            <a:off x="2658150" y="1690825"/>
            <a:ext cx="68757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In this step, we are going to convert the test cases to code</a:t>
            </a:r>
            <a:endParaRPr b="0" i="0" sz="1900" u="none" cap="none" strike="noStrike">
              <a:solidFill>
                <a:schemeClr val="dk1"/>
              </a:solidFill>
              <a:latin typeface="Arial"/>
              <a:ea typeface="Arial"/>
              <a:cs typeface="Arial"/>
              <a:sym typeface="Arial"/>
            </a:endParaRPr>
          </a:p>
        </p:txBody>
      </p:sp>
      <p:sp>
        <p:nvSpPr>
          <p:cNvPr id="574" name="Google Shape;574;p24"/>
          <p:cNvSpPr txBox="1"/>
          <p:nvPr/>
        </p:nvSpPr>
        <p:spPr>
          <a:xfrm>
            <a:off x="286825" y="2795963"/>
            <a:ext cx="3316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list of test cases we designed</a:t>
            </a:r>
            <a:endParaRPr b="0" i="0" sz="1400" u="none" cap="none" strike="noStrike">
              <a:solidFill>
                <a:schemeClr val="dk1"/>
              </a:solidFill>
              <a:latin typeface="Arial"/>
              <a:ea typeface="Arial"/>
              <a:cs typeface="Arial"/>
              <a:sym typeface="Arial"/>
            </a:endParaRPr>
          </a:p>
        </p:txBody>
      </p:sp>
      <p:sp>
        <p:nvSpPr>
          <p:cNvPr id="575" name="Google Shape;575;p24"/>
          <p:cNvSpPr txBox="1"/>
          <p:nvPr/>
        </p:nvSpPr>
        <p:spPr>
          <a:xfrm>
            <a:off x="8544625" y="3640950"/>
            <a:ext cx="1868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E69138"/>
                </a:solidFill>
                <a:latin typeface="Arial"/>
                <a:ea typeface="Arial"/>
                <a:cs typeface="Arial"/>
                <a:sym typeface="Arial"/>
              </a:rPr>
              <a:t>Error message</a:t>
            </a:r>
            <a:br>
              <a:rPr b="0" i="0" lang="en-US" sz="1400" u="none" cap="none" strike="noStrike">
                <a:solidFill>
                  <a:srgbClr val="E69138"/>
                </a:solidFill>
                <a:latin typeface="Arial"/>
                <a:ea typeface="Arial"/>
                <a:cs typeface="Arial"/>
                <a:sym typeface="Arial"/>
              </a:rPr>
            </a:br>
            <a:r>
              <a:rPr b="0" i="0" lang="en-US" sz="1400" u="none" cap="none" strike="noStrike">
                <a:solidFill>
                  <a:srgbClr val="E69138"/>
                </a:solidFill>
                <a:latin typeface="Arial"/>
                <a:ea typeface="Arial"/>
                <a:cs typeface="Arial"/>
                <a:sym typeface="Arial"/>
              </a:rPr>
              <a:t>if test not passing</a:t>
            </a:r>
            <a:endParaRPr b="0" i="0" sz="1400" u="none" cap="none" strike="noStrike">
              <a:solidFill>
                <a:srgbClr val="E69138"/>
              </a:solidFill>
              <a:latin typeface="Arial"/>
              <a:ea typeface="Arial"/>
              <a:cs typeface="Arial"/>
              <a:sym typeface="Arial"/>
            </a:endParaRPr>
          </a:p>
        </p:txBody>
      </p:sp>
      <p:graphicFrame>
        <p:nvGraphicFramePr>
          <p:cNvPr id="576" name="Google Shape;576;p24"/>
          <p:cNvGraphicFramePr/>
          <p:nvPr/>
        </p:nvGraphicFramePr>
        <p:xfrm>
          <a:off x="384625" y="3232788"/>
          <a:ext cx="3000000" cy="3000000"/>
        </p:xfrm>
        <a:graphic>
          <a:graphicData uri="http://schemas.openxmlformats.org/drawingml/2006/table">
            <a:tbl>
              <a:tblPr>
                <a:noFill/>
                <a:tableStyleId>{8B537BBA-4DC3-4BD1-8A6D-898348085023}</a:tableStyleId>
              </a:tblPr>
              <a:tblGrid>
                <a:gridCol w="728775"/>
                <a:gridCol w="699875"/>
                <a:gridCol w="1692550"/>
              </a:tblGrid>
              <a:tr h="3590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rPr>
                        <a:t>a</a:t>
                      </a:r>
                      <a:endParaRPr b="1" sz="1400" u="none" cap="none" strike="noStrike">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155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rPr>
                        <a:t>b</a:t>
                      </a:r>
                      <a:endParaRPr b="1" sz="1400" u="none" cap="none" strike="noStrike">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155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rPr>
                        <a:t>Expected Output</a:t>
                      </a:r>
                      <a:endParaRPr b="1" sz="1400" u="none" cap="none" strike="noStrike">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78D8"/>
                    </a:solidFill>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CCCCC"/>
                    </a:solidFill>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CCCCC"/>
                    </a:solidFill>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CCCCC"/>
                    </a:solidFill>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CCCCC"/>
                    </a:solidFill>
                  </a:tcPr>
                </a:tc>
              </a:tr>
            </a:tbl>
          </a:graphicData>
        </a:graphic>
      </p:graphicFrame>
      <p:sp>
        <p:nvSpPr>
          <p:cNvPr id="577" name="Google Shape;577;p24"/>
          <p:cNvSpPr/>
          <p:nvPr/>
        </p:nvSpPr>
        <p:spPr>
          <a:xfrm>
            <a:off x="8352325" y="4301400"/>
            <a:ext cx="3316800" cy="1175700"/>
          </a:xfrm>
          <a:prstGeom prst="roundRect">
            <a:avLst>
              <a:gd fmla="val 16667" name="adj"/>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78" name="Google Shape;578;p24"/>
          <p:cNvCxnSpPr/>
          <p:nvPr/>
        </p:nvCxnSpPr>
        <p:spPr>
          <a:xfrm>
            <a:off x="3031075" y="4645713"/>
            <a:ext cx="918300" cy="345300"/>
          </a:xfrm>
          <a:prstGeom prst="straightConnector1">
            <a:avLst/>
          </a:prstGeom>
          <a:noFill/>
          <a:ln cap="flat" cmpd="sng" w="28575">
            <a:solidFill>
              <a:srgbClr val="E69138"/>
            </a:solidFill>
            <a:prstDash val="solid"/>
            <a:round/>
            <a:headEnd len="sm" w="sm" type="none"/>
            <a:tailEnd len="med" w="med" type="triangle"/>
          </a:ln>
        </p:spPr>
      </p:cxnSp>
      <p:cxnSp>
        <p:nvCxnSpPr>
          <p:cNvPr id="579" name="Google Shape;579;p24"/>
          <p:cNvCxnSpPr/>
          <p:nvPr/>
        </p:nvCxnSpPr>
        <p:spPr>
          <a:xfrm>
            <a:off x="3235125" y="5028313"/>
            <a:ext cx="714300" cy="191400"/>
          </a:xfrm>
          <a:prstGeom prst="straightConnector1">
            <a:avLst/>
          </a:prstGeom>
          <a:noFill/>
          <a:ln cap="flat" cmpd="sng" w="28575">
            <a:solidFill>
              <a:srgbClr val="E69138"/>
            </a:solidFill>
            <a:prstDash val="solid"/>
            <a:round/>
            <a:headEnd len="sm" w="sm" type="none"/>
            <a:tailEnd len="med" w="med" type="triangle"/>
          </a:ln>
        </p:spPr>
      </p:cxnSp>
      <p:cxnSp>
        <p:nvCxnSpPr>
          <p:cNvPr id="580" name="Google Shape;580;p24"/>
          <p:cNvCxnSpPr/>
          <p:nvPr/>
        </p:nvCxnSpPr>
        <p:spPr>
          <a:xfrm>
            <a:off x="3018325" y="4250388"/>
            <a:ext cx="969300" cy="510000"/>
          </a:xfrm>
          <a:prstGeom prst="straightConnector1">
            <a:avLst/>
          </a:prstGeom>
          <a:noFill/>
          <a:ln cap="flat" cmpd="sng" w="28575">
            <a:solidFill>
              <a:srgbClr val="E69138"/>
            </a:solidFill>
            <a:prstDash val="solid"/>
            <a:round/>
            <a:headEnd len="sm" w="sm" type="none"/>
            <a:tailEnd len="med" w="med" type="triangle"/>
          </a:ln>
        </p:spPr>
      </p:cxnSp>
      <p:cxnSp>
        <p:nvCxnSpPr>
          <p:cNvPr id="581" name="Google Shape;581;p24"/>
          <p:cNvCxnSpPr/>
          <p:nvPr/>
        </p:nvCxnSpPr>
        <p:spPr>
          <a:xfrm>
            <a:off x="3018325" y="3840988"/>
            <a:ext cx="981900" cy="664500"/>
          </a:xfrm>
          <a:prstGeom prst="straightConnector1">
            <a:avLst/>
          </a:prstGeom>
          <a:noFill/>
          <a:ln cap="flat" cmpd="sng" w="28575">
            <a:solidFill>
              <a:srgbClr val="E69138"/>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5"/>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7" name="Google Shape;587;p25"/>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a:t>4 Common Validation Methods</a:t>
            </a:r>
            <a:endParaRPr/>
          </a:p>
        </p:txBody>
      </p:sp>
      <p:graphicFrame>
        <p:nvGraphicFramePr>
          <p:cNvPr id="589" name="Google Shape;589;p25"/>
          <p:cNvGraphicFramePr/>
          <p:nvPr/>
        </p:nvGraphicFramePr>
        <p:xfrm>
          <a:off x="2404500" y="1575713"/>
          <a:ext cx="3000000" cy="3000000"/>
        </p:xfrm>
        <a:graphic>
          <a:graphicData uri="http://schemas.openxmlformats.org/drawingml/2006/table">
            <a:tbl>
              <a:tblPr>
                <a:noFill/>
                <a:tableStyleId>{8B537BBA-4DC3-4BD1-8A6D-898348085023}</a:tableStyleId>
              </a:tblPr>
              <a:tblGrid>
                <a:gridCol w="3429000"/>
                <a:gridCol w="3429000"/>
              </a:tblGrid>
              <a:tr h="3810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lt1"/>
                          </a:solidFill>
                          <a:latin typeface="Arial"/>
                          <a:ea typeface="Arial"/>
                          <a:cs typeface="Arial"/>
                          <a:sym typeface="Arial"/>
                        </a:rPr>
                        <a:t>Assertion Function</a:t>
                      </a:r>
                      <a:endParaRPr b="1" sz="1800" u="none" cap="none" strike="noStrike">
                        <a:solidFill>
                          <a:schemeClr val="lt1"/>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B45F06"/>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lt1"/>
                          </a:solidFill>
                          <a:latin typeface="Arial"/>
                          <a:ea typeface="Arial"/>
                          <a:cs typeface="Arial"/>
                          <a:sym typeface="Arial"/>
                        </a:rPr>
                        <a:t>Function</a:t>
                      </a:r>
                      <a:endParaRPr b="1" sz="1800" u="none" cap="none" strike="noStrike">
                        <a:solidFill>
                          <a:schemeClr val="lt1"/>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B45F06"/>
                    </a:solidFill>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assert.StrictEqual()</a:t>
                      </a:r>
                      <a:endParaRPr sz="1800" u="none" cap="none" strike="noStrike">
                        <a:solidFill>
                          <a:schemeClr val="dk1"/>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Test for equals</a:t>
                      </a:r>
                      <a:endParaRPr sz="1800" u="none" cap="none" strike="noStrike">
                        <a:solidFill>
                          <a:schemeClr val="dk1"/>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r>
            </a:tbl>
          </a:graphicData>
        </a:graphic>
      </p:graphicFrame>
      <p:graphicFrame>
        <p:nvGraphicFramePr>
          <p:cNvPr id="590" name="Google Shape;590;p25"/>
          <p:cNvGraphicFramePr/>
          <p:nvPr/>
        </p:nvGraphicFramePr>
        <p:xfrm>
          <a:off x="2404500" y="2490113"/>
          <a:ext cx="3000000" cy="3000000"/>
        </p:xfrm>
        <a:graphic>
          <a:graphicData uri="http://schemas.openxmlformats.org/drawingml/2006/table">
            <a:tbl>
              <a:tblPr>
                <a:noFill/>
                <a:tableStyleId>{8B537BBA-4DC3-4BD1-8A6D-898348085023}</a:tableStyleId>
              </a:tblPr>
              <a:tblGrid>
                <a:gridCol w="3429000"/>
                <a:gridCol w="3429000"/>
              </a:tblGrid>
              <a:tr h="381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assert.notStrictEqual()</a:t>
                      </a:r>
                      <a:endParaRPr sz="1800" u="none" cap="none" strike="noStrike">
                        <a:solidFill>
                          <a:schemeClr val="dk1"/>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Test for not equals</a:t>
                      </a:r>
                      <a:endParaRPr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(Note: Same value but different type would be passing the test,</a:t>
                      </a:r>
                      <a:endParaRPr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i.e. assert.notStrictEqual(1, '1') will pass the test)</a:t>
                      </a:r>
                      <a:endParaRPr sz="1800" u="none" cap="none" strike="noStrike">
                        <a:solidFill>
                          <a:schemeClr val="dk1"/>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r>
            </a:tbl>
          </a:graphicData>
        </a:graphic>
      </p:graphicFrame>
      <p:graphicFrame>
        <p:nvGraphicFramePr>
          <p:cNvPr id="591" name="Google Shape;591;p25"/>
          <p:cNvGraphicFramePr/>
          <p:nvPr/>
        </p:nvGraphicFramePr>
        <p:xfrm>
          <a:off x="2404500" y="4014113"/>
          <a:ext cx="3000000" cy="3000000"/>
        </p:xfrm>
        <a:graphic>
          <a:graphicData uri="http://schemas.openxmlformats.org/drawingml/2006/table">
            <a:tbl>
              <a:tblPr>
                <a:noFill/>
                <a:tableStyleId>{8B537BBA-4DC3-4BD1-8A6D-898348085023}</a:tableStyleId>
              </a:tblPr>
              <a:tblGrid>
                <a:gridCol w="3429000"/>
                <a:gridCol w="3429000"/>
              </a:tblGrid>
              <a:tr h="381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assert.deepStrictEqual()</a:t>
                      </a:r>
                      <a:endParaRPr sz="1800" u="none" cap="none" strike="noStrike">
                        <a:solidFill>
                          <a:schemeClr val="dk1"/>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Test for arrays and objects results</a:t>
                      </a:r>
                      <a:endParaRPr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(Note: strictEqual </a:t>
                      </a:r>
                      <a:r>
                        <a:rPr b="1" lang="en-US" sz="1800" u="none" cap="none" strike="noStrike">
                          <a:solidFill>
                            <a:schemeClr val="dk1"/>
                          </a:solidFill>
                          <a:latin typeface="Arial"/>
                          <a:ea typeface="Arial"/>
                          <a:cs typeface="Arial"/>
                          <a:sym typeface="Arial"/>
                        </a:rPr>
                        <a:t>won’t work</a:t>
                      </a:r>
                      <a:r>
                        <a:rPr lang="en-US" sz="1800" u="none" cap="none" strike="noStrike">
                          <a:solidFill>
                            <a:schemeClr val="dk1"/>
                          </a:solidFill>
                          <a:latin typeface="Arial"/>
                          <a:ea typeface="Arial"/>
                          <a:cs typeface="Arial"/>
                          <a:sym typeface="Arial"/>
                        </a:rPr>
                        <a:t> for array and object)</a:t>
                      </a:r>
                      <a:endParaRPr sz="1800" u="none" cap="none" strike="noStrike">
                        <a:solidFill>
                          <a:schemeClr val="dk1"/>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r>
            </a:tbl>
          </a:graphicData>
        </a:graphic>
      </p:graphicFrame>
      <p:graphicFrame>
        <p:nvGraphicFramePr>
          <p:cNvPr id="592" name="Google Shape;592;p25"/>
          <p:cNvGraphicFramePr/>
          <p:nvPr/>
        </p:nvGraphicFramePr>
        <p:xfrm>
          <a:off x="2404500" y="5004713"/>
          <a:ext cx="3000000" cy="3000000"/>
        </p:xfrm>
        <a:graphic>
          <a:graphicData uri="http://schemas.openxmlformats.org/drawingml/2006/table">
            <a:tbl>
              <a:tblPr>
                <a:noFill/>
                <a:tableStyleId>{8B537BBA-4DC3-4BD1-8A6D-898348085023}</a:tableStyleId>
              </a:tblPr>
              <a:tblGrid>
                <a:gridCol w="3429000"/>
                <a:gridCol w="3429000"/>
              </a:tblGrid>
              <a:tr h="381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assert.notDeepStrictEqual()</a:t>
                      </a:r>
                      <a:endParaRPr sz="1800" u="none" cap="none" strike="noStrike">
                        <a:solidFill>
                          <a:schemeClr val="dk1"/>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Test for not equal for arrays and objects</a:t>
                      </a:r>
                      <a:endParaRPr sz="1800" u="none" cap="none" strike="noStrike">
                        <a:solidFill>
                          <a:schemeClr val="dk1"/>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pic>
        <p:nvPicPr>
          <p:cNvPr id="597" name="Google Shape;597;p26"/>
          <p:cNvPicPr preferRelativeResize="0"/>
          <p:nvPr/>
        </p:nvPicPr>
        <p:blipFill rotWithShape="1">
          <a:blip r:embed="rId3">
            <a:alphaModFix/>
          </a:blip>
          <a:srcRect b="0" l="0" r="0" t="0"/>
          <a:stretch/>
        </p:blipFill>
        <p:spPr>
          <a:xfrm>
            <a:off x="1491475" y="2176200"/>
            <a:ext cx="8437974" cy="2505600"/>
          </a:xfrm>
          <a:prstGeom prst="rect">
            <a:avLst/>
          </a:prstGeom>
          <a:noFill/>
          <a:ln>
            <a:noFill/>
          </a:ln>
        </p:spPr>
      </p:pic>
      <p:sp>
        <p:nvSpPr>
          <p:cNvPr id="598" name="Google Shape;598;p26"/>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9" name="Google Shape;599;p26"/>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Asserting Objects and Arrays</a:t>
            </a:r>
            <a:endParaRPr sz="3000"/>
          </a:p>
        </p:txBody>
      </p:sp>
      <p:sp>
        <p:nvSpPr>
          <p:cNvPr id="601" name="Google Shape;601;p26"/>
          <p:cNvSpPr txBox="1"/>
          <p:nvPr/>
        </p:nvSpPr>
        <p:spPr>
          <a:xfrm>
            <a:off x="2264925" y="4627125"/>
            <a:ext cx="2644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B45F06"/>
                </a:solidFill>
                <a:latin typeface="Arial"/>
                <a:ea typeface="Arial"/>
                <a:cs typeface="Arial"/>
                <a:sym typeface="Arial"/>
              </a:rPr>
              <a:t>Make sure you use “deepStrictEqual” to assert for array and object results</a:t>
            </a:r>
            <a:endParaRPr b="0" i="0" sz="1400" u="none" cap="none" strike="noStrike">
              <a:solidFill>
                <a:srgbClr val="B45F06"/>
              </a:solidFill>
              <a:latin typeface="Arial"/>
              <a:ea typeface="Arial"/>
              <a:cs typeface="Arial"/>
              <a:sym typeface="Arial"/>
            </a:endParaRPr>
          </a:p>
        </p:txBody>
      </p:sp>
      <p:sp>
        <p:nvSpPr>
          <p:cNvPr id="602" name="Google Shape;602;p26"/>
          <p:cNvSpPr txBox="1"/>
          <p:nvPr/>
        </p:nvSpPr>
        <p:spPr>
          <a:xfrm>
            <a:off x="6644425" y="3676650"/>
            <a:ext cx="278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E69138"/>
                </a:solidFill>
                <a:latin typeface="Arial"/>
                <a:ea typeface="Arial"/>
                <a:cs typeface="Arial"/>
                <a:sym typeface="Arial"/>
              </a:rPr>
              <a:t>Expected output is an array</a:t>
            </a:r>
            <a:endParaRPr b="0" i="0" sz="1400" u="none" cap="none" strike="noStrike">
              <a:solidFill>
                <a:srgbClr val="E69138"/>
              </a:solidFill>
              <a:latin typeface="Arial"/>
              <a:ea typeface="Arial"/>
              <a:cs typeface="Arial"/>
              <a:sym typeface="Arial"/>
            </a:endParaRPr>
          </a:p>
        </p:txBody>
      </p:sp>
      <p:sp>
        <p:nvSpPr>
          <p:cNvPr id="603" name="Google Shape;603;p26"/>
          <p:cNvSpPr/>
          <p:nvPr/>
        </p:nvSpPr>
        <p:spPr>
          <a:xfrm>
            <a:off x="2367900" y="4076842"/>
            <a:ext cx="1611000" cy="425100"/>
          </a:xfrm>
          <a:prstGeom prst="roundRect">
            <a:avLst>
              <a:gd fmla="val 16667" name="adj"/>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6"/>
          <p:cNvSpPr/>
          <p:nvPr/>
        </p:nvSpPr>
        <p:spPr>
          <a:xfrm>
            <a:off x="6550275" y="4076850"/>
            <a:ext cx="1407600" cy="425100"/>
          </a:xfrm>
          <a:prstGeom prst="roundRect">
            <a:avLst>
              <a:gd fmla="val 16667" name="adj"/>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3"/>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3"/>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19" name="Google Shape;119;p3"/>
          <p:cNvGrpSpPr/>
          <p:nvPr/>
        </p:nvGrpSpPr>
        <p:grpSpPr>
          <a:xfrm>
            <a:off x="8923271" y="3307227"/>
            <a:ext cx="2993546" cy="2620037"/>
            <a:chOff x="5259751" y="732778"/>
            <a:chExt cx="6557604" cy="5739403"/>
          </a:xfrm>
        </p:grpSpPr>
        <p:grpSp>
          <p:nvGrpSpPr>
            <p:cNvPr id="120" name="Google Shape;120;p3"/>
            <p:cNvGrpSpPr/>
            <p:nvPr/>
          </p:nvGrpSpPr>
          <p:grpSpPr>
            <a:xfrm rot="-819746">
              <a:off x="7170211" y="1966797"/>
              <a:ext cx="818210" cy="1067033"/>
              <a:chOff x="7135192" y="1236172"/>
              <a:chExt cx="818214" cy="1067038"/>
            </a:xfrm>
          </p:grpSpPr>
          <p:sp>
            <p:nvSpPr>
              <p:cNvPr id="121" name="Google Shape;121;p3"/>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2" name="Google Shape;122;p3"/>
              <p:cNvGrpSpPr/>
              <p:nvPr/>
            </p:nvGrpSpPr>
            <p:grpSpPr>
              <a:xfrm>
                <a:off x="7135192" y="1625685"/>
                <a:ext cx="791271" cy="677525"/>
                <a:chOff x="1934025" y="1001650"/>
                <a:chExt cx="415300" cy="355600"/>
              </a:xfrm>
            </p:grpSpPr>
            <p:sp>
              <p:nvSpPr>
                <p:cNvPr id="123" name="Google Shape;123;p3"/>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 name="Google Shape;124;p3"/>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 name="Google Shape;125;p3"/>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 name="Google Shape;126;p3"/>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27" name="Google Shape;127;p3"/>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 name="Google Shape;128;p3"/>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9" name="Google Shape;129;p3"/>
            <p:cNvGrpSpPr/>
            <p:nvPr/>
          </p:nvGrpSpPr>
          <p:grpSpPr>
            <a:xfrm rot="929101">
              <a:off x="10666777" y="845650"/>
              <a:ext cx="970514" cy="919313"/>
              <a:chOff x="2583100" y="2973775"/>
              <a:chExt cx="461550" cy="437200"/>
            </a:xfrm>
          </p:grpSpPr>
          <p:sp>
            <p:nvSpPr>
              <p:cNvPr id="130" name="Google Shape;130;p3"/>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 name="Google Shape;131;p3"/>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2" name="Google Shape;132;p3"/>
            <p:cNvGrpSpPr/>
            <p:nvPr/>
          </p:nvGrpSpPr>
          <p:grpSpPr>
            <a:xfrm>
              <a:off x="5259751" y="5850496"/>
              <a:ext cx="836142" cy="621685"/>
              <a:chOff x="5247525" y="3007275"/>
              <a:chExt cx="517575" cy="384825"/>
            </a:xfrm>
          </p:grpSpPr>
          <p:sp>
            <p:nvSpPr>
              <p:cNvPr id="133" name="Google Shape;133;p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 name="Google Shape;134;p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5" name="Google Shape;135;p3"/>
            <p:cNvGrpSpPr/>
            <p:nvPr/>
          </p:nvGrpSpPr>
          <p:grpSpPr>
            <a:xfrm rot="-995577">
              <a:off x="8647544" y="3714912"/>
              <a:ext cx="874251" cy="717776"/>
              <a:chOff x="2599525" y="3688600"/>
              <a:chExt cx="428675" cy="351950"/>
            </a:xfrm>
          </p:grpSpPr>
          <p:sp>
            <p:nvSpPr>
              <p:cNvPr id="136" name="Google Shape;136;p3"/>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 name="Google Shape;137;p3"/>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 name="Google Shape;138;p3"/>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9" name="Google Shape;139;p3"/>
            <p:cNvGrpSpPr/>
            <p:nvPr/>
          </p:nvGrpSpPr>
          <p:grpSpPr>
            <a:xfrm>
              <a:off x="10447751" y="3460900"/>
              <a:ext cx="688381" cy="688381"/>
              <a:chOff x="5941025" y="3634400"/>
              <a:chExt cx="467650" cy="467650"/>
            </a:xfrm>
          </p:grpSpPr>
          <p:sp>
            <p:nvSpPr>
              <p:cNvPr id="140" name="Google Shape;140;p3"/>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1" name="Google Shape;141;p3"/>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2" name="Google Shape;142;p3"/>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3" name="Google Shape;143;p3"/>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4" name="Google Shape;144;p3"/>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5" name="Google Shape;145;p3"/>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46" name="Google Shape;146;p3"/>
            <p:cNvGrpSpPr/>
            <p:nvPr/>
          </p:nvGrpSpPr>
          <p:grpSpPr>
            <a:xfrm rot="-1150372">
              <a:off x="9034375" y="1570689"/>
              <a:ext cx="754925" cy="714869"/>
              <a:chOff x="5973900" y="318475"/>
              <a:chExt cx="401900" cy="380575"/>
            </a:xfrm>
          </p:grpSpPr>
          <p:sp>
            <p:nvSpPr>
              <p:cNvPr id="147" name="Google Shape;147;p3"/>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8" name="Google Shape;148;p3"/>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 name="Google Shape;149;p3"/>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p3"/>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p3"/>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p3"/>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 name="Google Shape;153;p3"/>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 name="Google Shape;154;p3"/>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p3"/>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p3"/>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 name="Google Shape;157;p3"/>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 name="Google Shape;158;p3"/>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 name="Google Shape;159;p3"/>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 name="Google Shape;160;p3"/>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61" name="Google Shape;161;p3"/>
            <p:cNvGrpSpPr/>
            <p:nvPr/>
          </p:nvGrpSpPr>
          <p:grpSpPr>
            <a:xfrm rot="-2485038">
              <a:off x="7686107" y="5449622"/>
              <a:ext cx="833851" cy="799886"/>
              <a:chOff x="5233525" y="4954450"/>
              <a:chExt cx="538275" cy="516350"/>
            </a:xfrm>
          </p:grpSpPr>
          <p:sp>
            <p:nvSpPr>
              <p:cNvPr id="162" name="Google Shape;162;p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 name="Google Shape;163;p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p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 name="Google Shape;165;p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 name="Google Shape;166;p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p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p3"/>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p3"/>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0" name="Google Shape;170;p3"/>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1" name="Google Shape;171;p3"/>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2" name="Google Shape;172;p3"/>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73" name="Google Shape;173;p3"/>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Automated Testing 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4"/>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200"/>
              <a:t>What is Software Testing?</a:t>
            </a:r>
            <a:endParaRPr sz="3200"/>
          </a:p>
        </p:txBody>
      </p:sp>
      <p:pic>
        <p:nvPicPr>
          <p:cNvPr id="181" name="Google Shape;181;p4"/>
          <p:cNvPicPr preferRelativeResize="0"/>
          <p:nvPr/>
        </p:nvPicPr>
        <p:blipFill rotWithShape="1">
          <a:blip r:embed="rId3">
            <a:alphaModFix/>
          </a:blip>
          <a:srcRect b="0" l="0" r="0" t="0"/>
          <a:stretch/>
        </p:blipFill>
        <p:spPr>
          <a:xfrm>
            <a:off x="2087738" y="2254173"/>
            <a:ext cx="1679174" cy="1679174"/>
          </a:xfrm>
          <a:prstGeom prst="rect">
            <a:avLst/>
          </a:prstGeom>
          <a:noFill/>
          <a:ln>
            <a:noFill/>
          </a:ln>
        </p:spPr>
      </p:pic>
      <p:pic>
        <p:nvPicPr>
          <p:cNvPr id="182" name="Google Shape;182;p4"/>
          <p:cNvPicPr preferRelativeResize="0"/>
          <p:nvPr/>
        </p:nvPicPr>
        <p:blipFill rotWithShape="1">
          <a:blip r:embed="rId4">
            <a:alphaModFix/>
          </a:blip>
          <a:srcRect b="0" l="0" r="0" t="0"/>
          <a:stretch/>
        </p:blipFill>
        <p:spPr>
          <a:xfrm>
            <a:off x="5253089" y="2252513"/>
            <a:ext cx="1682496" cy="1682496"/>
          </a:xfrm>
          <a:prstGeom prst="rect">
            <a:avLst/>
          </a:prstGeom>
          <a:noFill/>
          <a:ln>
            <a:noFill/>
          </a:ln>
        </p:spPr>
      </p:pic>
      <p:pic>
        <p:nvPicPr>
          <p:cNvPr id="183" name="Google Shape;183;p4"/>
          <p:cNvPicPr preferRelativeResize="0"/>
          <p:nvPr/>
        </p:nvPicPr>
        <p:blipFill rotWithShape="1">
          <a:blip r:embed="rId5">
            <a:alphaModFix/>
          </a:blip>
          <a:srcRect b="0" l="0" r="0" t="0"/>
          <a:stretch/>
        </p:blipFill>
        <p:spPr>
          <a:xfrm>
            <a:off x="8421763" y="2252513"/>
            <a:ext cx="1682496" cy="1682496"/>
          </a:xfrm>
          <a:prstGeom prst="rect">
            <a:avLst/>
          </a:prstGeom>
          <a:noFill/>
          <a:ln>
            <a:noFill/>
          </a:ln>
        </p:spPr>
      </p:pic>
      <p:sp>
        <p:nvSpPr>
          <p:cNvPr id="184" name="Google Shape;184;p4"/>
          <p:cNvSpPr txBox="1"/>
          <p:nvPr/>
        </p:nvSpPr>
        <p:spPr>
          <a:xfrm>
            <a:off x="1633725" y="3907738"/>
            <a:ext cx="25872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3E4754"/>
                </a:solidFill>
                <a:latin typeface="Arial"/>
                <a:ea typeface="Arial"/>
                <a:cs typeface="Arial"/>
                <a:sym typeface="Arial"/>
              </a:rPr>
              <a:t>Old feature are still functioning properly</a:t>
            </a:r>
            <a:endParaRPr b="0" i="0" sz="2000" u="none" cap="none" strike="noStrike">
              <a:solidFill>
                <a:srgbClr val="000000"/>
              </a:solidFill>
              <a:latin typeface="Arial"/>
              <a:ea typeface="Arial"/>
              <a:cs typeface="Arial"/>
              <a:sym typeface="Arial"/>
            </a:endParaRPr>
          </a:p>
        </p:txBody>
      </p:sp>
      <p:sp>
        <p:nvSpPr>
          <p:cNvPr id="185" name="Google Shape;185;p4"/>
          <p:cNvSpPr txBox="1"/>
          <p:nvPr/>
        </p:nvSpPr>
        <p:spPr>
          <a:xfrm>
            <a:off x="4893288" y="3907738"/>
            <a:ext cx="2405400" cy="10158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3E4754"/>
                </a:solidFill>
                <a:latin typeface="Arial"/>
                <a:ea typeface="Arial"/>
                <a:cs typeface="Arial"/>
                <a:sym typeface="Arial"/>
              </a:rPr>
              <a:t>New features are working as expected</a:t>
            </a:r>
            <a:endParaRPr b="0" i="0" sz="2000" u="none" cap="none" strike="noStrike">
              <a:solidFill>
                <a:srgbClr val="000000"/>
              </a:solidFill>
              <a:latin typeface="Arial"/>
              <a:ea typeface="Arial"/>
              <a:cs typeface="Arial"/>
              <a:sym typeface="Arial"/>
            </a:endParaRPr>
          </a:p>
        </p:txBody>
      </p:sp>
      <p:sp>
        <p:nvSpPr>
          <p:cNvPr id="186" name="Google Shape;186;p4"/>
          <p:cNvSpPr txBox="1"/>
          <p:nvPr/>
        </p:nvSpPr>
        <p:spPr>
          <a:xfrm>
            <a:off x="7763013" y="3907738"/>
            <a:ext cx="3000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3E4754"/>
                </a:solidFill>
                <a:latin typeface="Arial"/>
                <a:ea typeface="Arial"/>
                <a:cs typeface="Arial"/>
                <a:sym typeface="Arial"/>
              </a:rPr>
              <a:t>Previous bugs are fixed</a:t>
            </a:r>
            <a:endParaRPr b="0" i="0" sz="2000" u="none" cap="none" strike="noStrike">
              <a:solidFill>
                <a:srgbClr val="000000"/>
              </a:solidFill>
              <a:latin typeface="Arial"/>
              <a:ea typeface="Arial"/>
              <a:cs typeface="Arial"/>
              <a:sym typeface="Arial"/>
            </a:endParaRPr>
          </a:p>
        </p:txBody>
      </p:sp>
      <p:sp>
        <p:nvSpPr>
          <p:cNvPr id="187" name="Google Shape;187;p4"/>
          <p:cNvSpPr txBox="1"/>
          <p:nvPr/>
        </p:nvSpPr>
        <p:spPr>
          <a:xfrm>
            <a:off x="838200" y="1657225"/>
            <a:ext cx="3000000" cy="572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Ensure:</a:t>
            </a:r>
            <a:endParaRPr b="1" i="0" sz="1800" u="none" cap="none" strike="noStrike">
              <a:solidFill>
                <a:srgbClr val="000000"/>
              </a:solidFill>
              <a:latin typeface="Arial"/>
              <a:ea typeface="Arial"/>
              <a:cs typeface="Arial"/>
              <a:sym typeface="Arial"/>
            </a:endParaRPr>
          </a:p>
        </p:txBody>
      </p:sp>
      <p:sp>
        <p:nvSpPr>
          <p:cNvPr id="188" name="Google Shape;188;p4"/>
          <p:cNvSpPr txBox="1"/>
          <p:nvPr/>
        </p:nvSpPr>
        <p:spPr>
          <a:xfrm>
            <a:off x="1536300" y="4901713"/>
            <a:ext cx="9119400" cy="5727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Can be done manually and/or automatically</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5"/>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200"/>
              <a:t>Traditional Software Testing Process</a:t>
            </a:r>
            <a:endParaRPr sz="3200"/>
          </a:p>
        </p:txBody>
      </p:sp>
      <p:pic>
        <p:nvPicPr>
          <p:cNvPr id="196" name="Google Shape;196;p5"/>
          <p:cNvPicPr preferRelativeResize="0"/>
          <p:nvPr/>
        </p:nvPicPr>
        <p:blipFill rotWithShape="1">
          <a:blip r:embed="rId3">
            <a:alphaModFix/>
          </a:blip>
          <a:srcRect b="0" l="0" r="0" t="0"/>
          <a:stretch/>
        </p:blipFill>
        <p:spPr>
          <a:xfrm>
            <a:off x="5531242" y="1490400"/>
            <a:ext cx="1129524" cy="1129524"/>
          </a:xfrm>
          <a:prstGeom prst="rect">
            <a:avLst/>
          </a:prstGeom>
          <a:noFill/>
          <a:ln>
            <a:noFill/>
          </a:ln>
        </p:spPr>
      </p:pic>
      <p:sp>
        <p:nvSpPr>
          <p:cNvPr id="197" name="Google Shape;197;p5"/>
          <p:cNvSpPr txBox="1"/>
          <p:nvPr/>
        </p:nvSpPr>
        <p:spPr>
          <a:xfrm>
            <a:off x="4802413" y="2579263"/>
            <a:ext cx="25872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3E4754"/>
                </a:solidFill>
                <a:latin typeface="Arial"/>
                <a:ea typeface="Arial"/>
                <a:cs typeface="Arial"/>
                <a:sym typeface="Arial"/>
              </a:rPr>
              <a:t>QA Team</a:t>
            </a:r>
            <a:endParaRPr b="0" i="0" sz="2000" u="none" cap="none" strike="noStrike">
              <a:solidFill>
                <a:srgbClr val="000000"/>
              </a:solidFill>
              <a:latin typeface="Arial"/>
              <a:ea typeface="Arial"/>
              <a:cs typeface="Arial"/>
              <a:sym typeface="Arial"/>
            </a:endParaRPr>
          </a:p>
        </p:txBody>
      </p:sp>
      <p:pic>
        <p:nvPicPr>
          <p:cNvPr id="198" name="Google Shape;198;p5"/>
          <p:cNvPicPr preferRelativeResize="0"/>
          <p:nvPr/>
        </p:nvPicPr>
        <p:blipFill rotWithShape="1">
          <a:blip r:embed="rId4">
            <a:alphaModFix/>
          </a:blip>
          <a:srcRect b="0" l="0" r="0" t="0"/>
          <a:stretch/>
        </p:blipFill>
        <p:spPr>
          <a:xfrm>
            <a:off x="1168300" y="3319159"/>
            <a:ext cx="1463040" cy="1463040"/>
          </a:xfrm>
          <a:prstGeom prst="rect">
            <a:avLst/>
          </a:prstGeom>
          <a:noFill/>
          <a:ln>
            <a:noFill/>
          </a:ln>
        </p:spPr>
      </p:pic>
      <p:pic>
        <p:nvPicPr>
          <p:cNvPr id="199" name="Google Shape;199;p5"/>
          <p:cNvPicPr preferRelativeResize="0"/>
          <p:nvPr/>
        </p:nvPicPr>
        <p:blipFill rotWithShape="1">
          <a:blip r:embed="rId5">
            <a:alphaModFix/>
          </a:blip>
          <a:srcRect b="0" l="0" r="0" t="0"/>
          <a:stretch/>
        </p:blipFill>
        <p:spPr>
          <a:xfrm>
            <a:off x="3965773" y="3319159"/>
            <a:ext cx="1463040" cy="1463040"/>
          </a:xfrm>
          <a:prstGeom prst="rect">
            <a:avLst/>
          </a:prstGeom>
          <a:noFill/>
          <a:ln>
            <a:noFill/>
          </a:ln>
        </p:spPr>
      </p:pic>
      <p:pic>
        <p:nvPicPr>
          <p:cNvPr id="200" name="Google Shape;200;p5"/>
          <p:cNvPicPr preferRelativeResize="0"/>
          <p:nvPr/>
        </p:nvPicPr>
        <p:blipFill rotWithShape="1">
          <a:blip r:embed="rId6">
            <a:alphaModFix/>
          </a:blip>
          <a:srcRect b="0" l="0" r="0" t="0"/>
          <a:stretch/>
        </p:blipFill>
        <p:spPr>
          <a:xfrm>
            <a:off x="6763247" y="3319159"/>
            <a:ext cx="1463040" cy="1463040"/>
          </a:xfrm>
          <a:prstGeom prst="rect">
            <a:avLst/>
          </a:prstGeom>
          <a:noFill/>
          <a:ln>
            <a:noFill/>
          </a:ln>
        </p:spPr>
      </p:pic>
      <p:pic>
        <p:nvPicPr>
          <p:cNvPr id="201" name="Google Shape;201;p5"/>
          <p:cNvPicPr preferRelativeResize="0"/>
          <p:nvPr/>
        </p:nvPicPr>
        <p:blipFill rotWithShape="1">
          <a:blip r:embed="rId7">
            <a:alphaModFix/>
          </a:blip>
          <a:srcRect b="0" l="0" r="0" t="0"/>
          <a:stretch/>
        </p:blipFill>
        <p:spPr>
          <a:xfrm>
            <a:off x="9560721" y="3319159"/>
            <a:ext cx="1463040" cy="1463040"/>
          </a:xfrm>
          <a:prstGeom prst="rect">
            <a:avLst/>
          </a:prstGeom>
          <a:noFill/>
          <a:ln>
            <a:noFill/>
          </a:ln>
        </p:spPr>
      </p:pic>
      <p:sp>
        <p:nvSpPr>
          <p:cNvPr id="202" name="Google Shape;202;p5"/>
          <p:cNvSpPr txBox="1"/>
          <p:nvPr/>
        </p:nvSpPr>
        <p:spPr>
          <a:xfrm>
            <a:off x="606225" y="4858388"/>
            <a:ext cx="25872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3E4754"/>
                </a:solidFill>
                <a:latin typeface="Arial"/>
                <a:ea typeface="Arial"/>
                <a:cs typeface="Arial"/>
                <a:sym typeface="Arial"/>
              </a:rPr>
              <a:t>Create testing plan</a:t>
            </a:r>
            <a:endParaRPr b="0" i="0" sz="2000" u="none" cap="none" strike="noStrike">
              <a:solidFill>
                <a:srgbClr val="3E4754"/>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3E4754"/>
                </a:solidFill>
                <a:latin typeface="Arial"/>
                <a:ea typeface="Arial"/>
                <a:cs typeface="Arial"/>
                <a:sym typeface="Arial"/>
              </a:rPr>
              <a:t>(test cases)</a:t>
            </a:r>
            <a:endParaRPr b="0" i="0" sz="2000" u="none" cap="none" strike="noStrike">
              <a:solidFill>
                <a:srgbClr val="3E4754"/>
              </a:solidFill>
              <a:latin typeface="Arial"/>
              <a:ea typeface="Arial"/>
              <a:cs typeface="Arial"/>
              <a:sym typeface="Arial"/>
            </a:endParaRPr>
          </a:p>
        </p:txBody>
      </p:sp>
      <p:sp>
        <p:nvSpPr>
          <p:cNvPr id="203" name="Google Shape;203;p5"/>
          <p:cNvSpPr txBox="1"/>
          <p:nvPr/>
        </p:nvSpPr>
        <p:spPr>
          <a:xfrm>
            <a:off x="3403700" y="4858388"/>
            <a:ext cx="2587200" cy="10158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3E4754"/>
                </a:solidFill>
                <a:latin typeface="Arial"/>
                <a:ea typeface="Arial"/>
                <a:cs typeface="Arial"/>
                <a:sym typeface="Arial"/>
              </a:rPr>
              <a:t>Break down test cases into smaller “packs”</a:t>
            </a:r>
            <a:endParaRPr b="0" i="0" sz="2000" u="none" cap="none" strike="noStrike">
              <a:solidFill>
                <a:srgbClr val="000000"/>
              </a:solidFill>
              <a:latin typeface="Arial"/>
              <a:ea typeface="Arial"/>
              <a:cs typeface="Arial"/>
              <a:sym typeface="Arial"/>
            </a:endParaRPr>
          </a:p>
        </p:txBody>
      </p:sp>
      <p:sp>
        <p:nvSpPr>
          <p:cNvPr id="204" name="Google Shape;204;p5"/>
          <p:cNvSpPr txBox="1"/>
          <p:nvPr/>
        </p:nvSpPr>
        <p:spPr>
          <a:xfrm>
            <a:off x="6201175" y="4858388"/>
            <a:ext cx="25872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3E4754"/>
                </a:solidFill>
                <a:latin typeface="Arial"/>
                <a:ea typeface="Arial"/>
                <a:cs typeface="Arial"/>
                <a:sym typeface="Arial"/>
              </a:rPr>
              <a:t>Assign each team member a test packs and test the software manually</a:t>
            </a:r>
            <a:endParaRPr b="0" i="0" sz="2000" u="none" cap="none" strike="noStrike">
              <a:solidFill>
                <a:srgbClr val="000000"/>
              </a:solidFill>
              <a:latin typeface="Arial"/>
              <a:ea typeface="Arial"/>
              <a:cs typeface="Arial"/>
              <a:sym typeface="Arial"/>
            </a:endParaRPr>
          </a:p>
        </p:txBody>
      </p:sp>
      <p:sp>
        <p:nvSpPr>
          <p:cNvPr id="205" name="Google Shape;205;p5"/>
          <p:cNvSpPr txBox="1"/>
          <p:nvPr/>
        </p:nvSpPr>
        <p:spPr>
          <a:xfrm>
            <a:off x="8998650" y="4858388"/>
            <a:ext cx="2587200" cy="10158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3E4754"/>
                </a:solidFill>
                <a:latin typeface="Arial"/>
                <a:ea typeface="Arial"/>
                <a:cs typeface="Arial"/>
                <a:sym typeface="Arial"/>
              </a:rPr>
              <a:t>Share the testing report to software engineering team</a:t>
            </a:r>
            <a:endParaRPr b="0" i="0" sz="2000" u="none" cap="none" strike="noStrike">
              <a:solidFill>
                <a:srgbClr val="000000"/>
              </a:solidFill>
              <a:latin typeface="Arial"/>
              <a:ea typeface="Arial"/>
              <a:cs typeface="Arial"/>
              <a:sym typeface="Arial"/>
            </a:endParaRPr>
          </a:p>
        </p:txBody>
      </p:sp>
      <p:grpSp>
        <p:nvGrpSpPr>
          <p:cNvPr id="206" name="Google Shape;206;p5"/>
          <p:cNvGrpSpPr/>
          <p:nvPr/>
        </p:nvGrpSpPr>
        <p:grpSpPr>
          <a:xfrm>
            <a:off x="478575" y="3147933"/>
            <a:ext cx="562178" cy="562140"/>
            <a:chOff x="2190776" y="1361318"/>
            <a:chExt cx="630104" cy="630131"/>
          </a:xfrm>
        </p:grpSpPr>
        <p:sp>
          <p:nvSpPr>
            <p:cNvPr id="207" name="Google Shape;207;p5"/>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2100" u="none" cap="none" strike="noStrike">
                  <a:solidFill>
                    <a:srgbClr val="F0EFEE"/>
                  </a:solidFill>
                  <a:latin typeface="Oswald"/>
                  <a:ea typeface="Oswald"/>
                  <a:cs typeface="Oswald"/>
                  <a:sym typeface="Oswald"/>
                </a:rPr>
                <a:t>01</a:t>
              </a:r>
              <a:endParaRPr b="0" i="0" sz="2100" u="none" cap="none" strike="noStrike">
                <a:solidFill>
                  <a:srgbClr val="F0EFEE"/>
                </a:solidFill>
                <a:latin typeface="Oswald"/>
                <a:ea typeface="Oswald"/>
                <a:cs typeface="Oswald"/>
                <a:sym typeface="Oswald"/>
              </a:endParaRPr>
            </a:p>
          </p:txBody>
        </p:sp>
        <p:sp>
          <p:nvSpPr>
            <p:cNvPr id="208" name="Google Shape;208;p5"/>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noFill/>
            <a:ln cap="flat" cmpd="sng" w="9525">
              <a:solidFill>
                <a:srgbClr val="CECECE"/>
              </a:solidFill>
              <a:prstDash val="solid"/>
              <a:miter lim="31669"/>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9" name="Google Shape;209;p5"/>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noFill/>
            <a:ln cap="flat" cmpd="sng" w="9525">
              <a:solidFill>
                <a:srgbClr val="CECECE"/>
              </a:solidFill>
              <a:prstDash val="solid"/>
              <a:miter lim="31669"/>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grpSp>
        <p:nvGrpSpPr>
          <p:cNvPr id="210" name="Google Shape;210;p5"/>
          <p:cNvGrpSpPr/>
          <p:nvPr/>
        </p:nvGrpSpPr>
        <p:grpSpPr>
          <a:xfrm>
            <a:off x="3298000" y="3147933"/>
            <a:ext cx="562178" cy="562140"/>
            <a:chOff x="2190776" y="1361318"/>
            <a:chExt cx="630104" cy="630131"/>
          </a:xfrm>
        </p:grpSpPr>
        <p:sp>
          <p:nvSpPr>
            <p:cNvPr id="211" name="Google Shape;211;p5"/>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2100" u="none" cap="none" strike="noStrike">
                  <a:solidFill>
                    <a:srgbClr val="F0EFEE"/>
                  </a:solidFill>
                  <a:latin typeface="Oswald"/>
                  <a:ea typeface="Oswald"/>
                  <a:cs typeface="Oswald"/>
                  <a:sym typeface="Oswald"/>
                </a:rPr>
                <a:t>02</a:t>
              </a:r>
              <a:endParaRPr b="0" i="0" sz="2100" u="none" cap="none" strike="noStrike">
                <a:solidFill>
                  <a:srgbClr val="F0EFEE"/>
                </a:solidFill>
                <a:latin typeface="Oswald"/>
                <a:ea typeface="Oswald"/>
                <a:cs typeface="Oswald"/>
                <a:sym typeface="Oswald"/>
              </a:endParaRPr>
            </a:p>
          </p:txBody>
        </p:sp>
        <p:sp>
          <p:nvSpPr>
            <p:cNvPr id="212" name="Google Shape;212;p5"/>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noFill/>
            <a:ln cap="flat" cmpd="sng" w="9525">
              <a:solidFill>
                <a:srgbClr val="CECECE"/>
              </a:solidFill>
              <a:prstDash val="solid"/>
              <a:miter lim="31669"/>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3" name="Google Shape;213;p5"/>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noFill/>
            <a:ln cap="flat" cmpd="sng" w="9525">
              <a:solidFill>
                <a:srgbClr val="CECECE"/>
              </a:solidFill>
              <a:prstDash val="solid"/>
              <a:miter lim="31669"/>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grpSp>
        <p:nvGrpSpPr>
          <p:cNvPr id="214" name="Google Shape;214;p5"/>
          <p:cNvGrpSpPr/>
          <p:nvPr/>
        </p:nvGrpSpPr>
        <p:grpSpPr>
          <a:xfrm>
            <a:off x="6117425" y="3147933"/>
            <a:ext cx="562178" cy="562140"/>
            <a:chOff x="2190776" y="1361318"/>
            <a:chExt cx="630104" cy="630131"/>
          </a:xfrm>
        </p:grpSpPr>
        <p:sp>
          <p:nvSpPr>
            <p:cNvPr id="215" name="Google Shape;215;p5"/>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2100" u="none" cap="none" strike="noStrike">
                  <a:solidFill>
                    <a:srgbClr val="F0EFEE"/>
                  </a:solidFill>
                  <a:latin typeface="Oswald"/>
                  <a:ea typeface="Oswald"/>
                  <a:cs typeface="Oswald"/>
                  <a:sym typeface="Oswald"/>
                </a:rPr>
                <a:t>03</a:t>
              </a:r>
              <a:endParaRPr b="0" i="0" sz="2100" u="none" cap="none" strike="noStrike">
                <a:solidFill>
                  <a:srgbClr val="F0EFEE"/>
                </a:solidFill>
                <a:latin typeface="Oswald"/>
                <a:ea typeface="Oswald"/>
                <a:cs typeface="Oswald"/>
                <a:sym typeface="Oswald"/>
              </a:endParaRPr>
            </a:p>
          </p:txBody>
        </p:sp>
        <p:sp>
          <p:nvSpPr>
            <p:cNvPr id="216" name="Google Shape;216;p5"/>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noFill/>
            <a:ln cap="flat" cmpd="sng" w="9525">
              <a:solidFill>
                <a:srgbClr val="CECECE"/>
              </a:solidFill>
              <a:prstDash val="solid"/>
              <a:miter lim="31669"/>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7" name="Google Shape;217;p5"/>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noFill/>
            <a:ln cap="flat" cmpd="sng" w="9525">
              <a:solidFill>
                <a:srgbClr val="CECECE"/>
              </a:solidFill>
              <a:prstDash val="solid"/>
              <a:miter lim="31669"/>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grpSp>
        <p:nvGrpSpPr>
          <p:cNvPr id="218" name="Google Shape;218;p5"/>
          <p:cNvGrpSpPr/>
          <p:nvPr/>
        </p:nvGrpSpPr>
        <p:grpSpPr>
          <a:xfrm>
            <a:off x="8936850" y="3147933"/>
            <a:ext cx="562178" cy="562140"/>
            <a:chOff x="2190776" y="1361318"/>
            <a:chExt cx="630104" cy="630131"/>
          </a:xfrm>
        </p:grpSpPr>
        <p:sp>
          <p:nvSpPr>
            <p:cNvPr id="219" name="Google Shape;219;p5"/>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2100" u="none" cap="none" strike="noStrike">
                  <a:solidFill>
                    <a:srgbClr val="F0EFEE"/>
                  </a:solidFill>
                  <a:latin typeface="Oswald"/>
                  <a:ea typeface="Oswald"/>
                  <a:cs typeface="Oswald"/>
                  <a:sym typeface="Oswald"/>
                </a:rPr>
                <a:t>04</a:t>
              </a:r>
              <a:endParaRPr b="0" i="0" sz="2100" u="none" cap="none" strike="noStrike">
                <a:solidFill>
                  <a:srgbClr val="F0EFEE"/>
                </a:solidFill>
                <a:latin typeface="Oswald"/>
                <a:ea typeface="Oswald"/>
                <a:cs typeface="Oswald"/>
                <a:sym typeface="Oswald"/>
              </a:endParaRPr>
            </a:p>
          </p:txBody>
        </p:sp>
        <p:sp>
          <p:nvSpPr>
            <p:cNvPr id="220" name="Google Shape;220;p5"/>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noFill/>
            <a:ln cap="flat" cmpd="sng" w="9525">
              <a:solidFill>
                <a:srgbClr val="CECECE"/>
              </a:solidFill>
              <a:prstDash val="solid"/>
              <a:miter lim="31669"/>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1" name="Google Shape;221;p5"/>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noFill/>
            <a:ln cap="flat" cmpd="sng" w="9525">
              <a:solidFill>
                <a:srgbClr val="CECECE"/>
              </a:solidFill>
              <a:prstDash val="solid"/>
              <a:miter lim="31669"/>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6"/>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p6"/>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200"/>
              <a:t>Problems with Traditional Testing</a:t>
            </a:r>
            <a:endParaRPr sz="3200"/>
          </a:p>
        </p:txBody>
      </p:sp>
      <p:sp>
        <p:nvSpPr>
          <p:cNvPr id="229" name="Google Shape;229;p6"/>
          <p:cNvSpPr txBox="1"/>
          <p:nvPr>
            <p:ph idx="1" type="body"/>
          </p:nvPr>
        </p:nvSpPr>
        <p:spPr>
          <a:xfrm>
            <a:off x="838200" y="1825625"/>
            <a:ext cx="6925500" cy="43515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Char char="•"/>
            </a:pPr>
            <a:r>
              <a:rPr b="1" lang="en-US" sz="2400"/>
              <a:t>Slow</a:t>
            </a:r>
            <a:r>
              <a:rPr lang="en-US" sz="2400"/>
              <a:t> - there are thousands of test cases that QA team need to </a:t>
            </a:r>
            <a:r>
              <a:rPr lang="en-US" sz="2400">
                <a:highlight>
                  <a:srgbClr val="F4CCCC"/>
                </a:highlight>
              </a:rPr>
              <a:t>manually run and click</a:t>
            </a:r>
            <a:r>
              <a:rPr lang="en-US" sz="2400"/>
              <a:t> one by one</a:t>
            </a:r>
            <a:endParaRPr sz="2400"/>
          </a:p>
          <a:p>
            <a:pPr indent="0" lvl="0" marL="457200" rtl="0" algn="l">
              <a:lnSpc>
                <a:spcPct val="90000"/>
              </a:lnSpc>
              <a:spcBef>
                <a:spcPts val="0"/>
              </a:spcBef>
              <a:spcAft>
                <a:spcPts val="0"/>
              </a:spcAft>
              <a:buSzPts val="1800"/>
              <a:buNone/>
            </a:pPr>
            <a:r>
              <a:t/>
            </a:r>
            <a:endParaRPr sz="2400"/>
          </a:p>
          <a:p>
            <a:pPr indent="-381000" lvl="0" marL="457200" rtl="0" algn="l">
              <a:lnSpc>
                <a:spcPct val="90000"/>
              </a:lnSpc>
              <a:spcBef>
                <a:spcPts val="0"/>
              </a:spcBef>
              <a:spcAft>
                <a:spcPts val="0"/>
              </a:spcAft>
              <a:buSzPts val="2400"/>
              <a:buChar char="•"/>
            </a:pPr>
            <a:r>
              <a:rPr b="1" lang="en-US" sz="2400"/>
              <a:t>Low Coverage</a:t>
            </a:r>
            <a:r>
              <a:rPr lang="en-US" sz="2400"/>
              <a:t> - given the limit of time constraint, usually the team </a:t>
            </a:r>
            <a:r>
              <a:rPr lang="en-US" sz="2400">
                <a:highlight>
                  <a:srgbClr val="FCE5CD"/>
                </a:highlight>
              </a:rPr>
              <a:t>can only cover the popular features</a:t>
            </a:r>
            <a:r>
              <a:rPr lang="en-US" sz="2400"/>
              <a:t> but not everything buttons in the software</a:t>
            </a:r>
            <a:endParaRPr sz="2400"/>
          </a:p>
          <a:p>
            <a:pPr indent="0" lvl="0" marL="457200" rtl="0" algn="l">
              <a:lnSpc>
                <a:spcPct val="90000"/>
              </a:lnSpc>
              <a:spcBef>
                <a:spcPts val="0"/>
              </a:spcBef>
              <a:spcAft>
                <a:spcPts val="0"/>
              </a:spcAft>
              <a:buSzPts val="1800"/>
              <a:buNone/>
            </a:pPr>
            <a:r>
              <a:t/>
            </a:r>
            <a:endParaRPr sz="2400"/>
          </a:p>
          <a:p>
            <a:pPr indent="-381000" lvl="0" marL="457200" rtl="0" algn="l">
              <a:lnSpc>
                <a:spcPct val="90000"/>
              </a:lnSpc>
              <a:spcBef>
                <a:spcPts val="0"/>
              </a:spcBef>
              <a:spcAft>
                <a:spcPts val="0"/>
              </a:spcAft>
              <a:buSzPts val="2400"/>
              <a:buChar char="•"/>
            </a:pPr>
            <a:r>
              <a:rPr b="1" lang="en-US" sz="2400"/>
              <a:t>Expensive</a:t>
            </a:r>
            <a:r>
              <a:rPr lang="en-US" sz="2400"/>
              <a:t> - human resources are </a:t>
            </a:r>
            <a:r>
              <a:rPr lang="en-US" sz="2400">
                <a:highlight>
                  <a:srgbClr val="D9EAD3"/>
                </a:highlight>
              </a:rPr>
              <a:t>expensive</a:t>
            </a:r>
            <a:r>
              <a:rPr lang="en-US" sz="2400"/>
              <a:t> and the manual process is </a:t>
            </a:r>
            <a:r>
              <a:rPr lang="en-US" sz="2400">
                <a:highlight>
                  <a:srgbClr val="D9EAD3"/>
                </a:highlight>
              </a:rPr>
              <a:t>very boring</a:t>
            </a:r>
            <a:endParaRPr sz="2400"/>
          </a:p>
        </p:txBody>
      </p:sp>
      <p:pic>
        <p:nvPicPr>
          <p:cNvPr id="230" name="Google Shape;230;p6"/>
          <p:cNvPicPr preferRelativeResize="0"/>
          <p:nvPr/>
        </p:nvPicPr>
        <p:blipFill rotWithShape="1">
          <a:blip r:embed="rId3">
            <a:alphaModFix/>
          </a:blip>
          <a:srcRect b="0" l="0" r="0" t="0"/>
          <a:stretch/>
        </p:blipFill>
        <p:spPr>
          <a:xfrm>
            <a:off x="8233475" y="1995575"/>
            <a:ext cx="2866851" cy="2866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7"/>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6" name="Google Shape;236;p7"/>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200"/>
              <a:t>Automated Testing as a Cure</a:t>
            </a:r>
            <a:endParaRPr sz="3200"/>
          </a:p>
        </p:txBody>
      </p:sp>
      <p:sp>
        <p:nvSpPr>
          <p:cNvPr id="238" name="Google Shape;238;p7"/>
          <p:cNvSpPr txBox="1"/>
          <p:nvPr>
            <p:ph idx="1" type="body"/>
          </p:nvPr>
        </p:nvSpPr>
        <p:spPr>
          <a:xfrm>
            <a:off x="838200" y="2054225"/>
            <a:ext cx="6925500" cy="32523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Char char="•"/>
            </a:pPr>
            <a:r>
              <a:rPr b="1" lang="en-US" sz="2400"/>
              <a:t>Minimal Human Efforts</a:t>
            </a:r>
            <a:r>
              <a:rPr lang="en-US" sz="2400"/>
              <a:t> - Have the computer to click the buttons instead of human clicking the buttons</a:t>
            </a:r>
            <a:endParaRPr sz="2400"/>
          </a:p>
          <a:p>
            <a:pPr indent="0" lvl="0" marL="457200" rtl="0" algn="l">
              <a:lnSpc>
                <a:spcPct val="90000"/>
              </a:lnSpc>
              <a:spcBef>
                <a:spcPts val="0"/>
              </a:spcBef>
              <a:spcAft>
                <a:spcPts val="0"/>
              </a:spcAft>
              <a:buSzPts val="1800"/>
              <a:buNone/>
            </a:pPr>
            <a:r>
              <a:t/>
            </a:r>
            <a:endParaRPr sz="2400"/>
          </a:p>
          <a:p>
            <a:pPr indent="-381000" lvl="0" marL="457200" rtl="0" algn="l">
              <a:lnSpc>
                <a:spcPct val="90000"/>
              </a:lnSpc>
              <a:spcBef>
                <a:spcPts val="0"/>
              </a:spcBef>
              <a:spcAft>
                <a:spcPts val="0"/>
              </a:spcAft>
              <a:buSzPts val="2400"/>
              <a:buChar char="•"/>
            </a:pPr>
            <a:r>
              <a:rPr b="1" lang="en-US" sz="2400"/>
              <a:t>Short Testing Time</a:t>
            </a:r>
            <a:r>
              <a:rPr lang="en-US" sz="2400"/>
              <a:t> - Computers can “click” the buttons a lot faster than human</a:t>
            </a:r>
            <a:endParaRPr sz="2400"/>
          </a:p>
          <a:p>
            <a:pPr indent="0" lvl="0" marL="457200" rtl="0" algn="l">
              <a:lnSpc>
                <a:spcPct val="90000"/>
              </a:lnSpc>
              <a:spcBef>
                <a:spcPts val="0"/>
              </a:spcBef>
              <a:spcAft>
                <a:spcPts val="0"/>
              </a:spcAft>
              <a:buSzPts val="1800"/>
              <a:buNone/>
            </a:pPr>
            <a:r>
              <a:t/>
            </a:r>
            <a:endParaRPr sz="2400"/>
          </a:p>
          <a:p>
            <a:pPr indent="-381000" lvl="0" marL="457200" rtl="0" algn="l">
              <a:lnSpc>
                <a:spcPct val="90000"/>
              </a:lnSpc>
              <a:spcBef>
                <a:spcPts val="0"/>
              </a:spcBef>
              <a:spcAft>
                <a:spcPts val="0"/>
              </a:spcAft>
              <a:buSzPts val="2400"/>
              <a:buChar char="•"/>
            </a:pPr>
            <a:r>
              <a:rPr b="1" lang="en-US" sz="2400"/>
              <a:t>Reusable Test Cases </a:t>
            </a:r>
            <a:r>
              <a:rPr lang="en-US" sz="2400"/>
              <a:t>- Automated testing process can be “saved” and reuse every time</a:t>
            </a:r>
            <a:endParaRPr sz="2400"/>
          </a:p>
        </p:txBody>
      </p:sp>
      <p:pic>
        <p:nvPicPr>
          <p:cNvPr id="239" name="Google Shape;239;p7"/>
          <p:cNvPicPr preferRelativeResize="0"/>
          <p:nvPr/>
        </p:nvPicPr>
        <p:blipFill rotWithShape="1">
          <a:blip r:embed="rId3">
            <a:alphaModFix/>
          </a:blip>
          <a:srcRect b="0" l="0" r="0" t="0"/>
          <a:stretch/>
        </p:blipFill>
        <p:spPr>
          <a:xfrm>
            <a:off x="8203200" y="2187025"/>
            <a:ext cx="2679174" cy="2679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3" name="Shape 243"/>
        <p:cNvGrpSpPr/>
        <p:nvPr/>
      </p:nvGrpSpPr>
      <p:grpSpPr>
        <a:xfrm>
          <a:off x="0" y="0"/>
          <a:ext cx="0" cy="0"/>
          <a:chOff x="0" y="0"/>
          <a:chExt cx="0" cy="0"/>
        </a:xfrm>
      </p:grpSpPr>
      <p:sp>
        <p:nvSpPr>
          <p:cNvPr id="244" name="Google Shape;244;p8"/>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p8"/>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46" name="Google Shape;246;p8"/>
          <p:cNvGrpSpPr/>
          <p:nvPr/>
        </p:nvGrpSpPr>
        <p:grpSpPr>
          <a:xfrm>
            <a:off x="8923271" y="3307227"/>
            <a:ext cx="2993546" cy="2620037"/>
            <a:chOff x="5259751" y="732778"/>
            <a:chExt cx="6557604" cy="5739403"/>
          </a:xfrm>
        </p:grpSpPr>
        <p:grpSp>
          <p:nvGrpSpPr>
            <p:cNvPr id="247" name="Google Shape;247;p8"/>
            <p:cNvGrpSpPr/>
            <p:nvPr/>
          </p:nvGrpSpPr>
          <p:grpSpPr>
            <a:xfrm rot="-819746">
              <a:off x="7170211" y="1966797"/>
              <a:ext cx="818210" cy="1067033"/>
              <a:chOff x="7135192" y="1236172"/>
              <a:chExt cx="818214" cy="1067038"/>
            </a:xfrm>
          </p:grpSpPr>
          <p:sp>
            <p:nvSpPr>
              <p:cNvPr id="248" name="Google Shape;248;p8"/>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49" name="Google Shape;249;p8"/>
              <p:cNvGrpSpPr/>
              <p:nvPr/>
            </p:nvGrpSpPr>
            <p:grpSpPr>
              <a:xfrm>
                <a:off x="7135192" y="1625685"/>
                <a:ext cx="791271" cy="677525"/>
                <a:chOff x="1934025" y="1001650"/>
                <a:chExt cx="415300" cy="355600"/>
              </a:xfrm>
            </p:grpSpPr>
            <p:sp>
              <p:nvSpPr>
                <p:cNvPr id="250" name="Google Shape;250;p8"/>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1" name="Google Shape;251;p8"/>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2" name="Google Shape;252;p8"/>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3" name="Google Shape;253;p8"/>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54" name="Google Shape;254;p8"/>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5" name="Google Shape;255;p8"/>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56" name="Google Shape;256;p8"/>
            <p:cNvGrpSpPr/>
            <p:nvPr/>
          </p:nvGrpSpPr>
          <p:grpSpPr>
            <a:xfrm rot="929101">
              <a:off x="10666777" y="845650"/>
              <a:ext cx="970514" cy="919313"/>
              <a:chOff x="2583100" y="2973775"/>
              <a:chExt cx="461550" cy="437200"/>
            </a:xfrm>
          </p:grpSpPr>
          <p:sp>
            <p:nvSpPr>
              <p:cNvPr id="257" name="Google Shape;257;p8"/>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8" name="Google Shape;258;p8"/>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59" name="Google Shape;259;p8"/>
            <p:cNvGrpSpPr/>
            <p:nvPr/>
          </p:nvGrpSpPr>
          <p:grpSpPr>
            <a:xfrm>
              <a:off x="5259751" y="5850496"/>
              <a:ext cx="836142" cy="621685"/>
              <a:chOff x="5247525" y="3007275"/>
              <a:chExt cx="517575" cy="384825"/>
            </a:xfrm>
          </p:grpSpPr>
          <p:sp>
            <p:nvSpPr>
              <p:cNvPr id="260" name="Google Shape;260;p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1" name="Google Shape;261;p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62" name="Google Shape;262;p8"/>
            <p:cNvGrpSpPr/>
            <p:nvPr/>
          </p:nvGrpSpPr>
          <p:grpSpPr>
            <a:xfrm rot="-995577">
              <a:off x="8647544" y="3714912"/>
              <a:ext cx="874251" cy="717776"/>
              <a:chOff x="2599525" y="3688600"/>
              <a:chExt cx="428675" cy="351950"/>
            </a:xfrm>
          </p:grpSpPr>
          <p:sp>
            <p:nvSpPr>
              <p:cNvPr id="263" name="Google Shape;263;p8"/>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4" name="Google Shape;264;p8"/>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5" name="Google Shape;265;p8"/>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66" name="Google Shape;266;p8"/>
            <p:cNvGrpSpPr/>
            <p:nvPr/>
          </p:nvGrpSpPr>
          <p:grpSpPr>
            <a:xfrm>
              <a:off x="10447751" y="3460900"/>
              <a:ext cx="688381" cy="688381"/>
              <a:chOff x="5941025" y="3634400"/>
              <a:chExt cx="467650" cy="467650"/>
            </a:xfrm>
          </p:grpSpPr>
          <p:sp>
            <p:nvSpPr>
              <p:cNvPr id="267" name="Google Shape;267;p8"/>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8" name="Google Shape;268;p8"/>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9" name="Google Shape;269;p8"/>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0" name="Google Shape;270;p8"/>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1" name="Google Shape;271;p8"/>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2" name="Google Shape;272;p8"/>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73" name="Google Shape;273;p8"/>
            <p:cNvGrpSpPr/>
            <p:nvPr/>
          </p:nvGrpSpPr>
          <p:grpSpPr>
            <a:xfrm rot="-1150372">
              <a:off x="9034375" y="1570689"/>
              <a:ext cx="754925" cy="714869"/>
              <a:chOff x="5973900" y="318475"/>
              <a:chExt cx="401900" cy="380575"/>
            </a:xfrm>
          </p:grpSpPr>
          <p:sp>
            <p:nvSpPr>
              <p:cNvPr id="274" name="Google Shape;274;p8"/>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5" name="Google Shape;275;p8"/>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6" name="Google Shape;276;p8"/>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7" name="Google Shape;277;p8"/>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8" name="Google Shape;278;p8"/>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9" name="Google Shape;279;p8"/>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0" name="Google Shape;280;p8"/>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1" name="Google Shape;281;p8"/>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2" name="Google Shape;282;p8"/>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3" name="Google Shape;283;p8"/>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4" name="Google Shape;284;p8"/>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5" name="Google Shape;285;p8"/>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6" name="Google Shape;286;p8"/>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7" name="Google Shape;287;p8"/>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88" name="Google Shape;288;p8"/>
            <p:cNvGrpSpPr/>
            <p:nvPr/>
          </p:nvGrpSpPr>
          <p:grpSpPr>
            <a:xfrm rot="-2485038">
              <a:off x="7686107" y="5449622"/>
              <a:ext cx="833851" cy="799886"/>
              <a:chOff x="5233525" y="4954450"/>
              <a:chExt cx="538275" cy="516350"/>
            </a:xfrm>
          </p:grpSpPr>
          <p:sp>
            <p:nvSpPr>
              <p:cNvPr id="289" name="Google Shape;289;p8"/>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0" name="Google Shape;290;p8"/>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1" name="Google Shape;291;p8"/>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2" name="Google Shape;292;p8"/>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3" name="Google Shape;293;p8"/>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4" name="Google Shape;294;p8"/>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5" name="Google Shape;295;p8"/>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6" name="Google Shape;296;p8"/>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7" name="Google Shape;297;p8"/>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8" name="Google Shape;298;p8"/>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9" name="Google Shape;299;p8"/>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300" name="Google Shape;300;p8"/>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Automated Testing Types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9"/>
          <p:cNvSpPr/>
          <p:nvPr/>
        </p:nvSpPr>
        <p:spPr>
          <a:xfrm>
            <a:off x="8840192" y="4005854"/>
            <a:ext cx="4500843" cy="4154787"/>
          </a:xfrm>
          <a:custGeom>
            <a:rect b="b" l="l" r="r" t="t"/>
            <a:pathLst>
              <a:path extrusionOk="0" h="4707974" w="5715356">
                <a:moveTo>
                  <a:pt x="4915438" y="4509482"/>
                </a:moveTo>
                <a:cubicBezTo>
                  <a:pt x="5707152" y="3613560"/>
                  <a:pt x="6084289" y="526518"/>
                  <a:pt x="5225435" y="75976"/>
                </a:cubicBezTo>
                <a:cubicBezTo>
                  <a:pt x="4366581" y="-374566"/>
                  <a:pt x="3943539" y="1304715"/>
                  <a:pt x="3109739" y="1806232"/>
                </a:cubicBezTo>
                <a:cubicBezTo>
                  <a:pt x="2275939" y="2307749"/>
                  <a:pt x="734261" y="2535994"/>
                  <a:pt x="222632" y="3085077"/>
                </a:cubicBezTo>
                <a:cubicBezTo>
                  <a:pt x="-288997" y="3634160"/>
                  <a:pt x="138735" y="4391799"/>
                  <a:pt x="920869" y="4629200"/>
                </a:cubicBezTo>
                <a:cubicBezTo>
                  <a:pt x="1703003" y="4866601"/>
                  <a:pt x="4029933" y="4489849"/>
                  <a:pt x="4915438" y="4509482"/>
                </a:cubicBezTo>
                <a:close/>
              </a:path>
            </a:pathLst>
          </a:custGeom>
          <a:solidFill>
            <a:srgbClr val="699B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6" name="Google Shape;306;p9"/>
          <p:cNvSpPr/>
          <p:nvPr/>
        </p:nvSpPr>
        <p:spPr>
          <a:xfrm>
            <a:off x="8954128" y="4236869"/>
            <a:ext cx="4428114" cy="3762393"/>
          </a:xfrm>
          <a:custGeom>
            <a:rect b="b" l="l" r="r" t="t"/>
            <a:pathLst>
              <a:path extrusionOk="0" h="5207465" w="6128877">
                <a:moveTo>
                  <a:pt x="5309250" y="5023277"/>
                </a:moveTo>
                <a:cubicBezTo>
                  <a:pt x="6100964" y="4127355"/>
                  <a:pt x="6647324" y="28042"/>
                  <a:pt x="5354976" y="367"/>
                </a:cubicBezTo>
                <a:cubicBezTo>
                  <a:pt x="4062628" y="-27308"/>
                  <a:pt x="4246816" y="1515076"/>
                  <a:pt x="3415462" y="2071167"/>
                </a:cubicBezTo>
                <a:cubicBezTo>
                  <a:pt x="2584108" y="2627258"/>
                  <a:pt x="1051474" y="2607327"/>
                  <a:pt x="366855" y="3336915"/>
                </a:cubicBezTo>
                <a:cubicBezTo>
                  <a:pt x="-317764" y="4066503"/>
                  <a:pt x="21136" y="4822642"/>
                  <a:pt x="844868" y="5103702"/>
                </a:cubicBezTo>
                <a:cubicBezTo>
                  <a:pt x="1668600" y="5384762"/>
                  <a:pt x="4423745" y="5003644"/>
                  <a:pt x="5309250" y="50232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Testing Types at Different Levels</a:t>
            </a:r>
            <a:endParaRPr/>
          </a:p>
        </p:txBody>
      </p:sp>
      <p:sp>
        <p:nvSpPr>
          <p:cNvPr id="308" name="Google Shape;308;p9"/>
          <p:cNvSpPr txBox="1"/>
          <p:nvPr>
            <p:ph idx="1" type="body"/>
          </p:nvPr>
        </p:nvSpPr>
        <p:spPr>
          <a:xfrm>
            <a:off x="838200" y="1825625"/>
            <a:ext cx="6064500" cy="435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2400"/>
              <a:t>Automated tests are categorised by the level of the testing</a:t>
            </a:r>
            <a:endParaRPr sz="2400"/>
          </a:p>
          <a:p>
            <a:pPr indent="-381000" lvl="1" marL="914400" rtl="0" algn="l">
              <a:lnSpc>
                <a:spcPct val="100000"/>
              </a:lnSpc>
              <a:spcBef>
                <a:spcPts val="0"/>
              </a:spcBef>
              <a:spcAft>
                <a:spcPts val="0"/>
              </a:spcAft>
              <a:buSzPts val="2400"/>
              <a:buChar char="•"/>
            </a:pPr>
            <a:r>
              <a:rPr lang="en-US"/>
              <a:t>Function level</a:t>
            </a:r>
            <a:endParaRPr/>
          </a:p>
          <a:p>
            <a:pPr indent="-381000" lvl="1" marL="914400" rtl="0" algn="l">
              <a:lnSpc>
                <a:spcPct val="100000"/>
              </a:lnSpc>
              <a:spcBef>
                <a:spcPts val="0"/>
              </a:spcBef>
              <a:spcAft>
                <a:spcPts val="0"/>
              </a:spcAft>
              <a:buSzPts val="2400"/>
              <a:buChar char="•"/>
            </a:pPr>
            <a:r>
              <a:rPr lang="en-US"/>
              <a:t>Code file level</a:t>
            </a:r>
            <a:endParaRPr/>
          </a:p>
          <a:p>
            <a:pPr indent="-381000" lvl="1" marL="914400" rtl="0" algn="l">
              <a:lnSpc>
                <a:spcPct val="100000"/>
              </a:lnSpc>
              <a:spcBef>
                <a:spcPts val="0"/>
              </a:spcBef>
              <a:spcAft>
                <a:spcPts val="0"/>
              </a:spcAft>
              <a:buSzPts val="2400"/>
              <a:buChar char="•"/>
            </a:pPr>
            <a:r>
              <a:rPr lang="en-US"/>
              <a:t>User interface level</a:t>
            </a:r>
            <a:endParaRPr/>
          </a:p>
          <a:p>
            <a:pPr indent="-381000" lvl="1" marL="914400" rtl="0" algn="l">
              <a:lnSpc>
                <a:spcPct val="100000"/>
              </a:lnSpc>
              <a:spcBef>
                <a:spcPts val="0"/>
              </a:spcBef>
              <a:spcAft>
                <a:spcPts val="0"/>
              </a:spcAft>
              <a:buSzPts val="2400"/>
              <a:buChar char="•"/>
            </a:pPr>
            <a:r>
              <a:rPr lang="en-US"/>
              <a:t>API level</a:t>
            </a:r>
            <a:endParaRPr/>
          </a:p>
        </p:txBody>
      </p:sp>
      <p:pic>
        <p:nvPicPr>
          <p:cNvPr id="309" name="Google Shape;309;p9"/>
          <p:cNvPicPr preferRelativeResize="0"/>
          <p:nvPr/>
        </p:nvPicPr>
        <p:blipFill rotWithShape="1">
          <a:blip r:embed="rId3">
            <a:alphaModFix/>
          </a:blip>
          <a:srcRect b="0" l="0" r="0" t="0"/>
          <a:stretch/>
        </p:blipFill>
        <p:spPr>
          <a:xfrm>
            <a:off x="7610475" y="2054800"/>
            <a:ext cx="2928600" cy="292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