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hKn+p5Q+nyt/2uPEooQ8Amcmkz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9CED12-2861-44ED-B315-92416A59BB2F}">
  <a:tblStyle styleId="{009CED12-2861-44ED-B315-92416A59BB2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Welcome to the Lecture 4 of this SQL introductory course. In this lecture, we are going to start talking about SELECT statements in detail. </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video, we are going to discuss two more options of SELECT statement, LIMIT and ORDER BY. Both of them are super useful in the day to day of a data analyst.</a:t>
            </a:r>
            <a:endParaRPr/>
          </a:p>
        </p:txBody>
      </p:sp>
      <p:sp>
        <p:nvSpPr>
          <p:cNvPr id="295" name="Google Shape;2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Imagine a scenario where you have a table of 3 millions records and you want to do some exploration with the data inside. We probably don’t want to extract all 3 millions records in the first try as this would be super slow and wasting time.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Instead, we probably want to retrieve only the first 3 records in the result, so we can take a look and get a sense of the content in the table before we decide what type of analysis we are going to do. To achieve this, we can use the LIMIT keyword. For example, let’s look at this query - SELECT first_name FROM party_name_list LIMIT 3</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When this query is executed, it returns the first names of individuals from the table but limits the records to 3 records only instead of all the records.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Let’s take a deeper look at this example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55" name="Google Shape;3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On the left hand side is the table we have - party_name_list. There are 5 people in the table and we created a query to select the first names from the party_name_list. Notice that we have added a “LIMIT 3” at the end of the statement, so the database will only return 3 records instead of all 5 records to us.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After executing the query, we get Jerry, Tom, and Lisa as the output. This is because it picks the first three names that match the criteria. One thing to note is that the database could actually return other combination of 3 names as results. It could be “Tom Tom Jerry” or “Jerry Jerry Lisa” or any other combinations. This is because we didn’t specified any sorting criteria in our query. The database didn’t know which record is the first and which one is the second. So the database system will just randomly pick any 3 names for us.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that’s why , we need to learn about the ORDER BY keyword.</a:t>
            </a:r>
            <a:endParaRPr/>
          </a:p>
        </p:txBody>
      </p:sp>
      <p:sp>
        <p:nvSpPr>
          <p:cNvPr id="364" name="Google Shape;3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some scenarios, we want to have a sorted results from the database. For example, we want to sort the movies by the year they were released or sort it alphabetically by the movie title. If it is a students list, maybe I want to order the results by their age or by their exam score. To achieve this, we can use the “Order by” keyword.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Let’s take a look in the example at the top right hand corner, we just added the “ORDER BY first name ASC” at the end of the query. What does that mean? It means that we are going to sort the results by its first_name in an ascending order. ASC refers to ascending order.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can also sort the results using descending order by using “DESC” keyword instead of the ASC keyword.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could be scenarios where there are duplicate values in the same column. For our example, if there are 2 records with the same first name, then how should the computer decide which one goes first? To resolve this issue, we can define a secondary, tertiary or even more columns for sorting.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sample, we have put both first_name and last_name in the ORDER BY options. When there are duplicates in the first name, the database will decide which one goes first by comparing the last name column.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77" name="Google Shape;3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we are going to take a deeper look in the 2 examples in the previous page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first example is quite easy to understand, we are just selecting all the first name from the table. We added the order by first_name ASC at the end so the results would be sorted in alphabetical order.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second example is a bit more complicated, we try to select 2 columns, both first name and last name from the table, and sort by both first name and last name.So what does that mean by “sort by 2 columns”. It means that if the first sorting criteria are the same for 2 records, we will use the second one to decide their ordering.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For example, here we have two Toms, so using the First Name only could not decide which Tom should rank higher. We will then need to look at the second order by criteria “Last Name” to decide which one go first and which one go second. As we are sorting in a descending order, Tom Smith would be the first in the list, follow by Tom Davis.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Now please pause the video and take a look both examples. Make sure you completely understand what’s happening before you continue.</a:t>
            </a:r>
            <a:endParaRPr/>
          </a:p>
        </p:txBody>
      </p:sp>
      <p:sp>
        <p:nvSpPr>
          <p:cNvPr id="389" name="Google Shape;3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400"/>
              <a:buNone/>
            </a:pPr>
            <a:r>
              <a:rPr lang="en-US" sz="1800">
                <a:solidFill>
                  <a:srgbClr val="3E4754"/>
                </a:solidFill>
                <a:latin typeface="Arial"/>
                <a:ea typeface="Arial"/>
                <a:cs typeface="Arial"/>
                <a:sym typeface="Arial"/>
              </a:rPr>
              <a:t>As mentioned before, if you don’t include an ORDER BY block with LIMIT, then the database will only randomly return a few records to you.</a:t>
            </a:r>
            <a:endParaRPr sz="1800">
              <a:solidFill>
                <a:srgbClr val="3E4754"/>
              </a:solidFill>
              <a:latin typeface="Arial"/>
              <a:ea typeface="Arial"/>
              <a:cs typeface="Arial"/>
              <a:sym typeface="Arial"/>
            </a:endParaRPr>
          </a:p>
          <a:p>
            <a:pPr indent="0" lvl="0" marL="0" rtl="0" algn="l">
              <a:lnSpc>
                <a:spcPct val="150000"/>
              </a:lnSpc>
              <a:spcBef>
                <a:spcPts val="0"/>
              </a:spcBef>
              <a:spcAft>
                <a:spcPts val="0"/>
              </a:spcAft>
              <a:buSzPts val="1400"/>
              <a:buNone/>
            </a:pPr>
            <a:r>
              <a:rPr lang="en-US" sz="1800">
                <a:solidFill>
                  <a:srgbClr val="3E4754"/>
                </a:solidFill>
                <a:latin typeface="Arial"/>
                <a:ea typeface="Arial"/>
                <a:cs typeface="Arial"/>
                <a:sym typeface="Arial"/>
              </a:rPr>
              <a:t>To return some meaningful results with LIMIT, you can combine LIMIT and ORDER by.</a:t>
            </a:r>
            <a:endParaRPr sz="1800">
              <a:solidFill>
                <a:srgbClr val="3E4754"/>
              </a:solidFill>
              <a:latin typeface="Arial"/>
              <a:ea typeface="Arial"/>
              <a:cs typeface="Arial"/>
              <a:sym typeface="Arial"/>
            </a:endParaRPr>
          </a:p>
          <a:p>
            <a:pPr indent="0" lvl="0" marL="0" rtl="0" algn="l">
              <a:lnSpc>
                <a:spcPct val="150000"/>
              </a:lnSpc>
              <a:spcBef>
                <a:spcPts val="0"/>
              </a:spcBef>
              <a:spcAft>
                <a:spcPts val="0"/>
              </a:spcAft>
              <a:buSzPts val="1400"/>
              <a:buNone/>
            </a:pPr>
            <a:r>
              <a:t/>
            </a:r>
            <a:endParaRPr sz="1800">
              <a:solidFill>
                <a:srgbClr val="3E4754"/>
              </a:solidFill>
              <a:latin typeface="Arial"/>
              <a:ea typeface="Arial"/>
              <a:cs typeface="Arial"/>
              <a:sym typeface="Arial"/>
            </a:endParaRPr>
          </a:p>
          <a:p>
            <a:pPr indent="0" lvl="0" marL="0" rtl="0" algn="l">
              <a:lnSpc>
                <a:spcPct val="150000"/>
              </a:lnSpc>
              <a:spcBef>
                <a:spcPts val="0"/>
              </a:spcBef>
              <a:spcAft>
                <a:spcPts val="0"/>
              </a:spcAft>
              <a:buSzPts val="1400"/>
              <a:buNone/>
            </a:pPr>
            <a:r>
              <a:rPr lang="en-US" sz="1800">
                <a:solidFill>
                  <a:srgbClr val="3E4754"/>
                </a:solidFill>
                <a:latin typeface="Arial"/>
                <a:ea typeface="Arial"/>
                <a:cs typeface="Arial"/>
                <a:sym typeface="Arial"/>
              </a:rPr>
              <a:t>For example, if you have a students table with their exam score like the one on this slide, you can write a query with “ORDER BY exam_score LIMIT 3” to return the top 3 students from the class.</a:t>
            </a:r>
            <a:endParaRPr sz="1800">
              <a:solidFill>
                <a:srgbClr val="3E4754"/>
              </a:solidFill>
              <a:latin typeface="Arial"/>
              <a:ea typeface="Arial"/>
              <a:cs typeface="Arial"/>
              <a:sym typeface="Arial"/>
            </a:endParaRPr>
          </a:p>
          <a:p>
            <a:pPr indent="0" lvl="0" marL="0" rtl="0" algn="l">
              <a:lnSpc>
                <a:spcPct val="150000"/>
              </a:lnSpc>
              <a:spcBef>
                <a:spcPts val="0"/>
              </a:spcBef>
              <a:spcAft>
                <a:spcPts val="0"/>
              </a:spcAft>
              <a:buSzPts val="1400"/>
              <a:buNone/>
            </a:pPr>
            <a:r>
              <a:t/>
            </a:r>
            <a:endParaRPr sz="1800">
              <a:solidFill>
                <a:srgbClr val="3E4754"/>
              </a:solidFill>
              <a:latin typeface="Arial"/>
              <a:ea typeface="Arial"/>
              <a:cs typeface="Arial"/>
              <a:sym typeface="Arial"/>
            </a:endParaRPr>
          </a:p>
          <a:p>
            <a:pPr indent="0" lvl="0" marL="0" rtl="0" algn="l">
              <a:lnSpc>
                <a:spcPct val="150000"/>
              </a:lnSpc>
              <a:spcBef>
                <a:spcPts val="0"/>
              </a:spcBef>
              <a:spcAft>
                <a:spcPts val="0"/>
              </a:spcAft>
              <a:buSzPts val="1400"/>
              <a:buNone/>
            </a:pPr>
            <a:r>
              <a:rPr lang="en-US" sz="1800">
                <a:solidFill>
                  <a:srgbClr val="3E4754"/>
                </a:solidFill>
                <a:latin typeface="Arial"/>
                <a:ea typeface="Arial"/>
                <a:cs typeface="Arial"/>
                <a:sym typeface="Arial"/>
              </a:rPr>
              <a:t>The database will first sort the table in descending order, then return the first 3 students to u. </a:t>
            </a:r>
            <a:endParaRPr sz="1800">
              <a:solidFill>
                <a:srgbClr val="3E4754"/>
              </a:solidFill>
              <a:latin typeface="Arial"/>
              <a:ea typeface="Arial"/>
              <a:cs typeface="Arial"/>
              <a:sym typeface="Arial"/>
            </a:endParaRPr>
          </a:p>
          <a:p>
            <a:pPr indent="0" lvl="0" marL="0" rtl="0" algn="l">
              <a:lnSpc>
                <a:spcPct val="150000"/>
              </a:lnSpc>
              <a:spcBef>
                <a:spcPts val="0"/>
              </a:spcBef>
              <a:spcAft>
                <a:spcPts val="0"/>
              </a:spcAft>
              <a:buSzPts val="1400"/>
              <a:buNone/>
            </a:pPr>
            <a:r>
              <a:t/>
            </a:r>
            <a:endParaRPr sz="1800">
              <a:solidFill>
                <a:srgbClr val="3E4754"/>
              </a:solidFill>
              <a:latin typeface="Arial"/>
              <a:ea typeface="Arial"/>
              <a:cs typeface="Arial"/>
              <a:sym typeface="Arial"/>
            </a:endParaRPr>
          </a:p>
          <a:p>
            <a:pPr indent="0" lvl="0" marL="0" rtl="0" algn="l">
              <a:lnSpc>
                <a:spcPct val="150000"/>
              </a:lnSpc>
              <a:spcBef>
                <a:spcPts val="0"/>
              </a:spcBef>
              <a:spcAft>
                <a:spcPts val="0"/>
              </a:spcAft>
              <a:buSzPts val="1400"/>
              <a:buNone/>
            </a:pPr>
            <a:r>
              <a:t/>
            </a:r>
            <a:endParaRPr sz="1800">
              <a:solidFill>
                <a:srgbClr val="3E4754"/>
              </a:solidFill>
              <a:latin typeface="Arial"/>
              <a:ea typeface="Arial"/>
              <a:cs typeface="Arial"/>
              <a:sym typeface="Arial"/>
            </a:endParaRPr>
          </a:p>
          <a:p>
            <a:pPr indent="0" lvl="0" marL="0" rtl="0" algn="l">
              <a:lnSpc>
                <a:spcPct val="150000"/>
              </a:lnSpc>
              <a:spcBef>
                <a:spcPts val="0"/>
              </a:spcBef>
              <a:spcAft>
                <a:spcPts val="0"/>
              </a:spcAft>
              <a:buSzPts val="1400"/>
              <a:buNone/>
            </a:pPr>
            <a:r>
              <a:t/>
            </a:r>
            <a:endParaRPr sz="1800">
              <a:solidFill>
                <a:srgbClr val="3E4754"/>
              </a:solidFill>
              <a:latin typeface="Arial"/>
              <a:ea typeface="Arial"/>
              <a:cs typeface="Arial"/>
              <a:sym typeface="Arial"/>
            </a:endParaRPr>
          </a:p>
          <a:p>
            <a:pPr indent="0" lvl="0" marL="0" rtl="0" algn="l">
              <a:lnSpc>
                <a:spcPct val="150000"/>
              </a:lnSpc>
              <a:spcBef>
                <a:spcPts val="0"/>
              </a:spcBef>
              <a:spcAft>
                <a:spcPts val="0"/>
              </a:spcAft>
              <a:buSzPts val="1400"/>
              <a:buNone/>
            </a:pPr>
            <a:r>
              <a:t/>
            </a:r>
            <a:endParaRPr sz="1800">
              <a:solidFill>
                <a:srgbClr val="3E4754"/>
              </a:solidFill>
              <a:latin typeface="Arial"/>
              <a:ea typeface="Arial"/>
              <a:cs typeface="Arial"/>
              <a:sym typeface="Arial"/>
            </a:endParaRPr>
          </a:p>
        </p:txBody>
      </p:sp>
      <p:sp>
        <p:nvSpPr>
          <p:cNvPr id="407" name="Google Shape;4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take a look in one more example of LIMIT and ORDER BY.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query first order the list of names by their first name, and then pick only the first 3 names as results. you can see here, the results would be “Jerry, Jerry Lisa”.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To Ashish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Please do a demo here, by using the movie database. You can do some order by and limit with the movies table. e.g. order by movie titles and limit 3. or Order by year, title limit 10 etc.</a:t>
            </a:r>
            <a:endParaRPr/>
          </a:p>
        </p:txBody>
      </p:sp>
      <p:sp>
        <p:nvSpPr>
          <p:cNvPr id="419" name="Google Shape;4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3E4754"/>
                </a:solidFill>
              </a:rPr>
              <a:t>In this chapter, we have learned a couple different SELECT statements and its variations. You will get chance to practice more in the lab exercises. See you in the next chapter!</a:t>
            </a:r>
            <a:endParaRPr/>
          </a:p>
        </p:txBody>
      </p:sp>
      <p:sp>
        <p:nvSpPr>
          <p:cNvPr id="431" name="Google Shape;4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There are a lot about select and we won’t be able to cover them in just one chapter. In this chapter, we will first talk about the </a:t>
            </a:r>
            <a:endParaRPr/>
          </a:p>
          <a:p>
            <a:pPr indent="-317500" lvl="0" marL="457200" rtl="0" algn="l">
              <a:lnSpc>
                <a:spcPct val="150000"/>
              </a:lnSpc>
              <a:spcBef>
                <a:spcPts val="0"/>
              </a:spcBef>
              <a:spcAft>
                <a:spcPts val="0"/>
              </a:spcAft>
              <a:buClr>
                <a:srgbClr val="333333"/>
              </a:buClr>
              <a:buSzPts val="1400"/>
              <a:buFont typeface="Arial"/>
              <a:buChar char="●"/>
            </a:pPr>
            <a:r>
              <a:rPr lang="en-US">
                <a:solidFill>
                  <a:srgbClr val="333333"/>
                </a:solidFill>
                <a:latin typeface="Arial"/>
                <a:ea typeface="Arial"/>
                <a:cs typeface="Arial"/>
                <a:sym typeface="Arial"/>
              </a:rPr>
              <a:t>SELECT  Basic structure</a:t>
            </a:r>
            <a:endParaRPr>
              <a:solidFill>
                <a:srgbClr val="333333"/>
              </a:solidFill>
              <a:latin typeface="Arial"/>
              <a:ea typeface="Arial"/>
              <a:cs typeface="Arial"/>
              <a:sym typeface="Arial"/>
            </a:endParaRPr>
          </a:p>
          <a:p>
            <a:pPr indent="-317500" lvl="0" marL="457200" rtl="0" algn="l">
              <a:lnSpc>
                <a:spcPct val="150000"/>
              </a:lnSpc>
              <a:spcBef>
                <a:spcPts val="0"/>
              </a:spcBef>
              <a:spcAft>
                <a:spcPts val="0"/>
              </a:spcAft>
              <a:buClr>
                <a:srgbClr val="333333"/>
              </a:buClr>
              <a:buSzPts val="1400"/>
              <a:buFont typeface="Arial"/>
              <a:buChar char="●"/>
            </a:pPr>
            <a:r>
              <a:rPr lang="en-US">
                <a:solidFill>
                  <a:srgbClr val="333333"/>
                </a:solidFill>
                <a:latin typeface="Arial"/>
                <a:ea typeface="Arial"/>
                <a:cs typeface="Arial"/>
                <a:sym typeface="Arial"/>
              </a:rPr>
              <a:t>Select Distinct Statement and </a:t>
            </a:r>
            <a:endParaRPr>
              <a:solidFill>
                <a:srgbClr val="333333"/>
              </a:solidFill>
              <a:latin typeface="Arial"/>
              <a:ea typeface="Arial"/>
              <a:cs typeface="Arial"/>
              <a:sym typeface="Arial"/>
            </a:endParaRPr>
          </a:p>
          <a:p>
            <a:pPr indent="-317500" lvl="0" marL="457200" rtl="0" algn="l">
              <a:lnSpc>
                <a:spcPct val="150000"/>
              </a:lnSpc>
              <a:spcBef>
                <a:spcPts val="0"/>
              </a:spcBef>
              <a:spcAft>
                <a:spcPts val="0"/>
              </a:spcAft>
              <a:buClr>
                <a:srgbClr val="333333"/>
              </a:buClr>
              <a:buSzPts val="1400"/>
              <a:buFont typeface="Arial"/>
              <a:buChar char="●"/>
            </a:pPr>
            <a:r>
              <a:rPr lang="en-US">
                <a:solidFill>
                  <a:srgbClr val="333333"/>
                </a:solidFill>
                <a:latin typeface="Arial"/>
                <a:ea typeface="Arial"/>
                <a:cs typeface="Arial"/>
                <a:sym typeface="Arial"/>
              </a:rPr>
              <a:t>the usage of Limit and order by keyword</a:t>
            </a:r>
            <a:endParaRPr>
              <a:solidFill>
                <a:srgbClr val="333333"/>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t>Let’s move ahead to get started with the first topic.</a:t>
            </a:r>
            <a:endParaRPr/>
          </a:p>
          <a:p>
            <a:pPr indent="0" lvl="0" marL="0" rtl="0" algn="l">
              <a:lnSpc>
                <a:spcPct val="100000"/>
              </a:lnSpc>
              <a:spcBef>
                <a:spcPts val="0"/>
              </a:spcBef>
              <a:spcAft>
                <a:spcPts val="0"/>
              </a:spcAft>
              <a:buSzPts val="1400"/>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get a complete understanding of SELECT statements, we should first take a look in its structure.</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biggest advantage of learning SQL is that SQL is written in plain English. It is human readable and easy to understand. Even if you don’t know anything about SQL, you can still kind of guess the meaning of a SQL statement. This is quite uncommon in the other programming languages.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will start by learning about the Select statement. If you still remember that, select statement is for retrieving or getting some data records from a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Here in the middle of the page, we have put the basic structure of a SQL select statement here. Each of the SQL select statement is composed by these building blocks. The two black blocks are mandatory, and others are optional.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first block is about picking the columns that I want to extract from the table. In reality, there could be more than a hundred columns in a database table and we don’t want to extract all of them everytime. So we should pick the columns we want here. If you want to get all of them, you can simply put “select *” where the * represents all columns.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second block is simple, it just specifies which table we are trying to get data from.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remaining 4 are optional blocks to help you in aggregating the data, filtering the data, sorting the data and limit the number of data to be return. Combining these 4 optional blocks, basically you can implement any data extraction logic. We are going to deepdive into each of them.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have now understand the structure of SQL select query so we can now start writing queries.</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take a look in these simple example of select statement. You will basically put the column names you want here, separated by commas, and the table name that you want to pull data from after the FROM keyword.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Let’s do a quick exercise for our example movies database.</a:t>
            </a:r>
            <a:endParaRPr/>
          </a:p>
          <a:p>
            <a:pPr indent="0" lvl="0" marL="0" rtl="0" algn="l">
              <a:lnSpc>
                <a:spcPct val="100000"/>
              </a:lnSpc>
              <a:spcBef>
                <a:spcPts val="0"/>
              </a:spcBef>
              <a:spcAft>
                <a:spcPts val="0"/>
              </a:spcAft>
              <a:buSzPts val="1400"/>
              <a:buNone/>
            </a:pPr>
            <a:r>
              <a:rPr lang="en-US"/>
              <a:t>Say, we want to extract all the movie titles and their release year from the movies table, what would you do? You can write a query like this one. “SELECT title, year FROM movies”.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 me do a demonstration with DB Browser here.</a:t>
            </a:r>
            <a:endParaRPr/>
          </a:p>
          <a:p>
            <a:pPr indent="0" lvl="0" marL="0" rtl="0" algn="l">
              <a:lnSpc>
                <a:spcPct val="100000"/>
              </a:lnSpc>
              <a:spcBef>
                <a:spcPts val="0"/>
              </a:spcBef>
              <a:spcAft>
                <a:spcPts val="0"/>
              </a:spcAft>
              <a:buSzPts val="1400"/>
              <a:buNone/>
            </a:pPr>
            <a:r>
              <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Sometimes you would want to rename a column using the AS keyword. We usually do this if we think that the column name is not good enough, say too long, too abstract etc.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example, if we want to display the “title” column as “movie_title”, we can put “AS movie_title” after title. By doing this, the result return from the query is still the list of movie_title, but it would get displayed as “movie_title” instead of “title”. Do note that by doing this, you are only renaming the column name in the results of the query, the data or column names in the database remain unchanged.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DEMO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brings us to the end of this part. In the remaining part of this chapter, we are going to explore some special variations of Select command.</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section, we are going to talk about the first SQL select statement options, which is “DISTINCT”.</a:t>
            </a:r>
            <a:endParaRPr/>
          </a:p>
        </p:txBody>
      </p:sp>
      <p:sp>
        <p:nvSpPr>
          <p:cNvPr id="211" name="Google Shape;21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lang="en-US">
                <a:highlight>
                  <a:srgbClr val="FFFFFF"/>
                </a:highlight>
              </a:rPr>
              <a:t>The SELECT DISTINCT statement is used to return only distinct (or say different) values. Inside a table, a column often contains many duplicate values. These duplicated values could come from both data entry issue or actual duplication like students having same names. Sometimes you only want to list out the distinct values in your result  set. In this case, SELECT DICTINCT statement would be super useful. It would help you in removing duplicated and repeating results.</a:t>
            </a:r>
            <a:endParaRPr>
              <a:highlight>
                <a:srgbClr val="FFFFFF"/>
              </a:highlight>
            </a:endParaRPr>
          </a:p>
          <a:p>
            <a:pPr indent="0" lvl="0" marL="0" rtl="0" algn="l">
              <a:lnSpc>
                <a:spcPct val="100000"/>
              </a:lnSpc>
              <a:spcBef>
                <a:spcPts val="1400"/>
              </a:spcBef>
              <a:spcAft>
                <a:spcPts val="0"/>
              </a:spcAft>
              <a:buSzPts val="1400"/>
              <a:buNone/>
            </a:pPr>
            <a:r>
              <a:t/>
            </a:r>
            <a:endParaRPr/>
          </a:p>
        </p:txBody>
      </p:sp>
      <p:sp>
        <p:nvSpPr>
          <p:cNvPr id="271" name="Google Shape;2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see an actual example of the SELECT DISTINCT. If you run the SELECT query here without the distinct keyword, then you will see that there will be duplicated records in the result. There are 2 Toms and 2 Jerrys in the class, so in the result, there are 2 Toms and 2 Jerrys.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But if you run the query with the distinct keyword, You would notice that, only the unique first names are returned. Even though there are 2 Jerrys in the table, but it is returned only once. Same is the case with Tom.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would want to use this DISTINCT keyword if you believe that there would be duplicated results and want to make sure that your results only contained unique values.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 hope you now understand how to use the DISTINCT keywords and see you in the next video.</a:t>
            </a:r>
            <a:endParaRPr/>
          </a:p>
        </p:txBody>
      </p:sp>
      <p:sp>
        <p:nvSpPr>
          <p:cNvPr id="280" name="Google Shape;2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b037352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b037352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b037352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b037352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b037352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b037352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b037352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b037352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b037352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b037352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b037352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b037352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b037352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b037352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b037352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b037352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b037352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b037352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b037352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b037352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b037352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b037352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b037352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b037352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b037352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b037352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b037352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b037352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b037352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b037352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b037352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b037352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b037352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b037352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b037352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b037352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b037352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b037352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b037352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b037352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b037352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b037352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b037352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b037352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b037352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b037352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b037352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b037352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b037352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b037352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b037352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b037352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b037352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b037352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b037352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b037352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b037352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b037352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b037352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b037352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b037352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b037352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b037352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b037352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b037352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b037352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b037352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b037352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b037352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0" name="Google Shape;100;p1"/>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3</a:t>
            </a:r>
            <a:r>
              <a:rPr b="1" i="0" lang="en-US" sz="4400" u="none" cap="none" strike="noStrike">
                <a:solidFill>
                  <a:srgbClr val="F0EFEE"/>
                </a:solidFill>
                <a:latin typeface="Arial"/>
                <a:ea typeface="Arial"/>
                <a:cs typeface="Arial"/>
                <a:sym typeface="Arial"/>
              </a:rPr>
              <a:t>.4</a:t>
            </a:r>
            <a:endParaRPr b="1" i="0" sz="4400" u="none" cap="none" strike="noStrike">
              <a:solidFill>
                <a:srgbClr val="3E4754"/>
              </a:solidFill>
              <a:latin typeface="Arial"/>
              <a:ea typeface="Arial"/>
              <a:cs typeface="Arial"/>
              <a:sym typeface="Arial"/>
            </a:endParaRPr>
          </a:p>
        </p:txBody>
      </p:sp>
      <p:sp>
        <p:nvSpPr>
          <p:cNvPr id="102" name="Google Shape;102;p1"/>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rgbClr val="F0EFEE"/>
                </a:solidFill>
                <a:latin typeface="Arial"/>
                <a:ea typeface="Arial"/>
                <a:cs typeface="Arial"/>
                <a:sym typeface="Arial"/>
              </a:rPr>
              <a:t>Basic SELECT Queries</a:t>
            </a:r>
            <a:endParaRPr b="0" i="0" sz="2800" u="none" cap="none" strike="noStrike">
              <a:solidFill>
                <a:srgbClr val="F0EFEE"/>
              </a:solidFill>
              <a:latin typeface="Arial"/>
              <a:ea typeface="Arial"/>
              <a:cs typeface="Arial"/>
              <a:sym typeface="Arial"/>
            </a:endParaRPr>
          </a:p>
        </p:txBody>
      </p:sp>
      <p:cxnSp>
        <p:nvCxnSpPr>
          <p:cNvPr id="103" name="Google Shape;103;p1"/>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6" name="Shape 296"/>
        <p:cNvGrpSpPr/>
        <p:nvPr/>
      </p:nvGrpSpPr>
      <p:grpSpPr>
        <a:xfrm>
          <a:off x="0" y="0"/>
          <a:ext cx="0" cy="0"/>
          <a:chOff x="0" y="0"/>
          <a:chExt cx="0" cy="0"/>
        </a:xfrm>
      </p:grpSpPr>
      <p:sp>
        <p:nvSpPr>
          <p:cNvPr id="297" name="Google Shape;297;p10"/>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98" name="Google Shape;298;p10"/>
          <p:cNvGrpSpPr/>
          <p:nvPr/>
        </p:nvGrpSpPr>
        <p:grpSpPr>
          <a:xfrm>
            <a:off x="8923271" y="3307227"/>
            <a:ext cx="2993546" cy="2620037"/>
            <a:chOff x="5259751" y="732778"/>
            <a:chExt cx="6557604" cy="5739403"/>
          </a:xfrm>
        </p:grpSpPr>
        <p:grpSp>
          <p:nvGrpSpPr>
            <p:cNvPr id="299" name="Google Shape;299;p10"/>
            <p:cNvGrpSpPr/>
            <p:nvPr/>
          </p:nvGrpSpPr>
          <p:grpSpPr>
            <a:xfrm rot="-819746">
              <a:off x="7170211" y="1966797"/>
              <a:ext cx="818210" cy="1067033"/>
              <a:chOff x="7135192" y="1236172"/>
              <a:chExt cx="818214" cy="1067038"/>
            </a:xfrm>
          </p:grpSpPr>
          <p:sp>
            <p:nvSpPr>
              <p:cNvPr id="300" name="Google Shape;300;p10"/>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01" name="Google Shape;301;p10"/>
              <p:cNvGrpSpPr/>
              <p:nvPr/>
            </p:nvGrpSpPr>
            <p:grpSpPr>
              <a:xfrm>
                <a:off x="7135192" y="1625685"/>
                <a:ext cx="791271" cy="677525"/>
                <a:chOff x="1934025" y="1001650"/>
                <a:chExt cx="415300" cy="355600"/>
              </a:xfrm>
            </p:grpSpPr>
            <p:sp>
              <p:nvSpPr>
                <p:cNvPr id="302" name="Google Shape;302;p1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3" name="Google Shape;303;p1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4" name="Google Shape;304;p1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5" name="Google Shape;305;p1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06" name="Google Shape;306;p10"/>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7" name="Google Shape;307;p10"/>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08" name="Google Shape;308;p10"/>
            <p:cNvGrpSpPr/>
            <p:nvPr/>
          </p:nvGrpSpPr>
          <p:grpSpPr>
            <a:xfrm rot="929101">
              <a:off x="10666777" y="845650"/>
              <a:ext cx="970514" cy="919313"/>
              <a:chOff x="2583100" y="2973775"/>
              <a:chExt cx="461550" cy="437200"/>
            </a:xfrm>
          </p:grpSpPr>
          <p:sp>
            <p:nvSpPr>
              <p:cNvPr id="309" name="Google Shape;309;p1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0" name="Google Shape;310;p1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1" name="Google Shape;311;p10"/>
            <p:cNvGrpSpPr/>
            <p:nvPr/>
          </p:nvGrpSpPr>
          <p:grpSpPr>
            <a:xfrm>
              <a:off x="5259751" y="5850496"/>
              <a:ext cx="836142" cy="621685"/>
              <a:chOff x="5247525" y="3007275"/>
              <a:chExt cx="517575" cy="384825"/>
            </a:xfrm>
          </p:grpSpPr>
          <p:sp>
            <p:nvSpPr>
              <p:cNvPr id="312" name="Google Shape;312;p1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3" name="Google Shape;313;p1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4" name="Google Shape;314;p10"/>
            <p:cNvGrpSpPr/>
            <p:nvPr/>
          </p:nvGrpSpPr>
          <p:grpSpPr>
            <a:xfrm rot="-995577">
              <a:off x="8647544" y="3714912"/>
              <a:ext cx="874251" cy="717776"/>
              <a:chOff x="2599525" y="3688600"/>
              <a:chExt cx="428675" cy="351950"/>
            </a:xfrm>
          </p:grpSpPr>
          <p:sp>
            <p:nvSpPr>
              <p:cNvPr id="315" name="Google Shape;315;p1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6" name="Google Shape;316;p1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7" name="Google Shape;317;p1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8" name="Google Shape;318;p10"/>
            <p:cNvGrpSpPr/>
            <p:nvPr/>
          </p:nvGrpSpPr>
          <p:grpSpPr>
            <a:xfrm>
              <a:off x="10447751" y="3460900"/>
              <a:ext cx="688381" cy="688381"/>
              <a:chOff x="5941025" y="3634400"/>
              <a:chExt cx="467650" cy="467650"/>
            </a:xfrm>
          </p:grpSpPr>
          <p:sp>
            <p:nvSpPr>
              <p:cNvPr id="319" name="Google Shape;319;p1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0" name="Google Shape;320;p1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1" name="Google Shape;321;p1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2" name="Google Shape;322;p1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3" name="Google Shape;323;p1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4" name="Google Shape;324;p1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25" name="Google Shape;325;p10"/>
            <p:cNvGrpSpPr/>
            <p:nvPr/>
          </p:nvGrpSpPr>
          <p:grpSpPr>
            <a:xfrm rot="-1150372">
              <a:off x="9034375" y="1570689"/>
              <a:ext cx="754925" cy="714869"/>
              <a:chOff x="5973900" y="318475"/>
              <a:chExt cx="401900" cy="380575"/>
            </a:xfrm>
          </p:grpSpPr>
          <p:sp>
            <p:nvSpPr>
              <p:cNvPr id="326" name="Google Shape;326;p1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7" name="Google Shape;327;p1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8" name="Google Shape;328;p1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9" name="Google Shape;329;p1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0" name="Google Shape;330;p1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1" name="Google Shape;331;p1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2" name="Google Shape;332;p1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3" name="Google Shape;333;p1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4" name="Google Shape;334;p10"/>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5" name="Google Shape;335;p10"/>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6" name="Google Shape;336;p10"/>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7" name="Google Shape;337;p10"/>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8" name="Google Shape;338;p10"/>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9" name="Google Shape;339;p10"/>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40" name="Google Shape;340;p10"/>
            <p:cNvGrpSpPr/>
            <p:nvPr/>
          </p:nvGrpSpPr>
          <p:grpSpPr>
            <a:xfrm rot="-2485038">
              <a:off x="7686107" y="5449622"/>
              <a:ext cx="833851" cy="799886"/>
              <a:chOff x="5233525" y="4954450"/>
              <a:chExt cx="538275" cy="516350"/>
            </a:xfrm>
          </p:grpSpPr>
          <p:sp>
            <p:nvSpPr>
              <p:cNvPr id="341" name="Google Shape;341;p1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2" name="Google Shape;342;p1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3" name="Google Shape;343;p1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4" name="Google Shape;344;p1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5" name="Google Shape;345;p1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6" name="Google Shape;346;p1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7" name="Google Shape;347;p10"/>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8" name="Google Shape;348;p10"/>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9" name="Google Shape;349;p10"/>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0" name="Google Shape;350;p10"/>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1" name="Google Shape;351;p10"/>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52" name="Google Shape;352;p10"/>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LIMIT and ORDER BY</a:t>
            </a:r>
            <a:endParaRPr>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1"/>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58" name="Google Shape;358;p11"/>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359" name="Google Shape;359;p11"/>
          <p:cNvSpPr txBox="1"/>
          <p:nvPr>
            <p:ph idx="1" type="body"/>
          </p:nvPr>
        </p:nvSpPr>
        <p:spPr>
          <a:xfrm>
            <a:off x="3382600" y="1759500"/>
            <a:ext cx="6535800" cy="1825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When you look for some specific rows of the table instead of getting the full data, the LIMIT keyword can help to get the first few rows of the query result</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The number of rows can be set as any numbers you want</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Consolas"/>
              <a:ea typeface="Consolas"/>
              <a:cs typeface="Consolas"/>
              <a:sym typeface="Consolas"/>
            </a:endParaRPr>
          </a:p>
        </p:txBody>
      </p:sp>
      <p:sp>
        <p:nvSpPr>
          <p:cNvPr id="360" name="Google Shape;360;p11"/>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LIMIT</a:t>
            </a:r>
            <a:endParaRPr b="0" i="0" sz="3500" u="none" cap="none" strike="noStrike">
              <a:solidFill>
                <a:srgbClr val="3E4754"/>
              </a:solidFill>
              <a:latin typeface="Arial"/>
              <a:ea typeface="Arial"/>
              <a:cs typeface="Arial"/>
              <a:sym typeface="Arial"/>
            </a:endParaRPr>
          </a:p>
        </p:txBody>
      </p:sp>
      <p:sp>
        <p:nvSpPr>
          <p:cNvPr id="361" name="Google Shape;361;p11"/>
          <p:cNvSpPr/>
          <p:nvPr/>
        </p:nvSpPr>
        <p:spPr>
          <a:xfrm>
            <a:off x="3382600" y="4008350"/>
            <a:ext cx="6535800" cy="6033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first_name FROM party_name_list LIMIT 3</a:t>
            </a:r>
            <a:endParaRPr b="0" i="0" sz="2100" u="none" cap="none" strike="noStrike">
              <a:solidFill>
                <a:schemeClr val="lt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2"/>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67" name="Google Shape;367;p12"/>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graphicFrame>
        <p:nvGraphicFramePr>
          <p:cNvPr id="368" name="Google Shape;368;p12"/>
          <p:cNvGraphicFramePr/>
          <p:nvPr/>
        </p:nvGraphicFramePr>
        <p:xfrm>
          <a:off x="2062500" y="1969775"/>
          <a:ext cx="3000000" cy="3000000"/>
        </p:xfrm>
        <a:graphic>
          <a:graphicData uri="http://schemas.openxmlformats.org/drawingml/2006/table">
            <a:tbl>
              <a:tblPr>
                <a:noFill/>
                <a:tableStyleId>{009CED12-2861-44ED-B315-92416A59BB2F}</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Smith</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Jones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Miller</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Davis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Johnson</a:t>
                      </a:r>
                      <a:endParaRPr sz="1400" u="none" cap="none" strike="noStrike">
                        <a:latin typeface="Arial"/>
                        <a:ea typeface="Arial"/>
                        <a:cs typeface="Arial"/>
                        <a:sym typeface="Arial"/>
                      </a:endParaRPr>
                    </a:p>
                  </a:txBody>
                  <a:tcPr marT="91425" marB="91425" marR="91425" marL="91425"/>
                </a:tc>
              </a:tr>
            </a:tbl>
          </a:graphicData>
        </a:graphic>
      </p:graphicFrame>
      <p:graphicFrame>
        <p:nvGraphicFramePr>
          <p:cNvPr id="369" name="Google Shape;369;p12"/>
          <p:cNvGraphicFramePr/>
          <p:nvPr/>
        </p:nvGraphicFramePr>
        <p:xfrm>
          <a:off x="9123100" y="2365963"/>
          <a:ext cx="3000000" cy="3000000"/>
        </p:xfrm>
        <a:graphic>
          <a:graphicData uri="http://schemas.openxmlformats.org/drawingml/2006/table">
            <a:tbl>
              <a:tblPr>
                <a:noFill/>
                <a:tableStyleId>{009CED12-2861-44ED-B315-92416A59BB2F}</a:tableStyleId>
              </a:tblPr>
              <a:tblGrid>
                <a:gridCol w="1585850"/>
              </a:tblGrid>
              <a:tr h="4267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r>
            </a:tbl>
          </a:graphicData>
        </a:graphic>
      </p:graphicFrame>
      <p:cxnSp>
        <p:nvCxnSpPr>
          <p:cNvPr id="370" name="Google Shape;370;p12"/>
          <p:cNvCxnSpPr/>
          <p:nvPr/>
        </p:nvCxnSpPr>
        <p:spPr>
          <a:xfrm>
            <a:off x="5669825" y="3781838"/>
            <a:ext cx="3112500" cy="0"/>
          </a:xfrm>
          <a:prstGeom prst="straightConnector1">
            <a:avLst/>
          </a:prstGeom>
          <a:noFill/>
          <a:ln cap="flat" cmpd="sng" w="38100">
            <a:solidFill>
              <a:schemeClr val="dk2"/>
            </a:solidFill>
            <a:prstDash val="solid"/>
            <a:round/>
            <a:headEnd len="sm" w="sm" type="none"/>
            <a:tailEnd len="med" w="med" type="triangle"/>
          </a:ln>
        </p:spPr>
      </p:cxnSp>
      <p:sp>
        <p:nvSpPr>
          <p:cNvPr id="371" name="Google Shape;371;p12"/>
          <p:cNvSpPr txBox="1"/>
          <p:nvPr/>
        </p:nvSpPr>
        <p:spPr>
          <a:xfrm>
            <a:off x="5678375" y="2365975"/>
            <a:ext cx="3000000" cy="1182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SELECT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   first_name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FROM party_name_list </a:t>
            </a:r>
            <a:r>
              <a:rPr b="0" i="0" lang="en-US" sz="1800" u="none" cap="none" strike="noStrike">
                <a:solidFill>
                  <a:schemeClr val="dk1"/>
                </a:solidFill>
                <a:highlight>
                  <a:schemeClr val="accent4"/>
                </a:highlight>
                <a:latin typeface="Consolas"/>
                <a:ea typeface="Consolas"/>
                <a:cs typeface="Consolas"/>
                <a:sym typeface="Consolas"/>
              </a:rPr>
              <a:t>LIMIT 3</a:t>
            </a:r>
            <a:endParaRPr b="0" i="0" sz="1800" u="none" cap="none" strike="noStrike">
              <a:solidFill>
                <a:srgbClr val="000000"/>
              </a:solidFill>
              <a:highlight>
                <a:schemeClr val="accent4"/>
              </a:highlight>
              <a:latin typeface="Arial"/>
              <a:ea typeface="Arial"/>
              <a:cs typeface="Arial"/>
              <a:sym typeface="Arial"/>
            </a:endParaRPr>
          </a:p>
        </p:txBody>
      </p:sp>
      <p:sp>
        <p:nvSpPr>
          <p:cNvPr id="372" name="Google Shape;372;p12"/>
          <p:cNvSpPr txBox="1"/>
          <p:nvPr/>
        </p:nvSpPr>
        <p:spPr>
          <a:xfrm>
            <a:off x="2062500" y="1438775"/>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Table: party_name_list</a:t>
            </a:r>
            <a:endParaRPr b="0" i="0" sz="1800" u="none" cap="none" strike="noStrike">
              <a:solidFill>
                <a:srgbClr val="1C1D21"/>
              </a:solidFill>
              <a:latin typeface="Arial"/>
              <a:ea typeface="Arial"/>
              <a:cs typeface="Arial"/>
              <a:sym typeface="Arial"/>
            </a:endParaRPr>
          </a:p>
        </p:txBody>
      </p:sp>
      <p:sp>
        <p:nvSpPr>
          <p:cNvPr id="373" name="Google Shape;373;p12"/>
          <p:cNvSpPr txBox="1"/>
          <p:nvPr/>
        </p:nvSpPr>
        <p:spPr>
          <a:xfrm>
            <a:off x="9123100" y="4085825"/>
            <a:ext cx="23241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Any 3 values from first_name will be returned as there is no specified sorting in the query</a:t>
            </a:r>
            <a:endParaRPr b="0" i="0" sz="1400" u="none" cap="none" strike="noStrike">
              <a:solidFill>
                <a:srgbClr val="000000"/>
              </a:solidFill>
              <a:latin typeface="Arial"/>
              <a:ea typeface="Arial"/>
              <a:cs typeface="Arial"/>
              <a:sym typeface="Arial"/>
            </a:endParaRPr>
          </a:p>
        </p:txBody>
      </p:sp>
      <p:sp>
        <p:nvSpPr>
          <p:cNvPr id="374" name="Google Shape;374;p12"/>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LIMIT</a:t>
            </a:r>
            <a:endParaRPr b="0" i="0" sz="3500" u="none" cap="none" strike="noStrike">
              <a:solidFill>
                <a:srgbClr val="3E4754"/>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3"/>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80" name="Google Shape;380;p13"/>
          <p:cNvPicPr preferRelativeResize="0"/>
          <p:nvPr/>
        </p:nvPicPr>
        <p:blipFill rotWithShape="1">
          <a:blip r:embed="rId3">
            <a:alphaModFix/>
          </a:blip>
          <a:srcRect b="0" l="0" r="0" t="0"/>
          <a:stretch/>
        </p:blipFill>
        <p:spPr>
          <a:xfrm>
            <a:off x="234126" y="4418124"/>
            <a:ext cx="2554150" cy="2554150"/>
          </a:xfrm>
          <a:prstGeom prst="rect">
            <a:avLst/>
          </a:prstGeom>
          <a:noFill/>
          <a:ln>
            <a:noFill/>
          </a:ln>
        </p:spPr>
      </p:pic>
      <p:sp>
        <p:nvSpPr>
          <p:cNvPr id="381" name="Google Shape;381;p13"/>
          <p:cNvSpPr txBox="1"/>
          <p:nvPr>
            <p:ph idx="1" type="body"/>
          </p:nvPr>
        </p:nvSpPr>
        <p:spPr>
          <a:xfrm>
            <a:off x="2593000" y="1690825"/>
            <a:ext cx="4757700" cy="4720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Sometimes, we want to have a sorted results from database. For example, we want to results to be order by alphabetical order.</a:t>
            </a:r>
            <a:endParaRPr sz="1800">
              <a:latin typeface="Arial"/>
              <a:ea typeface="Arial"/>
              <a:cs typeface="Arial"/>
              <a:sym typeface="Arial"/>
            </a:endParaRPr>
          </a:p>
          <a:p>
            <a:pPr indent="0" lvl="0" marL="457200" rtl="0" algn="l">
              <a:lnSpc>
                <a:spcPct val="150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You can use the ORDER BY keyword to specify columns which need to be sorted</a:t>
            </a:r>
            <a:endParaRPr sz="1800">
              <a:latin typeface="Arial"/>
              <a:ea typeface="Arial"/>
              <a:cs typeface="Arial"/>
              <a:sym typeface="Arial"/>
            </a:endParaRPr>
          </a:p>
          <a:p>
            <a:pPr indent="0" lvl="0" marL="457200" rtl="0" algn="l">
              <a:lnSpc>
                <a:spcPct val="150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The sorting can be ascending (ASC) or descending (DESC), and can be multiple columns</a:t>
            </a:r>
            <a:endParaRPr sz="1800"/>
          </a:p>
        </p:txBody>
      </p:sp>
      <p:sp>
        <p:nvSpPr>
          <p:cNvPr id="382" name="Google Shape;382;p13"/>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ORDER BY</a:t>
            </a:r>
            <a:endParaRPr b="0" i="0" sz="3500" u="none" cap="none" strike="noStrike">
              <a:solidFill>
                <a:srgbClr val="3E4754"/>
              </a:solidFill>
              <a:latin typeface="Arial"/>
              <a:ea typeface="Arial"/>
              <a:cs typeface="Arial"/>
              <a:sym typeface="Arial"/>
            </a:endParaRPr>
          </a:p>
        </p:txBody>
      </p:sp>
      <p:sp>
        <p:nvSpPr>
          <p:cNvPr id="383" name="Google Shape;383;p13"/>
          <p:cNvSpPr txBox="1"/>
          <p:nvPr>
            <p:ph idx="1" type="body"/>
          </p:nvPr>
        </p:nvSpPr>
        <p:spPr>
          <a:xfrm>
            <a:off x="7987175" y="1957050"/>
            <a:ext cx="3459000" cy="1061100"/>
          </a:xfrm>
          <a:prstGeom prst="rect">
            <a:avLst/>
          </a:prstGeom>
          <a:solidFill>
            <a:schemeClr val="dk1"/>
          </a:solid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US" sz="1800">
                <a:solidFill>
                  <a:schemeClr val="lt1"/>
                </a:solidFill>
                <a:latin typeface="Consolas"/>
                <a:ea typeface="Consolas"/>
                <a:cs typeface="Consolas"/>
                <a:sym typeface="Consolas"/>
              </a:rPr>
              <a:t>SELECT first_name </a:t>
            </a:r>
            <a:endParaRPr sz="1800">
              <a:solidFill>
                <a:schemeClr val="lt1"/>
              </a:solidFill>
              <a:latin typeface="Consolas"/>
              <a:ea typeface="Consolas"/>
              <a:cs typeface="Consolas"/>
              <a:sym typeface="Consolas"/>
            </a:endParaRPr>
          </a:p>
          <a:p>
            <a:pPr indent="0" lvl="0" marL="0" rtl="0" algn="l">
              <a:lnSpc>
                <a:spcPct val="115000"/>
              </a:lnSpc>
              <a:spcBef>
                <a:spcPts val="0"/>
              </a:spcBef>
              <a:spcAft>
                <a:spcPts val="0"/>
              </a:spcAft>
              <a:buSzPts val="1800"/>
              <a:buNone/>
            </a:pPr>
            <a:r>
              <a:rPr lang="en-US" sz="1800">
                <a:solidFill>
                  <a:schemeClr val="lt1"/>
                </a:solidFill>
                <a:latin typeface="Consolas"/>
                <a:ea typeface="Consolas"/>
                <a:cs typeface="Consolas"/>
                <a:sym typeface="Consolas"/>
              </a:rPr>
              <a:t>FROM party_name_list </a:t>
            </a:r>
            <a:endParaRPr sz="1800">
              <a:solidFill>
                <a:schemeClr val="lt1"/>
              </a:solidFill>
              <a:latin typeface="Consolas"/>
              <a:ea typeface="Consolas"/>
              <a:cs typeface="Consolas"/>
              <a:sym typeface="Consolas"/>
            </a:endParaRPr>
          </a:p>
          <a:p>
            <a:pPr indent="0" lvl="0" marL="0" rtl="0" algn="l">
              <a:lnSpc>
                <a:spcPct val="115000"/>
              </a:lnSpc>
              <a:spcBef>
                <a:spcPts val="0"/>
              </a:spcBef>
              <a:spcAft>
                <a:spcPts val="0"/>
              </a:spcAft>
              <a:buSzPts val="1800"/>
              <a:buNone/>
            </a:pPr>
            <a:r>
              <a:rPr lang="en-US" sz="1800">
                <a:highlight>
                  <a:schemeClr val="accent2"/>
                </a:highlight>
                <a:latin typeface="Consolas"/>
                <a:ea typeface="Consolas"/>
                <a:cs typeface="Consolas"/>
                <a:sym typeface="Consolas"/>
              </a:rPr>
              <a:t>ORDER BY first_name ASC</a:t>
            </a:r>
            <a:endParaRPr sz="1800"/>
          </a:p>
        </p:txBody>
      </p:sp>
      <p:sp>
        <p:nvSpPr>
          <p:cNvPr id="384" name="Google Shape;384;p13"/>
          <p:cNvSpPr txBox="1"/>
          <p:nvPr>
            <p:ph idx="1" type="body"/>
          </p:nvPr>
        </p:nvSpPr>
        <p:spPr>
          <a:xfrm>
            <a:off x="7378850" y="4014450"/>
            <a:ext cx="4660800" cy="1061100"/>
          </a:xfrm>
          <a:prstGeom prst="rect">
            <a:avLst/>
          </a:prstGeom>
          <a:solidFill>
            <a:schemeClr val="dk1"/>
          </a:solid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US" sz="1800">
                <a:solidFill>
                  <a:schemeClr val="lt1"/>
                </a:solidFill>
                <a:latin typeface="Consolas"/>
                <a:ea typeface="Consolas"/>
                <a:cs typeface="Consolas"/>
                <a:sym typeface="Consolas"/>
              </a:rPr>
              <a:t>SELECT first_name, last_name </a:t>
            </a:r>
            <a:endParaRPr sz="1800">
              <a:solidFill>
                <a:schemeClr val="lt1"/>
              </a:solidFill>
              <a:latin typeface="Consolas"/>
              <a:ea typeface="Consolas"/>
              <a:cs typeface="Consolas"/>
              <a:sym typeface="Consolas"/>
            </a:endParaRPr>
          </a:p>
          <a:p>
            <a:pPr indent="0" lvl="0" marL="0" rtl="0" algn="l">
              <a:lnSpc>
                <a:spcPct val="115000"/>
              </a:lnSpc>
              <a:spcBef>
                <a:spcPts val="0"/>
              </a:spcBef>
              <a:spcAft>
                <a:spcPts val="0"/>
              </a:spcAft>
              <a:buSzPts val="1800"/>
              <a:buNone/>
            </a:pPr>
            <a:r>
              <a:rPr lang="en-US" sz="1800">
                <a:solidFill>
                  <a:schemeClr val="lt1"/>
                </a:solidFill>
                <a:latin typeface="Consolas"/>
                <a:ea typeface="Consolas"/>
                <a:cs typeface="Consolas"/>
                <a:sym typeface="Consolas"/>
              </a:rPr>
              <a:t>FROM party_name_list </a:t>
            </a:r>
            <a:endParaRPr sz="1800">
              <a:solidFill>
                <a:schemeClr val="lt1"/>
              </a:solidFill>
              <a:latin typeface="Consolas"/>
              <a:ea typeface="Consolas"/>
              <a:cs typeface="Consolas"/>
              <a:sym typeface="Consolas"/>
            </a:endParaRPr>
          </a:p>
          <a:p>
            <a:pPr indent="0" lvl="0" marL="0" rtl="0" algn="l">
              <a:lnSpc>
                <a:spcPct val="115000"/>
              </a:lnSpc>
              <a:spcBef>
                <a:spcPts val="0"/>
              </a:spcBef>
              <a:spcAft>
                <a:spcPts val="0"/>
              </a:spcAft>
              <a:buSzPts val="1800"/>
              <a:buNone/>
            </a:pPr>
            <a:r>
              <a:rPr lang="en-US" sz="1800">
                <a:highlight>
                  <a:schemeClr val="accent2"/>
                </a:highlight>
                <a:latin typeface="Consolas"/>
                <a:ea typeface="Consolas"/>
                <a:cs typeface="Consolas"/>
                <a:sym typeface="Consolas"/>
              </a:rPr>
              <a:t>ORDER BY first_name, last_name DESC</a:t>
            </a:r>
            <a:endParaRPr sz="1800"/>
          </a:p>
        </p:txBody>
      </p:sp>
      <p:sp>
        <p:nvSpPr>
          <p:cNvPr id="385" name="Google Shape;385;p13"/>
          <p:cNvSpPr txBox="1"/>
          <p:nvPr>
            <p:ph idx="1" type="body"/>
          </p:nvPr>
        </p:nvSpPr>
        <p:spPr>
          <a:xfrm>
            <a:off x="7987175" y="3067775"/>
            <a:ext cx="3459000" cy="384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1400" u="sng">
                <a:latin typeface="Arial"/>
                <a:ea typeface="Arial"/>
                <a:cs typeface="Arial"/>
                <a:sym typeface="Arial"/>
              </a:rPr>
              <a:t>Order by first name, in ascending order</a:t>
            </a:r>
            <a:endParaRPr sz="1400" u="sng"/>
          </a:p>
        </p:txBody>
      </p:sp>
      <p:sp>
        <p:nvSpPr>
          <p:cNvPr id="386" name="Google Shape;386;p13"/>
          <p:cNvSpPr txBox="1"/>
          <p:nvPr>
            <p:ph idx="1" type="body"/>
          </p:nvPr>
        </p:nvSpPr>
        <p:spPr>
          <a:xfrm>
            <a:off x="7529975" y="5125175"/>
            <a:ext cx="4459200" cy="384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1400" u="sng">
                <a:latin typeface="Arial"/>
                <a:ea typeface="Arial"/>
                <a:cs typeface="Arial"/>
                <a:sym typeface="Arial"/>
              </a:rPr>
              <a:t>Order by first name, then last name,  in descending order</a:t>
            </a:r>
            <a:endParaRPr sz="1400"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392" name="Google Shape;392;p14"/>
          <p:cNvGraphicFramePr/>
          <p:nvPr/>
        </p:nvGraphicFramePr>
        <p:xfrm>
          <a:off x="1452900" y="1969775"/>
          <a:ext cx="3000000" cy="3000000"/>
        </p:xfrm>
        <a:graphic>
          <a:graphicData uri="http://schemas.openxmlformats.org/drawingml/2006/table">
            <a:tbl>
              <a:tblPr>
                <a:noFill/>
                <a:tableStyleId>{009CED12-2861-44ED-B315-92416A59BB2F}</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Smith</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Jones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Miller</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Davis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Johnson</a:t>
                      </a:r>
                      <a:endParaRPr sz="1400" u="none" cap="none" strike="noStrike">
                        <a:latin typeface="Arial"/>
                        <a:ea typeface="Arial"/>
                        <a:cs typeface="Arial"/>
                        <a:sym typeface="Arial"/>
                      </a:endParaRPr>
                    </a:p>
                  </a:txBody>
                  <a:tcPr marT="91425" marB="91425" marR="91425" marL="91425"/>
                </a:tc>
              </a:tr>
            </a:tbl>
          </a:graphicData>
        </a:graphic>
      </p:graphicFrame>
      <p:graphicFrame>
        <p:nvGraphicFramePr>
          <p:cNvPr id="393" name="Google Shape;393;p14"/>
          <p:cNvGraphicFramePr/>
          <p:nvPr/>
        </p:nvGraphicFramePr>
        <p:xfrm>
          <a:off x="8208700" y="765763"/>
          <a:ext cx="3000000" cy="3000000"/>
        </p:xfrm>
        <a:graphic>
          <a:graphicData uri="http://schemas.openxmlformats.org/drawingml/2006/table">
            <a:tbl>
              <a:tblPr>
                <a:noFill/>
                <a:tableStyleId>{009CED12-2861-44ED-B315-92416A59BB2F}</a:tableStyleId>
              </a:tblPr>
              <a:tblGrid>
                <a:gridCol w="1585850"/>
              </a:tblGrid>
              <a:tr h="4267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r>
            </a:tbl>
          </a:graphicData>
        </a:graphic>
      </p:graphicFrame>
      <p:cxnSp>
        <p:nvCxnSpPr>
          <p:cNvPr id="394" name="Google Shape;394;p14"/>
          <p:cNvCxnSpPr/>
          <p:nvPr/>
        </p:nvCxnSpPr>
        <p:spPr>
          <a:xfrm>
            <a:off x="4907825" y="2562638"/>
            <a:ext cx="3112500" cy="0"/>
          </a:xfrm>
          <a:prstGeom prst="straightConnector1">
            <a:avLst/>
          </a:prstGeom>
          <a:noFill/>
          <a:ln cap="flat" cmpd="sng" w="38100">
            <a:solidFill>
              <a:schemeClr val="dk2"/>
            </a:solidFill>
            <a:prstDash val="solid"/>
            <a:round/>
            <a:headEnd len="sm" w="sm" type="none"/>
            <a:tailEnd len="med" w="med" type="triangle"/>
          </a:ln>
        </p:spPr>
      </p:cxnSp>
      <p:sp>
        <p:nvSpPr>
          <p:cNvPr id="395" name="Google Shape;395;p14"/>
          <p:cNvSpPr txBox="1"/>
          <p:nvPr/>
        </p:nvSpPr>
        <p:spPr>
          <a:xfrm>
            <a:off x="4916375" y="1299175"/>
            <a:ext cx="3322800" cy="1182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SELECT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   first_name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FROM party_name_list </a:t>
            </a:r>
            <a:r>
              <a:rPr b="0" i="0" lang="en-US" sz="1800" u="none" cap="none" strike="noStrike">
                <a:solidFill>
                  <a:schemeClr val="dk1"/>
                </a:solidFill>
                <a:highlight>
                  <a:schemeClr val="accent4"/>
                </a:highlight>
                <a:latin typeface="Consolas"/>
                <a:ea typeface="Consolas"/>
                <a:cs typeface="Consolas"/>
                <a:sym typeface="Consolas"/>
              </a:rPr>
              <a:t>ORDER BY first_name ASC</a:t>
            </a:r>
            <a:endParaRPr b="0" i="0" sz="1800" u="none" cap="none" strike="noStrike">
              <a:solidFill>
                <a:srgbClr val="000000"/>
              </a:solidFill>
              <a:highlight>
                <a:schemeClr val="accent4"/>
              </a:highlight>
              <a:latin typeface="Arial"/>
              <a:ea typeface="Arial"/>
              <a:cs typeface="Arial"/>
              <a:sym typeface="Arial"/>
            </a:endParaRPr>
          </a:p>
        </p:txBody>
      </p:sp>
      <p:sp>
        <p:nvSpPr>
          <p:cNvPr id="396" name="Google Shape;396;p14"/>
          <p:cNvSpPr txBox="1"/>
          <p:nvPr/>
        </p:nvSpPr>
        <p:spPr>
          <a:xfrm>
            <a:off x="1452900" y="1438775"/>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Table: party_name_list</a:t>
            </a:r>
            <a:endParaRPr b="0" i="0" sz="1800" u="none" cap="none" strike="noStrike">
              <a:solidFill>
                <a:srgbClr val="1C1D21"/>
              </a:solidFill>
              <a:latin typeface="Arial"/>
              <a:ea typeface="Arial"/>
              <a:cs typeface="Arial"/>
              <a:sym typeface="Arial"/>
            </a:endParaRPr>
          </a:p>
        </p:txBody>
      </p:sp>
      <p:sp>
        <p:nvSpPr>
          <p:cNvPr id="397" name="Google Shape;397;p14"/>
          <p:cNvSpPr txBox="1"/>
          <p:nvPr/>
        </p:nvSpPr>
        <p:spPr>
          <a:xfrm>
            <a:off x="1072650" y="146200"/>
            <a:ext cx="10281000" cy="738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ORDER BY EXAMPLE</a:t>
            </a:r>
            <a:endParaRPr b="0" i="0" sz="3500" u="none" cap="none" strike="noStrike">
              <a:solidFill>
                <a:srgbClr val="3E4754"/>
              </a:solidFill>
              <a:latin typeface="Arial"/>
              <a:ea typeface="Arial"/>
              <a:cs typeface="Arial"/>
              <a:sym typeface="Arial"/>
            </a:endParaRPr>
          </a:p>
        </p:txBody>
      </p:sp>
      <p:cxnSp>
        <p:nvCxnSpPr>
          <p:cNvPr id="398" name="Google Shape;398;p14"/>
          <p:cNvCxnSpPr/>
          <p:nvPr/>
        </p:nvCxnSpPr>
        <p:spPr>
          <a:xfrm>
            <a:off x="10054000" y="1180375"/>
            <a:ext cx="0" cy="2022300"/>
          </a:xfrm>
          <a:prstGeom prst="straightConnector1">
            <a:avLst/>
          </a:prstGeom>
          <a:noFill/>
          <a:ln cap="flat" cmpd="sng" w="28575">
            <a:solidFill>
              <a:schemeClr val="dk2"/>
            </a:solidFill>
            <a:prstDash val="solid"/>
            <a:round/>
            <a:headEnd len="sm" w="sm" type="none"/>
            <a:tailEnd len="med" w="med" type="triangle"/>
          </a:ln>
        </p:spPr>
      </p:cxnSp>
      <p:sp>
        <p:nvSpPr>
          <p:cNvPr id="399" name="Google Shape;399;p14"/>
          <p:cNvSpPr txBox="1"/>
          <p:nvPr/>
        </p:nvSpPr>
        <p:spPr>
          <a:xfrm>
            <a:off x="10229850" y="1433150"/>
            <a:ext cx="1344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Ascending order</a:t>
            </a:r>
            <a:endParaRPr b="0" i="0" sz="1400" u="none" cap="none" strike="noStrike">
              <a:solidFill>
                <a:srgbClr val="000000"/>
              </a:solidFill>
              <a:latin typeface="Arial"/>
              <a:ea typeface="Arial"/>
              <a:cs typeface="Arial"/>
              <a:sym typeface="Arial"/>
            </a:endParaRPr>
          </a:p>
        </p:txBody>
      </p:sp>
      <p:cxnSp>
        <p:nvCxnSpPr>
          <p:cNvPr id="400" name="Google Shape;400;p14"/>
          <p:cNvCxnSpPr/>
          <p:nvPr/>
        </p:nvCxnSpPr>
        <p:spPr>
          <a:xfrm>
            <a:off x="4907825" y="4010438"/>
            <a:ext cx="3112500" cy="0"/>
          </a:xfrm>
          <a:prstGeom prst="straightConnector1">
            <a:avLst/>
          </a:prstGeom>
          <a:noFill/>
          <a:ln cap="flat" cmpd="sng" w="38100">
            <a:solidFill>
              <a:schemeClr val="dk2"/>
            </a:solidFill>
            <a:prstDash val="solid"/>
            <a:round/>
            <a:headEnd len="sm" w="sm" type="none"/>
            <a:tailEnd len="med" w="med" type="triangle"/>
          </a:ln>
        </p:spPr>
      </p:cxnSp>
      <p:sp>
        <p:nvSpPr>
          <p:cNvPr id="401" name="Google Shape;401;p14"/>
          <p:cNvSpPr txBox="1"/>
          <p:nvPr/>
        </p:nvSpPr>
        <p:spPr>
          <a:xfrm>
            <a:off x="4916375" y="4194775"/>
            <a:ext cx="33228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SELECT </a:t>
            </a:r>
            <a:endParaRPr b="0" i="0" sz="14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first_name, last_name </a:t>
            </a:r>
            <a:endParaRPr b="0" i="0" sz="14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FROM party_name_list</a:t>
            </a:r>
            <a:endParaRPr b="0" i="0" sz="14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highlight>
                  <a:schemeClr val="accent4"/>
                </a:highlight>
                <a:latin typeface="Consolas"/>
                <a:ea typeface="Consolas"/>
                <a:cs typeface="Consolas"/>
                <a:sym typeface="Consolas"/>
              </a:rPr>
              <a:t>ORDER BY first_name, last_name DESC</a:t>
            </a:r>
            <a:endParaRPr b="0" i="0" sz="1400" u="none" cap="none" strike="noStrike">
              <a:solidFill>
                <a:srgbClr val="000000"/>
              </a:solidFill>
              <a:highlight>
                <a:schemeClr val="accent4"/>
              </a:highlight>
              <a:latin typeface="Arial"/>
              <a:ea typeface="Arial"/>
              <a:cs typeface="Arial"/>
              <a:sym typeface="Arial"/>
            </a:endParaRPr>
          </a:p>
        </p:txBody>
      </p:sp>
      <p:graphicFrame>
        <p:nvGraphicFramePr>
          <p:cNvPr id="402" name="Google Shape;402;p14"/>
          <p:cNvGraphicFramePr/>
          <p:nvPr/>
        </p:nvGraphicFramePr>
        <p:xfrm>
          <a:off x="8208700" y="3737563"/>
          <a:ext cx="3000000" cy="3000000"/>
        </p:xfrm>
        <a:graphic>
          <a:graphicData uri="http://schemas.openxmlformats.org/drawingml/2006/table">
            <a:tbl>
              <a:tblPr>
                <a:noFill/>
                <a:tableStyleId>{009CED12-2861-44ED-B315-92416A59BB2F}</a:tableStyleId>
              </a:tblPr>
              <a:tblGrid>
                <a:gridCol w="1221550"/>
                <a:gridCol w="1221550"/>
              </a:tblGrid>
              <a:tr h="4266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Smith</a:t>
                      </a:r>
                      <a:endParaRPr sz="14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Davis</a:t>
                      </a:r>
                      <a:endParaRPr sz="14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Miller</a:t>
                      </a:r>
                      <a:endParaRPr sz="14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Jones</a:t>
                      </a:r>
                      <a:endParaRPr sz="14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Johnson</a:t>
                      </a:r>
                      <a:endParaRPr sz="14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cxnSp>
        <p:nvCxnSpPr>
          <p:cNvPr id="403" name="Google Shape;403;p14"/>
          <p:cNvCxnSpPr/>
          <p:nvPr/>
        </p:nvCxnSpPr>
        <p:spPr>
          <a:xfrm>
            <a:off x="10769100" y="4164250"/>
            <a:ext cx="0" cy="2022300"/>
          </a:xfrm>
          <a:prstGeom prst="straightConnector1">
            <a:avLst/>
          </a:prstGeom>
          <a:noFill/>
          <a:ln cap="flat" cmpd="sng" w="28575">
            <a:solidFill>
              <a:schemeClr val="dk2"/>
            </a:solidFill>
            <a:prstDash val="solid"/>
            <a:round/>
            <a:headEnd len="sm" w="sm" type="none"/>
            <a:tailEnd len="med" w="med" type="triangle"/>
          </a:ln>
        </p:spPr>
      </p:cxnSp>
      <p:sp>
        <p:nvSpPr>
          <p:cNvPr id="404" name="Google Shape;404;p14"/>
          <p:cNvSpPr txBox="1"/>
          <p:nvPr/>
        </p:nvSpPr>
        <p:spPr>
          <a:xfrm>
            <a:off x="10857025" y="4572000"/>
            <a:ext cx="1497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Descending order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5"/>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10" name="Google Shape;410;p15"/>
          <p:cNvPicPr preferRelativeResize="0"/>
          <p:nvPr/>
        </p:nvPicPr>
        <p:blipFill rotWithShape="1">
          <a:blip r:embed="rId3">
            <a:alphaModFix/>
          </a:blip>
          <a:srcRect b="0" l="0" r="0" t="0"/>
          <a:stretch/>
        </p:blipFill>
        <p:spPr>
          <a:xfrm>
            <a:off x="234126" y="4418124"/>
            <a:ext cx="2554150" cy="2554150"/>
          </a:xfrm>
          <a:prstGeom prst="rect">
            <a:avLst/>
          </a:prstGeom>
          <a:noFill/>
          <a:ln>
            <a:noFill/>
          </a:ln>
        </p:spPr>
      </p:pic>
      <p:sp>
        <p:nvSpPr>
          <p:cNvPr id="411" name="Google Shape;411;p15"/>
          <p:cNvSpPr txBox="1"/>
          <p:nvPr>
            <p:ph idx="1" type="body"/>
          </p:nvPr>
        </p:nvSpPr>
        <p:spPr>
          <a:xfrm>
            <a:off x="2112450" y="1207300"/>
            <a:ext cx="9491100" cy="17985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As mentioned before, if you don’t include a ORDER BY block with LIMIT, then the database will only randomly return a few records to you.</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To make the results from LIMIT meaningful, you can combine LIMIT and ORDER BY</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E.g. ORDER BY exam_score LIMIT 3 will give your the top 3 students in the class</a:t>
            </a:r>
            <a:endParaRPr sz="1800">
              <a:latin typeface="Arial"/>
              <a:ea typeface="Arial"/>
              <a:cs typeface="Arial"/>
              <a:sym typeface="Arial"/>
            </a:endParaRPr>
          </a:p>
        </p:txBody>
      </p:sp>
      <p:sp>
        <p:nvSpPr>
          <p:cNvPr id="412" name="Google Shape;412;p15"/>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Combining LIMIT and ORDER BY</a:t>
            </a:r>
            <a:endParaRPr b="0" i="0" sz="3500" u="none" cap="none" strike="noStrike">
              <a:solidFill>
                <a:srgbClr val="3E4754"/>
              </a:solidFill>
              <a:latin typeface="Arial"/>
              <a:ea typeface="Arial"/>
              <a:cs typeface="Arial"/>
              <a:sym typeface="Arial"/>
            </a:endParaRPr>
          </a:p>
        </p:txBody>
      </p:sp>
      <p:graphicFrame>
        <p:nvGraphicFramePr>
          <p:cNvPr id="413" name="Google Shape;413;p15"/>
          <p:cNvGraphicFramePr/>
          <p:nvPr/>
        </p:nvGraphicFramePr>
        <p:xfrm>
          <a:off x="2748300" y="3646175"/>
          <a:ext cx="3000000" cy="3000000"/>
        </p:xfrm>
        <a:graphic>
          <a:graphicData uri="http://schemas.openxmlformats.org/drawingml/2006/table">
            <a:tbl>
              <a:tblPr>
                <a:noFill/>
                <a:tableStyleId>{009CED12-2861-44ED-B315-92416A59BB2F}</a:tableStyleId>
              </a:tblPr>
              <a:tblGrid>
                <a:gridCol w="1331200"/>
                <a:gridCol w="1330700"/>
              </a:tblGrid>
              <a:tr h="4267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exam_score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85</a:t>
                      </a:r>
                      <a:endParaRPr sz="1400" u="none" cap="none" strike="noStrike"/>
                    </a:p>
                  </a:txBody>
                  <a:tcPr marT="91425" marB="91425" marR="91425" marL="91425"/>
                </a:tc>
              </a:tr>
            </a:tbl>
          </a:graphicData>
        </a:graphic>
      </p:graphicFrame>
      <p:cxnSp>
        <p:nvCxnSpPr>
          <p:cNvPr id="414" name="Google Shape;414;p15"/>
          <p:cNvCxnSpPr/>
          <p:nvPr/>
        </p:nvCxnSpPr>
        <p:spPr>
          <a:xfrm>
            <a:off x="6061575" y="4736850"/>
            <a:ext cx="2033100" cy="11100"/>
          </a:xfrm>
          <a:prstGeom prst="straightConnector1">
            <a:avLst/>
          </a:prstGeom>
          <a:noFill/>
          <a:ln cap="flat" cmpd="sng" w="9525">
            <a:solidFill>
              <a:schemeClr val="dk2"/>
            </a:solidFill>
            <a:prstDash val="solid"/>
            <a:round/>
            <a:headEnd len="sm" w="sm" type="none"/>
            <a:tailEnd len="med" w="med" type="triangle"/>
          </a:ln>
        </p:spPr>
      </p:cxnSp>
      <p:sp>
        <p:nvSpPr>
          <p:cNvPr id="415" name="Google Shape;415;p15"/>
          <p:cNvSpPr txBox="1"/>
          <p:nvPr>
            <p:ph idx="1" type="body"/>
          </p:nvPr>
        </p:nvSpPr>
        <p:spPr>
          <a:xfrm>
            <a:off x="5516825" y="3955445"/>
            <a:ext cx="3121200" cy="666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1500">
                <a:latin typeface="Arial"/>
                <a:ea typeface="Arial"/>
                <a:cs typeface="Arial"/>
                <a:sym typeface="Arial"/>
              </a:rPr>
              <a:t>ORDER BY exam_score DESC LIMIT 3</a:t>
            </a:r>
            <a:endParaRPr sz="1500">
              <a:latin typeface="Arial"/>
              <a:ea typeface="Arial"/>
              <a:cs typeface="Arial"/>
              <a:sym typeface="Arial"/>
            </a:endParaRPr>
          </a:p>
        </p:txBody>
      </p:sp>
      <p:graphicFrame>
        <p:nvGraphicFramePr>
          <p:cNvPr id="416" name="Google Shape;416;p15"/>
          <p:cNvGraphicFramePr/>
          <p:nvPr/>
        </p:nvGraphicFramePr>
        <p:xfrm>
          <a:off x="8744650" y="3798575"/>
          <a:ext cx="3000000" cy="3000000"/>
        </p:xfrm>
        <a:graphic>
          <a:graphicData uri="http://schemas.openxmlformats.org/drawingml/2006/table">
            <a:tbl>
              <a:tblPr>
                <a:noFill/>
                <a:tableStyleId>{009CED12-2861-44ED-B315-92416A59BB2F}</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exam_score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85</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80</a:t>
                      </a:r>
                      <a:endParaRPr sz="1400" u="none" cap="none" strike="noStrike"/>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6"/>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22" name="Google Shape;422;p16"/>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graphicFrame>
        <p:nvGraphicFramePr>
          <p:cNvPr id="423" name="Google Shape;423;p16"/>
          <p:cNvGraphicFramePr/>
          <p:nvPr/>
        </p:nvGraphicFramePr>
        <p:xfrm>
          <a:off x="2062500" y="1969775"/>
          <a:ext cx="3000000" cy="3000000"/>
        </p:xfrm>
        <a:graphic>
          <a:graphicData uri="http://schemas.openxmlformats.org/drawingml/2006/table">
            <a:tbl>
              <a:tblPr>
                <a:noFill/>
                <a:tableStyleId>{009CED12-2861-44ED-B315-92416A59BB2F}</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Smith</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Jones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Miller</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Davis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Johnson</a:t>
                      </a:r>
                      <a:endParaRPr sz="1400" u="none" cap="none" strike="noStrike">
                        <a:latin typeface="Arial"/>
                        <a:ea typeface="Arial"/>
                        <a:cs typeface="Arial"/>
                        <a:sym typeface="Arial"/>
                      </a:endParaRPr>
                    </a:p>
                  </a:txBody>
                  <a:tcPr marT="91425" marB="91425" marR="91425" marL="91425"/>
                </a:tc>
              </a:tr>
            </a:tbl>
          </a:graphicData>
        </a:graphic>
      </p:graphicFrame>
      <p:graphicFrame>
        <p:nvGraphicFramePr>
          <p:cNvPr id="424" name="Google Shape;424;p16"/>
          <p:cNvGraphicFramePr/>
          <p:nvPr/>
        </p:nvGraphicFramePr>
        <p:xfrm>
          <a:off x="9081000" y="2365988"/>
          <a:ext cx="3000000" cy="3000000"/>
        </p:xfrm>
        <a:graphic>
          <a:graphicData uri="http://schemas.openxmlformats.org/drawingml/2006/table">
            <a:tbl>
              <a:tblPr>
                <a:noFill/>
                <a:tableStyleId>{009CED12-2861-44ED-B315-92416A59BB2F}</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r>
            </a:tbl>
          </a:graphicData>
        </a:graphic>
      </p:graphicFrame>
      <p:cxnSp>
        <p:nvCxnSpPr>
          <p:cNvPr id="425" name="Google Shape;425;p16"/>
          <p:cNvCxnSpPr/>
          <p:nvPr/>
        </p:nvCxnSpPr>
        <p:spPr>
          <a:xfrm>
            <a:off x="5601075" y="3781838"/>
            <a:ext cx="3112500" cy="0"/>
          </a:xfrm>
          <a:prstGeom prst="straightConnector1">
            <a:avLst/>
          </a:prstGeom>
          <a:noFill/>
          <a:ln cap="flat" cmpd="sng" w="38100">
            <a:solidFill>
              <a:schemeClr val="dk2"/>
            </a:solidFill>
            <a:prstDash val="solid"/>
            <a:round/>
            <a:headEnd len="sm" w="sm" type="none"/>
            <a:tailEnd len="med" w="med" type="triangle"/>
          </a:ln>
        </p:spPr>
      </p:cxnSp>
      <p:sp>
        <p:nvSpPr>
          <p:cNvPr id="426" name="Google Shape;426;p16"/>
          <p:cNvSpPr txBox="1"/>
          <p:nvPr/>
        </p:nvSpPr>
        <p:spPr>
          <a:xfrm>
            <a:off x="5601075" y="2365975"/>
            <a:ext cx="3171000" cy="1182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SELECT first_name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FROM party_name_list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2"/>
                </a:highlight>
                <a:latin typeface="Consolas"/>
                <a:ea typeface="Consolas"/>
                <a:cs typeface="Consolas"/>
                <a:sym typeface="Consolas"/>
              </a:rPr>
              <a:t>ORDER BY first_name ASC</a:t>
            </a:r>
            <a:r>
              <a:rPr b="0" i="0" lang="en-US"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6"/>
                </a:highlight>
                <a:latin typeface="Consolas"/>
                <a:ea typeface="Consolas"/>
                <a:cs typeface="Consolas"/>
                <a:sym typeface="Consolas"/>
              </a:rPr>
              <a:t>LIMIT 3</a:t>
            </a:r>
            <a:endParaRPr b="0" i="0" sz="1800" u="none" cap="none" strike="noStrike">
              <a:solidFill>
                <a:schemeClr val="dk1"/>
              </a:solidFill>
              <a:highlight>
                <a:schemeClr val="accent6"/>
              </a:highlight>
              <a:latin typeface="Consolas"/>
              <a:ea typeface="Consolas"/>
              <a:cs typeface="Consolas"/>
              <a:sym typeface="Consolas"/>
            </a:endParaRPr>
          </a:p>
        </p:txBody>
      </p:sp>
      <p:sp>
        <p:nvSpPr>
          <p:cNvPr id="427" name="Google Shape;427;p16"/>
          <p:cNvSpPr txBox="1"/>
          <p:nvPr/>
        </p:nvSpPr>
        <p:spPr>
          <a:xfrm>
            <a:off x="2062500" y="1438775"/>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Table party_name_list</a:t>
            </a:r>
            <a:endParaRPr b="0" i="0" sz="1800" u="none" cap="none" strike="noStrike">
              <a:solidFill>
                <a:srgbClr val="1C1D21"/>
              </a:solidFill>
              <a:latin typeface="Arial"/>
              <a:ea typeface="Arial"/>
              <a:cs typeface="Arial"/>
              <a:sym typeface="Arial"/>
            </a:endParaRPr>
          </a:p>
        </p:txBody>
      </p:sp>
      <p:sp>
        <p:nvSpPr>
          <p:cNvPr id="428" name="Google Shape;428;p16"/>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Combining LIMIT and ORDER BY</a:t>
            </a:r>
            <a:endParaRPr b="0" i="0" sz="3500" u="none" cap="none" strike="noStrike">
              <a:solidFill>
                <a:srgbClr val="3E4754"/>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7"/>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34" name="Google Shape;434;p17"/>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435" name="Google Shape;435;p17"/>
          <p:cNvSpPr txBox="1"/>
          <p:nvPr>
            <p:ph idx="1" type="body"/>
          </p:nvPr>
        </p:nvSpPr>
        <p:spPr>
          <a:xfrm>
            <a:off x="3541925" y="1825625"/>
            <a:ext cx="6488400" cy="37455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0"/>
              </a:spcBef>
              <a:spcAft>
                <a:spcPts val="0"/>
              </a:spcAft>
              <a:buSzPts val="1800"/>
              <a:buFont typeface="Arial"/>
              <a:buChar char="•"/>
            </a:pPr>
            <a:r>
              <a:rPr lang="en-US" sz="1800">
                <a:latin typeface="Arial"/>
                <a:ea typeface="Arial"/>
                <a:cs typeface="Arial"/>
                <a:sym typeface="Arial"/>
              </a:rPr>
              <a:t>We’ve learnt a few key SQL keywords</a:t>
            </a:r>
            <a:endParaRPr sz="1800">
              <a:latin typeface="Arial"/>
              <a:ea typeface="Arial"/>
              <a:cs typeface="Arial"/>
              <a:sym typeface="Arial"/>
            </a:endParaRPr>
          </a:p>
          <a:p>
            <a:pPr indent="0" lvl="0" marL="914400" rtl="0" algn="l">
              <a:lnSpc>
                <a:spcPct val="200000"/>
              </a:lnSpc>
              <a:spcBef>
                <a:spcPts val="0"/>
              </a:spcBef>
              <a:spcAft>
                <a:spcPts val="0"/>
              </a:spcAft>
              <a:buSzPts val="1800"/>
              <a:buNone/>
            </a:pPr>
            <a:r>
              <a:t/>
            </a:r>
            <a:endParaRPr sz="1800">
              <a:latin typeface="Arial"/>
              <a:ea typeface="Arial"/>
              <a:cs typeface="Arial"/>
              <a:sym typeface="Arial"/>
            </a:endParaRPr>
          </a:p>
          <a:p>
            <a:pPr indent="0" lvl="0" marL="914400" rtl="0" algn="l">
              <a:lnSpc>
                <a:spcPct val="200000"/>
              </a:lnSpc>
              <a:spcBef>
                <a:spcPts val="0"/>
              </a:spcBef>
              <a:spcAft>
                <a:spcPts val="0"/>
              </a:spcAft>
              <a:buSzPts val="1800"/>
              <a:buNone/>
            </a:pPr>
            <a:r>
              <a:t/>
            </a:r>
            <a:endParaRPr sz="1800">
              <a:latin typeface="Arial"/>
              <a:ea typeface="Arial"/>
              <a:cs typeface="Arial"/>
              <a:sym typeface="Arial"/>
            </a:endParaRPr>
          </a:p>
          <a:p>
            <a:pPr indent="0" lvl="0" marL="914400" rtl="0" algn="l">
              <a:lnSpc>
                <a:spcPct val="200000"/>
              </a:lnSpc>
              <a:spcBef>
                <a:spcPts val="0"/>
              </a:spcBef>
              <a:spcAft>
                <a:spcPts val="0"/>
              </a:spcAft>
              <a:buSzPts val="1800"/>
              <a:buNone/>
            </a:pPr>
            <a:r>
              <a:t/>
            </a:r>
            <a:endParaRPr sz="1800">
              <a:latin typeface="Arial"/>
              <a:ea typeface="Arial"/>
              <a:cs typeface="Arial"/>
              <a:sym typeface="Arial"/>
            </a:endParaRPr>
          </a:p>
          <a:p>
            <a:pPr indent="0" lvl="0" marL="914400" rtl="0" algn="l">
              <a:lnSpc>
                <a:spcPct val="200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US" sz="1800">
                <a:latin typeface="Arial"/>
                <a:ea typeface="Arial"/>
                <a:cs typeface="Arial"/>
                <a:sym typeface="Arial"/>
              </a:rPr>
              <a:t>Tried out the SQL keywords and query the movies database!</a:t>
            </a:r>
            <a:endParaRPr sz="1800">
              <a:latin typeface="Arial"/>
              <a:ea typeface="Arial"/>
              <a:cs typeface="Arial"/>
              <a:sym typeface="Arial"/>
            </a:endParaRPr>
          </a:p>
        </p:txBody>
      </p:sp>
      <p:sp>
        <p:nvSpPr>
          <p:cNvPr id="436" name="Google Shape;436;p17"/>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Summary</a:t>
            </a:r>
            <a:endParaRPr b="0" i="0" sz="3500" u="none" cap="none" strike="noStrike">
              <a:solidFill>
                <a:srgbClr val="3E4754"/>
              </a:solidFill>
              <a:latin typeface="Arial"/>
              <a:ea typeface="Arial"/>
              <a:cs typeface="Arial"/>
              <a:sym typeface="Arial"/>
            </a:endParaRPr>
          </a:p>
        </p:txBody>
      </p:sp>
      <p:sp>
        <p:nvSpPr>
          <p:cNvPr id="437" name="Google Shape;437;p17"/>
          <p:cNvSpPr/>
          <p:nvPr/>
        </p:nvSpPr>
        <p:spPr>
          <a:xfrm>
            <a:off x="6306963" y="2762875"/>
            <a:ext cx="2563800" cy="510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LIMIT</a:t>
            </a:r>
            <a:endParaRPr b="0" i="0" sz="2100" u="none" cap="none" strike="noStrike">
              <a:solidFill>
                <a:schemeClr val="lt1"/>
              </a:solidFill>
              <a:latin typeface="Consolas"/>
              <a:ea typeface="Consolas"/>
              <a:cs typeface="Consolas"/>
              <a:sym typeface="Consolas"/>
            </a:endParaRPr>
          </a:p>
        </p:txBody>
      </p:sp>
      <p:sp>
        <p:nvSpPr>
          <p:cNvPr id="438" name="Google Shape;438;p17"/>
          <p:cNvSpPr/>
          <p:nvPr/>
        </p:nvSpPr>
        <p:spPr>
          <a:xfrm>
            <a:off x="6306963" y="3481525"/>
            <a:ext cx="2563800" cy="510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ORDER BY</a:t>
            </a:r>
            <a:endParaRPr b="0" i="0" sz="2100" u="none" cap="none" strike="noStrike">
              <a:solidFill>
                <a:schemeClr val="lt1"/>
              </a:solidFill>
              <a:latin typeface="Consolas"/>
              <a:ea typeface="Consolas"/>
              <a:cs typeface="Consolas"/>
              <a:sym typeface="Consolas"/>
            </a:endParaRPr>
          </a:p>
        </p:txBody>
      </p:sp>
      <p:sp>
        <p:nvSpPr>
          <p:cNvPr id="439" name="Google Shape;439;p17"/>
          <p:cNvSpPr/>
          <p:nvPr/>
        </p:nvSpPr>
        <p:spPr>
          <a:xfrm>
            <a:off x="3555538" y="2762875"/>
            <a:ext cx="2563800" cy="510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FROM</a:t>
            </a:r>
            <a:endParaRPr b="0" i="0" sz="2100" u="none" cap="none" strike="noStrike">
              <a:solidFill>
                <a:schemeClr val="lt1"/>
              </a:solidFill>
              <a:latin typeface="Consolas"/>
              <a:ea typeface="Consolas"/>
              <a:cs typeface="Consolas"/>
              <a:sym typeface="Consolas"/>
            </a:endParaRPr>
          </a:p>
        </p:txBody>
      </p:sp>
      <p:sp>
        <p:nvSpPr>
          <p:cNvPr id="440" name="Google Shape;440;p17"/>
          <p:cNvSpPr/>
          <p:nvPr/>
        </p:nvSpPr>
        <p:spPr>
          <a:xfrm>
            <a:off x="3555538" y="3481525"/>
            <a:ext cx="2563800" cy="510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DISTINCT</a:t>
            </a:r>
            <a:endParaRPr b="0" i="0" sz="2100" u="none" cap="none" strike="noStrike">
              <a:solidFill>
                <a:schemeClr val="lt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p2"/>
          <p:cNvSpPr txBox="1"/>
          <p:nvPr>
            <p:ph type="title"/>
          </p:nvPr>
        </p:nvSpPr>
        <p:spPr>
          <a:xfrm>
            <a:off x="7651100" y="1552500"/>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sp>
        <p:nvSpPr>
          <p:cNvPr id="110" name="Google Shape;110;p2"/>
          <p:cNvSpPr txBox="1"/>
          <p:nvPr>
            <p:ph idx="1" type="body"/>
          </p:nvPr>
        </p:nvSpPr>
        <p:spPr>
          <a:xfrm>
            <a:off x="7166200" y="2635200"/>
            <a:ext cx="3507000" cy="2292600"/>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SELECT Basic Structure</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SELECT DISTINCT</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LIMIT and ORDER BY</a:t>
            </a:r>
            <a:endParaRPr sz="2400">
              <a:solidFill>
                <a:schemeClr val="lt1"/>
              </a:solidFill>
              <a:latin typeface="Arial"/>
              <a:ea typeface="Arial"/>
              <a:cs typeface="Arial"/>
              <a:sym typeface="Arial"/>
            </a:endParaRPr>
          </a:p>
        </p:txBody>
      </p:sp>
      <p:cxnSp>
        <p:nvCxnSpPr>
          <p:cNvPr id="111" name="Google Shape;111;p2"/>
          <p:cNvCxnSpPr/>
          <p:nvPr/>
        </p:nvCxnSpPr>
        <p:spPr>
          <a:xfrm>
            <a:off x="7394800" y="2431075"/>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p2"/>
          <p:cNvCxnSpPr/>
          <p:nvPr/>
        </p:nvCxnSpPr>
        <p:spPr>
          <a:xfrm>
            <a:off x="7394800" y="1471625"/>
            <a:ext cx="3151800" cy="0"/>
          </a:xfrm>
          <a:prstGeom prst="straightConnector1">
            <a:avLst/>
          </a:prstGeom>
          <a:noFill/>
          <a:ln cap="flat" cmpd="sng" w="9525">
            <a:solidFill>
              <a:schemeClr val="lt1"/>
            </a:solidFill>
            <a:prstDash val="solid"/>
            <a:round/>
            <a:headEnd len="sm" w="sm" type="none"/>
            <a:tailEnd len="sm" w="sm" type="none"/>
          </a:ln>
        </p:spPr>
      </p:cxnSp>
      <p:cxnSp>
        <p:nvCxnSpPr>
          <p:cNvPr id="113" name="Google Shape;113;p2"/>
          <p:cNvCxnSpPr/>
          <p:nvPr/>
        </p:nvCxnSpPr>
        <p:spPr>
          <a:xfrm>
            <a:off x="7394800" y="5604600"/>
            <a:ext cx="31518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19" name="Google Shape;119;p3"/>
          <p:cNvGrpSpPr/>
          <p:nvPr/>
        </p:nvGrpSpPr>
        <p:grpSpPr>
          <a:xfrm>
            <a:off x="8923271" y="3307227"/>
            <a:ext cx="2993546" cy="2620037"/>
            <a:chOff x="5259751" y="732778"/>
            <a:chExt cx="6557604" cy="5739403"/>
          </a:xfrm>
        </p:grpSpPr>
        <p:grpSp>
          <p:nvGrpSpPr>
            <p:cNvPr id="120" name="Google Shape;120;p3"/>
            <p:cNvGrpSpPr/>
            <p:nvPr/>
          </p:nvGrpSpPr>
          <p:grpSpPr>
            <a:xfrm rot="-819746">
              <a:off x="7170211" y="1966797"/>
              <a:ext cx="818210" cy="1067033"/>
              <a:chOff x="7135192" y="1236172"/>
              <a:chExt cx="818214" cy="1067038"/>
            </a:xfrm>
          </p:grpSpPr>
          <p:sp>
            <p:nvSpPr>
              <p:cNvPr id="121" name="Google Shape;121;p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2" name="Google Shape;122;p3"/>
              <p:cNvGrpSpPr/>
              <p:nvPr/>
            </p:nvGrpSpPr>
            <p:grpSpPr>
              <a:xfrm>
                <a:off x="7135192" y="1625685"/>
                <a:ext cx="791271" cy="677525"/>
                <a:chOff x="1934025" y="1001650"/>
                <a:chExt cx="415300" cy="355600"/>
              </a:xfrm>
            </p:grpSpPr>
            <p:sp>
              <p:nvSpPr>
                <p:cNvPr id="123" name="Google Shape;123;p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p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p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7" name="Google Shape;127;p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9" name="Google Shape;129;p3"/>
            <p:cNvGrpSpPr/>
            <p:nvPr/>
          </p:nvGrpSpPr>
          <p:grpSpPr>
            <a:xfrm rot="929101">
              <a:off x="10666777" y="845650"/>
              <a:ext cx="970514" cy="919313"/>
              <a:chOff x="2583100" y="2973775"/>
              <a:chExt cx="461550" cy="437200"/>
            </a:xfrm>
          </p:grpSpPr>
          <p:sp>
            <p:nvSpPr>
              <p:cNvPr id="130" name="Google Shape;130;p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 name="Google Shape;131;p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2" name="Google Shape;132;p3"/>
            <p:cNvGrpSpPr/>
            <p:nvPr/>
          </p:nvGrpSpPr>
          <p:grpSpPr>
            <a:xfrm>
              <a:off x="5259751" y="5850496"/>
              <a:ext cx="836142" cy="621685"/>
              <a:chOff x="5247525" y="3007275"/>
              <a:chExt cx="517575" cy="384825"/>
            </a:xfrm>
          </p:grpSpPr>
          <p:sp>
            <p:nvSpPr>
              <p:cNvPr id="133" name="Google Shape;133;p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 name="Google Shape;134;p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5" name="Google Shape;135;p3"/>
            <p:cNvGrpSpPr/>
            <p:nvPr/>
          </p:nvGrpSpPr>
          <p:grpSpPr>
            <a:xfrm rot="-995577">
              <a:off x="8647544" y="3714912"/>
              <a:ext cx="874251" cy="717776"/>
              <a:chOff x="2599525" y="3688600"/>
              <a:chExt cx="428675" cy="351950"/>
            </a:xfrm>
          </p:grpSpPr>
          <p:sp>
            <p:nvSpPr>
              <p:cNvPr id="136" name="Google Shape;136;p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 name="Google Shape;137;p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9" name="Google Shape;139;p3"/>
            <p:cNvGrpSpPr/>
            <p:nvPr/>
          </p:nvGrpSpPr>
          <p:grpSpPr>
            <a:xfrm>
              <a:off x="10447751" y="3460900"/>
              <a:ext cx="688381" cy="688381"/>
              <a:chOff x="5941025" y="3634400"/>
              <a:chExt cx="467650" cy="467650"/>
            </a:xfrm>
          </p:grpSpPr>
          <p:sp>
            <p:nvSpPr>
              <p:cNvPr id="140" name="Google Shape;140;p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p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p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p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5" name="Google Shape;145;p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3"/>
            <p:cNvGrpSpPr/>
            <p:nvPr/>
          </p:nvGrpSpPr>
          <p:grpSpPr>
            <a:xfrm rot="-1150372">
              <a:off x="9034375" y="1570689"/>
              <a:ext cx="754925" cy="714869"/>
              <a:chOff x="5973900" y="318475"/>
              <a:chExt cx="401900" cy="380575"/>
            </a:xfrm>
          </p:grpSpPr>
          <p:sp>
            <p:nvSpPr>
              <p:cNvPr id="147" name="Google Shape;147;p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 name="Google Shape;148;p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3"/>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3"/>
            <p:cNvGrpSpPr/>
            <p:nvPr/>
          </p:nvGrpSpPr>
          <p:grpSpPr>
            <a:xfrm rot="-2485038">
              <a:off x="7686107" y="5449622"/>
              <a:ext cx="833851" cy="799886"/>
              <a:chOff x="5233525" y="4954450"/>
              <a:chExt cx="538275" cy="516350"/>
            </a:xfrm>
          </p:grpSpPr>
          <p:sp>
            <p:nvSpPr>
              <p:cNvPr id="162" name="Google Shape;162;p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3"/>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3"/>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3"/>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3"/>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3"/>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73" name="Google Shape;173;p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SELECT Basic Structure</a:t>
            </a:r>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txBox="1"/>
          <p:nvPr>
            <p:ph idx="1" type="body"/>
          </p:nvPr>
        </p:nvSpPr>
        <p:spPr>
          <a:xfrm>
            <a:off x="3415800" y="1690825"/>
            <a:ext cx="6811200" cy="12966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SQL query can be easily understood as the query syntax reads fairly like human language</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Here is the simplified structure of a SQL query</a:t>
            </a:r>
            <a:endParaRPr sz="1800">
              <a:latin typeface="Arial"/>
              <a:ea typeface="Arial"/>
              <a:cs typeface="Arial"/>
              <a:sym typeface="Arial"/>
            </a:endParaRPr>
          </a:p>
        </p:txBody>
      </p:sp>
      <p:sp>
        <p:nvSpPr>
          <p:cNvPr id="179" name="Google Shape;179;p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0" name="Google Shape;180;p4"/>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181" name="Google Shape;181;p4"/>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Syntax</a:t>
            </a:r>
            <a:endParaRPr b="0" i="0" sz="3500" u="none" cap="none" strike="noStrike">
              <a:solidFill>
                <a:srgbClr val="3E4754"/>
              </a:solidFill>
              <a:latin typeface="Arial"/>
              <a:ea typeface="Arial"/>
              <a:cs typeface="Arial"/>
              <a:sym typeface="Arial"/>
            </a:endParaRPr>
          </a:p>
        </p:txBody>
      </p:sp>
      <p:sp>
        <p:nvSpPr>
          <p:cNvPr id="182" name="Google Shape;182;p4"/>
          <p:cNvSpPr txBox="1"/>
          <p:nvPr>
            <p:ph idx="1" type="body"/>
          </p:nvPr>
        </p:nvSpPr>
        <p:spPr>
          <a:xfrm>
            <a:off x="3415800" y="4699750"/>
            <a:ext cx="6811200" cy="14442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SQL keywords are typed in capital letters for better readability. However in most cases SQL queries are case insensitive. </a:t>
            </a:r>
            <a:endParaRPr sz="1800">
              <a:latin typeface="Arial"/>
              <a:ea typeface="Arial"/>
              <a:cs typeface="Arial"/>
              <a:sym typeface="Arial"/>
            </a:endParaRPr>
          </a:p>
        </p:txBody>
      </p:sp>
      <p:sp>
        <p:nvSpPr>
          <p:cNvPr id="183" name="Google Shape;183;p4"/>
          <p:cNvSpPr/>
          <p:nvPr/>
        </p:nvSpPr>
        <p:spPr>
          <a:xfrm>
            <a:off x="3415788" y="3206300"/>
            <a:ext cx="2063700" cy="5235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columns</a:t>
            </a:r>
            <a:endParaRPr b="0" i="0" sz="1400" u="none" cap="none" strike="noStrike">
              <a:solidFill>
                <a:schemeClr val="lt1"/>
              </a:solidFill>
              <a:latin typeface="Arial"/>
              <a:ea typeface="Arial"/>
              <a:cs typeface="Arial"/>
              <a:sym typeface="Arial"/>
            </a:endParaRPr>
          </a:p>
        </p:txBody>
      </p:sp>
      <p:sp>
        <p:nvSpPr>
          <p:cNvPr id="184" name="Google Shape;184;p4"/>
          <p:cNvSpPr/>
          <p:nvPr/>
        </p:nvSpPr>
        <p:spPr>
          <a:xfrm>
            <a:off x="5612813" y="3206300"/>
            <a:ext cx="2063700" cy="5235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table</a:t>
            </a:r>
            <a:endParaRPr b="0" i="0" sz="1400" u="none" cap="none" strike="noStrike">
              <a:solidFill>
                <a:schemeClr val="lt1"/>
              </a:solidFill>
              <a:latin typeface="Arial"/>
              <a:ea typeface="Arial"/>
              <a:cs typeface="Arial"/>
              <a:sym typeface="Arial"/>
            </a:endParaRPr>
          </a:p>
        </p:txBody>
      </p:sp>
      <p:sp>
        <p:nvSpPr>
          <p:cNvPr id="185" name="Google Shape;185;p4"/>
          <p:cNvSpPr/>
          <p:nvPr/>
        </p:nvSpPr>
        <p:spPr>
          <a:xfrm>
            <a:off x="7809838" y="3206300"/>
            <a:ext cx="2601000" cy="523500"/>
          </a:xfrm>
          <a:prstGeom prst="rect">
            <a:avLst/>
          </a:prstGeom>
          <a:solidFill>
            <a:srgbClr val="7BA0B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condition(s)</a:t>
            </a:r>
            <a:endParaRPr b="0" i="0" sz="1400" u="none" cap="none" strike="noStrike">
              <a:solidFill>
                <a:schemeClr val="lt1"/>
              </a:solidFill>
              <a:latin typeface="Arial"/>
              <a:ea typeface="Arial"/>
              <a:cs typeface="Arial"/>
              <a:sym typeface="Arial"/>
            </a:endParaRPr>
          </a:p>
        </p:txBody>
      </p:sp>
      <p:sp>
        <p:nvSpPr>
          <p:cNvPr id="186" name="Google Shape;186;p4"/>
          <p:cNvSpPr/>
          <p:nvPr/>
        </p:nvSpPr>
        <p:spPr>
          <a:xfrm>
            <a:off x="3415788" y="3823675"/>
            <a:ext cx="2601000" cy="523500"/>
          </a:xfrm>
          <a:prstGeom prst="rect">
            <a:avLst/>
          </a:prstGeom>
          <a:solidFill>
            <a:srgbClr val="7BA0B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GROUP BY column(s)</a:t>
            </a:r>
            <a:endParaRPr b="0" i="0" sz="1400" u="none" cap="none" strike="noStrike">
              <a:solidFill>
                <a:schemeClr val="lt1"/>
              </a:solidFill>
              <a:latin typeface="Arial"/>
              <a:ea typeface="Arial"/>
              <a:cs typeface="Arial"/>
              <a:sym typeface="Arial"/>
            </a:endParaRPr>
          </a:p>
        </p:txBody>
      </p:sp>
      <p:sp>
        <p:nvSpPr>
          <p:cNvPr id="187" name="Google Shape;187;p4"/>
          <p:cNvSpPr/>
          <p:nvPr/>
        </p:nvSpPr>
        <p:spPr>
          <a:xfrm>
            <a:off x="6177488" y="3823675"/>
            <a:ext cx="2601000" cy="523500"/>
          </a:xfrm>
          <a:prstGeom prst="rect">
            <a:avLst/>
          </a:prstGeom>
          <a:solidFill>
            <a:srgbClr val="7BA0B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ORDER BY column(s)</a:t>
            </a:r>
            <a:endParaRPr b="0" i="0" sz="1400" u="none" cap="none" strike="noStrike">
              <a:solidFill>
                <a:schemeClr val="lt1"/>
              </a:solidFill>
              <a:latin typeface="Arial"/>
              <a:ea typeface="Arial"/>
              <a:cs typeface="Arial"/>
              <a:sym typeface="Arial"/>
            </a:endParaRPr>
          </a:p>
        </p:txBody>
      </p:sp>
      <p:sp>
        <p:nvSpPr>
          <p:cNvPr id="188" name="Google Shape;188;p4"/>
          <p:cNvSpPr/>
          <p:nvPr/>
        </p:nvSpPr>
        <p:spPr>
          <a:xfrm>
            <a:off x="8939195" y="3823675"/>
            <a:ext cx="1497000" cy="523500"/>
          </a:xfrm>
          <a:prstGeom prst="rect">
            <a:avLst/>
          </a:prstGeom>
          <a:solidFill>
            <a:srgbClr val="7BA0B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LIMIT 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
          <p:cNvSpPr txBox="1"/>
          <p:nvPr>
            <p:ph idx="1" type="body"/>
          </p:nvPr>
        </p:nvSpPr>
        <p:spPr>
          <a:xfrm>
            <a:off x="1976300" y="1486825"/>
            <a:ext cx="7679400" cy="4482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Select some columns from a table:</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In case of getting all the column of a table, use * to represent the columns</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Example: select all the movie titles and their release year from the movies table</a:t>
            </a:r>
            <a:endParaRPr sz="1800">
              <a:latin typeface="Consolas"/>
              <a:ea typeface="Consolas"/>
              <a:cs typeface="Consolas"/>
              <a:sym typeface="Consolas"/>
            </a:endParaRPr>
          </a:p>
        </p:txBody>
      </p:sp>
      <p:sp>
        <p:nvSpPr>
          <p:cNvPr id="194" name="Google Shape;194;p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5" name="Google Shape;195;p5"/>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196" name="Google Shape;196;p5"/>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SELECT FROM</a:t>
            </a:r>
            <a:endParaRPr b="0" i="0" sz="3500" u="none" cap="none" strike="noStrike">
              <a:solidFill>
                <a:srgbClr val="3E4754"/>
              </a:solidFill>
              <a:latin typeface="Arial"/>
              <a:ea typeface="Arial"/>
              <a:cs typeface="Arial"/>
              <a:sym typeface="Arial"/>
            </a:endParaRPr>
          </a:p>
        </p:txBody>
      </p:sp>
      <p:sp>
        <p:nvSpPr>
          <p:cNvPr id="197" name="Google Shape;197;p5"/>
          <p:cNvSpPr/>
          <p:nvPr/>
        </p:nvSpPr>
        <p:spPr>
          <a:xfrm>
            <a:off x="3069650" y="2007175"/>
            <a:ext cx="5492700" cy="47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col_name1, col_name2 FROM a_table</a:t>
            </a:r>
            <a:endParaRPr b="0" i="0" sz="1800" u="none" cap="none" strike="noStrike">
              <a:solidFill>
                <a:schemeClr val="lt1"/>
              </a:solidFill>
              <a:latin typeface="Consolas"/>
              <a:ea typeface="Consolas"/>
              <a:cs typeface="Consolas"/>
              <a:sym typeface="Consolas"/>
            </a:endParaRPr>
          </a:p>
        </p:txBody>
      </p:sp>
      <p:sp>
        <p:nvSpPr>
          <p:cNvPr id="198" name="Google Shape;198;p5"/>
          <p:cNvSpPr/>
          <p:nvPr/>
        </p:nvSpPr>
        <p:spPr>
          <a:xfrm>
            <a:off x="3613850" y="3514500"/>
            <a:ext cx="4404300" cy="47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a:t>
            </a:r>
            <a:r>
              <a:rPr b="0" i="0" lang="en-US" sz="1800" u="none" cap="none" strike="noStrike">
                <a:solidFill>
                  <a:schemeClr val="lt1"/>
                </a:solidFill>
                <a:highlight>
                  <a:schemeClr val="accent2"/>
                </a:highlight>
                <a:latin typeface="Consolas"/>
                <a:ea typeface="Consolas"/>
                <a:cs typeface="Consolas"/>
                <a:sym typeface="Consolas"/>
              </a:rPr>
              <a:t>*</a:t>
            </a:r>
            <a:r>
              <a:rPr b="0" i="0" lang="en-US" sz="1800" u="none" cap="none" strike="noStrike">
                <a:solidFill>
                  <a:schemeClr val="lt1"/>
                </a:solidFill>
                <a:latin typeface="Consolas"/>
                <a:ea typeface="Consolas"/>
                <a:cs typeface="Consolas"/>
                <a:sym typeface="Consolas"/>
              </a:rPr>
              <a:t> FROM a_table</a:t>
            </a:r>
            <a:endParaRPr b="0" i="0" sz="1800" u="none" cap="none" strike="noStrike">
              <a:solidFill>
                <a:schemeClr val="lt1"/>
              </a:solidFill>
              <a:latin typeface="Consolas"/>
              <a:ea typeface="Consolas"/>
              <a:cs typeface="Consolas"/>
              <a:sym typeface="Consolas"/>
            </a:endParaRPr>
          </a:p>
        </p:txBody>
      </p:sp>
      <p:sp>
        <p:nvSpPr>
          <p:cNvPr id="199" name="Google Shape;199;p5"/>
          <p:cNvSpPr/>
          <p:nvPr/>
        </p:nvSpPr>
        <p:spPr>
          <a:xfrm>
            <a:off x="3613850" y="4816738"/>
            <a:ext cx="4404300" cy="47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title, year FROM movies</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ph idx="1" type="body"/>
          </p:nvPr>
        </p:nvSpPr>
        <p:spPr>
          <a:xfrm>
            <a:off x="2576875" y="1466300"/>
            <a:ext cx="7237800" cy="26814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Sometimes, you would want to rename a column for readability. You can rename a column in the query using AS keyword</a:t>
            </a:r>
            <a:endParaRPr sz="21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This is usually used when you think the original name is not good enough (e.g. too long, too abstract etc)</a:t>
            </a:r>
            <a:endParaRPr sz="2100">
              <a:latin typeface="Consolas"/>
              <a:ea typeface="Consolas"/>
              <a:cs typeface="Consolas"/>
              <a:sym typeface="Consolas"/>
            </a:endParaRPr>
          </a:p>
        </p:txBody>
      </p:sp>
      <p:sp>
        <p:nvSpPr>
          <p:cNvPr id="205" name="Google Shape;205;p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6" name="Google Shape;206;p6"/>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207" name="Google Shape;207;p6"/>
          <p:cNvSpPr/>
          <p:nvPr/>
        </p:nvSpPr>
        <p:spPr>
          <a:xfrm>
            <a:off x="2964750" y="4030400"/>
            <a:ext cx="6496800" cy="698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SELECT title </a:t>
            </a:r>
            <a:r>
              <a:rPr b="0" i="0" lang="en-US" sz="2100" u="none" cap="none" strike="noStrike">
                <a:solidFill>
                  <a:schemeClr val="dk1"/>
                </a:solidFill>
                <a:highlight>
                  <a:schemeClr val="accent2"/>
                </a:highlight>
                <a:latin typeface="Consolas"/>
                <a:ea typeface="Consolas"/>
                <a:cs typeface="Consolas"/>
                <a:sym typeface="Consolas"/>
              </a:rPr>
              <a:t>AS movie_title</a:t>
            </a:r>
            <a:r>
              <a:rPr b="0" i="0" lang="en-US" sz="2100" u="none" cap="none" strike="noStrike">
                <a:solidFill>
                  <a:schemeClr val="lt1"/>
                </a:solidFill>
                <a:latin typeface="Consolas"/>
                <a:ea typeface="Consolas"/>
                <a:cs typeface="Consolas"/>
                <a:sym typeface="Consolas"/>
              </a:rPr>
              <a:t> FROM movies</a:t>
            </a:r>
            <a:endParaRPr b="0" i="0" sz="1800" u="none" cap="none" strike="noStrike">
              <a:solidFill>
                <a:schemeClr val="lt1"/>
              </a:solidFill>
              <a:latin typeface="Consolas"/>
              <a:ea typeface="Consolas"/>
              <a:cs typeface="Consolas"/>
              <a:sym typeface="Consolas"/>
            </a:endParaRPr>
          </a:p>
        </p:txBody>
      </p:sp>
      <p:sp>
        <p:nvSpPr>
          <p:cNvPr id="208" name="Google Shape;208;p6"/>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SELECT FROM</a:t>
            </a:r>
            <a:endParaRPr b="0" i="0" sz="3500" u="none" cap="none" strike="noStrike">
              <a:solidFill>
                <a:srgbClr val="3E475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2" name="Shape 212"/>
        <p:cNvGrpSpPr/>
        <p:nvPr/>
      </p:nvGrpSpPr>
      <p:grpSpPr>
        <a:xfrm>
          <a:off x="0" y="0"/>
          <a:ext cx="0" cy="0"/>
          <a:chOff x="0" y="0"/>
          <a:chExt cx="0" cy="0"/>
        </a:xfrm>
      </p:grpSpPr>
      <p:sp>
        <p:nvSpPr>
          <p:cNvPr id="213" name="Google Shape;213;p7"/>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14" name="Google Shape;214;p7"/>
          <p:cNvGrpSpPr/>
          <p:nvPr/>
        </p:nvGrpSpPr>
        <p:grpSpPr>
          <a:xfrm>
            <a:off x="8923271" y="3307227"/>
            <a:ext cx="2993546" cy="2620037"/>
            <a:chOff x="5259751" y="732778"/>
            <a:chExt cx="6557604" cy="5739403"/>
          </a:xfrm>
        </p:grpSpPr>
        <p:grpSp>
          <p:nvGrpSpPr>
            <p:cNvPr id="215" name="Google Shape;215;p7"/>
            <p:cNvGrpSpPr/>
            <p:nvPr/>
          </p:nvGrpSpPr>
          <p:grpSpPr>
            <a:xfrm rot="-819746">
              <a:off x="7170211" y="1966797"/>
              <a:ext cx="818210" cy="1067033"/>
              <a:chOff x="7135192" y="1236172"/>
              <a:chExt cx="818214" cy="1067038"/>
            </a:xfrm>
          </p:grpSpPr>
          <p:sp>
            <p:nvSpPr>
              <p:cNvPr id="216" name="Google Shape;216;p7"/>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17" name="Google Shape;217;p7"/>
              <p:cNvGrpSpPr/>
              <p:nvPr/>
            </p:nvGrpSpPr>
            <p:grpSpPr>
              <a:xfrm>
                <a:off x="7135192" y="1625685"/>
                <a:ext cx="791271" cy="677525"/>
                <a:chOff x="1934025" y="1001650"/>
                <a:chExt cx="415300" cy="355600"/>
              </a:xfrm>
            </p:grpSpPr>
            <p:sp>
              <p:nvSpPr>
                <p:cNvPr id="218" name="Google Shape;218;p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9" name="Google Shape;219;p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0" name="Google Shape;220;p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1" name="Google Shape;221;p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22" name="Google Shape;222;p7"/>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3" name="Google Shape;223;p7"/>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24" name="Google Shape;224;p7"/>
            <p:cNvGrpSpPr/>
            <p:nvPr/>
          </p:nvGrpSpPr>
          <p:grpSpPr>
            <a:xfrm rot="929101">
              <a:off x="10666777" y="845650"/>
              <a:ext cx="970514" cy="919313"/>
              <a:chOff x="2583100" y="2973775"/>
              <a:chExt cx="461550" cy="437200"/>
            </a:xfrm>
          </p:grpSpPr>
          <p:sp>
            <p:nvSpPr>
              <p:cNvPr id="225" name="Google Shape;225;p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6" name="Google Shape;226;p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27" name="Google Shape;227;p7"/>
            <p:cNvGrpSpPr/>
            <p:nvPr/>
          </p:nvGrpSpPr>
          <p:grpSpPr>
            <a:xfrm>
              <a:off x="5259751" y="5850496"/>
              <a:ext cx="836142" cy="621685"/>
              <a:chOff x="5247525" y="3007275"/>
              <a:chExt cx="517575" cy="384825"/>
            </a:xfrm>
          </p:grpSpPr>
          <p:sp>
            <p:nvSpPr>
              <p:cNvPr id="228" name="Google Shape;228;p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9" name="Google Shape;229;p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30" name="Google Shape;230;p7"/>
            <p:cNvGrpSpPr/>
            <p:nvPr/>
          </p:nvGrpSpPr>
          <p:grpSpPr>
            <a:xfrm rot="-995577">
              <a:off x="8647544" y="3714912"/>
              <a:ext cx="874251" cy="717776"/>
              <a:chOff x="2599525" y="3688600"/>
              <a:chExt cx="428675" cy="351950"/>
            </a:xfrm>
          </p:grpSpPr>
          <p:sp>
            <p:nvSpPr>
              <p:cNvPr id="231" name="Google Shape;231;p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2" name="Google Shape;232;p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34" name="Google Shape;234;p7"/>
            <p:cNvGrpSpPr/>
            <p:nvPr/>
          </p:nvGrpSpPr>
          <p:grpSpPr>
            <a:xfrm>
              <a:off x="10447751" y="3460900"/>
              <a:ext cx="688381" cy="688381"/>
              <a:chOff x="5941025" y="3634400"/>
              <a:chExt cx="467650" cy="467650"/>
            </a:xfrm>
          </p:grpSpPr>
          <p:sp>
            <p:nvSpPr>
              <p:cNvPr id="235" name="Google Shape;235;p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6" name="Google Shape;236;p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7" name="Google Shape;237;p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8" name="Google Shape;238;p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9" name="Google Shape;239;p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0" name="Google Shape;240;p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41" name="Google Shape;241;p7"/>
            <p:cNvGrpSpPr/>
            <p:nvPr/>
          </p:nvGrpSpPr>
          <p:grpSpPr>
            <a:xfrm rot="-1150372">
              <a:off x="9034375" y="1570689"/>
              <a:ext cx="754925" cy="714869"/>
              <a:chOff x="5973900" y="318475"/>
              <a:chExt cx="401900" cy="380575"/>
            </a:xfrm>
          </p:grpSpPr>
          <p:sp>
            <p:nvSpPr>
              <p:cNvPr id="242" name="Google Shape;242;p7"/>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p7"/>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4" name="Google Shape;244;p7"/>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5" name="Google Shape;245;p7"/>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6" name="Google Shape;246;p7"/>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7" name="Google Shape;247;p7"/>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8" name="Google Shape;248;p7"/>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9" name="Google Shape;249;p7"/>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p7"/>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p7"/>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2" name="Google Shape;252;p7"/>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3" name="Google Shape;253;p7"/>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4" name="Google Shape;254;p7"/>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5" name="Google Shape;255;p7"/>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56" name="Google Shape;256;p7"/>
            <p:cNvGrpSpPr/>
            <p:nvPr/>
          </p:nvGrpSpPr>
          <p:grpSpPr>
            <a:xfrm rot="-2485038">
              <a:off x="7686107" y="5449622"/>
              <a:ext cx="833851" cy="799886"/>
              <a:chOff x="5233525" y="4954450"/>
              <a:chExt cx="538275" cy="516350"/>
            </a:xfrm>
          </p:grpSpPr>
          <p:sp>
            <p:nvSpPr>
              <p:cNvPr id="257" name="Google Shape;257;p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8" name="Google Shape;258;p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9" name="Google Shape;259;p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0" name="Google Shape;260;p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1" name="Google Shape;261;p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2" name="Google Shape;262;p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3" name="Google Shape;263;p7"/>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p7"/>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5" name="Google Shape;265;p7"/>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6" name="Google Shape;266;p7"/>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7" name="Google Shape;267;p7"/>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68" name="Google Shape;268;p7"/>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SELECT DISTINCT</a:t>
            </a:r>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8"/>
          <p:cNvSpPr txBox="1"/>
          <p:nvPr>
            <p:ph idx="1" type="body"/>
          </p:nvPr>
        </p:nvSpPr>
        <p:spPr>
          <a:xfrm>
            <a:off x="2361275" y="1825625"/>
            <a:ext cx="7463700" cy="1933200"/>
          </a:xfrm>
          <a:prstGeom prst="rect">
            <a:avLst/>
          </a:prstGeom>
          <a:noFill/>
          <a:ln>
            <a:noFill/>
          </a:ln>
        </p:spPr>
        <p:txBody>
          <a:bodyPr anchorCtr="0" anchor="t" bIns="45700" lIns="91425" spcFirstLastPara="1" rIns="91425" wrap="square" tIns="45700">
            <a:noAutofit/>
          </a:bodyPr>
          <a:lstStyle/>
          <a:p>
            <a:pPr indent="-361950" lvl="0" marL="457200" rtl="0" algn="l">
              <a:lnSpc>
                <a:spcPct val="150000"/>
              </a:lnSpc>
              <a:spcBef>
                <a:spcPts val="0"/>
              </a:spcBef>
              <a:spcAft>
                <a:spcPts val="0"/>
              </a:spcAft>
              <a:buSzPts val="2100"/>
              <a:buFont typeface="Arial"/>
              <a:buChar char="•"/>
            </a:pPr>
            <a:r>
              <a:rPr lang="en-US" sz="2100">
                <a:latin typeface="Arial"/>
                <a:ea typeface="Arial"/>
                <a:cs typeface="Arial"/>
                <a:sym typeface="Arial"/>
              </a:rPr>
              <a:t>The DISTINCT keyword can ensure the query output has unique row data</a:t>
            </a:r>
            <a:endParaRPr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lang="en-US" sz="2100">
                <a:latin typeface="Arial"/>
                <a:ea typeface="Arial"/>
                <a:cs typeface="Arial"/>
                <a:sym typeface="Arial"/>
              </a:rPr>
              <a:t>Example: extract a unique list of first name from a name list</a:t>
            </a:r>
            <a:endParaRPr sz="2100">
              <a:latin typeface="Consolas"/>
              <a:ea typeface="Consolas"/>
              <a:cs typeface="Consolas"/>
              <a:sym typeface="Consolas"/>
            </a:endParaRPr>
          </a:p>
        </p:txBody>
      </p:sp>
      <p:sp>
        <p:nvSpPr>
          <p:cNvPr id="274" name="Google Shape;274;p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5" name="Google Shape;275;p8"/>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276" name="Google Shape;276;p8"/>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SELECT DISTINCT</a:t>
            </a:r>
            <a:endParaRPr b="0" i="0" sz="3500" u="none" cap="none" strike="noStrike">
              <a:solidFill>
                <a:srgbClr val="3E4754"/>
              </a:solidFill>
              <a:latin typeface="Arial"/>
              <a:ea typeface="Arial"/>
              <a:cs typeface="Arial"/>
              <a:sym typeface="Arial"/>
            </a:endParaRPr>
          </a:p>
        </p:txBody>
      </p:sp>
      <p:sp>
        <p:nvSpPr>
          <p:cNvPr id="277" name="Google Shape;277;p8"/>
          <p:cNvSpPr/>
          <p:nvPr/>
        </p:nvSpPr>
        <p:spPr>
          <a:xfrm>
            <a:off x="2400000" y="3924150"/>
            <a:ext cx="7392000" cy="572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SELECT DISTINCT first_name FROM party_name_list</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3" name="Google Shape;283;p9"/>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graphicFrame>
        <p:nvGraphicFramePr>
          <p:cNvPr id="284" name="Google Shape;284;p9"/>
          <p:cNvGraphicFramePr/>
          <p:nvPr/>
        </p:nvGraphicFramePr>
        <p:xfrm>
          <a:off x="1814425" y="1987875"/>
          <a:ext cx="3000000" cy="3000000"/>
        </p:xfrm>
        <a:graphic>
          <a:graphicData uri="http://schemas.openxmlformats.org/drawingml/2006/table">
            <a:tbl>
              <a:tblPr>
                <a:noFill/>
                <a:tableStyleId>{009CED12-2861-44ED-B315-92416A59BB2F}</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Smith</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Jones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Miller</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Davis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Johnson</a:t>
                      </a:r>
                      <a:endParaRPr sz="1400" u="none" cap="none" strike="noStrike">
                        <a:latin typeface="Arial"/>
                        <a:ea typeface="Arial"/>
                        <a:cs typeface="Arial"/>
                        <a:sym typeface="Arial"/>
                      </a:endParaRPr>
                    </a:p>
                  </a:txBody>
                  <a:tcPr marT="91425" marB="91425" marR="91425" marL="91425"/>
                </a:tc>
              </a:tr>
            </a:tbl>
          </a:graphicData>
        </a:graphic>
      </p:graphicFrame>
      <p:graphicFrame>
        <p:nvGraphicFramePr>
          <p:cNvPr id="285" name="Google Shape;285;p9"/>
          <p:cNvGraphicFramePr/>
          <p:nvPr/>
        </p:nvGraphicFramePr>
        <p:xfrm>
          <a:off x="8639325" y="3746250"/>
          <a:ext cx="3000000" cy="3000000"/>
        </p:xfrm>
        <a:graphic>
          <a:graphicData uri="http://schemas.openxmlformats.org/drawingml/2006/table">
            <a:tbl>
              <a:tblPr>
                <a:noFill/>
                <a:tableStyleId>{009CED12-2861-44ED-B315-92416A59BB2F}</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r>
            </a:tbl>
          </a:graphicData>
        </a:graphic>
      </p:graphicFrame>
      <p:cxnSp>
        <p:nvCxnSpPr>
          <p:cNvPr id="286" name="Google Shape;286;p9"/>
          <p:cNvCxnSpPr/>
          <p:nvPr/>
        </p:nvCxnSpPr>
        <p:spPr>
          <a:xfrm>
            <a:off x="5619875" y="2185888"/>
            <a:ext cx="2696100" cy="0"/>
          </a:xfrm>
          <a:prstGeom prst="straightConnector1">
            <a:avLst/>
          </a:prstGeom>
          <a:noFill/>
          <a:ln cap="flat" cmpd="sng" w="38100">
            <a:solidFill>
              <a:schemeClr val="dk2"/>
            </a:solidFill>
            <a:prstDash val="solid"/>
            <a:round/>
            <a:headEnd len="sm" w="sm" type="none"/>
            <a:tailEnd len="med" w="med" type="triangle"/>
          </a:ln>
        </p:spPr>
      </p:cxnSp>
      <p:sp>
        <p:nvSpPr>
          <p:cNvPr id="287" name="Google Shape;287;p9"/>
          <p:cNvSpPr txBox="1"/>
          <p:nvPr/>
        </p:nvSpPr>
        <p:spPr>
          <a:xfrm>
            <a:off x="5533325" y="1141000"/>
            <a:ext cx="2782800" cy="932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SELECT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  first_name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FROM party_name_list</a:t>
            </a:r>
            <a:endParaRPr b="0" i="0" sz="1800" u="none" cap="none" strike="noStrike">
              <a:solidFill>
                <a:srgbClr val="000000"/>
              </a:solidFill>
              <a:latin typeface="Arial"/>
              <a:ea typeface="Arial"/>
              <a:cs typeface="Arial"/>
              <a:sym typeface="Arial"/>
            </a:endParaRPr>
          </a:p>
        </p:txBody>
      </p:sp>
      <p:sp>
        <p:nvSpPr>
          <p:cNvPr id="288" name="Google Shape;288;p9"/>
          <p:cNvSpPr txBox="1"/>
          <p:nvPr/>
        </p:nvSpPr>
        <p:spPr>
          <a:xfrm>
            <a:off x="1814425" y="1475800"/>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Table: party_name_list</a:t>
            </a:r>
            <a:endParaRPr b="0" i="0" sz="1800" u="none" cap="none" strike="noStrike">
              <a:solidFill>
                <a:srgbClr val="1C1D21"/>
              </a:solidFill>
              <a:latin typeface="Arial"/>
              <a:ea typeface="Arial"/>
              <a:cs typeface="Arial"/>
              <a:sym typeface="Arial"/>
            </a:endParaRPr>
          </a:p>
        </p:txBody>
      </p:sp>
      <p:sp>
        <p:nvSpPr>
          <p:cNvPr id="289" name="Google Shape;289;p9"/>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SELECT DISTINCT</a:t>
            </a:r>
            <a:endParaRPr b="0" i="0" sz="3500" u="none" cap="none" strike="noStrike">
              <a:solidFill>
                <a:srgbClr val="3E4754"/>
              </a:solidFill>
              <a:latin typeface="Arial"/>
              <a:ea typeface="Arial"/>
              <a:cs typeface="Arial"/>
              <a:sym typeface="Arial"/>
            </a:endParaRPr>
          </a:p>
        </p:txBody>
      </p:sp>
      <p:graphicFrame>
        <p:nvGraphicFramePr>
          <p:cNvPr id="290" name="Google Shape;290;p9"/>
          <p:cNvGraphicFramePr/>
          <p:nvPr/>
        </p:nvGraphicFramePr>
        <p:xfrm>
          <a:off x="8639325" y="982025"/>
          <a:ext cx="3000000" cy="3000000"/>
        </p:xfrm>
        <a:graphic>
          <a:graphicData uri="http://schemas.openxmlformats.org/drawingml/2006/table">
            <a:tbl>
              <a:tblPr>
                <a:noFill/>
                <a:tableStyleId>{009CED12-2861-44ED-B315-92416A59BB2F}</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accent6"/>
                          </a:highlight>
                          <a:latin typeface="Arial"/>
                          <a:ea typeface="Arial"/>
                          <a:cs typeface="Arial"/>
                          <a:sym typeface="Arial"/>
                        </a:rPr>
                        <a:t>Tom</a:t>
                      </a:r>
                      <a:endParaRPr sz="1400" u="none" cap="none" strike="noStrike">
                        <a:highlight>
                          <a:schemeClr val="accent6"/>
                        </a:highlight>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accent3"/>
                          </a:highlight>
                          <a:latin typeface="Arial"/>
                          <a:ea typeface="Arial"/>
                          <a:cs typeface="Arial"/>
                          <a:sym typeface="Arial"/>
                        </a:rPr>
                        <a:t>Jerry</a:t>
                      </a:r>
                      <a:endParaRPr sz="1400" u="none" cap="none" strike="noStrike">
                        <a:highlight>
                          <a:schemeClr val="accent3"/>
                        </a:highlight>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accent6"/>
                          </a:highlight>
                          <a:latin typeface="Arial"/>
                          <a:ea typeface="Arial"/>
                          <a:cs typeface="Arial"/>
                          <a:sym typeface="Arial"/>
                        </a:rPr>
                        <a:t>Tom</a:t>
                      </a:r>
                      <a:endParaRPr sz="1400" u="none" cap="none" strike="noStrike">
                        <a:highlight>
                          <a:schemeClr val="accent6"/>
                        </a:highlight>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accent3"/>
                          </a:highlight>
                          <a:latin typeface="Arial"/>
                          <a:ea typeface="Arial"/>
                          <a:cs typeface="Arial"/>
                          <a:sym typeface="Arial"/>
                        </a:rPr>
                        <a:t>Jerry</a:t>
                      </a:r>
                      <a:endParaRPr sz="1400" u="none" cap="none" strike="noStrike">
                        <a:highlight>
                          <a:schemeClr val="accent3"/>
                        </a:highlight>
                        <a:latin typeface="Arial"/>
                        <a:ea typeface="Arial"/>
                        <a:cs typeface="Arial"/>
                        <a:sym typeface="Arial"/>
                      </a:endParaRPr>
                    </a:p>
                  </a:txBody>
                  <a:tcPr marT="91425" marB="91425" marR="91425" marL="91425"/>
                </a:tc>
              </a:tr>
            </a:tbl>
          </a:graphicData>
        </a:graphic>
      </p:graphicFrame>
      <p:cxnSp>
        <p:nvCxnSpPr>
          <p:cNvPr id="291" name="Google Shape;291;p9"/>
          <p:cNvCxnSpPr/>
          <p:nvPr/>
        </p:nvCxnSpPr>
        <p:spPr>
          <a:xfrm>
            <a:off x="5619875" y="4090888"/>
            <a:ext cx="2696100" cy="0"/>
          </a:xfrm>
          <a:prstGeom prst="straightConnector1">
            <a:avLst/>
          </a:prstGeom>
          <a:noFill/>
          <a:ln cap="flat" cmpd="sng" w="38100">
            <a:solidFill>
              <a:schemeClr val="dk2"/>
            </a:solidFill>
            <a:prstDash val="solid"/>
            <a:round/>
            <a:headEnd len="sm" w="sm" type="none"/>
            <a:tailEnd len="med" w="med" type="triangle"/>
          </a:ln>
        </p:spPr>
      </p:cxnSp>
      <p:sp>
        <p:nvSpPr>
          <p:cNvPr id="292" name="Google Shape;292;p9"/>
          <p:cNvSpPr txBox="1"/>
          <p:nvPr/>
        </p:nvSpPr>
        <p:spPr>
          <a:xfrm>
            <a:off x="5533325" y="3046000"/>
            <a:ext cx="2782800" cy="932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SELECT </a:t>
            </a:r>
            <a:r>
              <a:rPr b="0" i="0" lang="en-US" sz="1800" u="none" cap="none" strike="noStrike">
                <a:solidFill>
                  <a:schemeClr val="dk1"/>
                </a:solidFill>
                <a:highlight>
                  <a:schemeClr val="accent4"/>
                </a:highlight>
                <a:latin typeface="Consolas"/>
                <a:ea typeface="Consolas"/>
                <a:cs typeface="Consolas"/>
                <a:sym typeface="Consolas"/>
              </a:rPr>
              <a:t>DISTINCT</a:t>
            </a:r>
            <a:r>
              <a:rPr b="0" i="0" lang="en-US"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  first_name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FROM party_name_list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