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6I36vc6xXyFPJZVpV+8tMZq/+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92E978-8D61-4216-992D-739FADAAE68E}">
  <a:tblStyle styleId="{5692E978-8D61-4216-992D-739FADAAE68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6fe299b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Welcome to the Lecture 5 of this SQL Course. By now, you should have learnt about basic SQL select statements already. In this chapter, we are going to discuss how you can perform filtering on the data based on different criteria.</a:t>
            </a:r>
            <a:endParaRPr/>
          </a:p>
          <a:p>
            <a:pPr indent="0" lvl="0" marL="0" rtl="0" algn="l">
              <a:lnSpc>
                <a:spcPct val="100000"/>
              </a:lnSpc>
              <a:spcBef>
                <a:spcPts val="0"/>
              </a:spcBef>
              <a:spcAft>
                <a:spcPts val="0"/>
              </a:spcAft>
              <a:buSzPts val="1400"/>
              <a:buNone/>
            </a:pPr>
            <a:r>
              <a:t/>
            </a:r>
            <a:endParaRPr/>
          </a:p>
        </p:txBody>
      </p:sp>
      <p:sp>
        <p:nvSpPr>
          <p:cNvPr id="97" name="Google Shape;97;g2ec6fe299b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have another scenario here. We want to retrieve the movies that are either “The Lord of the Rings” or “Star Wars”. In this case, we cannot just put “title = “The Lord of the Rings” and we also cannot just put “title = “Star Wars”. We need use 2 conditions to solve this problem.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Luckily, we have the OR keyword in SQL. We just need to use the OR keyword to combine the two conditions. The database will help us in searching for records that match at least one criteria.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93" name="Google Shape;29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our day to day, we would use “except” to represent that we want everything except a certain criteria. For example, I like all sorts of sports except running. In SQL, we don’t have “except” keyword but we have “NOT” keyword to represent the same meaning.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Say here I want to get all the movies that are not after year 2000, or say I want all movies except those released after 2000. We can use the “NOT” keyword to solve this problem. We just need to type out “NOT year &gt; 2000” then the database would help us in looking for movies that are not fulfilling the criteria.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far it should be pretty easy, right? SQL was designed in a way that is easy to understand even for non-technical users, so learning about these filtering conditions should not be a hard time for us.</a:t>
            </a:r>
            <a:endParaRPr/>
          </a:p>
        </p:txBody>
      </p:sp>
      <p:sp>
        <p:nvSpPr>
          <p:cNvPr id="302" name="Google Shape;3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we progress and doing more and more complex data analysis work, we will be chaining more and more conditions. It make our conditions really hard to read and also hard to ensure that the logic is correct. In this case, we have “Parentheses” to help.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concept of parentheses in SQL is same as the parentheses in mathematics. That means we are grouping something together and we will process those first.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example, we are trying to extract movies that are not release between 1990 and 2000. What we can do is to first, write down the undesired condition (which is year between 1990 and 2000”, then put a NOT in front of this undesired condition.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way, the database would help us in looking for movies that are not fulfilling the conditions we specified in the parentheses. </a:t>
            </a:r>
            <a:endParaRPr/>
          </a:p>
        </p:txBody>
      </p:sp>
      <p:sp>
        <p:nvSpPr>
          <p:cNvPr id="311" name="Google Shape;3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I want to highlight the importance of of the parenthese to you. It’s not something optional. Just like in Mathematics, if you omit the need of the parentheses, you are going to make mistakes and would not be able to produce results that you want.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say we removed the parentheses, what would happened? The computer would consider your condition as 2 separate parts. It would help u in trying to find movies that are both “not later 1990” and “before 2000”. Of course all the movies that are not later than 1990 are before 2000. So the database would return will you all the movies that are before 1990.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But if you look into the correct filtering condition, it would return movies that are not release between 1990 and 2000, which refers to all movies that are before 1990, and all the movies after 2000.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From this example, you can see that if you are not using the parenthese properly, you would be getting totally different results. So make sure that you are adding parentheses when needed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Before jumping into the next video, please spend a couple minutes, to read thru these two example again, and make sure you understand the differences between the two.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See you in the next video.</a:t>
            </a:r>
            <a:endParaRPr/>
          </a:p>
        </p:txBody>
      </p:sp>
      <p:sp>
        <p:nvSpPr>
          <p:cNvPr id="320" name="Google Shape;3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section, we are going to learn 2 more SQL keywords to help you in building your conditions. They are BETWEEN and IN. </a:t>
            </a:r>
            <a:endParaRPr/>
          </a:p>
        </p:txBody>
      </p:sp>
      <p:sp>
        <p:nvSpPr>
          <p:cNvPr id="333" name="Google Shape;3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will first learn about “BETWEEN”. BETWEEN is designed for representing a range. In the previous video, we were using “AND” to combine 2 conditions, so we can build a range. We were doing something like this one here, using year &gt;= 1995 and year &lt;= 2010 to represent 1995-2010. But actually, there is another easier way to represent a range by using the BETWEEN keyword. You can simply write “year BETWEEN 1995-2000” like the example here.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2 SQL queries here are representing the exact same filter conditions and it’s up to you to decide which one you prefer.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One thing to note is that, when you are using BETWEEN, both the start and end are included in the range. For this example, the results would include movies from both year 1995 and 2010. Make sure you are clear about this property when you are using the BETWEEN Keyword.</a:t>
            </a:r>
            <a:endParaRPr/>
          </a:p>
        </p:txBody>
      </p:sp>
      <p:sp>
        <p:nvSpPr>
          <p:cNvPr id="393" name="Google Shape;3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is also a trick to simplify OR conditions. Remember that in the previous videos, we were trying to filter out movies with the title of “The Lord of the Ring” or “Star Wars”? Imagine you now want to retrieve information of 30 movie titles instead of 2, how would the query look like? You will need to type 30 “title equals” and 29 OR keywords.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a bit too tiring so SQL got a shortcut for you. You can use the IN keyword to avoid typing the field name and the OR keyword again and again. For our example, you can try “title IN” follow by a parentheses. Within the parentheses, you just put all of the movie titles that you want to search.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two statements that we are showing here are exactly the same, just the second one is using IN to simplify the query and make it shorter. You would find this super useful later.</a:t>
            </a:r>
            <a:endParaRPr/>
          </a:p>
        </p:txBody>
      </p:sp>
      <p:sp>
        <p:nvSpPr>
          <p:cNvPr id="403" name="Google Shape;4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After understanding the usage of BETWEEN and IN, I got a in-class exercise for you. Please pause the video and try to rewrite this query to simplify it using IN and BETWEEN.</a:t>
            </a:r>
            <a:endParaRPr/>
          </a:p>
          <a:p>
            <a:pPr indent="0" lvl="0" marL="0" rtl="0" algn="l">
              <a:lnSpc>
                <a:spcPct val="100000"/>
              </a:lnSpc>
              <a:spcBef>
                <a:spcPts val="0"/>
              </a:spcBef>
              <a:spcAft>
                <a:spcPts val="0"/>
              </a:spcAft>
              <a:buSzPts val="1400"/>
              <a:buNone/>
            </a:pPr>
            <a:r>
              <a:rPr lang="en-US"/>
              <a:t>When you have the answer, you can resume the video to check the answer.</a:t>
            </a:r>
            <a:endParaRPr/>
          </a:p>
        </p:txBody>
      </p:sp>
      <p:sp>
        <p:nvSpPr>
          <p:cNvPr id="412" name="Google Shape;4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trust that you have tried rewriting this query on your own. This is the answer. All we need to do is to use BETWEEN to shorten the year condition, and IN for simplifying the movie title matching. Hope you all did this correctly. See you in the next video.</a:t>
            </a:r>
            <a:endParaRPr/>
          </a:p>
        </p:txBody>
      </p:sp>
      <p:sp>
        <p:nvSpPr>
          <p:cNvPr id="420" name="Google Shape;42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are going to learn one more SQL Conditions Keyword before we end this chapter, which it the LIKE keyword. We are going to use the LIKE keyword to help you in doing text matching.</a:t>
            </a:r>
            <a:endParaRPr/>
          </a:p>
        </p:txBody>
      </p:sp>
      <p:sp>
        <p:nvSpPr>
          <p:cNvPr id="430" name="Google Shape;43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are a few SQL Keywords involved in building filtering conditions, including WHERE, OR, BETWEEN, IN, and Like. We will cover them one by one in this chapter.</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If you are clear about the usage of the equal operator for string, then you would know that you are doing exact match for texts so far. However, in a lot of the cases, we are not trying to do exact match. Instead we are trying to do pattern matching for text columns. We would want to find movies that start with “Star Wars” instead of movies with the name exactly “Star Wars”.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How do we do that? We can use the “LIKE keyword” and the percent sign. It is the keyword for matching with text patterns. Back to our example of  searching for “movies that start with Star Wars”, we can put “title LIKE Star Wars percent sign” as the condition. </a:t>
            </a:r>
            <a:r>
              <a:rPr lang="en-US">
                <a:solidFill>
                  <a:srgbClr val="3E4754"/>
                </a:solidFill>
              </a:rPr>
              <a:t>percent sign</a:t>
            </a:r>
            <a:r>
              <a:rPr lang="en-US"/>
              <a:t> refers to “any text and characters” in SQL. So this means that we are looking for movies with title that start with Star Wars and follow by anything”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90" name="Google Shape;49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can be more specific with the LIKE condition. Using percentage sign doesn’t specify a length criteria. But what if we want to specify that we want J follow by 4 characters, no more no less?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need a new symbol for this. We are going to use low dosh for this use case. Each lodash represents 1 character. So if you want J follow by 4 characters, you would need to type in J follow by 4 lo dash.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example, we are trying to find last_names start with J and follow by 4 other characters. If you try executing this query, you would find that it returns with Jones only but not Johnson. This is because Johnson is J follow by 6 characters, not 4. If you are using lodash to search for text, remember that one low dash refers to one character, no more no less.</a:t>
            </a:r>
            <a:endParaRPr/>
          </a:p>
        </p:txBody>
      </p:sp>
      <p:sp>
        <p:nvSpPr>
          <p:cNvPr id="499" name="Google Shape;4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 say we are switching the 4 lo dashes into 1 percent sign, then the returned results from this query would be both Jones and Johnson. This is because the percent sign refers any characters in any length, no length limitation here. And also you might want to note that , 0 characters is also considered as a match. So to be precise, putting “J follow by percent sign” refers to “text starts with J and follow by 0 or more characters”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12" name="Google Shape;5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rgbClr val="3E4754"/>
                </a:solidFill>
              </a:rPr>
              <a:t>We can also use multiple percent sign in the same condition. For example, we can put percent sign at the beginning and the end of the text pattern. This mean that we don’t care about what comes before or after the letter “i. As long as there is a letter “i” in the value, the database would consider it a match and return that row in the results.</a:t>
            </a:r>
            <a:endParaRPr>
              <a:solidFill>
                <a:srgbClr val="3E4754"/>
              </a:solidFill>
            </a:endParaRPr>
          </a:p>
        </p:txBody>
      </p:sp>
      <p:sp>
        <p:nvSpPr>
          <p:cNvPr id="525" name="Google Shape;5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3E4754"/>
                </a:solidFill>
              </a:rPr>
              <a:t>To summarize, in this chapter, we have learnt how to build conditions using these new SQL keywords, for filtering data from the table. In the lab exercises, you are going to try out all these and query the movies database. Have fun and see you in the next chapter.</a:t>
            </a:r>
            <a:endParaRPr/>
          </a:p>
        </p:txBody>
      </p:sp>
      <p:sp>
        <p:nvSpPr>
          <p:cNvPr id="538" name="Google Shape;5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 we need to learn about the WHERE Clause, which is the place we write filtering conditions.</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previous chapter, we have shown you this SELECT statement structure. Apart from SELECT columns and FROM table, then next building block is the WHERE Conditions part. The WHERE block is for setting a series of logic to filter out unwanted data. To do this, we will need to write down our “filtering conditions” after the WHERE keyword.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think everyone would remember this SELECT statement as we have be using it again and again throughout the course. So what if we want to make some changes to it so it would return movies coming from a particular year, say 1990? We will need to add a “WHERE Block” here to specify we only want movies with year equals to 1990. Pretty easy, right?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All you need to write is “year equals to 1990” and the database would help you in doing the filtering.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E4754"/>
                </a:solidFill>
              </a:rPr>
              <a:t>Sometimes you would want to build conditions conditions with other comparison operators too. The good news here is that, most of the operators for building conditions are just same as the operators in your high school mathematics classes.</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rPr lang="en-US">
                <a:solidFill>
                  <a:srgbClr val="3E4754"/>
                </a:solidFill>
              </a:rPr>
              <a:t>You can use bigger than, smaller than, bigger than or equal, smaller than or equal. The only new operator for you would be the last one, the not equal operator. </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rPr lang="en-US">
                <a:solidFill>
                  <a:srgbClr val="3E4754"/>
                </a:solidFill>
              </a:rPr>
              <a:t>Let’s some some experiments in DBBrowser!</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Clr>
                <a:schemeClr val="dk1"/>
              </a:buClr>
              <a:buSzPts val="1100"/>
              <a:buFont typeface="Arial"/>
              <a:buNone/>
            </a:pPr>
            <a:r>
              <a:rPr lang="en-US">
                <a:solidFill>
                  <a:srgbClr val="3E4754"/>
                </a:solidFill>
              </a:rPr>
              <a:t>-----</a:t>
            </a:r>
            <a:endParaRPr>
              <a:solidFill>
                <a:srgbClr val="3E4754"/>
              </a:solidFill>
            </a:endParaRPr>
          </a:p>
          <a:p>
            <a:pPr indent="0" lvl="0" marL="0" rtl="0" algn="l">
              <a:lnSpc>
                <a:spcPct val="100000"/>
              </a:lnSpc>
              <a:spcBef>
                <a:spcPts val="0"/>
              </a:spcBef>
              <a:spcAft>
                <a:spcPts val="0"/>
              </a:spcAft>
              <a:buClr>
                <a:schemeClr val="dk1"/>
              </a:buClr>
              <a:buSzPts val="1100"/>
              <a:buFont typeface="Arial"/>
              <a:buNone/>
            </a:pPr>
            <a:r>
              <a:rPr lang="en-US">
                <a:solidFill>
                  <a:srgbClr val="3E4754"/>
                </a:solidFill>
              </a:rPr>
              <a:t>Demo here</a:t>
            </a:r>
            <a:endParaRPr/>
          </a:p>
        </p:txBody>
      </p:sp>
      <p:sp>
        <p:nvSpPr>
          <p:cNvPr id="200" name="Google Shape;2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far we have been focused on filtering numeric value. In fact, you can also do filtering for Text columns too by using the “equal sign” and double quotes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Equal sign for text column would help you in searching for exact match in the data table, including the cases of the text you put in.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example, this select query would help you in finding the movie with the title of “The Lord of the Rings”, but it won’t match with any variations of this name. It would on match with exact same value.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you now know how to do basic filtering with the WHERE block. We are going to talk about building more complex conditions in the next couple clips.</a:t>
            </a:r>
            <a:endParaRPr/>
          </a:p>
        </p:txBody>
      </p:sp>
      <p:sp>
        <p:nvSpPr>
          <p:cNvPr id="209" name="Google Shape;2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are occasions when you want to filter the data by multiple conditions, and in this chapter, we are going to talk about how to build compound conditions with multiple filtering criteria.</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take a look in this scenario. We want to retrieve movies that are between 1990 and 2000. In this case, we cannot just put down “larger than 1990” or “smaller than 2000” as our filtering conditions. We need both conditions together. How can we do that?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It turns out to be very easy in SQL. All you need to do is to use the “AND” keyword to combine the two criteria. The database would help you in finding records that could fulfil both conditions. In other words, a record will be included in the result only if its year is larger than 1990 and smaller than 2000.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84" name="Google Shape;28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aba7594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aba7594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aba7594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aba7594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aba7594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aba7594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aba7594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aba7594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aba7594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aba7594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aba7594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aba7594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aba7594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aba7594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aba7594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aba7594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aba7594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aba7594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aba7594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aba7594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aba7594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aba7594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aba7594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aba7594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aba7594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aba7594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aba7594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aba7594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aba7594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aba7594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aba7594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aba7594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aba7594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aba7594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aba7594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aba7594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aba7594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aba7594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aba7594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aba7594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aba7594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aba7594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aba7594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aba7594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aba7594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aba7594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aba7594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aba7594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aba7594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aba7594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aba7594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aba7594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aba7594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aba7594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aba7594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aba7594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aba7594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aba7594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aba7594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aba7594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aba7594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aba7594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aba7594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aba7594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aba7594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aba7594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aba7594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aba7594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aba7594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g2ec6fe299b5_0_0"/>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g2ec6fe299b5_0_0"/>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ec6fe299b5_0_0"/>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r>
              <a:rPr b="1" i="0" lang="en-US" sz="4400" u="none" cap="none" strike="noStrike">
                <a:solidFill>
                  <a:srgbClr val="F0EFEE"/>
                </a:solidFill>
                <a:latin typeface="Arial"/>
                <a:ea typeface="Arial"/>
                <a:cs typeface="Arial"/>
                <a:sym typeface="Arial"/>
              </a:rPr>
              <a:t>.5</a:t>
            </a:r>
            <a:endParaRPr b="1" i="0" sz="4400" u="none" cap="none" strike="noStrike">
              <a:solidFill>
                <a:srgbClr val="3E4754"/>
              </a:solidFill>
              <a:latin typeface="Arial"/>
              <a:ea typeface="Arial"/>
              <a:cs typeface="Arial"/>
              <a:sym typeface="Arial"/>
            </a:endParaRPr>
          </a:p>
        </p:txBody>
      </p:sp>
      <p:sp>
        <p:nvSpPr>
          <p:cNvPr id="102" name="Google Shape;102;g2ec6fe299b5_0_0"/>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rgbClr val="F0EFEE"/>
                </a:solidFill>
                <a:latin typeface="Arial"/>
                <a:ea typeface="Arial"/>
                <a:cs typeface="Arial"/>
                <a:sym typeface="Arial"/>
              </a:rPr>
              <a:t>SELECT Queries with Conditions</a:t>
            </a:r>
            <a:endParaRPr b="0" i="0" sz="2800" u="none" cap="none" strike="noStrike">
              <a:solidFill>
                <a:srgbClr val="F0EFEE"/>
              </a:solidFill>
              <a:latin typeface="Arial"/>
              <a:ea typeface="Arial"/>
              <a:cs typeface="Arial"/>
              <a:sym typeface="Arial"/>
            </a:endParaRPr>
          </a:p>
        </p:txBody>
      </p:sp>
      <p:cxnSp>
        <p:nvCxnSpPr>
          <p:cNvPr id="103" name="Google Shape;103;g2ec6fe299b5_0_0"/>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0"/>
          <p:cNvSpPr txBox="1"/>
          <p:nvPr>
            <p:ph idx="1" type="body"/>
          </p:nvPr>
        </p:nvSpPr>
        <p:spPr>
          <a:xfrm>
            <a:off x="2594250" y="1596125"/>
            <a:ext cx="7237800" cy="2681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2100">
                <a:latin typeface="Arial"/>
                <a:ea typeface="Arial"/>
                <a:cs typeface="Arial"/>
                <a:sym typeface="Arial"/>
              </a:rPr>
              <a:t>Example 2: </a:t>
            </a:r>
            <a:r>
              <a:rPr lang="en-US" sz="2100">
                <a:latin typeface="Arial"/>
                <a:ea typeface="Arial"/>
                <a:cs typeface="Arial"/>
                <a:sym typeface="Arial"/>
              </a:rPr>
              <a:t>Get movies which title is The Lord of the Rings or Star Wars</a:t>
            </a:r>
            <a:endParaRPr sz="2100">
              <a:latin typeface="Arial"/>
              <a:ea typeface="Arial"/>
              <a:cs typeface="Arial"/>
              <a:sym typeface="Arial"/>
            </a:endParaRPr>
          </a:p>
          <a:p>
            <a:pPr indent="0" lvl="0" marL="0" rtl="0" algn="ctr">
              <a:lnSpc>
                <a:spcPct val="115000"/>
              </a:lnSpc>
              <a:spcBef>
                <a:spcPts val="0"/>
              </a:spcBef>
              <a:spcAft>
                <a:spcPts val="0"/>
              </a:spcAft>
              <a:buSzPts val="1800"/>
              <a:buNone/>
            </a:pPr>
            <a:r>
              <a:t/>
            </a:r>
            <a:endParaRPr sz="21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2100">
              <a:latin typeface="Consolas"/>
              <a:ea typeface="Consolas"/>
              <a:cs typeface="Consolas"/>
              <a:sym typeface="Consolas"/>
            </a:endParaRPr>
          </a:p>
        </p:txBody>
      </p:sp>
      <p:sp>
        <p:nvSpPr>
          <p:cNvPr id="296" name="Google Shape;296;p10"/>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7" name="Google Shape;297;p10"/>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298" name="Google Shape;298;p10"/>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Compound Conditions - OR</a:t>
            </a:r>
            <a:endParaRPr b="0" i="0" sz="3500" u="none" cap="none" strike="noStrike">
              <a:solidFill>
                <a:srgbClr val="3E4754"/>
              </a:solidFill>
              <a:latin typeface="Arial"/>
              <a:ea typeface="Arial"/>
              <a:cs typeface="Arial"/>
              <a:sym typeface="Arial"/>
            </a:endParaRPr>
          </a:p>
        </p:txBody>
      </p:sp>
      <p:sp>
        <p:nvSpPr>
          <p:cNvPr id="299" name="Google Shape;299;p10"/>
          <p:cNvSpPr/>
          <p:nvPr/>
        </p:nvSpPr>
        <p:spPr>
          <a:xfrm>
            <a:off x="2847600" y="2767625"/>
            <a:ext cx="6496800" cy="1227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 FROM movies </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WHERE</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	title = 'The Lord of the Rings'</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	</a:t>
            </a:r>
            <a:r>
              <a:rPr b="0" i="0" lang="en-US" sz="2100" u="none" cap="none" strike="noStrike">
                <a:solidFill>
                  <a:srgbClr val="1C1D21"/>
                </a:solidFill>
                <a:highlight>
                  <a:schemeClr val="accent3"/>
                </a:highlight>
                <a:latin typeface="Consolas"/>
                <a:ea typeface="Consolas"/>
                <a:cs typeface="Consolas"/>
                <a:sym typeface="Consolas"/>
              </a:rPr>
              <a:t>OR</a:t>
            </a:r>
            <a:r>
              <a:rPr b="0" i="0" lang="en-US" sz="2100" u="none" cap="none" strike="noStrike">
                <a:solidFill>
                  <a:schemeClr val="lt1"/>
                </a:solidFill>
                <a:latin typeface="Consolas"/>
                <a:ea typeface="Consolas"/>
                <a:cs typeface="Consolas"/>
                <a:sym typeface="Consolas"/>
              </a:rPr>
              <a:t> title = 'Star Wars'</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1"/>
          <p:cNvSpPr txBox="1"/>
          <p:nvPr>
            <p:ph idx="1" type="body"/>
          </p:nvPr>
        </p:nvSpPr>
        <p:spPr>
          <a:xfrm>
            <a:off x="1976300" y="1486825"/>
            <a:ext cx="7679400" cy="28605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You can also use </a:t>
            </a:r>
            <a:r>
              <a:rPr lang="en-US" sz="2100">
                <a:highlight>
                  <a:schemeClr val="accent3"/>
                </a:highlight>
                <a:latin typeface="Arial"/>
                <a:ea typeface="Arial"/>
                <a:cs typeface="Arial"/>
                <a:sym typeface="Arial"/>
              </a:rPr>
              <a:t>NOT</a:t>
            </a:r>
            <a:r>
              <a:rPr lang="en-US" sz="2100">
                <a:latin typeface="Arial"/>
                <a:ea typeface="Arial"/>
                <a:cs typeface="Arial"/>
                <a:sym typeface="Arial"/>
              </a:rPr>
              <a:t> keyword to represent “exception”</a:t>
            </a:r>
            <a:endParaRPr sz="2100">
              <a:latin typeface="Arial"/>
              <a:ea typeface="Arial"/>
              <a:cs typeface="Arial"/>
              <a:sym typeface="Arial"/>
            </a:endParaRPr>
          </a:p>
          <a:p>
            <a:pPr indent="0" lvl="0" marL="0" rtl="0" algn="l">
              <a:lnSpc>
                <a:spcPct val="115000"/>
              </a:lnSpc>
              <a:spcBef>
                <a:spcPts val="0"/>
              </a:spcBef>
              <a:spcAft>
                <a:spcPts val="0"/>
              </a:spcAft>
              <a:buSzPts val="1800"/>
              <a:buNone/>
            </a:pPr>
            <a:r>
              <a:t/>
            </a:r>
            <a:endParaRPr sz="2100">
              <a:latin typeface="Arial"/>
              <a:ea typeface="Arial"/>
              <a:cs typeface="Arial"/>
              <a:sym typeface="Arial"/>
            </a:endParaRPr>
          </a:p>
          <a:p>
            <a:pPr indent="0" lvl="0" marL="457200" rtl="0" algn="l">
              <a:lnSpc>
                <a:spcPct val="115000"/>
              </a:lnSpc>
              <a:spcBef>
                <a:spcPts val="0"/>
              </a:spcBef>
              <a:spcAft>
                <a:spcPts val="0"/>
              </a:spcAft>
              <a:buSzPts val="1800"/>
              <a:buNone/>
            </a:pPr>
            <a:r>
              <a:rPr b="1" lang="en-US" sz="2100">
                <a:latin typeface="Arial"/>
                <a:ea typeface="Arial"/>
                <a:cs typeface="Arial"/>
                <a:sym typeface="Arial"/>
              </a:rPr>
              <a:t>Example</a:t>
            </a:r>
            <a:r>
              <a:rPr lang="en-US" sz="2100">
                <a:latin typeface="Arial"/>
                <a:ea typeface="Arial"/>
                <a:cs typeface="Arial"/>
                <a:sym typeface="Arial"/>
              </a:rPr>
              <a:t> - movies that are not released after 2000</a:t>
            </a:r>
            <a:endParaRPr sz="21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p:txBody>
      </p:sp>
      <p:sp>
        <p:nvSpPr>
          <p:cNvPr id="305" name="Google Shape;305;p11"/>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06" name="Google Shape;306;p11"/>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307" name="Google Shape;307;p11"/>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Compound Conditions - NOT</a:t>
            </a:r>
            <a:endParaRPr b="0" i="0" sz="3500" u="none" cap="none" strike="noStrike">
              <a:solidFill>
                <a:srgbClr val="3E4754"/>
              </a:solidFill>
              <a:latin typeface="Arial"/>
              <a:ea typeface="Arial"/>
              <a:cs typeface="Arial"/>
              <a:sym typeface="Arial"/>
            </a:endParaRPr>
          </a:p>
        </p:txBody>
      </p:sp>
      <p:sp>
        <p:nvSpPr>
          <p:cNvPr id="308" name="Google Shape;308;p11"/>
          <p:cNvSpPr/>
          <p:nvPr/>
        </p:nvSpPr>
        <p:spPr>
          <a:xfrm>
            <a:off x="2567600" y="2938225"/>
            <a:ext cx="6496800" cy="14091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 FROM movies </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WHERE</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	</a:t>
            </a:r>
            <a:r>
              <a:rPr b="0" i="0" lang="en-US" sz="2100" u="none" cap="none" strike="noStrike">
                <a:solidFill>
                  <a:schemeClr val="dk1"/>
                </a:solidFill>
                <a:highlight>
                  <a:schemeClr val="accent3"/>
                </a:highlight>
                <a:latin typeface="Consolas"/>
                <a:ea typeface="Consolas"/>
                <a:cs typeface="Consolas"/>
                <a:sym typeface="Consolas"/>
              </a:rPr>
              <a:t>NOT</a:t>
            </a:r>
            <a:r>
              <a:rPr b="0" i="0" lang="en-US" sz="2100" u="none" cap="none" strike="noStrike">
                <a:solidFill>
                  <a:schemeClr val="lt1"/>
                </a:solidFill>
                <a:latin typeface="Consolas"/>
                <a:ea typeface="Consolas"/>
                <a:cs typeface="Consolas"/>
                <a:sym typeface="Consolas"/>
              </a:rPr>
              <a:t> year &gt; 2000</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2"/>
          <p:cNvSpPr txBox="1"/>
          <p:nvPr>
            <p:ph idx="1" type="body"/>
          </p:nvPr>
        </p:nvSpPr>
        <p:spPr>
          <a:xfrm>
            <a:off x="1976300" y="1486825"/>
            <a:ext cx="7679400" cy="2860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As we are chaining more and more conditions and we want to make sure our logic is correct and clear, we can use Parentheses - </a:t>
            </a:r>
            <a:r>
              <a:rPr lang="en-US" sz="1800">
                <a:highlight>
                  <a:schemeClr val="accent4"/>
                </a:highlight>
                <a:latin typeface="Arial"/>
                <a:ea typeface="Arial"/>
                <a:cs typeface="Arial"/>
                <a:sym typeface="Arial"/>
              </a:rPr>
              <a:t>()</a:t>
            </a:r>
            <a:endParaRPr sz="1800">
              <a:highlight>
                <a:schemeClr val="accent4"/>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rPr b="1" lang="en-US" sz="1800">
                <a:latin typeface="Arial"/>
                <a:ea typeface="Arial"/>
                <a:cs typeface="Arial"/>
                <a:sym typeface="Arial"/>
              </a:rPr>
              <a:t>Example</a:t>
            </a:r>
            <a:r>
              <a:rPr lang="en-US" sz="1800">
                <a:latin typeface="Arial"/>
                <a:ea typeface="Arial"/>
                <a:cs typeface="Arial"/>
                <a:sym typeface="Arial"/>
              </a:rPr>
              <a:t> - movies that are not released between 1990 and 2000</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p:txBody>
      </p:sp>
      <p:sp>
        <p:nvSpPr>
          <p:cNvPr id="314" name="Google Shape;314;p12"/>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15" name="Google Shape;315;p12"/>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316" name="Google Shape;316;p12"/>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Compound Conditions - Parentheses </a:t>
            </a:r>
            <a:endParaRPr b="0" i="0" sz="3500" u="none" cap="none" strike="noStrike">
              <a:solidFill>
                <a:srgbClr val="3E4754"/>
              </a:solidFill>
              <a:latin typeface="Arial"/>
              <a:ea typeface="Arial"/>
              <a:cs typeface="Arial"/>
              <a:sym typeface="Arial"/>
            </a:endParaRPr>
          </a:p>
        </p:txBody>
      </p:sp>
      <p:sp>
        <p:nvSpPr>
          <p:cNvPr id="317" name="Google Shape;317;p12"/>
          <p:cNvSpPr/>
          <p:nvPr/>
        </p:nvSpPr>
        <p:spPr>
          <a:xfrm>
            <a:off x="2567600" y="2883650"/>
            <a:ext cx="6496800" cy="14091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highlight>
                  <a:schemeClr val="accent6"/>
                </a:highlight>
                <a:latin typeface="Consolas"/>
                <a:ea typeface="Consolas"/>
                <a:cs typeface="Consolas"/>
                <a:sym typeface="Consolas"/>
              </a:rPr>
              <a:t>Correct</a:t>
            </a:r>
            <a:endParaRPr b="0" i="0" sz="21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 FROM movies </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WHERE</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	NOT </a:t>
            </a:r>
            <a:r>
              <a:rPr b="0" i="0" lang="en-US" sz="2100" u="none" cap="none" strike="noStrike">
                <a:solidFill>
                  <a:schemeClr val="dk1"/>
                </a:solidFill>
                <a:highlight>
                  <a:schemeClr val="accent4"/>
                </a:highlight>
                <a:latin typeface="Consolas"/>
                <a:ea typeface="Consolas"/>
                <a:cs typeface="Consolas"/>
                <a:sym typeface="Consolas"/>
              </a:rPr>
              <a:t>(</a:t>
            </a:r>
            <a:r>
              <a:rPr b="0" i="0" lang="en-US" sz="2100" u="none" cap="none" strike="noStrike">
                <a:solidFill>
                  <a:schemeClr val="lt1"/>
                </a:solidFill>
                <a:latin typeface="Consolas"/>
                <a:ea typeface="Consolas"/>
                <a:cs typeface="Consolas"/>
                <a:sym typeface="Consolas"/>
              </a:rPr>
              <a:t>year &gt; 1990 and year &lt;2000</a:t>
            </a:r>
            <a:r>
              <a:rPr b="0" i="0" lang="en-US" sz="2100" u="none" cap="none" strike="noStrike">
                <a:solidFill>
                  <a:schemeClr val="dk1"/>
                </a:solidFill>
                <a:highlight>
                  <a:schemeClr val="accent4"/>
                </a:highlight>
                <a:latin typeface="Consolas"/>
                <a:ea typeface="Consolas"/>
                <a:cs typeface="Consolas"/>
                <a:sym typeface="Consolas"/>
              </a:rPr>
              <a:t>)</a:t>
            </a:r>
            <a:endParaRPr b="0" i="0" sz="2100" u="none" cap="none" strike="noStrike">
              <a:solidFill>
                <a:schemeClr val="lt1"/>
              </a:solidFill>
              <a:highlight>
                <a:schemeClr val="accent4"/>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3"/>
          <p:cNvSpPr txBox="1"/>
          <p:nvPr>
            <p:ph idx="1" type="body"/>
          </p:nvPr>
        </p:nvSpPr>
        <p:spPr>
          <a:xfrm>
            <a:off x="1976300" y="1382625"/>
            <a:ext cx="7679400" cy="1325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As we are chaining more and more conditions and we want to make sure our logic is correct and clear, we can use Parentheses - </a:t>
            </a:r>
            <a:r>
              <a:rPr lang="en-US" sz="1800">
                <a:highlight>
                  <a:schemeClr val="accent4"/>
                </a:highlight>
                <a:latin typeface="Arial"/>
                <a:ea typeface="Arial"/>
                <a:cs typeface="Arial"/>
                <a:sym typeface="Arial"/>
              </a:rPr>
              <a:t>()</a:t>
            </a:r>
            <a:endParaRPr sz="1800">
              <a:highlight>
                <a:schemeClr val="accent4"/>
              </a:highlight>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rPr b="1" lang="en-US" sz="1800">
                <a:latin typeface="Arial"/>
                <a:ea typeface="Arial"/>
                <a:cs typeface="Arial"/>
                <a:sym typeface="Arial"/>
              </a:rPr>
              <a:t>Example</a:t>
            </a:r>
            <a:r>
              <a:rPr lang="en-US" sz="1800">
                <a:latin typeface="Arial"/>
                <a:ea typeface="Arial"/>
                <a:cs typeface="Arial"/>
                <a:sym typeface="Arial"/>
              </a:rPr>
              <a:t> - movies that are not released between 1990 and 2000</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p:txBody>
      </p:sp>
      <p:sp>
        <p:nvSpPr>
          <p:cNvPr id="323" name="Google Shape;323;p13"/>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13"/>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Compound Conditions - Parentheses </a:t>
            </a:r>
            <a:endParaRPr b="0" i="0" sz="3500" u="none" cap="none" strike="noStrike">
              <a:solidFill>
                <a:srgbClr val="3E4754"/>
              </a:solidFill>
              <a:latin typeface="Arial"/>
              <a:ea typeface="Arial"/>
              <a:cs typeface="Arial"/>
              <a:sym typeface="Arial"/>
            </a:endParaRPr>
          </a:p>
        </p:txBody>
      </p:sp>
      <p:sp>
        <p:nvSpPr>
          <p:cNvPr id="325" name="Google Shape;325;p13"/>
          <p:cNvSpPr/>
          <p:nvPr/>
        </p:nvSpPr>
        <p:spPr>
          <a:xfrm>
            <a:off x="738800" y="2883650"/>
            <a:ext cx="6496800" cy="14091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highlight>
                  <a:schemeClr val="accent6"/>
                </a:highlight>
                <a:latin typeface="Consolas"/>
                <a:ea typeface="Consolas"/>
                <a:cs typeface="Consolas"/>
                <a:sym typeface="Consolas"/>
              </a:rPr>
              <a:t>Correct</a:t>
            </a:r>
            <a:endParaRPr b="0" i="0" sz="21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 FROM movies </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WHERE</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	NOT </a:t>
            </a:r>
            <a:r>
              <a:rPr b="0" i="0" lang="en-US" sz="2100" u="none" cap="none" strike="noStrike">
                <a:solidFill>
                  <a:schemeClr val="dk1"/>
                </a:solidFill>
                <a:highlight>
                  <a:schemeClr val="accent4"/>
                </a:highlight>
                <a:latin typeface="Consolas"/>
                <a:ea typeface="Consolas"/>
                <a:cs typeface="Consolas"/>
                <a:sym typeface="Consolas"/>
              </a:rPr>
              <a:t>(</a:t>
            </a:r>
            <a:r>
              <a:rPr b="0" i="0" lang="en-US" sz="2100" u="none" cap="none" strike="noStrike">
                <a:solidFill>
                  <a:schemeClr val="lt1"/>
                </a:solidFill>
                <a:latin typeface="Consolas"/>
                <a:ea typeface="Consolas"/>
                <a:cs typeface="Consolas"/>
                <a:sym typeface="Consolas"/>
              </a:rPr>
              <a:t>year &gt; 1990 AND year &lt; 2000</a:t>
            </a:r>
            <a:r>
              <a:rPr b="0" i="0" lang="en-US" sz="2100" u="none" cap="none" strike="noStrike">
                <a:solidFill>
                  <a:schemeClr val="dk1"/>
                </a:solidFill>
                <a:highlight>
                  <a:schemeClr val="accent4"/>
                </a:highlight>
                <a:latin typeface="Consolas"/>
                <a:ea typeface="Consolas"/>
                <a:cs typeface="Consolas"/>
                <a:sym typeface="Consolas"/>
              </a:rPr>
              <a:t>)</a:t>
            </a:r>
            <a:endParaRPr b="0" i="0" sz="2100" u="none" cap="none" strike="noStrike">
              <a:solidFill>
                <a:schemeClr val="lt1"/>
              </a:solidFill>
              <a:highlight>
                <a:schemeClr val="accent4"/>
              </a:highlight>
              <a:latin typeface="Consolas"/>
              <a:ea typeface="Consolas"/>
              <a:cs typeface="Consolas"/>
              <a:sym typeface="Consolas"/>
            </a:endParaRPr>
          </a:p>
        </p:txBody>
      </p:sp>
      <p:sp>
        <p:nvSpPr>
          <p:cNvPr id="326" name="Google Shape;326;p13"/>
          <p:cNvSpPr/>
          <p:nvPr/>
        </p:nvSpPr>
        <p:spPr>
          <a:xfrm>
            <a:off x="738800" y="4560050"/>
            <a:ext cx="6496800" cy="14091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dk1"/>
                </a:solidFill>
                <a:highlight>
                  <a:srgbClr val="F4CCCC"/>
                </a:highlight>
                <a:latin typeface="Consolas"/>
                <a:ea typeface="Consolas"/>
                <a:cs typeface="Consolas"/>
                <a:sym typeface="Consolas"/>
              </a:rPr>
              <a:t>Wrong</a:t>
            </a:r>
            <a:endParaRPr b="0" i="0" sz="2100" u="none" cap="none" strike="noStrike">
              <a:solidFill>
                <a:schemeClr val="dk1"/>
              </a:solidFill>
              <a:highlight>
                <a:srgbClr val="F4CCCC"/>
              </a:highlight>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 FROM movies </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WHERE</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	</a:t>
            </a:r>
            <a:r>
              <a:rPr b="0" i="0" lang="en-US" sz="2100" u="none" cap="none" strike="noStrike">
                <a:solidFill>
                  <a:schemeClr val="dk1"/>
                </a:solidFill>
                <a:highlight>
                  <a:schemeClr val="lt2"/>
                </a:highlight>
                <a:latin typeface="Consolas"/>
                <a:ea typeface="Consolas"/>
                <a:cs typeface="Consolas"/>
                <a:sym typeface="Consolas"/>
              </a:rPr>
              <a:t>NOT year &gt; 1990</a:t>
            </a:r>
            <a:r>
              <a:rPr b="0" i="0" lang="en-US" sz="2100" u="none" cap="none" strike="noStrike">
                <a:solidFill>
                  <a:schemeClr val="lt1"/>
                </a:solidFill>
                <a:latin typeface="Consolas"/>
                <a:ea typeface="Consolas"/>
                <a:cs typeface="Consolas"/>
                <a:sym typeface="Consolas"/>
              </a:rPr>
              <a:t> AND </a:t>
            </a:r>
            <a:r>
              <a:rPr b="0" i="0" lang="en-US" sz="2100" u="none" cap="none" strike="noStrike">
                <a:solidFill>
                  <a:schemeClr val="dk1"/>
                </a:solidFill>
                <a:highlight>
                  <a:schemeClr val="lt1"/>
                </a:highlight>
                <a:latin typeface="Consolas"/>
                <a:ea typeface="Consolas"/>
                <a:cs typeface="Consolas"/>
                <a:sym typeface="Consolas"/>
              </a:rPr>
              <a:t>year &lt; 2000</a:t>
            </a:r>
            <a:endParaRPr b="0" i="0" sz="2100" u="none" cap="none" strike="noStrike">
              <a:solidFill>
                <a:schemeClr val="dk1"/>
              </a:solidFill>
              <a:highlight>
                <a:schemeClr val="lt1"/>
              </a:highlight>
              <a:latin typeface="Consolas"/>
              <a:ea typeface="Consolas"/>
              <a:cs typeface="Consolas"/>
              <a:sym typeface="Consolas"/>
            </a:endParaRPr>
          </a:p>
        </p:txBody>
      </p:sp>
      <p:sp>
        <p:nvSpPr>
          <p:cNvPr id="327" name="Google Shape;327;p13"/>
          <p:cNvSpPr/>
          <p:nvPr/>
        </p:nvSpPr>
        <p:spPr>
          <a:xfrm>
            <a:off x="7528125" y="4723050"/>
            <a:ext cx="881700" cy="612600"/>
          </a:xfrm>
          <a:prstGeom prst="rightArrow">
            <a:avLst>
              <a:gd fmla="val 50000" name="adj1"/>
              <a:gd fmla="val 50000" name="adj2"/>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3"/>
          <p:cNvSpPr txBox="1"/>
          <p:nvPr>
            <p:ph idx="1" type="body"/>
          </p:nvPr>
        </p:nvSpPr>
        <p:spPr>
          <a:xfrm>
            <a:off x="8591050" y="4784250"/>
            <a:ext cx="3456600" cy="490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800"/>
              <a:buNone/>
            </a:pPr>
            <a:r>
              <a:rPr b="1" lang="en-US" sz="1800">
                <a:latin typeface="Arial"/>
                <a:ea typeface="Arial"/>
                <a:cs typeface="Arial"/>
                <a:sym typeface="Arial"/>
              </a:rPr>
              <a:t>ONLY </a:t>
            </a:r>
            <a:r>
              <a:rPr lang="en-US" sz="1800">
                <a:latin typeface="Arial"/>
                <a:ea typeface="Arial"/>
                <a:cs typeface="Arial"/>
                <a:sym typeface="Arial"/>
              </a:rPr>
              <a:t>movies that are before 1990</a:t>
            </a:r>
            <a:endParaRPr sz="1800">
              <a:latin typeface="Consolas"/>
              <a:ea typeface="Consolas"/>
              <a:cs typeface="Consolas"/>
              <a:sym typeface="Consolas"/>
            </a:endParaRPr>
          </a:p>
        </p:txBody>
      </p:sp>
      <p:sp>
        <p:nvSpPr>
          <p:cNvPr id="329" name="Google Shape;329;p13"/>
          <p:cNvSpPr/>
          <p:nvPr/>
        </p:nvSpPr>
        <p:spPr>
          <a:xfrm>
            <a:off x="7528125" y="3275250"/>
            <a:ext cx="881700" cy="612600"/>
          </a:xfrm>
          <a:prstGeom prst="right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txBox="1"/>
          <p:nvPr>
            <p:ph idx="1" type="body"/>
          </p:nvPr>
        </p:nvSpPr>
        <p:spPr>
          <a:xfrm>
            <a:off x="8591050" y="3336450"/>
            <a:ext cx="3528900" cy="490200"/>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movies that are before 1990</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moves that are after 2000</a:t>
            </a: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sp>
        <p:nvSpPr>
          <p:cNvPr id="335" name="Google Shape;335;p14"/>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Simplifying Queries with BETWEEN and IN</a:t>
            </a:r>
            <a:endParaRPr>
              <a:solidFill>
                <a:schemeClr val="lt1"/>
              </a:solidFill>
              <a:latin typeface="Arial"/>
              <a:ea typeface="Arial"/>
              <a:cs typeface="Arial"/>
              <a:sym typeface="Arial"/>
            </a:endParaRPr>
          </a:p>
        </p:txBody>
      </p:sp>
      <p:sp>
        <p:nvSpPr>
          <p:cNvPr id="336" name="Google Shape;336;p14"/>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37" name="Google Shape;337;p14"/>
          <p:cNvGrpSpPr/>
          <p:nvPr/>
        </p:nvGrpSpPr>
        <p:grpSpPr>
          <a:xfrm>
            <a:off x="8923271" y="3307227"/>
            <a:ext cx="2993546" cy="2620037"/>
            <a:chOff x="5259751" y="732778"/>
            <a:chExt cx="6557604" cy="5739403"/>
          </a:xfrm>
        </p:grpSpPr>
        <p:grpSp>
          <p:nvGrpSpPr>
            <p:cNvPr id="338" name="Google Shape;338;p14"/>
            <p:cNvGrpSpPr/>
            <p:nvPr/>
          </p:nvGrpSpPr>
          <p:grpSpPr>
            <a:xfrm rot="-819746">
              <a:off x="7170211" y="1966797"/>
              <a:ext cx="818210" cy="1067033"/>
              <a:chOff x="7135192" y="1236172"/>
              <a:chExt cx="818214" cy="1067038"/>
            </a:xfrm>
          </p:grpSpPr>
          <p:sp>
            <p:nvSpPr>
              <p:cNvPr id="339" name="Google Shape;339;p14"/>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40" name="Google Shape;340;p14"/>
              <p:cNvGrpSpPr/>
              <p:nvPr/>
            </p:nvGrpSpPr>
            <p:grpSpPr>
              <a:xfrm>
                <a:off x="7135192" y="1625685"/>
                <a:ext cx="791271" cy="677525"/>
                <a:chOff x="1934025" y="1001650"/>
                <a:chExt cx="415300" cy="355600"/>
              </a:xfrm>
            </p:grpSpPr>
            <p:sp>
              <p:nvSpPr>
                <p:cNvPr id="341" name="Google Shape;341;p14"/>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2" name="Google Shape;342;p14"/>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3" name="Google Shape;343;p14"/>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4" name="Google Shape;344;p14"/>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45" name="Google Shape;345;p14"/>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6" name="Google Shape;346;p14"/>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47" name="Google Shape;347;p14"/>
            <p:cNvGrpSpPr/>
            <p:nvPr/>
          </p:nvGrpSpPr>
          <p:grpSpPr>
            <a:xfrm rot="929101">
              <a:off x="10666777" y="845650"/>
              <a:ext cx="970514" cy="919313"/>
              <a:chOff x="2583100" y="2973775"/>
              <a:chExt cx="461550" cy="437200"/>
            </a:xfrm>
          </p:grpSpPr>
          <p:sp>
            <p:nvSpPr>
              <p:cNvPr id="348" name="Google Shape;348;p14"/>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49" name="Google Shape;349;p14"/>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50" name="Google Shape;350;p14"/>
            <p:cNvGrpSpPr/>
            <p:nvPr/>
          </p:nvGrpSpPr>
          <p:grpSpPr>
            <a:xfrm>
              <a:off x="5259751" y="5850496"/>
              <a:ext cx="836142" cy="621685"/>
              <a:chOff x="5247525" y="3007275"/>
              <a:chExt cx="517575" cy="384825"/>
            </a:xfrm>
          </p:grpSpPr>
          <p:sp>
            <p:nvSpPr>
              <p:cNvPr id="351" name="Google Shape;351;p1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2" name="Google Shape;352;p1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53" name="Google Shape;353;p14"/>
            <p:cNvGrpSpPr/>
            <p:nvPr/>
          </p:nvGrpSpPr>
          <p:grpSpPr>
            <a:xfrm rot="-995577">
              <a:off x="8647544" y="3714912"/>
              <a:ext cx="874251" cy="717776"/>
              <a:chOff x="2599525" y="3688600"/>
              <a:chExt cx="428675" cy="351950"/>
            </a:xfrm>
          </p:grpSpPr>
          <p:sp>
            <p:nvSpPr>
              <p:cNvPr id="354" name="Google Shape;354;p14"/>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5" name="Google Shape;355;p14"/>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6" name="Google Shape;356;p14"/>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57" name="Google Shape;357;p14"/>
            <p:cNvGrpSpPr/>
            <p:nvPr/>
          </p:nvGrpSpPr>
          <p:grpSpPr>
            <a:xfrm>
              <a:off x="10447751" y="3460900"/>
              <a:ext cx="688381" cy="688381"/>
              <a:chOff x="5941025" y="3634400"/>
              <a:chExt cx="467650" cy="467650"/>
            </a:xfrm>
          </p:grpSpPr>
          <p:sp>
            <p:nvSpPr>
              <p:cNvPr id="358" name="Google Shape;358;p1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9" name="Google Shape;359;p1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0" name="Google Shape;360;p1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1" name="Google Shape;361;p1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2" name="Google Shape;362;p1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3" name="Google Shape;363;p1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64" name="Google Shape;364;p14"/>
            <p:cNvGrpSpPr/>
            <p:nvPr/>
          </p:nvGrpSpPr>
          <p:grpSpPr>
            <a:xfrm rot="-1150372">
              <a:off x="9034375" y="1570689"/>
              <a:ext cx="754925" cy="714869"/>
              <a:chOff x="5973900" y="318475"/>
              <a:chExt cx="401900" cy="380575"/>
            </a:xfrm>
          </p:grpSpPr>
          <p:sp>
            <p:nvSpPr>
              <p:cNvPr id="365" name="Google Shape;365;p14"/>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6" name="Google Shape;366;p14"/>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7" name="Google Shape;367;p14"/>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8" name="Google Shape;368;p14"/>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9" name="Google Shape;369;p14"/>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0" name="Google Shape;370;p14"/>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1" name="Google Shape;371;p14"/>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2" name="Google Shape;372;p14"/>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3" name="Google Shape;373;p14"/>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4" name="Google Shape;374;p14"/>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5" name="Google Shape;375;p14"/>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6" name="Google Shape;376;p14"/>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7" name="Google Shape;377;p14"/>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p14"/>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79" name="Google Shape;379;p14"/>
            <p:cNvGrpSpPr/>
            <p:nvPr/>
          </p:nvGrpSpPr>
          <p:grpSpPr>
            <a:xfrm rot="-2485038">
              <a:off x="7686107" y="5449622"/>
              <a:ext cx="833851" cy="799886"/>
              <a:chOff x="5233525" y="4954450"/>
              <a:chExt cx="538275" cy="516350"/>
            </a:xfrm>
          </p:grpSpPr>
          <p:sp>
            <p:nvSpPr>
              <p:cNvPr id="380" name="Google Shape;380;p1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1" name="Google Shape;381;p1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2" name="Google Shape;382;p1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3" name="Google Shape;383;p1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4" name="Google Shape;384;p1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5" name="Google Shape;385;p1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6" name="Google Shape;386;p14"/>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7" name="Google Shape;387;p14"/>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8" name="Google Shape;388;p14"/>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9" name="Google Shape;389;p14"/>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0" name="Google Shape;390;p14"/>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5"/>
          <p:cNvSpPr txBox="1"/>
          <p:nvPr>
            <p:ph idx="1" type="body"/>
          </p:nvPr>
        </p:nvSpPr>
        <p:spPr>
          <a:xfrm>
            <a:off x="1976300" y="1486825"/>
            <a:ext cx="7679400" cy="3380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We can use BETWEEN keyword to specify a range of value</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Consider the below SQL query</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We can simplify the query like below</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Note that 1995 and 2010 are included in the condition</a:t>
            </a:r>
            <a:endParaRPr sz="1800">
              <a:latin typeface="Consolas"/>
              <a:ea typeface="Consolas"/>
              <a:cs typeface="Consolas"/>
              <a:sym typeface="Consolas"/>
            </a:endParaRPr>
          </a:p>
        </p:txBody>
      </p:sp>
      <p:sp>
        <p:nvSpPr>
          <p:cNvPr id="396" name="Google Shape;396;p1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97" name="Google Shape;397;p15"/>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398" name="Google Shape;398;p1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BETWEEN</a:t>
            </a:r>
            <a:endParaRPr b="0" i="0" sz="3500" u="none" cap="none" strike="noStrike">
              <a:solidFill>
                <a:srgbClr val="3E4754"/>
              </a:solidFill>
              <a:latin typeface="Arial"/>
              <a:ea typeface="Arial"/>
              <a:cs typeface="Arial"/>
              <a:sym typeface="Arial"/>
            </a:endParaRPr>
          </a:p>
        </p:txBody>
      </p:sp>
      <p:sp>
        <p:nvSpPr>
          <p:cNvPr id="399" name="Google Shape;399;p15"/>
          <p:cNvSpPr/>
          <p:nvPr/>
        </p:nvSpPr>
        <p:spPr>
          <a:xfrm>
            <a:off x="2043950" y="2259075"/>
            <a:ext cx="8862600" cy="666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WHERE year &gt;= 1995 AND year &lt;=2010</a:t>
            </a:r>
            <a:endParaRPr b="0" i="0" sz="1800" u="none" cap="none" strike="noStrike">
              <a:solidFill>
                <a:schemeClr val="lt1"/>
              </a:solidFill>
              <a:latin typeface="Consolas"/>
              <a:ea typeface="Consolas"/>
              <a:cs typeface="Consolas"/>
              <a:sym typeface="Consolas"/>
            </a:endParaRPr>
          </a:p>
        </p:txBody>
      </p:sp>
      <p:sp>
        <p:nvSpPr>
          <p:cNvPr id="400" name="Google Shape;400;p15"/>
          <p:cNvSpPr/>
          <p:nvPr/>
        </p:nvSpPr>
        <p:spPr>
          <a:xfrm>
            <a:off x="2043950" y="3537950"/>
            <a:ext cx="8862600" cy="666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WHERE year </a:t>
            </a:r>
            <a:r>
              <a:rPr b="0" i="0" lang="en-US" sz="1800" u="none" cap="none" strike="noStrike">
                <a:solidFill>
                  <a:srgbClr val="1C1D21"/>
                </a:solidFill>
                <a:highlight>
                  <a:schemeClr val="accent3"/>
                </a:highlight>
                <a:latin typeface="Consolas"/>
                <a:ea typeface="Consolas"/>
                <a:cs typeface="Consolas"/>
                <a:sym typeface="Consolas"/>
              </a:rPr>
              <a:t>BETWEEN</a:t>
            </a:r>
            <a:r>
              <a:rPr b="0" i="0" lang="en-US" sz="1800" u="none" cap="none" strike="noStrike">
                <a:solidFill>
                  <a:schemeClr val="lt1"/>
                </a:solidFill>
                <a:latin typeface="Consolas"/>
                <a:ea typeface="Consolas"/>
                <a:cs typeface="Consolas"/>
                <a:sym typeface="Consolas"/>
              </a:rPr>
              <a:t> 1995 AND 2010</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6"/>
          <p:cNvSpPr txBox="1"/>
          <p:nvPr>
            <p:ph idx="1" type="body"/>
          </p:nvPr>
        </p:nvSpPr>
        <p:spPr>
          <a:xfrm>
            <a:off x="1976300" y="1486825"/>
            <a:ext cx="7679400" cy="3380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We can use IN keyword to simplify a series of OR condition to a single field</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Consider the below SQL query</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We can simplify the query like below</a:t>
            </a:r>
            <a:endParaRPr sz="1800">
              <a:latin typeface="Consolas"/>
              <a:ea typeface="Consolas"/>
              <a:cs typeface="Consolas"/>
              <a:sym typeface="Consolas"/>
            </a:endParaRPr>
          </a:p>
        </p:txBody>
      </p:sp>
      <p:sp>
        <p:nvSpPr>
          <p:cNvPr id="406" name="Google Shape;406;p1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1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IN</a:t>
            </a:r>
            <a:endParaRPr b="0" i="0" sz="3500" u="none" cap="none" strike="noStrike">
              <a:solidFill>
                <a:srgbClr val="3E4754"/>
              </a:solidFill>
              <a:latin typeface="Arial"/>
              <a:ea typeface="Arial"/>
              <a:cs typeface="Arial"/>
              <a:sym typeface="Arial"/>
            </a:endParaRPr>
          </a:p>
        </p:txBody>
      </p:sp>
      <p:sp>
        <p:nvSpPr>
          <p:cNvPr id="408" name="Google Shape;408;p16"/>
          <p:cNvSpPr/>
          <p:nvPr/>
        </p:nvSpPr>
        <p:spPr>
          <a:xfrm>
            <a:off x="2080150" y="2636450"/>
            <a:ext cx="8862600" cy="13602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title='The Lord of the Ring' OR title='Star Wars'</a:t>
            </a:r>
            <a:endParaRPr b="0" i="0" sz="1800" u="none" cap="none" strike="noStrike">
              <a:solidFill>
                <a:schemeClr val="lt1"/>
              </a:solidFill>
              <a:latin typeface="Consolas"/>
              <a:ea typeface="Consolas"/>
              <a:cs typeface="Consolas"/>
              <a:sym typeface="Consolas"/>
            </a:endParaRPr>
          </a:p>
        </p:txBody>
      </p:sp>
      <p:sp>
        <p:nvSpPr>
          <p:cNvPr id="409" name="Google Shape;409;p16"/>
          <p:cNvSpPr/>
          <p:nvPr/>
        </p:nvSpPr>
        <p:spPr>
          <a:xfrm>
            <a:off x="2080150" y="4095988"/>
            <a:ext cx="8862600" cy="13602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title </a:t>
            </a:r>
            <a:r>
              <a:rPr b="0" i="0" lang="en-US" sz="1800" u="none" cap="none" strike="noStrike">
                <a:solidFill>
                  <a:srgbClr val="1C1D21"/>
                </a:solidFill>
                <a:highlight>
                  <a:schemeClr val="accent3"/>
                </a:highlight>
                <a:latin typeface="Consolas"/>
                <a:ea typeface="Consolas"/>
                <a:cs typeface="Consolas"/>
                <a:sym typeface="Consolas"/>
              </a:rPr>
              <a:t>IN</a:t>
            </a:r>
            <a:r>
              <a:rPr b="0" i="0" lang="en-US" sz="1800" u="none" cap="none" strike="noStrike">
                <a:solidFill>
                  <a:schemeClr val="lt1"/>
                </a:solidFill>
                <a:latin typeface="Consolas"/>
                <a:ea typeface="Consolas"/>
                <a:cs typeface="Consolas"/>
                <a:sym typeface="Consolas"/>
              </a:rPr>
              <a:t> ('The Lord of the Ring', 'Star Wars')</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7"/>
          <p:cNvSpPr txBox="1"/>
          <p:nvPr>
            <p:ph idx="1" type="body"/>
          </p:nvPr>
        </p:nvSpPr>
        <p:spPr>
          <a:xfrm>
            <a:off x="1976300" y="1486825"/>
            <a:ext cx="7679400" cy="3380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Rewrite this query to simplify it using IN and BETWEEN</a:t>
            </a:r>
            <a:endParaRPr sz="1800">
              <a:latin typeface="Consolas"/>
              <a:ea typeface="Consolas"/>
              <a:cs typeface="Consolas"/>
              <a:sym typeface="Consolas"/>
            </a:endParaRPr>
          </a:p>
        </p:txBody>
      </p:sp>
      <p:sp>
        <p:nvSpPr>
          <p:cNvPr id="415" name="Google Shape;415;p1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6" name="Google Shape;416;p1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In-Class Exercise</a:t>
            </a:r>
            <a:endParaRPr b="0" i="0" sz="3500" u="none" cap="none" strike="noStrike">
              <a:solidFill>
                <a:srgbClr val="3E4754"/>
              </a:solidFill>
              <a:latin typeface="Arial"/>
              <a:ea typeface="Arial"/>
              <a:cs typeface="Arial"/>
              <a:sym typeface="Arial"/>
            </a:endParaRPr>
          </a:p>
        </p:txBody>
      </p:sp>
      <p:sp>
        <p:nvSpPr>
          <p:cNvPr id="417" name="Google Shape;417;p17"/>
          <p:cNvSpPr/>
          <p:nvPr/>
        </p:nvSpPr>
        <p:spPr>
          <a:xfrm>
            <a:off x="2043950" y="2259075"/>
            <a:ext cx="8862600" cy="13602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year=1995 OR year=1996 OR year=1997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OR title='The Lord of the Ring' OR title='Star Wars'</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8"/>
          <p:cNvSpPr txBox="1"/>
          <p:nvPr>
            <p:ph idx="1" type="body"/>
          </p:nvPr>
        </p:nvSpPr>
        <p:spPr>
          <a:xfrm>
            <a:off x="1976300" y="1486825"/>
            <a:ext cx="7679400" cy="3380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Rewrite this query to simplify it using IN and BETWEEN</a:t>
            </a:r>
            <a:endParaRPr sz="1800">
              <a:latin typeface="Consolas"/>
              <a:ea typeface="Consolas"/>
              <a:cs typeface="Consolas"/>
              <a:sym typeface="Consolas"/>
            </a:endParaRPr>
          </a:p>
        </p:txBody>
      </p:sp>
      <p:sp>
        <p:nvSpPr>
          <p:cNvPr id="423" name="Google Shape;423;p18"/>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4" name="Google Shape;424;p18"/>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In-Class Exercise</a:t>
            </a:r>
            <a:endParaRPr b="0" i="0" sz="3500" u="none" cap="none" strike="noStrike">
              <a:solidFill>
                <a:srgbClr val="3E4754"/>
              </a:solidFill>
              <a:latin typeface="Arial"/>
              <a:ea typeface="Arial"/>
              <a:cs typeface="Arial"/>
              <a:sym typeface="Arial"/>
            </a:endParaRPr>
          </a:p>
        </p:txBody>
      </p:sp>
      <p:sp>
        <p:nvSpPr>
          <p:cNvPr id="425" name="Google Shape;425;p18"/>
          <p:cNvSpPr/>
          <p:nvPr/>
        </p:nvSpPr>
        <p:spPr>
          <a:xfrm>
            <a:off x="2043950" y="2259075"/>
            <a:ext cx="8862600" cy="13602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year=1995 OR year=1996 OR year=1997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OR title='The Lord of the Ring' OR title='Star Wars'</a:t>
            </a:r>
            <a:endParaRPr b="0" i="0" sz="1800" u="none" cap="none" strike="noStrike">
              <a:solidFill>
                <a:schemeClr val="lt1"/>
              </a:solidFill>
              <a:latin typeface="Consolas"/>
              <a:ea typeface="Consolas"/>
              <a:cs typeface="Consolas"/>
              <a:sym typeface="Consolas"/>
            </a:endParaRPr>
          </a:p>
        </p:txBody>
      </p:sp>
      <p:sp>
        <p:nvSpPr>
          <p:cNvPr id="426" name="Google Shape;426;p18"/>
          <p:cNvSpPr/>
          <p:nvPr/>
        </p:nvSpPr>
        <p:spPr>
          <a:xfrm>
            <a:off x="2080150" y="4095988"/>
            <a:ext cx="8862600" cy="13602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year </a:t>
            </a:r>
            <a:r>
              <a:rPr b="0" i="0" lang="en-US" sz="1800" u="none" cap="none" strike="noStrike">
                <a:solidFill>
                  <a:srgbClr val="1C1D21"/>
                </a:solidFill>
                <a:highlight>
                  <a:schemeClr val="accent3"/>
                </a:highlight>
                <a:latin typeface="Consolas"/>
                <a:ea typeface="Consolas"/>
                <a:cs typeface="Consolas"/>
                <a:sym typeface="Consolas"/>
              </a:rPr>
              <a:t>BETWEEN</a:t>
            </a:r>
            <a:r>
              <a:rPr b="0" i="0" lang="en-US" sz="1800" u="none" cap="none" strike="noStrike">
                <a:solidFill>
                  <a:schemeClr val="lt1"/>
                </a:solidFill>
                <a:latin typeface="Consolas"/>
                <a:ea typeface="Consolas"/>
                <a:cs typeface="Consolas"/>
                <a:sym typeface="Consolas"/>
              </a:rPr>
              <a:t> 1995 AND 1997</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OR title </a:t>
            </a:r>
            <a:r>
              <a:rPr b="0" i="0" lang="en-US" sz="1800" u="none" cap="none" strike="noStrike">
                <a:solidFill>
                  <a:srgbClr val="1C1D21"/>
                </a:solidFill>
                <a:highlight>
                  <a:schemeClr val="accent3"/>
                </a:highlight>
                <a:latin typeface="Consolas"/>
                <a:ea typeface="Consolas"/>
                <a:cs typeface="Consolas"/>
                <a:sym typeface="Consolas"/>
              </a:rPr>
              <a:t>IN</a:t>
            </a:r>
            <a:r>
              <a:rPr b="0" i="0" lang="en-US" sz="1800" u="none" cap="none" strike="noStrike">
                <a:solidFill>
                  <a:schemeClr val="lt1"/>
                </a:solidFill>
                <a:latin typeface="Consolas"/>
                <a:ea typeface="Consolas"/>
                <a:cs typeface="Consolas"/>
                <a:sym typeface="Consolas"/>
              </a:rPr>
              <a:t> ('The Lord of the Ring', 'Star Wars')</a:t>
            </a:r>
            <a:endParaRPr b="0" i="0" sz="1800" u="none" cap="none" strike="noStrike">
              <a:solidFill>
                <a:schemeClr val="lt1"/>
              </a:solidFill>
              <a:latin typeface="Consolas"/>
              <a:ea typeface="Consolas"/>
              <a:cs typeface="Consolas"/>
              <a:sym typeface="Consolas"/>
            </a:endParaRPr>
          </a:p>
        </p:txBody>
      </p:sp>
      <p:sp>
        <p:nvSpPr>
          <p:cNvPr id="427" name="Google Shape;427;p18"/>
          <p:cNvSpPr/>
          <p:nvPr/>
        </p:nvSpPr>
        <p:spPr>
          <a:xfrm>
            <a:off x="11096825" y="3035650"/>
            <a:ext cx="777300" cy="1925100"/>
          </a:xfrm>
          <a:prstGeom prst="curvedLeftArrow">
            <a:avLst>
              <a:gd fmla="val 25000" name="adj1"/>
              <a:gd fmla="val 50000" name="adj2"/>
              <a:gd fmla="val 25000" name="adj3"/>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1" name="Shape 431"/>
        <p:cNvGrpSpPr/>
        <p:nvPr/>
      </p:nvGrpSpPr>
      <p:grpSpPr>
        <a:xfrm>
          <a:off x="0" y="0"/>
          <a:ext cx="0" cy="0"/>
          <a:chOff x="0" y="0"/>
          <a:chExt cx="0" cy="0"/>
        </a:xfrm>
      </p:grpSpPr>
      <p:sp>
        <p:nvSpPr>
          <p:cNvPr id="432" name="Google Shape;432;p19"/>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33" name="Google Shape;433;p19"/>
          <p:cNvGrpSpPr/>
          <p:nvPr/>
        </p:nvGrpSpPr>
        <p:grpSpPr>
          <a:xfrm>
            <a:off x="8923271" y="3307227"/>
            <a:ext cx="2993546" cy="2620037"/>
            <a:chOff x="5259751" y="732778"/>
            <a:chExt cx="6557604" cy="5739403"/>
          </a:xfrm>
        </p:grpSpPr>
        <p:grpSp>
          <p:nvGrpSpPr>
            <p:cNvPr id="434" name="Google Shape;434;p19"/>
            <p:cNvGrpSpPr/>
            <p:nvPr/>
          </p:nvGrpSpPr>
          <p:grpSpPr>
            <a:xfrm rot="-819746">
              <a:off x="7170211" y="1966797"/>
              <a:ext cx="818210" cy="1067033"/>
              <a:chOff x="7135192" y="1236172"/>
              <a:chExt cx="818214" cy="1067038"/>
            </a:xfrm>
          </p:grpSpPr>
          <p:sp>
            <p:nvSpPr>
              <p:cNvPr id="435" name="Google Shape;435;p19"/>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36" name="Google Shape;436;p19"/>
              <p:cNvGrpSpPr/>
              <p:nvPr/>
            </p:nvGrpSpPr>
            <p:grpSpPr>
              <a:xfrm>
                <a:off x="7135192" y="1625685"/>
                <a:ext cx="791271" cy="677525"/>
                <a:chOff x="1934025" y="1001650"/>
                <a:chExt cx="415300" cy="355600"/>
              </a:xfrm>
            </p:grpSpPr>
            <p:sp>
              <p:nvSpPr>
                <p:cNvPr id="437" name="Google Shape;437;p19"/>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8" name="Google Shape;438;p19"/>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9" name="Google Shape;439;p19"/>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0" name="Google Shape;440;p19"/>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41" name="Google Shape;441;p19"/>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2" name="Google Shape;442;p19"/>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43" name="Google Shape;443;p19"/>
            <p:cNvGrpSpPr/>
            <p:nvPr/>
          </p:nvGrpSpPr>
          <p:grpSpPr>
            <a:xfrm rot="929101">
              <a:off x="10666777" y="845650"/>
              <a:ext cx="970514" cy="919313"/>
              <a:chOff x="2583100" y="2973775"/>
              <a:chExt cx="461550" cy="437200"/>
            </a:xfrm>
          </p:grpSpPr>
          <p:sp>
            <p:nvSpPr>
              <p:cNvPr id="444" name="Google Shape;444;p19"/>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5" name="Google Shape;445;p19"/>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46" name="Google Shape;446;p19"/>
            <p:cNvGrpSpPr/>
            <p:nvPr/>
          </p:nvGrpSpPr>
          <p:grpSpPr>
            <a:xfrm>
              <a:off x="5259751" y="5850496"/>
              <a:ext cx="836142" cy="621685"/>
              <a:chOff x="5247525" y="3007275"/>
              <a:chExt cx="517575" cy="384825"/>
            </a:xfrm>
          </p:grpSpPr>
          <p:sp>
            <p:nvSpPr>
              <p:cNvPr id="447" name="Google Shape;447;p1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8" name="Google Shape;448;p1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49" name="Google Shape;449;p19"/>
            <p:cNvGrpSpPr/>
            <p:nvPr/>
          </p:nvGrpSpPr>
          <p:grpSpPr>
            <a:xfrm rot="-995577">
              <a:off x="8647544" y="3714912"/>
              <a:ext cx="874251" cy="717776"/>
              <a:chOff x="2599525" y="3688600"/>
              <a:chExt cx="428675" cy="351950"/>
            </a:xfrm>
          </p:grpSpPr>
          <p:sp>
            <p:nvSpPr>
              <p:cNvPr id="450" name="Google Shape;450;p19"/>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1" name="Google Shape;451;p19"/>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p19"/>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53" name="Google Shape;453;p19"/>
            <p:cNvGrpSpPr/>
            <p:nvPr/>
          </p:nvGrpSpPr>
          <p:grpSpPr>
            <a:xfrm>
              <a:off x="10447751" y="3460900"/>
              <a:ext cx="688381" cy="688381"/>
              <a:chOff x="5941025" y="3634400"/>
              <a:chExt cx="467650" cy="467650"/>
            </a:xfrm>
          </p:grpSpPr>
          <p:sp>
            <p:nvSpPr>
              <p:cNvPr id="454" name="Google Shape;454;p1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5" name="Google Shape;455;p1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6" name="Google Shape;456;p1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7" name="Google Shape;457;p1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8" name="Google Shape;458;p1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9" name="Google Shape;459;p1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60" name="Google Shape;460;p19"/>
            <p:cNvGrpSpPr/>
            <p:nvPr/>
          </p:nvGrpSpPr>
          <p:grpSpPr>
            <a:xfrm rot="-1150372">
              <a:off x="9034375" y="1570689"/>
              <a:ext cx="754925" cy="714869"/>
              <a:chOff x="5973900" y="318475"/>
              <a:chExt cx="401900" cy="380575"/>
            </a:xfrm>
          </p:grpSpPr>
          <p:sp>
            <p:nvSpPr>
              <p:cNvPr id="461" name="Google Shape;461;p1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2" name="Google Shape;462;p1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3" name="Google Shape;463;p1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4" name="Google Shape;464;p1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5" name="Google Shape;465;p1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6" name="Google Shape;466;p1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7" name="Google Shape;467;p1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8" name="Google Shape;468;p1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9" name="Google Shape;469;p19"/>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0" name="Google Shape;470;p19"/>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1" name="Google Shape;471;p19"/>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2" name="Google Shape;472;p19"/>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3" name="Google Shape;473;p19"/>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4" name="Google Shape;474;p19"/>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75" name="Google Shape;475;p19"/>
            <p:cNvGrpSpPr/>
            <p:nvPr/>
          </p:nvGrpSpPr>
          <p:grpSpPr>
            <a:xfrm rot="-2485038">
              <a:off x="7686107" y="5449622"/>
              <a:ext cx="833851" cy="799886"/>
              <a:chOff x="5233525" y="4954450"/>
              <a:chExt cx="538275" cy="516350"/>
            </a:xfrm>
          </p:grpSpPr>
          <p:sp>
            <p:nvSpPr>
              <p:cNvPr id="476" name="Google Shape;476;p1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7" name="Google Shape;477;p1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8" name="Google Shape;478;p1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9" name="Google Shape;479;p1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0" name="Google Shape;480;p1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1" name="Google Shape;481;p1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2" name="Google Shape;482;p19"/>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3" name="Google Shape;483;p19"/>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4" name="Google Shape;484;p19"/>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5" name="Google Shape;485;p19"/>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6" name="Google Shape;486;p19"/>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87" name="Google Shape;487;p19"/>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LIKE</a:t>
            </a:r>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394800" y="2635200"/>
            <a:ext cx="3721500" cy="22926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WHERE clause</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Compound Conditions with AND/OR</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BETWEEN and IN</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LIKE</a:t>
            </a:r>
            <a:endParaRPr sz="2400">
              <a:solidFill>
                <a:schemeClr val="lt1"/>
              </a:solidFill>
              <a:latin typeface="Arial"/>
              <a:ea typeface="Arial"/>
              <a:cs typeface="Arial"/>
              <a:sym typeface="Arial"/>
            </a:endParaRPr>
          </a:p>
        </p:txBody>
      </p:sp>
      <p:cxnSp>
        <p:nvCxnSpPr>
          <p:cNvPr id="111" name="Google Shape;111;p2"/>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3" name="Google Shape;113;p2"/>
          <p:cNvCxnSpPr/>
          <p:nvPr/>
        </p:nvCxnSpPr>
        <p:spPr>
          <a:xfrm>
            <a:off x="7394800" y="5604600"/>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0"/>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93" name="Google Shape;493;p20"/>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494" name="Google Shape;494;p20"/>
          <p:cNvSpPr txBox="1"/>
          <p:nvPr>
            <p:ph idx="1" type="body"/>
          </p:nvPr>
        </p:nvSpPr>
        <p:spPr>
          <a:xfrm>
            <a:off x="3518325" y="1207300"/>
            <a:ext cx="6535800" cy="2050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800">
                <a:latin typeface="Arial"/>
                <a:ea typeface="Arial"/>
                <a:cs typeface="Arial"/>
                <a:sym typeface="Arial"/>
              </a:rPr>
              <a:t>You can specify a text pattern to the condition using the LIKE keyword</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rPr b="1" lang="en-US" sz="1800">
                <a:latin typeface="Arial"/>
                <a:ea typeface="Arial"/>
                <a:cs typeface="Arial"/>
                <a:sym typeface="Arial"/>
              </a:rPr>
              <a:t>Example 1:</a:t>
            </a:r>
            <a:r>
              <a:rPr lang="en-US" sz="1800">
                <a:latin typeface="Arial"/>
                <a:ea typeface="Arial"/>
                <a:cs typeface="Arial"/>
                <a:sym typeface="Arial"/>
              </a:rPr>
              <a:t> we want to select all movies which title is start with “Star Wars” we can query as below</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Consolas"/>
              <a:ea typeface="Consolas"/>
              <a:cs typeface="Consolas"/>
              <a:sym typeface="Consolas"/>
            </a:endParaRPr>
          </a:p>
        </p:txBody>
      </p:sp>
      <p:sp>
        <p:nvSpPr>
          <p:cNvPr id="495" name="Google Shape;495;p20"/>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LIKE</a:t>
            </a:r>
            <a:endParaRPr b="0" i="0" sz="3500" u="none" cap="none" strike="noStrike">
              <a:solidFill>
                <a:srgbClr val="3E4754"/>
              </a:solidFill>
              <a:latin typeface="Arial"/>
              <a:ea typeface="Arial"/>
              <a:cs typeface="Arial"/>
              <a:sym typeface="Arial"/>
            </a:endParaRPr>
          </a:p>
        </p:txBody>
      </p:sp>
      <p:sp>
        <p:nvSpPr>
          <p:cNvPr id="496" name="Google Shape;496;p20"/>
          <p:cNvSpPr/>
          <p:nvPr/>
        </p:nvSpPr>
        <p:spPr>
          <a:xfrm>
            <a:off x="3518325" y="3416500"/>
            <a:ext cx="6535800" cy="8505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a:t>
            </a:r>
            <a:endParaRPr b="0" i="0" sz="18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title LIKE 'Star Wars%'</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1"/>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02" name="Google Shape;502;p21"/>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graphicFrame>
        <p:nvGraphicFramePr>
          <p:cNvPr id="503" name="Google Shape;503;p21"/>
          <p:cNvGraphicFramePr/>
          <p:nvPr/>
        </p:nvGraphicFramePr>
        <p:xfrm>
          <a:off x="2062500" y="1969775"/>
          <a:ext cx="3000000" cy="3000000"/>
        </p:xfrm>
        <a:graphic>
          <a:graphicData uri="http://schemas.openxmlformats.org/drawingml/2006/table">
            <a:tbl>
              <a:tblPr>
                <a:noFill/>
                <a:tableStyleId>{5692E978-8D61-4216-992D-739FADAAE68E}</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a:t>
                      </a:r>
                      <a:r>
                        <a:rPr lang="en-US" sz="1400" u="none" cap="none" strike="noStrike">
                          <a:highlight>
                            <a:schemeClr val="accent3"/>
                          </a:highlight>
                          <a:latin typeface="Arial"/>
                          <a:ea typeface="Arial"/>
                          <a:cs typeface="Arial"/>
                          <a:sym typeface="Arial"/>
                        </a:rPr>
                        <a:t>ones</a:t>
                      </a:r>
                      <a:endParaRPr sz="1400" u="none" cap="none" strike="noStrike">
                        <a:highlight>
                          <a:schemeClr val="accent3"/>
                        </a:highlight>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tc>
              </a:tr>
            </a:tbl>
          </a:graphicData>
        </a:graphic>
      </p:graphicFrame>
      <p:cxnSp>
        <p:nvCxnSpPr>
          <p:cNvPr id="504" name="Google Shape;504;p21"/>
          <p:cNvCxnSpPr/>
          <p:nvPr/>
        </p:nvCxnSpPr>
        <p:spPr>
          <a:xfrm>
            <a:off x="5669825" y="3781838"/>
            <a:ext cx="3112500" cy="0"/>
          </a:xfrm>
          <a:prstGeom prst="straightConnector1">
            <a:avLst/>
          </a:prstGeom>
          <a:noFill/>
          <a:ln cap="flat" cmpd="sng" w="38100">
            <a:solidFill>
              <a:schemeClr val="dk2"/>
            </a:solidFill>
            <a:prstDash val="solid"/>
            <a:round/>
            <a:headEnd len="sm" w="sm" type="none"/>
            <a:tailEnd len="med" w="med" type="triangle"/>
          </a:ln>
        </p:spPr>
      </p:cxnSp>
      <p:sp>
        <p:nvSpPr>
          <p:cNvPr id="505" name="Google Shape;505;p21"/>
          <p:cNvSpPr txBox="1"/>
          <p:nvPr/>
        </p:nvSpPr>
        <p:spPr>
          <a:xfrm>
            <a:off x="5420075" y="2520725"/>
            <a:ext cx="3482100" cy="1182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WHERE </a:t>
            </a:r>
            <a:endParaRPr b="0" i="0" sz="1800" u="none" cap="none" strike="noStrike">
              <a:solidFill>
                <a:schemeClr val="dk1"/>
              </a:solidFill>
              <a:latin typeface="Consolas"/>
              <a:ea typeface="Consolas"/>
              <a:cs typeface="Consolas"/>
              <a:sym typeface="Consolas"/>
            </a:endParaRPr>
          </a:p>
          <a:p>
            <a:pPr indent="45720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last_name </a:t>
            </a:r>
            <a:r>
              <a:rPr b="0" i="0" lang="en-US" sz="1800" u="none" cap="none" strike="noStrike">
                <a:solidFill>
                  <a:schemeClr val="dk1"/>
                </a:solidFill>
                <a:highlight>
                  <a:schemeClr val="accent3"/>
                </a:highlight>
                <a:latin typeface="Consolas"/>
                <a:ea typeface="Consolas"/>
                <a:cs typeface="Consolas"/>
                <a:sym typeface="Consolas"/>
              </a:rPr>
              <a:t>LIKE 'J____'</a:t>
            </a:r>
            <a:endParaRPr b="0" i="0" sz="1800" u="none" cap="none" strike="noStrike">
              <a:solidFill>
                <a:srgbClr val="000000"/>
              </a:solidFill>
              <a:highlight>
                <a:schemeClr val="accent3"/>
              </a:highlight>
              <a:latin typeface="Arial"/>
              <a:ea typeface="Arial"/>
              <a:cs typeface="Arial"/>
              <a:sym typeface="Arial"/>
            </a:endParaRPr>
          </a:p>
        </p:txBody>
      </p:sp>
      <p:sp>
        <p:nvSpPr>
          <p:cNvPr id="506" name="Google Shape;506;p21"/>
          <p:cNvSpPr txBox="1"/>
          <p:nvPr/>
        </p:nvSpPr>
        <p:spPr>
          <a:xfrm>
            <a:off x="2062500" y="143877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Table: party_name_list</a:t>
            </a:r>
            <a:endParaRPr b="0" i="0" sz="1800" u="none" cap="none" strike="noStrike">
              <a:solidFill>
                <a:srgbClr val="1C1D21"/>
              </a:solidFill>
              <a:latin typeface="Arial"/>
              <a:ea typeface="Arial"/>
              <a:cs typeface="Arial"/>
              <a:sym typeface="Arial"/>
            </a:endParaRPr>
          </a:p>
        </p:txBody>
      </p:sp>
      <p:sp>
        <p:nvSpPr>
          <p:cNvPr id="507" name="Google Shape;507;p21"/>
          <p:cNvSpPr txBox="1"/>
          <p:nvPr/>
        </p:nvSpPr>
        <p:spPr>
          <a:xfrm>
            <a:off x="5482775" y="3860975"/>
            <a:ext cx="3356700" cy="1930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90000"/>
              </a:lnSpc>
              <a:spcBef>
                <a:spcPts val="0"/>
              </a:spcBef>
              <a:spcAft>
                <a:spcPts val="0"/>
              </a:spcAft>
              <a:buClr>
                <a:schemeClr val="dk1"/>
              </a:buClr>
              <a:buSzPts val="1400"/>
              <a:buFont typeface="Consolas"/>
              <a:buChar char="●"/>
            </a:pPr>
            <a:r>
              <a:rPr b="0" i="0" lang="en-US" sz="1400" u="none" cap="none" strike="noStrike">
                <a:solidFill>
                  <a:schemeClr val="dk1"/>
                </a:solidFill>
                <a:latin typeface="Consolas"/>
                <a:ea typeface="Consolas"/>
                <a:cs typeface="Consolas"/>
                <a:sym typeface="Consolas"/>
              </a:rPr>
              <a:t>one low dash represents any single character. Here we have 4 i.e. 4 any characters.</a:t>
            </a:r>
            <a:endParaRPr b="0" i="0" sz="14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317500" lvl="0" marL="457200" marR="0" rtl="0" algn="l">
              <a:lnSpc>
                <a:spcPct val="90000"/>
              </a:lnSpc>
              <a:spcBef>
                <a:spcPts val="0"/>
              </a:spcBef>
              <a:spcAft>
                <a:spcPts val="0"/>
              </a:spcAft>
              <a:buClr>
                <a:schemeClr val="dk1"/>
              </a:buClr>
              <a:buSzPts val="1400"/>
              <a:buFont typeface="Consolas"/>
              <a:buChar char="●"/>
            </a:pPr>
            <a:r>
              <a:rPr b="0" i="0" lang="en-US" sz="1400" u="none" cap="none" strike="noStrike">
                <a:solidFill>
                  <a:schemeClr val="dk1"/>
                </a:solidFill>
                <a:latin typeface="Consolas"/>
                <a:ea typeface="Consolas"/>
                <a:cs typeface="Consolas"/>
                <a:sym typeface="Consolas"/>
              </a:rPr>
              <a:t>The word “Johnson” has more than 4 characters after “J”. So that row isn't returned</a:t>
            </a:r>
            <a:endParaRPr b="0" i="0" sz="1400" u="none" cap="none" strike="noStrike">
              <a:solidFill>
                <a:srgbClr val="000000"/>
              </a:solidFill>
              <a:latin typeface="Arial"/>
              <a:ea typeface="Arial"/>
              <a:cs typeface="Arial"/>
              <a:sym typeface="Arial"/>
            </a:endParaRPr>
          </a:p>
        </p:txBody>
      </p:sp>
      <p:sp>
        <p:nvSpPr>
          <p:cNvPr id="508" name="Google Shape;508;p21"/>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LIKE with _</a:t>
            </a:r>
            <a:endParaRPr b="0" i="0" sz="3500" u="none" cap="none" strike="noStrike">
              <a:solidFill>
                <a:srgbClr val="3E4754"/>
              </a:solidFill>
              <a:latin typeface="Arial"/>
              <a:ea typeface="Arial"/>
              <a:cs typeface="Arial"/>
              <a:sym typeface="Arial"/>
            </a:endParaRPr>
          </a:p>
        </p:txBody>
      </p:sp>
      <p:graphicFrame>
        <p:nvGraphicFramePr>
          <p:cNvPr id="509" name="Google Shape;509;p21"/>
          <p:cNvGraphicFramePr/>
          <p:nvPr/>
        </p:nvGraphicFramePr>
        <p:xfrm>
          <a:off x="8946225" y="2958950"/>
          <a:ext cx="3000000" cy="3000000"/>
        </p:xfrm>
        <a:graphic>
          <a:graphicData uri="http://schemas.openxmlformats.org/drawingml/2006/table">
            <a:tbl>
              <a:tblPr>
                <a:noFill/>
                <a:tableStyleId>{5692E978-8D61-4216-992D-739FADAAE68E}</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2"/>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15" name="Google Shape;515;p22"/>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graphicFrame>
        <p:nvGraphicFramePr>
          <p:cNvPr id="516" name="Google Shape;516;p22"/>
          <p:cNvGraphicFramePr/>
          <p:nvPr/>
        </p:nvGraphicFramePr>
        <p:xfrm>
          <a:off x="2062500" y="1969775"/>
          <a:ext cx="3000000" cy="3000000"/>
        </p:xfrm>
        <a:graphic>
          <a:graphicData uri="http://schemas.openxmlformats.org/drawingml/2006/table">
            <a:tbl>
              <a:tblPr>
                <a:noFill/>
                <a:tableStyleId>{5692E978-8D61-4216-992D-739FADAAE68E}</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a:t>
                      </a:r>
                      <a:r>
                        <a:rPr lang="en-US" sz="1400" u="none" cap="none" strike="noStrike">
                          <a:highlight>
                            <a:schemeClr val="accent3"/>
                          </a:highlight>
                          <a:latin typeface="Arial"/>
                          <a:ea typeface="Arial"/>
                          <a:cs typeface="Arial"/>
                          <a:sym typeface="Arial"/>
                        </a:rPr>
                        <a:t>ones</a:t>
                      </a:r>
                      <a:endParaRPr sz="1400" u="none" cap="none" strike="noStrike">
                        <a:highlight>
                          <a:schemeClr val="accent3"/>
                        </a:highlight>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a:t>
                      </a:r>
                      <a:r>
                        <a:rPr lang="en-US" sz="1400" u="none" cap="none" strike="noStrike">
                          <a:highlight>
                            <a:schemeClr val="accent3"/>
                          </a:highlight>
                          <a:latin typeface="Arial"/>
                          <a:ea typeface="Arial"/>
                          <a:cs typeface="Arial"/>
                          <a:sym typeface="Arial"/>
                        </a:rPr>
                        <a:t>ohnson</a:t>
                      </a:r>
                      <a:endParaRPr sz="1400" u="none" cap="none" strike="noStrike">
                        <a:highlight>
                          <a:schemeClr val="accent3"/>
                        </a:highlight>
                        <a:latin typeface="Arial"/>
                        <a:ea typeface="Arial"/>
                        <a:cs typeface="Arial"/>
                        <a:sym typeface="Arial"/>
                      </a:endParaRPr>
                    </a:p>
                  </a:txBody>
                  <a:tcPr marT="91425" marB="91425" marR="91425" marL="91425"/>
                </a:tc>
              </a:tr>
            </a:tbl>
          </a:graphicData>
        </a:graphic>
      </p:graphicFrame>
      <p:cxnSp>
        <p:nvCxnSpPr>
          <p:cNvPr id="517" name="Google Shape;517;p22"/>
          <p:cNvCxnSpPr/>
          <p:nvPr/>
        </p:nvCxnSpPr>
        <p:spPr>
          <a:xfrm>
            <a:off x="5669825" y="3781838"/>
            <a:ext cx="3112500" cy="0"/>
          </a:xfrm>
          <a:prstGeom prst="straightConnector1">
            <a:avLst/>
          </a:prstGeom>
          <a:noFill/>
          <a:ln cap="flat" cmpd="sng" w="38100">
            <a:solidFill>
              <a:schemeClr val="dk2"/>
            </a:solidFill>
            <a:prstDash val="solid"/>
            <a:round/>
            <a:headEnd len="sm" w="sm" type="none"/>
            <a:tailEnd len="med" w="med" type="triangle"/>
          </a:ln>
        </p:spPr>
      </p:cxnSp>
      <p:sp>
        <p:nvSpPr>
          <p:cNvPr id="518" name="Google Shape;518;p22"/>
          <p:cNvSpPr txBox="1"/>
          <p:nvPr/>
        </p:nvSpPr>
        <p:spPr>
          <a:xfrm>
            <a:off x="5348888" y="2403100"/>
            <a:ext cx="3482100" cy="1182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WHERE </a:t>
            </a:r>
            <a:endParaRPr b="0" i="0" sz="1800" u="none" cap="none" strike="noStrike">
              <a:solidFill>
                <a:schemeClr val="dk1"/>
              </a:solidFill>
              <a:latin typeface="Consolas"/>
              <a:ea typeface="Consolas"/>
              <a:cs typeface="Consolas"/>
              <a:sym typeface="Consolas"/>
            </a:endParaRPr>
          </a:p>
          <a:p>
            <a:pPr indent="45720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last_name </a:t>
            </a:r>
            <a:r>
              <a:rPr b="0" i="0" lang="en-US" sz="1800" u="none" cap="none" strike="noStrike">
                <a:solidFill>
                  <a:schemeClr val="dk1"/>
                </a:solidFill>
                <a:highlight>
                  <a:schemeClr val="accent3"/>
                </a:highlight>
                <a:latin typeface="Consolas"/>
                <a:ea typeface="Consolas"/>
                <a:cs typeface="Consolas"/>
                <a:sym typeface="Consolas"/>
              </a:rPr>
              <a:t>LIKE 'J%'</a:t>
            </a:r>
            <a:endParaRPr b="0" i="0" sz="1800" u="none" cap="none" strike="noStrike">
              <a:solidFill>
                <a:srgbClr val="000000"/>
              </a:solidFill>
              <a:highlight>
                <a:schemeClr val="accent3"/>
              </a:highlight>
              <a:latin typeface="Arial"/>
              <a:ea typeface="Arial"/>
              <a:cs typeface="Arial"/>
              <a:sym typeface="Arial"/>
            </a:endParaRPr>
          </a:p>
        </p:txBody>
      </p:sp>
      <p:sp>
        <p:nvSpPr>
          <p:cNvPr id="519" name="Google Shape;519;p22"/>
          <p:cNvSpPr txBox="1"/>
          <p:nvPr/>
        </p:nvSpPr>
        <p:spPr>
          <a:xfrm>
            <a:off x="2062500" y="143877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Table: party_name_list</a:t>
            </a:r>
            <a:endParaRPr b="0" i="0" sz="1800" u="none" cap="none" strike="noStrike">
              <a:solidFill>
                <a:srgbClr val="1C1D21"/>
              </a:solidFill>
              <a:latin typeface="Arial"/>
              <a:ea typeface="Arial"/>
              <a:cs typeface="Arial"/>
              <a:sym typeface="Arial"/>
            </a:endParaRPr>
          </a:p>
        </p:txBody>
      </p:sp>
      <p:sp>
        <p:nvSpPr>
          <p:cNvPr id="520" name="Google Shape;520;p22"/>
          <p:cNvSpPr txBox="1"/>
          <p:nvPr/>
        </p:nvSpPr>
        <p:spPr>
          <a:xfrm>
            <a:off x="5482775" y="3860975"/>
            <a:ext cx="3356700" cy="766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90000"/>
              </a:lnSpc>
              <a:spcBef>
                <a:spcPts val="0"/>
              </a:spcBef>
              <a:spcAft>
                <a:spcPts val="0"/>
              </a:spcAft>
              <a:buClr>
                <a:schemeClr val="dk1"/>
              </a:buClr>
              <a:buSzPts val="1400"/>
              <a:buFont typeface="Consolas"/>
              <a:buChar char="●"/>
            </a:pPr>
            <a:r>
              <a:rPr b="0" i="0" lang="en-US" sz="1400" u="none" cap="none" strike="noStrike">
                <a:solidFill>
                  <a:schemeClr val="dk1"/>
                </a:solidFill>
                <a:latin typeface="Consolas"/>
                <a:ea typeface="Consolas"/>
                <a:cs typeface="Consolas"/>
                <a:sym typeface="Consolas"/>
              </a:rPr>
              <a:t>% represents any characters in any length (from 0 to any)</a:t>
            </a:r>
            <a:endParaRPr b="0" i="0" sz="1400" u="none" cap="none" strike="noStrike">
              <a:solidFill>
                <a:srgbClr val="000000"/>
              </a:solidFill>
              <a:latin typeface="Arial"/>
              <a:ea typeface="Arial"/>
              <a:cs typeface="Arial"/>
              <a:sym typeface="Arial"/>
            </a:endParaRPr>
          </a:p>
        </p:txBody>
      </p:sp>
      <p:sp>
        <p:nvSpPr>
          <p:cNvPr id="521" name="Google Shape;521;p22"/>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LIKE with %</a:t>
            </a:r>
            <a:endParaRPr b="0" i="0" sz="3500" u="none" cap="none" strike="noStrike">
              <a:solidFill>
                <a:srgbClr val="3E4754"/>
              </a:solidFill>
              <a:latin typeface="Arial"/>
              <a:ea typeface="Arial"/>
              <a:cs typeface="Arial"/>
              <a:sym typeface="Arial"/>
            </a:endParaRPr>
          </a:p>
        </p:txBody>
      </p:sp>
      <p:graphicFrame>
        <p:nvGraphicFramePr>
          <p:cNvPr id="522" name="Google Shape;522;p22"/>
          <p:cNvGraphicFramePr/>
          <p:nvPr/>
        </p:nvGraphicFramePr>
        <p:xfrm>
          <a:off x="8946225" y="2958950"/>
          <a:ext cx="3000000" cy="3000000"/>
        </p:xfrm>
        <a:graphic>
          <a:graphicData uri="http://schemas.openxmlformats.org/drawingml/2006/table">
            <a:tbl>
              <a:tblPr>
                <a:noFill/>
                <a:tableStyleId>{5692E978-8D61-4216-992D-739FADAAE68E}</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3"/>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28" name="Google Shape;528;p23"/>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graphicFrame>
        <p:nvGraphicFramePr>
          <p:cNvPr id="529" name="Google Shape;529;p23"/>
          <p:cNvGraphicFramePr/>
          <p:nvPr/>
        </p:nvGraphicFramePr>
        <p:xfrm>
          <a:off x="2062500" y="1969775"/>
          <a:ext cx="3000000" cy="3000000"/>
        </p:xfrm>
        <a:graphic>
          <a:graphicData uri="http://schemas.openxmlformats.org/drawingml/2006/table">
            <a:tbl>
              <a:tblPr>
                <a:noFill/>
                <a:tableStyleId>{5692E978-8D61-4216-992D-739FADAAE68E}</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a:t>
                      </a:r>
                      <a:r>
                        <a:rPr lang="en-US" sz="1400" u="none" cap="none" strike="noStrike">
                          <a:highlight>
                            <a:schemeClr val="accent3"/>
                          </a:highlight>
                          <a:latin typeface="Arial"/>
                          <a:ea typeface="Arial"/>
                          <a:cs typeface="Arial"/>
                          <a:sym typeface="Arial"/>
                        </a:rPr>
                        <a:t>i</a:t>
                      </a:r>
                      <a:r>
                        <a:rPr lang="en-US" sz="1400" u="none" cap="none" strike="noStrike">
                          <a:latin typeface="Arial"/>
                          <a:ea typeface="Arial"/>
                          <a:cs typeface="Arial"/>
                          <a:sym typeface="Arial"/>
                        </a:rPr>
                        <a:t>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Jones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a:t>
                      </a:r>
                      <a:r>
                        <a:rPr lang="en-US" sz="1400" u="none" cap="none" strike="noStrike">
                          <a:highlight>
                            <a:schemeClr val="accent3"/>
                          </a:highlight>
                          <a:latin typeface="Arial"/>
                          <a:ea typeface="Arial"/>
                          <a:cs typeface="Arial"/>
                          <a:sym typeface="Arial"/>
                        </a:rPr>
                        <a:t>i</a:t>
                      </a:r>
                      <a:r>
                        <a:rPr lang="en-US" sz="1400" u="none" cap="none" strike="noStrike">
                          <a:latin typeface="Arial"/>
                          <a:ea typeface="Arial"/>
                          <a:cs typeface="Arial"/>
                          <a:sym typeface="Arial"/>
                        </a:rPr>
                        <a:t>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a:t>
                      </a:r>
                      <a:r>
                        <a:rPr lang="en-US" sz="1400" u="none" cap="none" strike="noStrike">
                          <a:highlight>
                            <a:schemeClr val="accent3"/>
                          </a:highlight>
                          <a:latin typeface="Arial"/>
                          <a:ea typeface="Arial"/>
                          <a:cs typeface="Arial"/>
                          <a:sym typeface="Arial"/>
                        </a:rPr>
                        <a:t>i</a:t>
                      </a:r>
                      <a:r>
                        <a:rPr lang="en-US" sz="1400" u="none" cap="none" strike="noStrike">
                          <a:latin typeface="Arial"/>
                          <a:ea typeface="Arial"/>
                          <a:cs typeface="Arial"/>
                          <a:sym typeface="Arial"/>
                        </a:rPr>
                        <a:t>s</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Jerry</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Johnson</a:t>
                      </a:r>
                      <a:endParaRPr sz="1400" u="none" cap="none" strike="noStrike">
                        <a:latin typeface="Arial"/>
                        <a:ea typeface="Arial"/>
                        <a:cs typeface="Arial"/>
                        <a:sym typeface="Arial"/>
                      </a:endParaRPr>
                    </a:p>
                  </a:txBody>
                  <a:tcPr marT="91425" marB="91425" marR="91425" marL="91425"/>
                </a:tc>
              </a:tr>
            </a:tbl>
          </a:graphicData>
        </a:graphic>
      </p:graphicFrame>
      <p:cxnSp>
        <p:nvCxnSpPr>
          <p:cNvPr id="530" name="Google Shape;530;p23"/>
          <p:cNvCxnSpPr/>
          <p:nvPr/>
        </p:nvCxnSpPr>
        <p:spPr>
          <a:xfrm>
            <a:off x="5669825" y="3781838"/>
            <a:ext cx="3112500" cy="0"/>
          </a:xfrm>
          <a:prstGeom prst="straightConnector1">
            <a:avLst/>
          </a:prstGeom>
          <a:noFill/>
          <a:ln cap="flat" cmpd="sng" w="38100">
            <a:solidFill>
              <a:schemeClr val="dk2"/>
            </a:solidFill>
            <a:prstDash val="solid"/>
            <a:round/>
            <a:headEnd len="sm" w="sm" type="none"/>
            <a:tailEnd len="med" w="med" type="triangle"/>
          </a:ln>
        </p:spPr>
      </p:cxnSp>
      <p:sp>
        <p:nvSpPr>
          <p:cNvPr id="531" name="Google Shape;531;p23"/>
          <p:cNvSpPr txBox="1"/>
          <p:nvPr/>
        </p:nvSpPr>
        <p:spPr>
          <a:xfrm>
            <a:off x="5348888" y="2403100"/>
            <a:ext cx="3482100" cy="11820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SELECT *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FROM party_name_list </a:t>
            </a:r>
            <a:endParaRPr b="0" i="0" sz="1800" u="none" cap="none" strike="noStrike">
              <a:solidFill>
                <a:schemeClr val="dk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WHERE </a:t>
            </a:r>
            <a:endParaRPr b="0" i="0" sz="1800" u="none" cap="none" strike="noStrike">
              <a:solidFill>
                <a:schemeClr val="dk1"/>
              </a:solidFill>
              <a:latin typeface="Consolas"/>
              <a:ea typeface="Consolas"/>
              <a:cs typeface="Consolas"/>
              <a:sym typeface="Consolas"/>
            </a:endParaRPr>
          </a:p>
          <a:p>
            <a:pPr indent="45720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last_name </a:t>
            </a:r>
            <a:r>
              <a:rPr b="0" i="0" lang="en-US" sz="1800" u="none" cap="none" strike="noStrike">
                <a:solidFill>
                  <a:schemeClr val="dk1"/>
                </a:solidFill>
                <a:highlight>
                  <a:schemeClr val="accent3"/>
                </a:highlight>
                <a:latin typeface="Consolas"/>
                <a:ea typeface="Consolas"/>
                <a:cs typeface="Consolas"/>
                <a:sym typeface="Consolas"/>
              </a:rPr>
              <a:t>LIKE '%i%'</a:t>
            </a:r>
            <a:endParaRPr b="0" i="0" sz="1800" u="none" cap="none" strike="noStrike">
              <a:solidFill>
                <a:srgbClr val="000000"/>
              </a:solidFill>
              <a:highlight>
                <a:schemeClr val="accent3"/>
              </a:highlight>
              <a:latin typeface="Arial"/>
              <a:ea typeface="Arial"/>
              <a:cs typeface="Arial"/>
              <a:sym typeface="Arial"/>
            </a:endParaRPr>
          </a:p>
        </p:txBody>
      </p:sp>
      <p:sp>
        <p:nvSpPr>
          <p:cNvPr id="532" name="Google Shape;532;p23"/>
          <p:cNvSpPr txBox="1"/>
          <p:nvPr/>
        </p:nvSpPr>
        <p:spPr>
          <a:xfrm>
            <a:off x="2062500" y="143877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rgbClr val="1C1D21"/>
                </a:solidFill>
                <a:latin typeface="Arial"/>
                <a:ea typeface="Arial"/>
                <a:cs typeface="Arial"/>
                <a:sym typeface="Arial"/>
              </a:rPr>
              <a:t>Table: party_name_list</a:t>
            </a:r>
            <a:endParaRPr b="0" i="0" sz="1800" u="none" cap="none" strike="noStrike">
              <a:solidFill>
                <a:srgbClr val="1C1D21"/>
              </a:solidFill>
              <a:latin typeface="Arial"/>
              <a:ea typeface="Arial"/>
              <a:cs typeface="Arial"/>
              <a:sym typeface="Arial"/>
            </a:endParaRPr>
          </a:p>
        </p:txBody>
      </p:sp>
      <p:sp>
        <p:nvSpPr>
          <p:cNvPr id="533" name="Google Shape;533;p23"/>
          <p:cNvSpPr txBox="1"/>
          <p:nvPr/>
        </p:nvSpPr>
        <p:spPr>
          <a:xfrm>
            <a:off x="5482775" y="3860975"/>
            <a:ext cx="3356700" cy="960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90000"/>
              </a:lnSpc>
              <a:spcBef>
                <a:spcPts val="0"/>
              </a:spcBef>
              <a:spcAft>
                <a:spcPts val="0"/>
              </a:spcAft>
              <a:buClr>
                <a:schemeClr val="dk1"/>
              </a:buClr>
              <a:buSzPts val="1400"/>
              <a:buFont typeface="Consolas"/>
              <a:buChar char="●"/>
            </a:pPr>
            <a:r>
              <a:rPr b="0" i="0" lang="en-US" sz="1400" u="none" cap="none" strike="noStrike">
                <a:solidFill>
                  <a:schemeClr val="dk1"/>
                </a:solidFill>
                <a:latin typeface="Consolas"/>
                <a:ea typeface="Consolas"/>
                <a:cs typeface="Consolas"/>
                <a:sym typeface="Consolas"/>
              </a:rPr>
              <a:t>add % to both side of the keyword for search the keyword appearance in any position</a:t>
            </a:r>
            <a:endParaRPr b="0" i="0" sz="1400" u="none" cap="none" strike="noStrike">
              <a:solidFill>
                <a:srgbClr val="000000"/>
              </a:solidFill>
              <a:latin typeface="Arial"/>
              <a:ea typeface="Arial"/>
              <a:cs typeface="Arial"/>
              <a:sym typeface="Arial"/>
            </a:endParaRPr>
          </a:p>
        </p:txBody>
      </p:sp>
      <p:sp>
        <p:nvSpPr>
          <p:cNvPr id="534" name="Google Shape;534;p23"/>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LIKE with %</a:t>
            </a:r>
            <a:endParaRPr b="0" i="0" sz="3500" u="none" cap="none" strike="noStrike">
              <a:solidFill>
                <a:srgbClr val="3E4754"/>
              </a:solidFill>
              <a:latin typeface="Arial"/>
              <a:ea typeface="Arial"/>
              <a:cs typeface="Arial"/>
              <a:sym typeface="Arial"/>
            </a:endParaRPr>
          </a:p>
        </p:txBody>
      </p:sp>
      <p:graphicFrame>
        <p:nvGraphicFramePr>
          <p:cNvPr id="535" name="Google Shape;535;p23"/>
          <p:cNvGraphicFramePr/>
          <p:nvPr/>
        </p:nvGraphicFramePr>
        <p:xfrm>
          <a:off x="8946250" y="2403100"/>
          <a:ext cx="3000000" cy="3000000"/>
        </p:xfrm>
        <a:graphic>
          <a:graphicData uri="http://schemas.openxmlformats.org/drawingml/2006/table">
            <a:tbl>
              <a:tblPr>
                <a:noFill/>
                <a:tableStyleId>{5692E978-8D61-4216-992D-739FADAAE68E}</a:tableStyleId>
              </a:tblPr>
              <a:tblGrid>
                <a:gridCol w="1585850"/>
                <a:gridCol w="1585300"/>
              </a:tblGrid>
              <a:tr h="396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first_name</a:t>
                      </a:r>
                      <a:endParaRPr b="1" sz="16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last_name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Smith</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Lisa</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MIller</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Tom</a:t>
                      </a:r>
                      <a:endParaRPr sz="14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Davis</a:t>
                      </a:r>
                      <a:endParaRPr sz="1400" u="none" cap="none" strike="noStrike">
                        <a:latin typeface="Arial"/>
                        <a:ea typeface="Arial"/>
                        <a:cs typeface="Arial"/>
                        <a:sym typeface="Aria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41" name="Google Shape;541;p2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542" name="Google Shape;542;p24"/>
          <p:cNvSpPr txBox="1"/>
          <p:nvPr>
            <p:ph idx="1" type="body"/>
          </p:nvPr>
        </p:nvSpPr>
        <p:spPr>
          <a:xfrm>
            <a:off x="3541925" y="1825625"/>
            <a:ext cx="6488400" cy="37455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SzPts val="1800"/>
              <a:buFont typeface="Arial"/>
              <a:buChar char="•"/>
            </a:pPr>
            <a:r>
              <a:rPr lang="en-US" sz="1800">
                <a:latin typeface="Arial"/>
                <a:ea typeface="Arial"/>
                <a:cs typeface="Arial"/>
                <a:sym typeface="Arial"/>
              </a:rPr>
              <a:t>We've learnt a few key SQL keywords for filtering data in the database</a:t>
            </a:r>
            <a:endParaRPr sz="1800">
              <a:latin typeface="Arial"/>
              <a:ea typeface="Arial"/>
              <a:cs typeface="Arial"/>
              <a:sym typeface="Arial"/>
            </a:endParaRPr>
          </a:p>
          <a:p>
            <a:pPr indent="0" lvl="0" marL="914400" rtl="0" algn="l">
              <a:lnSpc>
                <a:spcPct val="200000"/>
              </a:lnSpc>
              <a:spcBef>
                <a:spcPts val="0"/>
              </a:spcBef>
              <a:spcAft>
                <a:spcPts val="0"/>
              </a:spcAft>
              <a:buSzPts val="1800"/>
              <a:buNone/>
            </a:pPr>
            <a:r>
              <a:t/>
            </a:r>
            <a:endParaRPr sz="1800">
              <a:latin typeface="Arial"/>
              <a:ea typeface="Arial"/>
              <a:cs typeface="Arial"/>
              <a:sym typeface="Arial"/>
            </a:endParaRPr>
          </a:p>
          <a:p>
            <a:pPr indent="0" lvl="0" marL="914400" rtl="0" algn="l">
              <a:lnSpc>
                <a:spcPct val="200000"/>
              </a:lnSpc>
              <a:spcBef>
                <a:spcPts val="0"/>
              </a:spcBef>
              <a:spcAft>
                <a:spcPts val="0"/>
              </a:spcAft>
              <a:buSzPts val="1800"/>
              <a:buNone/>
            </a:pPr>
            <a:r>
              <a:t/>
            </a:r>
            <a:endParaRPr sz="1800">
              <a:latin typeface="Arial"/>
              <a:ea typeface="Arial"/>
              <a:cs typeface="Arial"/>
              <a:sym typeface="Arial"/>
            </a:endParaRPr>
          </a:p>
          <a:p>
            <a:pPr indent="0" lvl="0" marL="914400" rtl="0" algn="l">
              <a:lnSpc>
                <a:spcPct val="200000"/>
              </a:lnSpc>
              <a:spcBef>
                <a:spcPts val="0"/>
              </a:spcBef>
              <a:spcAft>
                <a:spcPts val="0"/>
              </a:spcAft>
              <a:buSzPts val="1800"/>
              <a:buNone/>
            </a:pPr>
            <a:r>
              <a:t/>
            </a:r>
            <a:endParaRPr sz="1800">
              <a:latin typeface="Arial"/>
              <a:ea typeface="Arial"/>
              <a:cs typeface="Arial"/>
              <a:sym typeface="Arial"/>
            </a:endParaRPr>
          </a:p>
          <a:p>
            <a:pPr indent="0" lvl="0" marL="0" rtl="0" algn="l">
              <a:lnSpc>
                <a:spcPct val="200000"/>
              </a:lnSpc>
              <a:spcBef>
                <a:spcPts val="0"/>
              </a:spcBef>
              <a:spcAft>
                <a:spcPts val="0"/>
              </a:spcAft>
              <a:buSzPts val="1800"/>
              <a:buNone/>
            </a:pPr>
            <a:r>
              <a:t/>
            </a:r>
            <a:endParaRPr sz="1800">
              <a:latin typeface="Arial"/>
              <a:ea typeface="Arial"/>
              <a:cs typeface="Arial"/>
              <a:sym typeface="Arial"/>
            </a:endParaRPr>
          </a:p>
        </p:txBody>
      </p:sp>
      <p:sp>
        <p:nvSpPr>
          <p:cNvPr id="543" name="Google Shape;543;p2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Summary</a:t>
            </a:r>
            <a:endParaRPr b="0" i="0" sz="3500" u="none" cap="none" strike="noStrike">
              <a:solidFill>
                <a:srgbClr val="3E4754"/>
              </a:solidFill>
              <a:latin typeface="Arial"/>
              <a:ea typeface="Arial"/>
              <a:cs typeface="Arial"/>
              <a:sym typeface="Arial"/>
            </a:endParaRPr>
          </a:p>
        </p:txBody>
      </p:sp>
      <p:sp>
        <p:nvSpPr>
          <p:cNvPr id="544" name="Google Shape;544;p24"/>
          <p:cNvSpPr/>
          <p:nvPr/>
        </p:nvSpPr>
        <p:spPr>
          <a:xfrm>
            <a:off x="6306963" y="299147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BETWEEN</a:t>
            </a:r>
            <a:endParaRPr b="0" i="0" sz="2100" u="none" cap="none" strike="noStrike">
              <a:solidFill>
                <a:schemeClr val="lt1"/>
              </a:solidFill>
              <a:latin typeface="Consolas"/>
              <a:ea typeface="Consolas"/>
              <a:cs typeface="Consolas"/>
              <a:sym typeface="Consolas"/>
            </a:endParaRPr>
          </a:p>
        </p:txBody>
      </p:sp>
      <p:sp>
        <p:nvSpPr>
          <p:cNvPr id="545" name="Google Shape;545;p24"/>
          <p:cNvSpPr/>
          <p:nvPr/>
        </p:nvSpPr>
        <p:spPr>
          <a:xfrm>
            <a:off x="6306963" y="371012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LIKE</a:t>
            </a:r>
            <a:endParaRPr b="0" i="0" sz="2100" u="none" cap="none" strike="noStrike">
              <a:solidFill>
                <a:schemeClr val="lt1"/>
              </a:solidFill>
              <a:latin typeface="Consolas"/>
              <a:ea typeface="Consolas"/>
              <a:cs typeface="Consolas"/>
              <a:sym typeface="Consolas"/>
            </a:endParaRPr>
          </a:p>
        </p:txBody>
      </p:sp>
      <p:sp>
        <p:nvSpPr>
          <p:cNvPr id="546" name="Google Shape;546;p24"/>
          <p:cNvSpPr/>
          <p:nvPr/>
        </p:nvSpPr>
        <p:spPr>
          <a:xfrm>
            <a:off x="3555538" y="299147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a:t>
            </a:r>
            <a:endParaRPr b="0" i="0" sz="2100" u="none" cap="none" strike="noStrike">
              <a:solidFill>
                <a:schemeClr val="lt1"/>
              </a:solidFill>
              <a:latin typeface="Consolas"/>
              <a:ea typeface="Consolas"/>
              <a:cs typeface="Consolas"/>
              <a:sym typeface="Consolas"/>
            </a:endParaRPr>
          </a:p>
        </p:txBody>
      </p:sp>
      <p:sp>
        <p:nvSpPr>
          <p:cNvPr id="547" name="Google Shape;547;p24"/>
          <p:cNvSpPr/>
          <p:nvPr/>
        </p:nvSpPr>
        <p:spPr>
          <a:xfrm>
            <a:off x="3555538" y="371012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IN</a:t>
            </a:r>
            <a:endParaRPr b="0" i="0" sz="2100" u="none" cap="none" strike="noStrike">
              <a:solidFill>
                <a:schemeClr val="lt1"/>
              </a:solidFill>
              <a:latin typeface="Consolas"/>
              <a:ea typeface="Consolas"/>
              <a:cs typeface="Consolas"/>
              <a:sym typeface="Consolas"/>
            </a:endParaRPr>
          </a:p>
        </p:txBody>
      </p:sp>
      <p:sp>
        <p:nvSpPr>
          <p:cNvPr id="548" name="Google Shape;548;p24"/>
          <p:cNvSpPr/>
          <p:nvPr/>
        </p:nvSpPr>
        <p:spPr>
          <a:xfrm>
            <a:off x="9050163" y="299147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AND</a:t>
            </a:r>
            <a:endParaRPr b="0" i="0" sz="2100" u="none" cap="none" strike="noStrike">
              <a:solidFill>
                <a:schemeClr val="lt1"/>
              </a:solidFill>
              <a:latin typeface="Consolas"/>
              <a:ea typeface="Consolas"/>
              <a:cs typeface="Consolas"/>
              <a:sym typeface="Consolas"/>
            </a:endParaRPr>
          </a:p>
        </p:txBody>
      </p:sp>
      <p:sp>
        <p:nvSpPr>
          <p:cNvPr id="549" name="Google Shape;549;p24"/>
          <p:cNvSpPr/>
          <p:nvPr/>
        </p:nvSpPr>
        <p:spPr>
          <a:xfrm>
            <a:off x="9050163" y="3710125"/>
            <a:ext cx="2563800" cy="510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OR</a:t>
            </a:r>
            <a:endParaRPr b="0" i="0" sz="2100" u="none" cap="none" strike="noStrike">
              <a:solidFill>
                <a:schemeClr val="lt1"/>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9" name="Google Shape;119;p3"/>
          <p:cNvGrpSpPr/>
          <p:nvPr/>
        </p:nvGrpSpPr>
        <p:grpSpPr>
          <a:xfrm>
            <a:off x="8923271" y="3307227"/>
            <a:ext cx="2993546" cy="2620037"/>
            <a:chOff x="5259751" y="732778"/>
            <a:chExt cx="6557604" cy="5739403"/>
          </a:xfrm>
        </p:grpSpPr>
        <p:grpSp>
          <p:nvGrpSpPr>
            <p:cNvPr id="120" name="Google Shape;120;p3"/>
            <p:cNvGrpSpPr/>
            <p:nvPr/>
          </p:nvGrpSpPr>
          <p:grpSpPr>
            <a:xfrm rot="-819746">
              <a:off x="7170211" y="1966797"/>
              <a:ext cx="818210" cy="1067033"/>
              <a:chOff x="7135192" y="1236172"/>
              <a:chExt cx="818214" cy="1067038"/>
            </a:xfrm>
          </p:grpSpPr>
          <p:sp>
            <p:nvSpPr>
              <p:cNvPr id="121" name="Google Shape;121;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2" name="Google Shape;122;p3"/>
              <p:cNvGrpSpPr/>
              <p:nvPr/>
            </p:nvGrpSpPr>
            <p:grpSpPr>
              <a:xfrm>
                <a:off x="7135192" y="1625685"/>
                <a:ext cx="791271" cy="677525"/>
                <a:chOff x="1934025" y="1001650"/>
                <a:chExt cx="415300" cy="355600"/>
              </a:xfrm>
            </p:grpSpPr>
            <p:sp>
              <p:nvSpPr>
                <p:cNvPr id="123" name="Google Shape;123;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7" name="Google Shape;127;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9" name="Google Shape;129;p3"/>
            <p:cNvGrpSpPr/>
            <p:nvPr/>
          </p:nvGrpSpPr>
          <p:grpSpPr>
            <a:xfrm rot="929101">
              <a:off x="10666777" y="845650"/>
              <a:ext cx="970514" cy="919313"/>
              <a:chOff x="2583100" y="2973775"/>
              <a:chExt cx="461550" cy="437200"/>
            </a:xfrm>
          </p:grpSpPr>
          <p:sp>
            <p:nvSpPr>
              <p:cNvPr id="130" name="Google Shape;130;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2" name="Google Shape;132;p3"/>
            <p:cNvGrpSpPr/>
            <p:nvPr/>
          </p:nvGrpSpPr>
          <p:grpSpPr>
            <a:xfrm>
              <a:off x="5259751" y="5850496"/>
              <a:ext cx="836142" cy="621685"/>
              <a:chOff x="5247525" y="3007275"/>
              <a:chExt cx="517575" cy="384825"/>
            </a:xfrm>
          </p:grpSpPr>
          <p:sp>
            <p:nvSpPr>
              <p:cNvPr id="133" name="Google Shape;133;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5" name="Google Shape;135;p3"/>
            <p:cNvGrpSpPr/>
            <p:nvPr/>
          </p:nvGrpSpPr>
          <p:grpSpPr>
            <a:xfrm rot="-995577">
              <a:off x="8647544" y="3714912"/>
              <a:ext cx="874251" cy="717776"/>
              <a:chOff x="2599525" y="3688600"/>
              <a:chExt cx="428675" cy="351950"/>
            </a:xfrm>
          </p:grpSpPr>
          <p:sp>
            <p:nvSpPr>
              <p:cNvPr id="136" name="Google Shape;136;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3"/>
            <p:cNvGrpSpPr/>
            <p:nvPr/>
          </p:nvGrpSpPr>
          <p:grpSpPr>
            <a:xfrm>
              <a:off x="10447751" y="3460900"/>
              <a:ext cx="688381" cy="688381"/>
              <a:chOff x="5941025" y="3634400"/>
              <a:chExt cx="467650" cy="467650"/>
            </a:xfrm>
          </p:grpSpPr>
          <p:sp>
            <p:nvSpPr>
              <p:cNvPr id="140" name="Google Shape;140;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3"/>
            <p:cNvGrpSpPr/>
            <p:nvPr/>
          </p:nvGrpSpPr>
          <p:grpSpPr>
            <a:xfrm rot="-1150372">
              <a:off x="9034375" y="1570689"/>
              <a:ext cx="754925" cy="714869"/>
              <a:chOff x="5973900" y="318475"/>
              <a:chExt cx="401900" cy="380575"/>
            </a:xfrm>
          </p:grpSpPr>
          <p:sp>
            <p:nvSpPr>
              <p:cNvPr id="147" name="Google Shape;147;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3"/>
            <p:cNvGrpSpPr/>
            <p:nvPr/>
          </p:nvGrpSpPr>
          <p:grpSpPr>
            <a:xfrm rot="-2485038">
              <a:off x="7686107" y="5449622"/>
              <a:ext cx="833851" cy="799886"/>
              <a:chOff x="5233525" y="4954450"/>
              <a:chExt cx="538275" cy="516350"/>
            </a:xfrm>
          </p:grpSpPr>
          <p:sp>
            <p:nvSpPr>
              <p:cNvPr id="162" name="Google Shape;162;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3" name="Google Shape;173;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Where Clause</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ph idx="1" type="body"/>
          </p:nvPr>
        </p:nvSpPr>
        <p:spPr>
          <a:xfrm>
            <a:off x="3415800" y="1690825"/>
            <a:ext cx="6811200" cy="1641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WHERE clause is used to set a series of logic to filter out unwanted data</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 use different logic operators and SQL keywords to build conditions.</a:t>
            </a:r>
            <a:endParaRPr sz="1800">
              <a:latin typeface="Arial"/>
              <a:ea typeface="Arial"/>
              <a:cs typeface="Arial"/>
              <a:sym typeface="Arial"/>
            </a:endParaRPr>
          </a:p>
          <a:p>
            <a:pPr indent="0" lvl="0" marL="45720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179" name="Google Shape;179;p4"/>
          <p:cNvSpPr/>
          <p:nvPr/>
        </p:nvSpPr>
        <p:spPr>
          <a:xfrm rot="5400000">
            <a:off x="-2696984" y="2680559"/>
            <a:ext cx="6858000" cy="1496881"/>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0" name="Google Shape;180;p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181" name="Google Shape;181;p4"/>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WHERE Clause</a:t>
            </a:r>
            <a:endParaRPr b="0" i="0" sz="3500" u="none" cap="none" strike="noStrike">
              <a:solidFill>
                <a:srgbClr val="3E4754"/>
              </a:solidFill>
              <a:latin typeface="Arial"/>
              <a:ea typeface="Arial"/>
              <a:cs typeface="Arial"/>
              <a:sym typeface="Arial"/>
            </a:endParaRPr>
          </a:p>
        </p:txBody>
      </p:sp>
      <p:sp>
        <p:nvSpPr>
          <p:cNvPr id="182" name="Google Shape;182;p4"/>
          <p:cNvSpPr/>
          <p:nvPr/>
        </p:nvSpPr>
        <p:spPr>
          <a:xfrm>
            <a:off x="3415788" y="3511100"/>
            <a:ext cx="20637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columns</a:t>
            </a:r>
            <a:endParaRPr b="0" i="0" sz="1400" u="none" cap="none" strike="noStrike">
              <a:solidFill>
                <a:schemeClr val="lt1"/>
              </a:solidFill>
              <a:latin typeface="Arial"/>
              <a:ea typeface="Arial"/>
              <a:cs typeface="Arial"/>
              <a:sym typeface="Arial"/>
            </a:endParaRPr>
          </a:p>
        </p:txBody>
      </p:sp>
      <p:sp>
        <p:nvSpPr>
          <p:cNvPr id="183" name="Google Shape;183;p4"/>
          <p:cNvSpPr/>
          <p:nvPr/>
        </p:nvSpPr>
        <p:spPr>
          <a:xfrm>
            <a:off x="5612813" y="3511100"/>
            <a:ext cx="20637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table </a:t>
            </a:r>
            <a:endParaRPr b="0" i="0" sz="1400" u="none" cap="none" strike="noStrike">
              <a:solidFill>
                <a:schemeClr val="lt1"/>
              </a:solidFill>
              <a:latin typeface="Arial"/>
              <a:ea typeface="Arial"/>
              <a:cs typeface="Arial"/>
              <a:sym typeface="Arial"/>
            </a:endParaRPr>
          </a:p>
        </p:txBody>
      </p:sp>
      <p:sp>
        <p:nvSpPr>
          <p:cNvPr id="184" name="Google Shape;184;p4"/>
          <p:cNvSpPr/>
          <p:nvPr/>
        </p:nvSpPr>
        <p:spPr>
          <a:xfrm>
            <a:off x="7809838" y="3511100"/>
            <a:ext cx="2601000" cy="5235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condition(s)</a:t>
            </a:r>
            <a:endParaRPr b="0" i="0" sz="1400" u="none" cap="none" strike="noStrike">
              <a:solidFill>
                <a:schemeClr val="lt1"/>
              </a:solidFill>
              <a:latin typeface="Arial"/>
              <a:ea typeface="Arial"/>
              <a:cs typeface="Arial"/>
              <a:sym typeface="Arial"/>
            </a:endParaRPr>
          </a:p>
        </p:txBody>
      </p:sp>
      <p:sp>
        <p:nvSpPr>
          <p:cNvPr id="185" name="Google Shape;185;p4"/>
          <p:cNvSpPr/>
          <p:nvPr/>
        </p:nvSpPr>
        <p:spPr>
          <a:xfrm>
            <a:off x="3415788" y="4128475"/>
            <a:ext cx="26010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GROUP BY column(s)</a:t>
            </a:r>
            <a:endParaRPr b="0" i="0" sz="1400" u="none" cap="none" strike="noStrike">
              <a:solidFill>
                <a:schemeClr val="lt1"/>
              </a:solidFill>
              <a:latin typeface="Arial"/>
              <a:ea typeface="Arial"/>
              <a:cs typeface="Arial"/>
              <a:sym typeface="Arial"/>
            </a:endParaRPr>
          </a:p>
        </p:txBody>
      </p:sp>
      <p:sp>
        <p:nvSpPr>
          <p:cNvPr id="186" name="Google Shape;186;p4"/>
          <p:cNvSpPr/>
          <p:nvPr/>
        </p:nvSpPr>
        <p:spPr>
          <a:xfrm>
            <a:off x="6177488" y="4128475"/>
            <a:ext cx="26010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ORDER BY column(s)</a:t>
            </a:r>
            <a:endParaRPr b="0" i="0" sz="1400" u="none" cap="none" strike="noStrike">
              <a:solidFill>
                <a:schemeClr val="lt1"/>
              </a:solidFill>
              <a:latin typeface="Arial"/>
              <a:ea typeface="Arial"/>
              <a:cs typeface="Arial"/>
              <a:sym typeface="Arial"/>
            </a:endParaRPr>
          </a:p>
        </p:txBody>
      </p:sp>
      <p:sp>
        <p:nvSpPr>
          <p:cNvPr id="187" name="Google Shape;187;p4"/>
          <p:cNvSpPr/>
          <p:nvPr/>
        </p:nvSpPr>
        <p:spPr>
          <a:xfrm>
            <a:off x="8939195" y="4128475"/>
            <a:ext cx="1497000" cy="523500"/>
          </a:xfrm>
          <a:prstGeom prst="rect">
            <a:avLst/>
          </a:prstGeom>
          <a:solidFill>
            <a:srgbClr val="7BA0BF"/>
          </a:solid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LIMIT 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ph idx="1" type="body"/>
          </p:nvPr>
        </p:nvSpPr>
        <p:spPr>
          <a:xfrm>
            <a:off x="1976300" y="1486825"/>
            <a:ext cx="7679400" cy="37398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Using SELECT FROM, we query the whole movies table</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If we want to specify to query movies of which year(s), we can add a comparison logic after a WHERE keyword</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Example: select all the movies with year equals 1990</a:t>
            </a:r>
            <a:endParaRPr sz="1800">
              <a:latin typeface="Arial"/>
              <a:ea typeface="Arial"/>
              <a:cs typeface="Arial"/>
              <a:sym typeface="Arial"/>
            </a:endParaRPr>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p:txBody>
      </p:sp>
      <p:sp>
        <p:nvSpPr>
          <p:cNvPr id="193" name="Google Shape;193;p5"/>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4" name="Google Shape;194;p5"/>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195" name="Google Shape;195;p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WHERE Clause</a:t>
            </a:r>
            <a:endParaRPr b="0" i="0" sz="3500" u="none" cap="none" strike="noStrike">
              <a:solidFill>
                <a:srgbClr val="3E4754"/>
              </a:solidFill>
              <a:latin typeface="Arial"/>
              <a:ea typeface="Arial"/>
              <a:cs typeface="Arial"/>
              <a:sym typeface="Arial"/>
            </a:endParaRPr>
          </a:p>
        </p:txBody>
      </p:sp>
      <p:sp>
        <p:nvSpPr>
          <p:cNvPr id="196" name="Google Shape;196;p5"/>
          <p:cNvSpPr/>
          <p:nvPr/>
        </p:nvSpPr>
        <p:spPr>
          <a:xfrm>
            <a:off x="3069650" y="2105275"/>
            <a:ext cx="5492700" cy="47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a:t>
            </a:r>
            <a:endParaRPr b="0" i="0" sz="1800" u="none" cap="none" strike="noStrike">
              <a:solidFill>
                <a:schemeClr val="lt1"/>
              </a:solidFill>
              <a:latin typeface="Consolas"/>
              <a:ea typeface="Consolas"/>
              <a:cs typeface="Consolas"/>
              <a:sym typeface="Consolas"/>
            </a:endParaRPr>
          </a:p>
        </p:txBody>
      </p:sp>
      <p:sp>
        <p:nvSpPr>
          <p:cNvPr id="197" name="Google Shape;197;p5"/>
          <p:cNvSpPr/>
          <p:nvPr/>
        </p:nvSpPr>
        <p:spPr>
          <a:xfrm>
            <a:off x="3277100" y="4347325"/>
            <a:ext cx="5077800" cy="4749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WHERE year=1990</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idx="1" type="body"/>
          </p:nvPr>
        </p:nvSpPr>
        <p:spPr>
          <a:xfrm>
            <a:off x="1976300" y="1486825"/>
            <a:ext cx="7679400" cy="2860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WHERE clause supports common comparison operators</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p:txBody>
      </p:sp>
      <p:sp>
        <p:nvSpPr>
          <p:cNvPr id="203" name="Google Shape;203;p6"/>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4" name="Google Shape;204;p6"/>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205" name="Google Shape;205;p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WHERE Clause</a:t>
            </a:r>
            <a:endParaRPr b="0" i="0" sz="3500" u="none" cap="none" strike="noStrike">
              <a:solidFill>
                <a:srgbClr val="3E4754"/>
              </a:solidFill>
              <a:latin typeface="Arial"/>
              <a:ea typeface="Arial"/>
              <a:cs typeface="Arial"/>
              <a:sym typeface="Arial"/>
            </a:endParaRPr>
          </a:p>
        </p:txBody>
      </p:sp>
      <p:sp>
        <p:nvSpPr>
          <p:cNvPr id="206" name="Google Shape;206;p6"/>
          <p:cNvSpPr/>
          <p:nvPr/>
        </p:nvSpPr>
        <p:spPr>
          <a:xfrm>
            <a:off x="4292250" y="2069075"/>
            <a:ext cx="3607500" cy="21018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Equal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&gt;	Bigger Than</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&lt;	Smaller Than</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&gt;=	Bigger Than or Equal</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&lt;=	Smaller Than or Equal</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&lt;&gt;	Not equal</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idx="1" type="body"/>
          </p:nvPr>
        </p:nvSpPr>
        <p:spPr>
          <a:xfrm>
            <a:off x="1976300" y="1486825"/>
            <a:ext cx="7679400" cy="2860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lang="en-US" sz="1800">
                <a:highlight>
                  <a:schemeClr val="accent3"/>
                </a:highlight>
                <a:latin typeface="Arial"/>
                <a:ea typeface="Arial"/>
                <a:cs typeface="Arial"/>
                <a:sym typeface="Arial"/>
              </a:rPr>
              <a:t>Equal</a:t>
            </a:r>
            <a:r>
              <a:rPr lang="en-US" sz="1800">
                <a:latin typeface="Arial"/>
                <a:ea typeface="Arial"/>
                <a:cs typeface="Arial"/>
                <a:sym typeface="Arial"/>
              </a:rPr>
              <a:t> sign can also searches for </a:t>
            </a:r>
            <a:r>
              <a:rPr b="1" i="1" lang="en-US" sz="1800">
                <a:latin typeface="Arial"/>
                <a:ea typeface="Arial"/>
                <a:cs typeface="Arial"/>
                <a:sym typeface="Arial"/>
              </a:rPr>
              <a:t>exact match</a:t>
            </a:r>
            <a:r>
              <a:rPr lang="en-US" sz="1800">
                <a:latin typeface="Arial"/>
                <a:ea typeface="Arial"/>
                <a:cs typeface="Arial"/>
                <a:sym typeface="Arial"/>
              </a:rPr>
              <a:t> of the condition input to the column values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To specify a text, use double quotes - </a:t>
            </a:r>
            <a:r>
              <a:rPr lang="en-US" sz="1800">
                <a:highlight>
                  <a:schemeClr val="accent6"/>
                </a:highlight>
                <a:latin typeface="Arial"/>
                <a:ea typeface="Arial"/>
                <a:cs typeface="Arial"/>
                <a:sym typeface="Arial"/>
              </a:rPr>
              <a:t>""</a:t>
            </a:r>
            <a:endParaRPr sz="1800">
              <a:highlight>
                <a:schemeClr val="accent6"/>
              </a:highlight>
            </a:endParaRPr>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ctr">
              <a:lnSpc>
                <a:spcPct val="115000"/>
              </a:lnSpc>
              <a:spcBef>
                <a:spcPts val="0"/>
              </a:spcBef>
              <a:spcAft>
                <a:spcPts val="0"/>
              </a:spcAft>
              <a:buSzPts val="1800"/>
              <a:buNone/>
            </a:pPr>
            <a:r>
              <a:t/>
            </a:r>
            <a:endParaRPr sz="1800">
              <a:latin typeface="Consolas"/>
              <a:ea typeface="Consolas"/>
              <a:cs typeface="Consolas"/>
              <a:sym typeface="Consolas"/>
            </a:endParaRPr>
          </a:p>
        </p:txBody>
      </p:sp>
      <p:sp>
        <p:nvSpPr>
          <p:cNvPr id="212" name="Google Shape;212;p7"/>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3" name="Google Shape;213;p7"/>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214" name="Google Shape;214;p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WHERE Clause for Strings</a:t>
            </a:r>
            <a:endParaRPr b="0" i="0" sz="3500" u="none" cap="none" strike="noStrike">
              <a:solidFill>
                <a:srgbClr val="3E4754"/>
              </a:solidFill>
              <a:latin typeface="Arial"/>
              <a:ea typeface="Arial"/>
              <a:cs typeface="Arial"/>
              <a:sym typeface="Arial"/>
            </a:endParaRPr>
          </a:p>
        </p:txBody>
      </p:sp>
      <p:sp>
        <p:nvSpPr>
          <p:cNvPr id="215" name="Google Shape;215;p7"/>
          <p:cNvSpPr/>
          <p:nvPr/>
        </p:nvSpPr>
        <p:spPr>
          <a:xfrm>
            <a:off x="2043950" y="2801925"/>
            <a:ext cx="7512300" cy="5778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 FROM movies WHERE title </a:t>
            </a:r>
            <a:r>
              <a:rPr b="0" i="0" lang="en-US" sz="1800" u="none" cap="none" strike="noStrike">
                <a:solidFill>
                  <a:srgbClr val="1C1D21"/>
                </a:solidFill>
                <a:highlight>
                  <a:schemeClr val="accent3"/>
                </a:highlight>
                <a:latin typeface="Consolas"/>
                <a:ea typeface="Consolas"/>
                <a:cs typeface="Consolas"/>
                <a:sym typeface="Consolas"/>
              </a:rPr>
              <a:t>=</a:t>
            </a: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a:t>
            </a:r>
            <a:r>
              <a:rPr b="0" i="0" lang="en-US" sz="1800" u="none" cap="none" strike="noStrike">
                <a:solidFill>
                  <a:schemeClr val="lt1"/>
                </a:solidFill>
                <a:latin typeface="Consolas"/>
                <a:ea typeface="Consolas"/>
                <a:cs typeface="Consolas"/>
                <a:sym typeface="Consolas"/>
              </a:rPr>
              <a:t>The Lord of the Rings</a:t>
            </a:r>
            <a:r>
              <a:rPr b="0" i="0" lang="en-US" sz="1800" u="none" cap="none" strike="noStrike">
                <a:solidFill>
                  <a:schemeClr val="dk1"/>
                </a:solidFill>
                <a:highlight>
                  <a:schemeClr val="accent6"/>
                </a:highlight>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cxnSp>
        <p:nvCxnSpPr>
          <p:cNvPr id="216" name="Google Shape;216;p7"/>
          <p:cNvCxnSpPr/>
          <p:nvPr/>
        </p:nvCxnSpPr>
        <p:spPr>
          <a:xfrm flipH="1">
            <a:off x="4078900" y="3523125"/>
            <a:ext cx="1004100" cy="717300"/>
          </a:xfrm>
          <a:prstGeom prst="straightConnector1">
            <a:avLst/>
          </a:prstGeom>
          <a:noFill/>
          <a:ln cap="flat" cmpd="sng" w="38100">
            <a:solidFill>
              <a:srgbClr val="6AA84F"/>
            </a:solidFill>
            <a:prstDash val="solid"/>
            <a:round/>
            <a:headEnd len="sm" w="sm" type="none"/>
            <a:tailEnd len="med" w="med" type="triangle"/>
          </a:ln>
        </p:spPr>
      </p:cxnSp>
      <p:cxnSp>
        <p:nvCxnSpPr>
          <p:cNvPr id="217" name="Google Shape;217;p7"/>
          <p:cNvCxnSpPr/>
          <p:nvPr/>
        </p:nvCxnSpPr>
        <p:spPr>
          <a:xfrm>
            <a:off x="7046250" y="3567950"/>
            <a:ext cx="815700" cy="645600"/>
          </a:xfrm>
          <a:prstGeom prst="straightConnector1">
            <a:avLst/>
          </a:prstGeom>
          <a:noFill/>
          <a:ln cap="flat" cmpd="sng" w="38100">
            <a:solidFill>
              <a:srgbClr val="E06666"/>
            </a:solidFill>
            <a:prstDash val="solid"/>
            <a:round/>
            <a:headEnd len="sm" w="sm" type="none"/>
            <a:tailEnd len="med" w="med" type="triangle"/>
          </a:ln>
        </p:spPr>
      </p:cxnSp>
      <p:sp>
        <p:nvSpPr>
          <p:cNvPr id="218" name="Google Shape;218;p7"/>
          <p:cNvSpPr txBox="1"/>
          <p:nvPr/>
        </p:nvSpPr>
        <p:spPr>
          <a:xfrm>
            <a:off x="3648625" y="3599325"/>
            <a:ext cx="115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AA84F"/>
                </a:solidFill>
                <a:latin typeface="Arial"/>
                <a:ea typeface="Arial"/>
                <a:cs typeface="Arial"/>
                <a:sym typeface="Arial"/>
              </a:rPr>
              <a:t>Matches</a:t>
            </a:r>
            <a:endParaRPr b="0" i="0" sz="1400" u="none" cap="none" strike="noStrike">
              <a:solidFill>
                <a:srgbClr val="6AA84F"/>
              </a:solidFill>
              <a:latin typeface="Arial"/>
              <a:ea typeface="Arial"/>
              <a:cs typeface="Arial"/>
              <a:sym typeface="Arial"/>
            </a:endParaRPr>
          </a:p>
        </p:txBody>
      </p:sp>
      <p:sp>
        <p:nvSpPr>
          <p:cNvPr id="219" name="Google Shape;219;p7"/>
          <p:cNvSpPr txBox="1"/>
          <p:nvPr/>
        </p:nvSpPr>
        <p:spPr>
          <a:xfrm>
            <a:off x="2684900" y="4307625"/>
            <a:ext cx="278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Lord of the Rings”</a:t>
            </a:r>
            <a:endParaRPr b="0" i="0" sz="1400" u="none" cap="none" strike="noStrike">
              <a:solidFill>
                <a:srgbClr val="000000"/>
              </a:solidFill>
              <a:latin typeface="Arial"/>
              <a:ea typeface="Arial"/>
              <a:cs typeface="Arial"/>
              <a:sym typeface="Arial"/>
            </a:endParaRPr>
          </a:p>
        </p:txBody>
      </p:sp>
      <p:sp>
        <p:nvSpPr>
          <p:cNvPr id="220" name="Google Shape;220;p7"/>
          <p:cNvSpPr txBox="1"/>
          <p:nvPr/>
        </p:nvSpPr>
        <p:spPr>
          <a:xfrm>
            <a:off x="6342500" y="4231425"/>
            <a:ext cx="36531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Lord of the Rings: The Two Towers”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Lord of the Rings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Lord of the Rings: Return of The King”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
          <p:cNvSpPr txBox="1"/>
          <p:nvPr/>
        </p:nvSpPr>
        <p:spPr>
          <a:xfrm>
            <a:off x="7534825" y="3599325"/>
            <a:ext cx="2121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E06666"/>
                </a:solidFill>
                <a:latin typeface="Arial"/>
                <a:ea typeface="Arial"/>
                <a:cs typeface="Arial"/>
                <a:sym typeface="Arial"/>
              </a:rPr>
              <a:t>NOT Matching</a:t>
            </a:r>
            <a:endParaRPr b="0" i="0" sz="1400" u="none" cap="none" strike="noStrike">
              <a:solidFill>
                <a:srgbClr val="E0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5" name="Shape 225"/>
        <p:cNvGrpSpPr/>
        <p:nvPr/>
      </p:nvGrpSpPr>
      <p:grpSpPr>
        <a:xfrm>
          <a:off x="0" y="0"/>
          <a:ext cx="0" cy="0"/>
          <a:chOff x="0" y="0"/>
          <a:chExt cx="0" cy="0"/>
        </a:xfrm>
      </p:grpSpPr>
      <p:sp>
        <p:nvSpPr>
          <p:cNvPr id="226" name="Google Shape;226;p8"/>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27" name="Google Shape;227;p8"/>
          <p:cNvGrpSpPr/>
          <p:nvPr/>
        </p:nvGrpSpPr>
        <p:grpSpPr>
          <a:xfrm>
            <a:off x="8923271" y="3307227"/>
            <a:ext cx="2993546" cy="2620037"/>
            <a:chOff x="5259751" y="732778"/>
            <a:chExt cx="6557604" cy="5739403"/>
          </a:xfrm>
        </p:grpSpPr>
        <p:grpSp>
          <p:nvGrpSpPr>
            <p:cNvPr id="228" name="Google Shape;228;p8"/>
            <p:cNvGrpSpPr/>
            <p:nvPr/>
          </p:nvGrpSpPr>
          <p:grpSpPr>
            <a:xfrm rot="-819746">
              <a:off x="7170211" y="1966797"/>
              <a:ext cx="818210" cy="1067033"/>
              <a:chOff x="7135192" y="1236172"/>
              <a:chExt cx="818214" cy="1067038"/>
            </a:xfrm>
          </p:grpSpPr>
          <p:sp>
            <p:nvSpPr>
              <p:cNvPr id="229" name="Google Shape;229;p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30" name="Google Shape;230;p8"/>
              <p:cNvGrpSpPr/>
              <p:nvPr/>
            </p:nvGrpSpPr>
            <p:grpSpPr>
              <a:xfrm>
                <a:off x="7135192" y="1625685"/>
                <a:ext cx="791271" cy="677525"/>
                <a:chOff x="1934025" y="1001650"/>
                <a:chExt cx="415300" cy="355600"/>
              </a:xfrm>
            </p:grpSpPr>
            <p:sp>
              <p:nvSpPr>
                <p:cNvPr id="231" name="Google Shape;231;p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2" name="Google Shape;232;p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p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35" name="Google Shape;235;p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6" name="Google Shape;236;p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37" name="Google Shape;237;p8"/>
            <p:cNvGrpSpPr/>
            <p:nvPr/>
          </p:nvGrpSpPr>
          <p:grpSpPr>
            <a:xfrm rot="929101">
              <a:off x="10666777" y="845650"/>
              <a:ext cx="970514" cy="919313"/>
              <a:chOff x="2583100" y="2973775"/>
              <a:chExt cx="461550" cy="437200"/>
            </a:xfrm>
          </p:grpSpPr>
          <p:sp>
            <p:nvSpPr>
              <p:cNvPr id="238" name="Google Shape;238;p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9" name="Google Shape;239;p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40" name="Google Shape;240;p8"/>
            <p:cNvGrpSpPr/>
            <p:nvPr/>
          </p:nvGrpSpPr>
          <p:grpSpPr>
            <a:xfrm>
              <a:off x="5259751" y="5850496"/>
              <a:ext cx="836142" cy="621685"/>
              <a:chOff x="5247525" y="3007275"/>
              <a:chExt cx="517575" cy="384825"/>
            </a:xfrm>
          </p:grpSpPr>
          <p:sp>
            <p:nvSpPr>
              <p:cNvPr id="241" name="Google Shape;241;p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2" name="Google Shape;242;p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43" name="Google Shape;243;p8"/>
            <p:cNvGrpSpPr/>
            <p:nvPr/>
          </p:nvGrpSpPr>
          <p:grpSpPr>
            <a:xfrm rot="-995577">
              <a:off x="8647544" y="3714912"/>
              <a:ext cx="874251" cy="717776"/>
              <a:chOff x="2599525" y="3688600"/>
              <a:chExt cx="428675" cy="351950"/>
            </a:xfrm>
          </p:grpSpPr>
          <p:sp>
            <p:nvSpPr>
              <p:cNvPr id="244" name="Google Shape;244;p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5" name="Google Shape;245;p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6" name="Google Shape;246;p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8"/>
            <p:cNvGrpSpPr/>
            <p:nvPr/>
          </p:nvGrpSpPr>
          <p:grpSpPr>
            <a:xfrm>
              <a:off x="10447751" y="3460900"/>
              <a:ext cx="688381" cy="688381"/>
              <a:chOff x="5941025" y="3634400"/>
              <a:chExt cx="467650" cy="467650"/>
            </a:xfrm>
          </p:grpSpPr>
          <p:sp>
            <p:nvSpPr>
              <p:cNvPr id="248" name="Google Shape;248;p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9" name="Google Shape;249;p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3" name="Google Shape;253;p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p8"/>
            <p:cNvGrpSpPr/>
            <p:nvPr/>
          </p:nvGrpSpPr>
          <p:grpSpPr>
            <a:xfrm rot="-1150372">
              <a:off x="9034375" y="1570689"/>
              <a:ext cx="754925" cy="714869"/>
              <a:chOff x="5973900" y="318475"/>
              <a:chExt cx="401900" cy="380575"/>
            </a:xfrm>
          </p:grpSpPr>
          <p:sp>
            <p:nvSpPr>
              <p:cNvPr id="255" name="Google Shape;255;p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6" name="Google Shape;256;p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7" name="Google Shape;257;p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8" name="Google Shape;258;p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9" name="Google Shape;259;p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0" name="Google Shape;260;p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1" name="Google Shape;261;p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2" name="Google Shape;262;p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3" name="Google Shape;263;p8"/>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8"/>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8"/>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p8"/>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7" name="Google Shape;267;p8"/>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p8"/>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69" name="Google Shape;269;p8"/>
            <p:cNvGrpSpPr/>
            <p:nvPr/>
          </p:nvGrpSpPr>
          <p:grpSpPr>
            <a:xfrm rot="-2485038">
              <a:off x="7686107" y="5449622"/>
              <a:ext cx="833851" cy="799886"/>
              <a:chOff x="5233525" y="4954450"/>
              <a:chExt cx="538275" cy="516350"/>
            </a:xfrm>
          </p:grpSpPr>
          <p:sp>
            <p:nvSpPr>
              <p:cNvPr id="270" name="Google Shape;270;p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1" name="Google Shape;271;p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2" name="Google Shape;272;p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3" name="Google Shape;273;p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4" name="Google Shape;274;p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p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6" name="Google Shape;276;p8"/>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7" name="Google Shape;277;p8"/>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p8"/>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8"/>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8"/>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81" name="Google Shape;281;p8"/>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Compound Conditions with </a:t>
            </a:r>
            <a:r>
              <a:rPr lang="en-US">
                <a:solidFill>
                  <a:schemeClr val="lt1"/>
                </a:solidFill>
              </a:rPr>
              <a:t>AND</a:t>
            </a:r>
            <a:r>
              <a:rPr lang="en-US">
                <a:solidFill>
                  <a:schemeClr val="lt1"/>
                </a:solidFill>
                <a:latin typeface="Arial"/>
                <a:ea typeface="Arial"/>
                <a:cs typeface="Arial"/>
                <a:sym typeface="Arial"/>
              </a:rPr>
              <a:t>/OR</a:t>
            </a:r>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9"/>
          <p:cNvSpPr txBox="1"/>
          <p:nvPr>
            <p:ph idx="1" type="body"/>
          </p:nvPr>
        </p:nvSpPr>
        <p:spPr>
          <a:xfrm>
            <a:off x="2594250" y="1605425"/>
            <a:ext cx="7237800" cy="2681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b="1" lang="en-US" sz="2100">
                <a:latin typeface="Arial"/>
                <a:ea typeface="Arial"/>
                <a:cs typeface="Arial"/>
                <a:sym typeface="Arial"/>
              </a:rPr>
              <a:t>Example 1: </a:t>
            </a:r>
            <a:r>
              <a:rPr lang="en-US" sz="2100">
                <a:latin typeface="Arial"/>
                <a:ea typeface="Arial"/>
                <a:cs typeface="Arial"/>
                <a:sym typeface="Arial"/>
              </a:rPr>
              <a:t>Get movies which release year is later than 1990 and earlier than 2000</a:t>
            </a:r>
            <a:endParaRPr sz="2100">
              <a:latin typeface="Arial"/>
              <a:ea typeface="Arial"/>
              <a:cs typeface="Arial"/>
              <a:sym typeface="Arial"/>
            </a:endParaRPr>
          </a:p>
          <a:p>
            <a:pPr indent="0" lvl="0" marL="0" rtl="0" algn="l">
              <a:lnSpc>
                <a:spcPct val="115000"/>
              </a:lnSpc>
              <a:spcBef>
                <a:spcPts val="0"/>
              </a:spcBef>
              <a:spcAft>
                <a:spcPts val="0"/>
              </a:spcAft>
              <a:buSzPts val="1800"/>
              <a:buNone/>
            </a:pPr>
            <a:r>
              <a:t/>
            </a:r>
            <a:endParaRPr sz="2100">
              <a:latin typeface="Arial"/>
              <a:ea typeface="Arial"/>
              <a:cs typeface="Arial"/>
              <a:sym typeface="Arial"/>
            </a:endParaRPr>
          </a:p>
          <a:p>
            <a:pPr indent="0" lvl="0" marL="0" rtl="0" algn="l">
              <a:lnSpc>
                <a:spcPct val="115000"/>
              </a:lnSpc>
              <a:spcBef>
                <a:spcPts val="0"/>
              </a:spcBef>
              <a:spcAft>
                <a:spcPts val="0"/>
              </a:spcAft>
              <a:buSzPts val="1800"/>
              <a:buNone/>
            </a:pPr>
            <a:r>
              <a:t/>
            </a:r>
            <a:endParaRPr sz="21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2100">
              <a:latin typeface="Consolas"/>
              <a:ea typeface="Consolas"/>
              <a:cs typeface="Consolas"/>
              <a:sym typeface="Consolas"/>
            </a:endParaRPr>
          </a:p>
        </p:txBody>
      </p:sp>
      <p:sp>
        <p:nvSpPr>
          <p:cNvPr id="287" name="Google Shape;287;p9"/>
          <p:cNvSpPr/>
          <p:nvPr/>
        </p:nvSpPr>
        <p:spPr>
          <a:xfrm rot="10800000">
            <a:off x="-12" y="5555555"/>
            <a:ext cx="12192012" cy="1325592"/>
          </a:xfrm>
          <a:prstGeom prst="flowChartDocumen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88" name="Google Shape;288;p9"/>
          <p:cNvPicPr preferRelativeResize="0"/>
          <p:nvPr/>
        </p:nvPicPr>
        <p:blipFill rotWithShape="1">
          <a:blip r:embed="rId3">
            <a:alphaModFix/>
          </a:blip>
          <a:srcRect b="0" l="0" r="0" t="0"/>
          <a:stretch/>
        </p:blipFill>
        <p:spPr>
          <a:xfrm>
            <a:off x="422031" y="4662198"/>
            <a:ext cx="2218949" cy="2218949"/>
          </a:xfrm>
          <a:prstGeom prst="rect">
            <a:avLst/>
          </a:prstGeom>
          <a:noFill/>
          <a:ln>
            <a:noFill/>
          </a:ln>
        </p:spPr>
      </p:pic>
      <p:sp>
        <p:nvSpPr>
          <p:cNvPr id="289" name="Google Shape;289;p9"/>
          <p:cNvSpPr/>
          <p:nvPr/>
        </p:nvSpPr>
        <p:spPr>
          <a:xfrm>
            <a:off x="2812350" y="2737025"/>
            <a:ext cx="6496800" cy="698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SELECT * FROM movies </a:t>
            </a:r>
            <a:endParaRPr b="0" i="0" sz="2100" u="none" cap="none" strike="noStrike">
              <a:solidFill>
                <a:schemeClr val="lt1"/>
              </a:solidFill>
              <a:latin typeface="Consolas"/>
              <a:ea typeface="Consolas"/>
              <a:cs typeface="Consolas"/>
              <a:sym typeface="Consolas"/>
            </a:endParaRPr>
          </a:p>
          <a:p>
            <a:pPr indent="0" lvl="0" marL="0" marR="0" rtl="0" algn="l">
              <a:lnSpc>
                <a:spcPct val="90000"/>
              </a:lnSpc>
              <a:spcBef>
                <a:spcPts val="0"/>
              </a:spcBef>
              <a:spcAft>
                <a:spcPts val="0"/>
              </a:spcAft>
              <a:buClr>
                <a:srgbClr val="000000"/>
              </a:buClr>
              <a:buSzPts val="2100"/>
              <a:buFont typeface="Arial"/>
              <a:buNone/>
            </a:pPr>
            <a:r>
              <a:rPr b="0" i="0" lang="en-US" sz="2100" u="none" cap="none" strike="noStrike">
                <a:solidFill>
                  <a:schemeClr val="lt1"/>
                </a:solidFill>
                <a:latin typeface="Consolas"/>
                <a:ea typeface="Consolas"/>
                <a:cs typeface="Consolas"/>
                <a:sym typeface="Consolas"/>
              </a:rPr>
              <a:t>WHERE year &gt; 1990 </a:t>
            </a:r>
            <a:r>
              <a:rPr b="0" i="0" lang="en-US" sz="2100" u="none" cap="none" strike="noStrike">
                <a:solidFill>
                  <a:srgbClr val="1C1D21"/>
                </a:solidFill>
                <a:highlight>
                  <a:schemeClr val="accent3"/>
                </a:highlight>
                <a:latin typeface="Consolas"/>
                <a:ea typeface="Consolas"/>
                <a:cs typeface="Consolas"/>
                <a:sym typeface="Consolas"/>
              </a:rPr>
              <a:t>AND</a:t>
            </a:r>
            <a:r>
              <a:rPr b="0" i="0" lang="en-US" sz="2100" u="none" cap="none" strike="noStrike">
                <a:solidFill>
                  <a:schemeClr val="lt1"/>
                </a:solidFill>
                <a:latin typeface="Consolas"/>
                <a:ea typeface="Consolas"/>
                <a:cs typeface="Consolas"/>
                <a:sym typeface="Consolas"/>
              </a:rPr>
              <a:t> year &lt; 2000</a:t>
            </a:r>
            <a:endParaRPr b="0" i="0" sz="1800" u="none" cap="none" strike="noStrike">
              <a:solidFill>
                <a:schemeClr val="lt1"/>
              </a:solidFill>
              <a:latin typeface="Consolas"/>
              <a:ea typeface="Consolas"/>
              <a:cs typeface="Consolas"/>
              <a:sym typeface="Consolas"/>
            </a:endParaRPr>
          </a:p>
        </p:txBody>
      </p:sp>
      <p:sp>
        <p:nvSpPr>
          <p:cNvPr id="290" name="Google Shape;290;p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Compound Conditions - AND</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