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b8LYAdQuQCr3Rd5GgVPqNgAIj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0503B5-29D8-490A-ABC8-21A1ECC5FC7C}">
  <a:tblStyle styleId="{EB0503B5-29D8-490A-ABC8-21A1ECC5FC7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833d5016e_1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27833d5016e_1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Inner join, as the name suggests, will only include the common records of both tables in the results. In this example, we are trying to join movies with ratings, based on the movie id. As you can see, both movies table and ratings table included movies 1-4. So the results would include the common records from the tables, which if movie with id 1-4. This example is straightforward, because both tables included the same set of movies.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385" name="Google Shape;38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what if that’s not the case? What if we only got 2 movies in ratings, but still got 4 movies in movies table? As we mentioned, inner joins only keep the common records from both tables. In this example, movie id 1 and 4 do not exist in ratings table. So the common records are only movie 2 and 3. Therefore, the results would only contain movie id 2 and 3.</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the property of inner join. It would only include the records that co-exists in both tables. To use inner join, you only need to type “join” in your SQL command, or alternatively, you can type “inner join” too. But I would say most of the people would prefer just typing “JOIN” instead of “inner join”.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If you are now confident about inner join, please move on to the next video for left joins and right joins.</a:t>
            </a:r>
            <a:endParaRPr/>
          </a:p>
        </p:txBody>
      </p:sp>
      <p:sp>
        <p:nvSpPr>
          <p:cNvPr id="405" name="Google Shape;4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video, we are going to deep dive into the properties of left and right joins.</a:t>
            </a:r>
            <a:endParaRPr/>
          </a:p>
        </p:txBody>
      </p:sp>
      <p:sp>
        <p:nvSpPr>
          <p:cNvPr id="426" name="Google Shape;42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First of all, we will need to define left and right. When you are writing SQL join statements, you will always type “X join Y” in the command. We will call X as left table and Y as right table. In this example, we are going “movies left join ratings”, so left table is movies and right table is the ratings table.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what’s is left join? Left join means we are including all the records from the left table, even if those records are not included in the right table. In this example, we have 4 movies in the movies table, which is the left table. and we got only 2 movies in the right table, the ratings table. If we use left join to join them together, unlike inner join, if would include all 4 movies from the left table. So you can see there are 4 movies in the results, with two of them are having empty rating column. The two movies with empty ratings are the movies missing from the right tables.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the property of left join, it would included everything from left table, and leave some values as empty for the missing records in right table.</a:t>
            </a:r>
            <a:endParaRPr/>
          </a:p>
        </p:txBody>
      </p:sp>
      <p:sp>
        <p:nvSpPr>
          <p:cNvPr id="486" name="Google Shape;4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Right join is the opposite of left join. If we are using right join, we would keep all the records of the right table. Let’s take a look in this example. Here in the right table, the ratings table, we have movie 2, 4, and 5. In the left table, we have movie id 1, 2, 3 and 3. If we are doing a right join, we will keep all the records from the right table, which is movie id 2, 4, and 5, and try to join the data from left table. However, movie id 5 is not part of movies table, we will leave the id and title column as empty for movie_id 5. For other 2 movies, we can successfully find the corresponding movie details in the left table, so we can fill up the id and title column.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might also noticed that movie id 1 and 4 are not included in the results. That’s correct. Right join will keep all the records of the right table, but not all records of the left tables. As you can see, movie 1 and 3 do not exist in ratings table, so they are omitted from the results.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One thing to note is that, right join is not available in all the SQL databases. For example, the SQLite database that we are using, does not support right join. The reason is that you can always flip the position of the left and right table to achieve the same result. No right join is needed, you only need to swap the tables for left join to achieve the same result of right join.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it for left and right join and see u in the next video.</a:t>
            </a:r>
            <a:endParaRPr/>
          </a:p>
        </p:txBody>
      </p:sp>
      <p:sp>
        <p:nvSpPr>
          <p:cNvPr id="506" name="Google Shape;5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 we are at the the last type of join, Full outer join. Or you can also call it full join. It not very commonly used in SQL databases.</a:t>
            </a:r>
            <a:endParaRPr/>
          </a:p>
          <a:p>
            <a:pPr indent="0" lvl="0" marL="0" rtl="0" algn="l">
              <a:lnSpc>
                <a:spcPct val="100000"/>
              </a:lnSpc>
              <a:spcBef>
                <a:spcPts val="0"/>
              </a:spcBef>
              <a:spcAft>
                <a:spcPts val="0"/>
              </a:spcAft>
              <a:buSzPts val="1400"/>
              <a:buNone/>
            </a:pPr>
            <a:r>
              <a:t/>
            </a:r>
            <a:endParaRPr/>
          </a:p>
        </p:txBody>
      </p:sp>
      <p:sp>
        <p:nvSpPr>
          <p:cNvPr id="527" name="Google Shape;52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Before we start, do note that Full join, or full outer join is also not available in every SQL database engines. For example, SQLite database that we use does not support full outer join.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concept of full outer join is very simple, it’s the combination of of left and right join. It would include all the records from both left table and right table. Let’s take a look in this example. IN the left table, we have movie id 1, 2, 3, and 4. In the right table, we have movie 2, 4, and 5. As full outer join would take all the records both either tables, so it would first include everything from left table, which is id 1, 2, 3, and 4. Then look into the ratings table to see if we are missing any movies. And we found that movie id 5 is still not included, so we will add movie id 5 in the results too.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way, we would have 5 records in the output, with some empty boxed unfilled. Those records with empty boxes basically refers to movies that are existent in one of the tables only. For those co-exists in both tables, we would have all 4 columns filled.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this is the property of full join!</a:t>
            </a:r>
            <a:endParaRPr/>
          </a:p>
        </p:txBody>
      </p:sp>
      <p:sp>
        <p:nvSpPr>
          <p:cNvPr id="587" name="Google Shape;58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Before we end this video, here is a quick summary of what we learnt. We learnt that we can use joins to blend data from multiple tables, and there are 4 types of joins in SQL databases. Before you jump on to the next chapter, make sure you completely understand these 4 types of joins as this is essential for the upcoming chapters.</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See you in the next chapter!</a:t>
            </a:r>
            <a:endParaRPr/>
          </a:p>
        </p:txBody>
      </p:sp>
      <p:sp>
        <p:nvSpPr>
          <p:cNvPr id="608" name="Google Shape;60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first look at the agenda of this chapter. We will first discuss the concept of joining and the different types of joins. Then we are going to walk you through the actual SQL commands for joining tables for each type of joins.</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what is joining?</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It should not be too hard to understand joining. Joining is about combining two or more tables together. Usually we use this join command to combine two tables with relationships for a complete output dataset. For example, in our previous example of movies and ratings, we can use the join command to combine the movie data and the ratings data together, to get a holistic view of the movies.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76" name="Google Shape;1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will first take a look at the simplest form of joining tables together. If you still remember, the relationship of movies and ratings is a one to one relationship and we are using movie_id as the foreign key in the ratings table. The value of the movie_id column in ratings must be one of the id in the movies table.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Based on this, we can link up the two tables when we are trying to pull data. The syntax is simple. We just need to modify the FROM part of the SQL query, make it into “movies join ratings”, then immediately we are pulling data from 2 tables instead of 1. Also, we will need to tell the database how we want to combine the two tables, or say what is the linkage between the two tables. For our case, we want to link up the movies.id with ratings.movie_id. So we will need to add “ON movies.id equals to ratings.movie_id” after the join part.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the select part, we are just putting select * for now, so you can see that we will have all the fields from both tables included in the output table. The id, title and year columnd from the movies table, and movie_id and rating column from the ratings table.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might noticed that, the column id and the column movie_id would always be the same, because we linked up the tables based on these 2 fields. So there are duplicate data in the output. How can we remove it?</a:t>
            </a:r>
            <a:endParaRPr/>
          </a:p>
        </p:txBody>
      </p:sp>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Of course, we don’t need to select all the columns every time. We can just pick the one we want. For this case, we don’t want to have 2 same ids in the output, so we should remove one of the id columns. Here, we can specify only id, title, year and rating in the select statement, and in the results, we will only have one id from the movies table. No more duplicates.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fact, if you feel like year column is also not very useful, you can also remove the year column too.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now you are familiar with the join statement structure and let’s move on to the different types of joins in the next video.</a:t>
            </a:r>
            <a:endParaRPr/>
          </a:p>
        </p:txBody>
      </p:sp>
      <p:sp>
        <p:nvSpPr>
          <p:cNvPr id="213" name="Google Shape;21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the previous video, we have gone through the concept of joining tables and the basic syntax of it. In this video, we are going to briefly talk about the 4 types of joins in SQL.</a:t>
            </a:r>
            <a:endParaRPr/>
          </a:p>
        </p:txBody>
      </p:sp>
      <p:sp>
        <p:nvSpPr>
          <p:cNvPr id="235" name="Google Shape;2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If you have some statistics background in high school or college, you might find these joining types similar to what you learnt in math classes.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The first type is call inner join, and it is also the most common type of join in SQL. The example we shown in the previous class was an inner join example. For inner joins, only the records that exist in both tables would be included in the results. Say if you have movie 1-10 in the movies table, but only ratings for movie 1-9 in the ratings table, then the results of inner join would only contain movie 1-9, excluding movie id 10. It might sound complicated to you, but don’t worry, we are going to show in a concrete example in the next section.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If you can understand the first type of join, then the remaining 3 is easy to understand. Left join would include all the records on the left table, even if some of the records do not exist in the right table. Using the same movies and ratings example, if we have movie 1-10 in the movies table, but only ratings for movie 1-9 in the ratings table, the results would still include all 10 movies if you are using left join.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Right join is the opposite of left join, where it would contain all the records from the right table. And full join is basically talking all records from both tables.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 now, just try to think about this in your mind and see if you can understand these types. If not, that’s totally fine, as we are going to deepdive into each of the types in the next couple videos.</a:t>
            </a:r>
            <a:endParaRPr/>
          </a:p>
        </p:txBody>
      </p:sp>
      <p:sp>
        <p:nvSpPr>
          <p:cNvPr id="295" name="Google Shape;29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first type of join that we are going to cover is the inner join. It is also the most commonly used join types in day-to-day.</a:t>
            </a:r>
            <a:endParaRPr/>
          </a:p>
        </p:txBody>
      </p:sp>
      <p:sp>
        <p:nvSpPr>
          <p:cNvPr id="325" name="Google Shape;32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a951cd1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2f88a951cd1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2f88a951cd1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a951cd1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2f88a951cd1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2f88a951cd1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a951cd1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2f88a951cd1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2f88a951cd1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2f88a951cd1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2f88a951cd1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a951cd1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2f88a951cd1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2f88a951cd1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2f88a951cd1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2f88a951cd1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2f88a951cd1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2f88a951cd1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2f88a951cd1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a951cd1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2f88a951cd1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2f88a951cd1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2f88a951cd1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2f88a951cd1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2f88a951cd1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a951cd1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2f88a951cd1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2f88a951cd1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2f88a951cd1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2f88a951cd1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2f88a951cd1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a951cd1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2f88a951cd1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2f88a951cd1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2f88a951cd1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2f88a951cd1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a951cd1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2f88a951cd1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f88a951cd1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2f88a951cd1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2f88a951cd1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a951cd1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2f88a951cd1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f88a951cd1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f88a951cd1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2f88a951cd1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2f88a951cd1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a951cd1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2f88a951cd1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a951cd1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2f88a951cd1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2f88a951cd1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a951cd1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2f88a951cd1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a951cd1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2f88a951cd1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f88a951cd1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2f88a951cd1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2f88a951cd1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2f88a951cd1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a951cd1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2f88a951cd1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2f88a951cd1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2f88a951cd1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a951cd1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a951cd1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a951cd1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2f88a951cd1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f88a951cd1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pic>
        <p:nvPicPr>
          <p:cNvPr id="99" name="Google Shape;99;g27833d5016e_1_97"/>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0" name="Google Shape;100;g27833d5016e_1_97"/>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g27833d5016e_1_97"/>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3</a:t>
            </a:r>
            <a:r>
              <a:rPr b="1" i="0" lang="en-US" sz="4400" u="none" cap="none" strike="noStrike">
                <a:solidFill>
                  <a:srgbClr val="F0EFEE"/>
                </a:solidFill>
                <a:latin typeface="Arial"/>
                <a:ea typeface="Arial"/>
                <a:cs typeface="Arial"/>
                <a:sym typeface="Arial"/>
              </a:rPr>
              <a:t>.8</a:t>
            </a:r>
            <a:endParaRPr b="1" i="0" sz="4400" u="none" cap="none" strike="noStrike">
              <a:solidFill>
                <a:srgbClr val="3E4754"/>
              </a:solidFill>
              <a:latin typeface="Arial"/>
              <a:ea typeface="Arial"/>
              <a:cs typeface="Arial"/>
              <a:sym typeface="Arial"/>
            </a:endParaRPr>
          </a:p>
        </p:txBody>
      </p:sp>
      <p:sp>
        <p:nvSpPr>
          <p:cNvPr id="102" name="Google Shape;102;g27833d5016e_1_97"/>
          <p:cNvSpPr txBox="1"/>
          <p:nvPr/>
        </p:nvSpPr>
        <p:spPr>
          <a:xfrm>
            <a:off x="7124700" y="3774200"/>
            <a:ext cx="4219800" cy="5010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b="0" i="0" lang="en-US" sz="2800" u="none" cap="none" strike="noStrike">
                <a:solidFill>
                  <a:schemeClr val="lt1"/>
                </a:solidFill>
                <a:latin typeface="Arial"/>
                <a:ea typeface="Arial"/>
                <a:cs typeface="Arial"/>
                <a:sym typeface="Arial"/>
              </a:rPr>
              <a:t>SQL Joining</a:t>
            </a:r>
            <a:endParaRPr b="0" i="0" sz="2800" u="none" cap="none" strike="noStrike">
              <a:solidFill>
                <a:srgbClr val="F0EFEE"/>
              </a:solidFill>
              <a:latin typeface="Arial"/>
              <a:ea typeface="Arial"/>
              <a:cs typeface="Arial"/>
              <a:sym typeface="Arial"/>
            </a:endParaRPr>
          </a:p>
        </p:txBody>
      </p:sp>
      <p:cxnSp>
        <p:nvCxnSpPr>
          <p:cNvPr id="103" name="Google Shape;103;g27833d5016e_1_97"/>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0"/>
          <p:cNvSpPr/>
          <p:nvPr/>
        </p:nvSpPr>
        <p:spPr>
          <a:xfrm>
            <a:off x="-9450" y="-9450"/>
            <a:ext cx="12192000" cy="1409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0"/>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9" name="Google Shape;389;p10"/>
          <p:cNvSpPr txBox="1"/>
          <p:nvPr/>
        </p:nvSpPr>
        <p:spPr>
          <a:xfrm>
            <a:off x="3409725" y="146200"/>
            <a:ext cx="64632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Inner Join</a:t>
            </a:r>
            <a:endParaRPr b="0" i="0" sz="3500" u="none" cap="none" strike="noStrike">
              <a:solidFill>
                <a:srgbClr val="3E4754"/>
              </a:solidFill>
              <a:latin typeface="Arial"/>
              <a:ea typeface="Arial"/>
              <a:cs typeface="Arial"/>
              <a:sym typeface="Arial"/>
            </a:endParaRPr>
          </a:p>
        </p:txBody>
      </p:sp>
      <p:graphicFrame>
        <p:nvGraphicFramePr>
          <p:cNvPr id="390" name="Google Shape;390;p10"/>
          <p:cNvGraphicFramePr/>
          <p:nvPr/>
        </p:nvGraphicFramePr>
        <p:xfrm>
          <a:off x="1830925" y="2216600"/>
          <a:ext cx="3000000" cy="3000000"/>
        </p:xfrm>
        <a:graphic>
          <a:graphicData uri="http://schemas.openxmlformats.org/drawingml/2006/table">
            <a:tbl>
              <a:tblPr>
                <a:noFill/>
                <a:tableStyleId>{EB0503B5-29D8-490A-ABC8-21A1ECC5FC7C}</a:tableStyleId>
              </a:tblPr>
              <a:tblGrid>
                <a:gridCol w="746000"/>
                <a:gridCol w="1167150"/>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title</a:t>
                      </a:r>
                      <a:endParaRPr b="1"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Star Wars</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Harry Potter</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Toy Story</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Up</a:t>
                      </a:r>
                      <a:endParaRPr sz="1200" u="none" cap="none" strike="noStrike">
                        <a:solidFill>
                          <a:schemeClr val="dk1"/>
                        </a:solidFill>
                        <a:latin typeface="Arial"/>
                        <a:ea typeface="Arial"/>
                        <a:cs typeface="Arial"/>
                        <a:sym typeface="Arial"/>
                      </a:endParaRPr>
                    </a:p>
                  </a:txBody>
                  <a:tcPr marT="91425" marB="91425" marR="91425" marL="91425"/>
                </a:tc>
              </a:tr>
            </a:tbl>
          </a:graphicData>
        </a:graphic>
      </p:graphicFrame>
      <p:sp>
        <p:nvSpPr>
          <p:cNvPr id="391" name="Google Shape;391;p10"/>
          <p:cNvSpPr txBox="1"/>
          <p:nvPr/>
        </p:nvSpPr>
        <p:spPr>
          <a:xfrm>
            <a:off x="1848625" y="1737000"/>
            <a:ext cx="1913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movies</a:t>
            </a:r>
            <a:endParaRPr b="1" i="0" sz="1800" u="none" cap="none" strike="noStrike">
              <a:solidFill>
                <a:schemeClr val="dk1"/>
              </a:solidFill>
              <a:latin typeface="Arial"/>
              <a:ea typeface="Arial"/>
              <a:cs typeface="Arial"/>
              <a:sym typeface="Arial"/>
            </a:endParaRPr>
          </a:p>
        </p:txBody>
      </p:sp>
      <p:graphicFrame>
        <p:nvGraphicFramePr>
          <p:cNvPr id="392" name="Google Shape;392;p10"/>
          <p:cNvGraphicFramePr/>
          <p:nvPr/>
        </p:nvGraphicFramePr>
        <p:xfrm>
          <a:off x="4196375" y="2216600"/>
          <a:ext cx="3000000" cy="3000000"/>
        </p:xfrm>
        <a:graphic>
          <a:graphicData uri="http://schemas.openxmlformats.org/drawingml/2006/table">
            <a:tbl>
              <a:tblPr>
                <a:noFill/>
                <a:tableStyleId>{EB0503B5-29D8-490A-ABC8-21A1ECC5FC7C}</a:tableStyleId>
              </a:tblPr>
              <a:tblGrid>
                <a:gridCol w="1120950"/>
                <a:gridCol w="1206300"/>
              </a:tblGrid>
              <a:tr h="3137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movie_id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rating</a:t>
                      </a:r>
                      <a:endParaRPr b="1" sz="1200" u="none" cap="none" strike="noStrike">
                        <a:solidFill>
                          <a:schemeClr val="dk1"/>
                        </a:solidFill>
                        <a:latin typeface="Arial"/>
                        <a:ea typeface="Arial"/>
                        <a:cs typeface="Arial"/>
                        <a:sym typeface="Arial"/>
                      </a:endParaRPr>
                    </a:p>
                  </a:txBody>
                  <a:tcPr marT="91425" marB="91425" marR="91425" marL="91425"/>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9.1</a:t>
                      </a:r>
                      <a:endParaRPr sz="1200" u="none" cap="none" strike="noStrike">
                        <a:solidFill>
                          <a:schemeClr val="dk1"/>
                        </a:solidFill>
                        <a:latin typeface="Arial"/>
                        <a:ea typeface="Arial"/>
                        <a:cs typeface="Arial"/>
                        <a:sym typeface="Arial"/>
                      </a:endParaRPr>
                    </a:p>
                  </a:txBody>
                  <a:tcPr marT="91425" marB="91425" marR="91425" marL="91425"/>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3.2</a:t>
                      </a:r>
                      <a:endParaRPr sz="1200" u="none" cap="none" strike="noStrike">
                        <a:solidFill>
                          <a:schemeClr val="dk1"/>
                        </a:solidFill>
                        <a:latin typeface="Arial"/>
                        <a:ea typeface="Arial"/>
                        <a:cs typeface="Arial"/>
                        <a:sym typeface="Arial"/>
                      </a:endParaRPr>
                    </a:p>
                  </a:txBody>
                  <a:tcPr marT="91425" marB="91425" marR="91425" marL="91425"/>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6.5</a:t>
                      </a:r>
                      <a:endParaRPr sz="1200" u="none" cap="none" strike="noStrike">
                        <a:solidFill>
                          <a:schemeClr val="dk1"/>
                        </a:solidFill>
                        <a:latin typeface="Arial"/>
                        <a:ea typeface="Arial"/>
                        <a:cs typeface="Arial"/>
                        <a:sym typeface="Arial"/>
                      </a:endParaRPr>
                    </a:p>
                  </a:txBody>
                  <a:tcPr marT="91425" marB="91425" marR="91425" marL="91425"/>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7.8</a:t>
                      </a:r>
                      <a:endParaRPr sz="1200" u="none" cap="none" strike="noStrike">
                        <a:solidFill>
                          <a:schemeClr val="dk1"/>
                        </a:solidFill>
                        <a:latin typeface="Arial"/>
                        <a:ea typeface="Arial"/>
                        <a:cs typeface="Arial"/>
                        <a:sym typeface="Arial"/>
                      </a:endParaRPr>
                    </a:p>
                  </a:txBody>
                  <a:tcPr marT="91425" marB="91425" marR="91425" marL="91425"/>
                </a:tc>
              </a:tr>
            </a:tbl>
          </a:graphicData>
        </a:graphic>
      </p:graphicFrame>
      <p:sp>
        <p:nvSpPr>
          <p:cNvPr id="393" name="Google Shape;393;p10"/>
          <p:cNvSpPr txBox="1"/>
          <p:nvPr/>
        </p:nvSpPr>
        <p:spPr>
          <a:xfrm>
            <a:off x="4196375" y="1737000"/>
            <a:ext cx="2327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ratings</a:t>
            </a:r>
            <a:endParaRPr b="1" i="0" sz="2000" u="none" cap="none" strike="noStrike">
              <a:solidFill>
                <a:srgbClr val="000000"/>
              </a:solidFill>
              <a:latin typeface="Arial"/>
              <a:ea typeface="Arial"/>
              <a:cs typeface="Arial"/>
              <a:sym typeface="Arial"/>
            </a:endParaRPr>
          </a:p>
        </p:txBody>
      </p:sp>
      <p:graphicFrame>
        <p:nvGraphicFramePr>
          <p:cNvPr id="394" name="Google Shape;394;p10"/>
          <p:cNvGraphicFramePr/>
          <p:nvPr/>
        </p:nvGraphicFramePr>
        <p:xfrm>
          <a:off x="8155600" y="2248475"/>
          <a:ext cx="3000000" cy="3000000"/>
        </p:xfrm>
        <a:graphic>
          <a:graphicData uri="http://schemas.openxmlformats.org/drawingml/2006/table">
            <a:tbl>
              <a:tblPr>
                <a:noFill/>
                <a:tableStyleId>{EB0503B5-29D8-490A-ABC8-21A1ECC5FC7C}</a:tableStyleId>
              </a:tblPr>
              <a:tblGrid>
                <a:gridCol w="1070750"/>
                <a:gridCol w="1152275"/>
                <a:gridCol w="1152275"/>
              </a:tblGrid>
              <a:tr h="3657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id</a:t>
                      </a:r>
                      <a:endParaRPr b="1"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title</a:t>
                      </a:r>
                      <a:endParaRPr b="1"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rating</a:t>
                      </a:r>
                      <a:endParaRPr b="1"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Star Wars</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9.1</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Harry Potter</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3.2</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Toy Story</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6.5</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Up</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7.8</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95" name="Google Shape;395;p10"/>
          <p:cNvSpPr txBox="1"/>
          <p:nvPr/>
        </p:nvSpPr>
        <p:spPr>
          <a:xfrm>
            <a:off x="8597125" y="1737000"/>
            <a:ext cx="2327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Joining Result</a:t>
            </a:r>
            <a:endParaRPr b="1" i="0" sz="2000" u="none" cap="none" strike="noStrike">
              <a:solidFill>
                <a:srgbClr val="000000"/>
              </a:solidFill>
              <a:latin typeface="Arial"/>
              <a:ea typeface="Arial"/>
              <a:cs typeface="Arial"/>
              <a:sym typeface="Arial"/>
            </a:endParaRPr>
          </a:p>
        </p:txBody>
      </p:sp>
      <p:sp>
        <p:nvSpPr>
          <p:cNvPr id="396" name="Google Shape;396;p10"/>
          <p:cNvSpPr/>
          <p:nvPr/>
        </p:nvSpPr>
        <p:spPr>
          <a:xfrm>
            <a:off x="1830925" y="4568075"/>
            <a:ext cx="4237800" cy="13155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SELECT id, title, rating</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FROM</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    movies </a:t>
            </a:r>
            <a:r>
              <a:rPr b="0" i="0" lang="en-US" sz="1400" u="none" cap="none" strike="noStrike">
                <a:solidFill>
                  <a:schemeClr val="dk1"/>
                </a:solidFill>
                <a:highlight>
                  <a:schemeClr val="accent6"/>
                </a:highlight>
                <a:latin typeface="Consolas"/>
                <a:ea typeface="Consolas"/>
                <a:cs typeface="Consolas"/>
                <a:sym typeface="Consolas"/>
              </a:rPr>
              <a:t>JOIN</a:t>
            </a:r>
            <a:r>
              <a:rPr b="0" i="0" lang="en-US" sz="1400" u="none" cap="none" strike="noStrike">
                <a:solidFill>
                  <a:schemeClr val="lt1"/>
                </a:solidFill>
                <a:latin typeface="Consolas"/>
                <a:ea typeface="Consolas"/>
                <a:cs typeface="Consolas"/>
                <a:sym typeface="Consolas"/>
              </a:rPr>
              <a:t> ratings</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        ON movies.id = ratings.movie_id</a:t>
            </a:r>
            <a:endParaRPr b="0" i="0" sz="1400" u="none" cap="none" strike="noStrike">
              <a:solidFill>
                <a:schemeClr val="lt1"/>
              </a:solidFill>
              <a:latin typeface="Consolas"/>
              <a:ea typeface="Consolas"/>
              <a:cs typeface="Consolas"/>
              <a:sym typeface="Consolas"/>
            </a:endParaRPr>
          </a:p>
        </p:txBody>
      </p:sp>
      <p:sp>
        <p:nvSpPr>
          <p:cNvPr id="397" name="Google Shape;397;p10"/>
          <p:cNvSpPr txBox="1"/>
          <p:nvPr>
            <p:ph idx="1" type="body"/>
          </p:nvPr>
        </p:nvSpPr>
        <p:spPr>
          <a:xfrm>
            <a:off x="1930501" y="518300"/>
            <a:ext cx="416400" cy="32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600">
                <a:latin typeface="Arial"/>
                <a:ea typeface="Arial"/>
                <a:cs typeface="Arial"/>
                <a:sym typeface="Arial"/>
              </a:rPr>
              <a:t>left table</a:t>
            </a:r>
            <a:endParaRPr sz="600">
              <a:highlight>
                <a:schemeClr val="accent6"/>
              </a:highlight>
              <a:latin typeface="Arial"/>
              <a:ea typeface="Arial"/>
              <a:cs typeface="Arial"/>
              <a:sym typeface="Arial"/>
            </a:endParaRPr>
          </a:p>
        </p:txBody>
      </p:sp>
      <p:sp>
        <p:nvSpPr>
          <p:cNvPr id="398" name="Google Shape;398;p10"/>
          <p:cNvSpPr txBox="1"/>
          <p:nvPr>
            <p:ph idx="1" type="body"/>
          </p:nvPr>
        </p:nvSpPr>
        <p:spPr>
          <a:xfrm>
            <a:off x="2642799" y="518300"/>
            <a:ext cx="416400" cy="32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600">
                <a:latin typeface="Arial"/>
                <a:ea typeface="Arial"/>
                <a:cs typeface="Arial"/>
                <a:sym typeface="Arial"/>
              </a:rPr>
              <a:t>right table</a:t>
            </a:r>
            <a:endParaRPr sz="600">
              <a:highlight>
                <a:schemeClr val="accent6"/>
              </a:highlight>
              <a:latin typeface="Arial"/>
              <a:ea typeface="Arial"/>
              <a:cs typeface="Arial"/>
              <a:sym typeface="Arial"/>
            </a:endParaRPr>
          </a:p>
        </p:txBody>
      </p:sp>
      <p:pic>
        <p:nvPicPr>
          <p:cNvPr id="399" name="Google Shape;399;p10"/>
          <p:cNvPicPr preferRelativeResize="0"/>
          <p:nvPr/>
        </p:nvPicPr>
        <p:blipFill rotWithShape="1">
          <a:blip r:embed="rId3">
            <a:alphaModFix/>
          </a:blip>
          <a:srcRect b="0" l="0" r="0" t="0"/>
          <a:stretch/>
        </p:blipFill>
        <p:spPr>
          <a:xfrm>
            <a:off x="2401875" y="400119"/>
            <a:ext cx="214757" cy="553640"/>
          </a:xfrm>
          <a:prstGeom prst="rect">
            <a:avLst/>
          </a:prstGeom>
          <a:noFill/>
          <a:ln>
            <a:noFill/>
          </a:ln>
        </p:spPr>
      </p:pic>
      <p:sp>
        <p:nvSpPr>
          <p:cNvPr id="400" name="Google Shape;400;p10"/>
          <p:cNvSpPr/>
          <p:nvPr/>
        </p:nvSpPr>
        <p:spPr>
          <a:xfrm>
            <a:off x="1830927" y="286099"/>
            <a:ext cx="785700" cy="785700"/>
          </a:xfrm>
          <a:prstGeom prst="ellipse">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0"/>
          <p:cNvSpPr/>
          <p:nvPr/>
        </p:nvSpPr>
        <p:spPr>
          <a:xfrm>
            <a:off x="2400950" y="281699"/>
            <a:ext cx="785700" cy="785700"/>
          </a:xfrm>
          <a:prstGeom prst="ellipse">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2" name="Google Shape;402;p10"/>
          <p:cNvCxnSpPr/>
          <p:nvPr/>
        </p:nvCxnSpPr>
        <p:spPr>
          <a:xfrm>
            <a:off x="6820175" y="3187800"/>
            <a:ext cx="1068900" cy="0"/>
          </a:xfrm>
          <a:prstGeom prst="straightConnector1">
            <a:avLst/>
          </a:prstGeom>
          <a:noFill/>
          <a:ln cap="flat" cmpd="sng" w="9525">
            <a:solidFill>
              <a:schemeClr val="dk2"/>
            </a:solidFill>
            <a:prstDash val="solid"/>
            <a:round/>
            <a:headEnd len="sm" w="sm" type="none"/>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1"/>
          <p:cNvSpPr/>
          <p:nvPr/>
        </p:nvSpPr>
        <p:spPr>
          <a:xfrm>
            <a:off x="-9450" y="-9450"/>
            <a:ext cx="12192000" cy="1409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1"/>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409" name="Google Shape;409;p11"/>
          <p:cNvGraphicFramePr/>
          <p:nvPr/>
        </p:nvGraphicFramePr>
        <p:xfrm>
          <a:off x="1684175" y="2246925"/>
          <a:ext cx="3000000" cy="3000000"/>
        </p:xfrm>
        <a:graphic>
          <a:graphicData uri="http://schemas.openxmlformats.org/drawingml/2006/table">
            <a:tbl>
              <a:tblPr>
                <a:noFill/>
                <a:tableStyleId>{EB0503B5-29D8-490A-ABC8-21A1ECC5FC7C}</a:tableStyleId>
              </a:tblPr>
              <a:tblGrid>
                <a:gridCol w="746000"/>
                <a:gridCol w="1167150"/>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title</a:t>
                      </a:r>
                      <a:endParaRPr b="1"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Star Wars</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Harry Potter</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Toy Story</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Up</a:t>
                      </a:r>
                      <a:endParaRPr sz="1200" u="none" cap="none" strike="noStrike">
                        <a:solidFill>
                          <a:schemeClr val="dk1"/>
                        </a:solidFill>
                        <a:latin typeface="Arial"/>
                        <a:ea typeface="Arial"/>
                        <a:cs typeface="Arial"/>
                        <a:sym typeface="Arial"/>
                      </a:endParaRPr>
                    </a:p>
                  </a:txBody>
                  <a:tcPr marT="91425" marB="91425" marR="91425" marL="91425"/>
                </a:tc>
              </a:tr>
            </a:tbl>
          </a:graphicData>
        </a:graphic>
      </p:graphicFrame>
      <p:sp>
        <p:nvSpPr>
          <p:cNvPr id="410" name="Google Shape;410;p11"/>
          <p:cNvSpPr txBox="1"/>
          <p:nvPr/>
        </p:nvSpPr>
        <p:spPr>
          <a:xfrm>
            <a:off x="1701875" y="1767325"/>
            <a:ext cx="1913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movies</a:t>
            </a:r>
            <a:endParaRPr b="1" i="0" sz="1800" u="none" cap="none" strike="noStrike">
              <a:solidFill>
                <a:schemeClr val="dk1"/>
              </a:solidFill>
              <a:latin typeface="Arial"/>
              <a:ea typeface="Arial"/>
              <a:cs typeface="Arial"/>
              <a:sym typeface="Arial"/>
            </a:endParaRPr>
          </a:p>
        </p:txBody>
      </p:sp>
      <p:graphicFrame>
        <p:nvGraphicFramePr>
          <p:cNvPr id="411" name="Google Shape;411;p11"/>
          <p:cNvGraphicFramePr/>
          <p:nvPr/>
        </p:nvGraphicFramePr>
        <p:xfrm>
          <a:off x="4049625" y="2246925"/>
          <a:ext cx="3000000" cy="3000000"/>
        </p:xfrm>
        <a:graphic>
          <a:graphicData uri="http://schemas.openxmlformats.org/drawingml/2006/table">
            <a:tbl>
              <a:tblPr>
                <a:noFill/>
                <a:tableStyleId>{EB0503B5-29D8-490A-ABC8-21A1ECC5FC7C}</a:tableStyleId>
              </a:tblPr>
              <a:tblGrid>
                <a:gridCol w="1120950"/>
                <a:gridCol w="1206300"/>
              </a:tblGrid>
              <a:tr h="3137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movie_id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rating</a:t>
                      </a:r>
                      <a:endParaRPr b="1" sz="1200" u="none" cap="none" strike="noStrike">
                        <a:solidFill>
                          <a:schemeClr val="dk1"/>
                        </a:solidFill>
                        <a:latin typeface="Arial"/>
                        <a:ea typeface="Arial"/>
                        <a:cs typeface="Arial"/>
                        <a:sym typeface="Arial"/>
                      </a:endParaRPr>
                    </a:p>
                  </a:txBody>
                  <a:tcPr marT="91425" marB="91425" marR="91425" marL="91425"/>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3.2</a:t>
                      </a:r>
                      <a:endParaRPr sz="1200" u="none" cap="none" strike="noStrike">
                        <a:solidFill>
                          <a:schemeClr val="dk1"/>
                        </a:solidFill>
                        <a:latin typeface="Arial"/>
                        <a:ea typeface="Arial"/>
                        <a:cs typeface="Arial"/>
                        <a:sym typeface="Arial"/>
                      </a:endParaRPr>
                    </a:p>
                  </a:txBody>
                  <a:tcPr marT="91425" marB="91425" marR="91425" marL="91425"/>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6.5</a:t>
                      </a:r>
                      <a:endParaRPr sz="1200" u="none" cap="none" strike="noStrike">
                        <a:solidFill>
                          <a:schemeClr val="dk1"/>
                        </a:solidFill>
                        <a:latin typeface="Arial"/>
                        <a:ea typeface="Arial"/>
                        <a:cs typeface="Arial"/>
                        <a:sym typeface="Arial"/>
                      </a:endParaRPr>
                    </a:p>
                  </a:txBody>
                  <a:tcPr marT="91425" marB="91425" marR="91425" marL="91425"/>
                </a:tc>
              </a:tr>
            </a:tbl>
          </a:graphicData>
        </a:graphic>
      </p:graphicFrame>
      <p:sp>
        <p:nvSpPr>
          <p:cNvPr id="412" name="Google Shape;412;p11"/>
          <p:cNvSpPr txBox="1"/>
          <p:nvPr/>
        </p:nvSpPr>
        <p:spPr>
          <a:xfrm>
            <a:off x="4049625" y="1767325"/>
            <a:ext cx="2327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ratings</a:t>
            </a:r>
            <a:endParaRPr b="1" i="0" sz="2000" u="none" cap="none" strike="noStrike">
              <a:solidFill>
                <a:srgbClr val="000000"/>
              </a:solidFill>
              <a:latin typeface="Arial"/>
              <a:ea typeface="Arial"/>
              <a:cs typeface="Arial"/>
              <a:sym typeface="Arial"/>
            </a:endParaRPr>
          </a:p>
        </p:txBody>
      </p:sp>
      <p:graphicFrame>
        <p:nvGraphicFramePr>
          <p:cNvPr id="413" name="Google Shape;413;p11"/>
          <p:cNvGraphicFramePr/>
          <p:nvPr/>
        </p:nvGraphicFramePr>
        <p:xfrm>
          <a:off x="8240800" y="2278800"/>
          <a:ext cx="3000000" cy="3000000"/>
        </p:xfrm>
        <a:graphic>
          <a:graphicData uri="http://schemas.openxmlformats.org/drawingml/2006/table">
            <a:tbl>
              <a:tblPr>
                <a:noFill/>
                <a:tableStyleId>{EB0503B5-29D8-490A-ABC8-21A1ECC5FC7C}</a:tableStyleId>
              </a:tblPr>
              <a:tblGrid>
                <a:gridCol w="1070750"/>
                <a:gridCol w="1152275"/>
                <a:gridCol w="1152275"/>
              </a:tblGrid>
              <a:tr h="3657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id</a:t>
                      </a:r>
                      <a:endParaRPr b="1"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title</a:t>
                      </a:r>
                      <a:endParaRPr b="1"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rating</a:t>
                      </a:r>
                      <a:endParaRPr b="1"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Harry Potter</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3.2</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Toy Story</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6.5</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14" name="Google Shape;414;p11"/>
          <p:cNvSpPr txBox="1"/>
          <p:nvPr/>
        </p:nvSpPr>
        <p:spPr>
          <a:xfrm>
            <a:off x="8682325" y="1767325"/>
            <a:ext cx="2327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Joining Result</a:t>
            </a:r>
            <a:endParaRPr b="1" i="0" sz="2000" u="none" cap="none" strike="noStrike">
              <a:solidFill>
                <a:srgbClr val="000000"/>
              </a:solidFill>
              <a:latin typeface="Arial"/>
              <a:ea typeface="Arial"/>
              <a:cs typeface="Arial"/>
              <a:sym typeface="Arial"/>
            </a:endParaRPr>
          </a:p>
        </p:txBody>
      </p:sp>
      <p:sp>
        <p:nvSpPr>
          <p:cNvPr id="415" name="Google Shape;415;p11"/>
          <p:cNvSpPr/>
          <p:nvPr/>
        </p:nvSpPr>
        <p:spPr>
          <a:xfrm>
            <a:off x="1638200" y="4517450"/>
            <a:ext cx="4113000" cy="12255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SELECT id, title, rating</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FROM</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    movies </a:t>
            </a:r>
            <a:r>
              <a:rPr b="0" i="0" lang="en-US" sz="1400" u="none" cap="none" strike="noStrike">
                <a:solidFill>
                  <a:schemeClr val="dk1"/>
                </a:solidFill>
                <a:highlight>
                  <a:schemeClr val="accent6"/>
                </a:highlight>
                <a:latin typeface="Consolas"/>
                <a:ea typeface="Consolas"/>
                <a:cs typeface="Consolas"/>
                <a:sym typeface="Consolas"/>
              </a:rPr>
              <a:t>JOIN</a:t>
            </a:r>
            <a:r>
              <a:rPr b="0" i="0" lang="en-US" sz="1400" u="none" cap="none" strike="noStrike">
                <a:solidFill>
                  <a:schemeClr val="lt1"/>
                </a:solidFill>
                <a:latin typeface="Consolas"/>
                <a:ea typeface="Consolas"/>
                <a:cs typeface="Consolas"/>
                <a:sym typeface="Consolas"/>
              </a:rPr>
              <a:t> ratings</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        ON movies.id = ratings.movie_id</a:t>
            </a:r>
            <a:endParaRPr b="0" i="0" sz="1400" u="none" cap="none" strike="noStrike">
              <a:solidFill>
                <a:schemeClr val="lt1"/>
              </a:solidFill>
              <a:latin typeface="Consolas"/>
              <a:ea typeface="Consolas"/>
              <a:cs typeface="Consolas"/>
              <a:sym typeface="Consolas"/>
            </a:endParaRPr>
          </a:p>
        </p:txBody>
      </p:sp>
      <p:sp>
        <p:nvSpPr>
          <p:cNvPr id="416" name="Google Shape;416;p11"/>
          <p:cNvSpPr txBox="1"/>
          <p:nvPr>
            <p:ph idx="1" type="body"/>
          </p:nvPr>
        </p:nvSpPr>
        <p:spPr>
          <a:xfrm>
            <a:off x="8240800" y="3627250"/>
            <a:ext cx="3375300" cy="979500"/>
          </a:xfrm>
          <a:prstGeom prst="rect">
            <a:avLst/>
          </a:prstGeom>
          <a:solidFill>
            <a:schemeClr val="accent2"/>
          </a:solid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lang="en-US" sz="1400">
                <a:latin typeface="Arial"/>
                <a:ea typeface="Arial"/>
                <a:cs typeface="Arial"/>
                <a:sym typeface="Arial"/>
              </a:rPr>
              <a:t>Note the joining result change when the </a:t>
            </a:r>
            <a:r>
              <a:rPr b="1" lang="en-US" sz="1400">
                <a:latin typeface="Arial"/>
                <a:ea typeface="Arial"/>
                <a:cs typeface="Arial"/>
                <a:sym typeface="Arial"/>
              </a:rPr>
              <a:t>ratings</a:t>
            </a:r>
            <a:r>
              <a:rPr lang="en-US" sz="1400">
                <a:latin typeface="Arial"/>
                <a:ea typeface="Arial"/>
                <a:cs typeface="Arial"/>
                <a:sym typeface="Arial"/>
              </a:rPr>
              <a:t> table (right table) has less data than </a:t>
            </a:r>
            <a:r>
              <a:rPr b="1" lang="en-US" sz="1400">
                <a:latin typeface="Arial"/>
                <a:ea typeface="Arial"/>
                <a:cs typeface="Arial"/>
                <a:sym typeface="Arial"/>
              </a:rPr>
              <a:t>movies</a:t>
            </a:r>
            <a:r>
              <a:rPr lang="en-US" sz="1400">
                <a:latin typeface="Arial"/>
                <a:ea typeface="Arial"/>
                <a:cs typeface="Arial"/>
                <a:sym typeface="Arial"/>
              </a:rPr>
              <a:t> table (left table)</a:t>
            </a:r>
            <a:endParaRPr sz="1400">
              <a:latin typeface="Arial"/>
              <a:ea typeface="Arial"/>
              <a:cs typeface="Arial"/>
              <a:sym typeface="Arial"/>
            </a:endParaRPr>
          </a:p>
        </p:txBody>
      </p:sp>
      <p:sp>
        <p:nvSpPr>
          <p:cNvPr id="417" name="Google Shape;417;p11"/>
          <p:cNvSpPr txBox="1"/>
          <p:nvPr/>
        </p:nvSpPr>
        <p:spPr>
          <a:xfrm>
            <a:off x="3409725" y="146200"/>
            <a:ext cx="64632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Inner Join</a:t>
            </a:r>
            <a:endParaRPr b="0" i="0" sz="3500" u="none" cap="none" strike="noStrike">
              <a:solidFill>
                <a:srgbClr val="3E4754"/>
              </a:solidFill>
              <a:latin typeface="Arial"/>
              <a:ea typeface="Arial"/>
              <a:cs typeface="Arial"/>
              <a:sym typeface="Arial"/>
            </a:endParaRPr>
          </a:p>
        </p:txBody>
      </p:sp>
      <p:sp>
        <p:nvSpPr>
          <p:cNvPr id="418" name="Google Shape;418;p11"/>
          <p:cNvSpPr txBox="1"/>
          <p:nvPr>
            <p:ph idx="1" type="body"/>
          </p:nvPr>
        </p:nvSpPr>
        <p:spPr>
          <a:xfrm>
            <a:off x="1930501" y="518300"/>
            <a:ext cx="416400" cy="32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600">
                <a:latin typeface="Arial"/>
                <a:ea typeface="Arial"/>
                <a:cs typeface="Arial"/>
                <a:sym typeface="Arial"/>
              </a:rPr>
              <a:t>left table</a:t>
            </a:r>
            <a:endParaRPr sz="600">
              <a:highlight>
                <a:schemeClr val="accent6"/>
              </a:highlight>
              <a:latin typeface="Arial"/>
              <a:ea typeface="Arial"/>
              <a:cs typeface="Arial"/>
              <a:sym typeface="Arial"/>
            </a:endParaRPr>
          </a:p>
        </p:txBody>
      </p:sp>
      <p:sp>
        <p:nvSpPr>
          <p:cNvPr id="419" name="Google Shape;419;p11"/>
          <p:cNvSpPr txBox="1"/>
          <p:nvPr>
            <p:ph idx="1" type="body"/>
          </p:nvPr>
        </p:nvSpPr>
        <p:spPr>
          <a:xfrm>
            <a:off x="2642799" y="518300"/>
            <a:ext cx="416400" cy="32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600">
                <a:latin typeface="Arial"/>
                <a:ea typeface="Arial"/>
                <a:cs typeface="Arial"/>
                <a:sym typeface="Arial"/>
              </a:rPr>
              <a:t>right table</a:t>
            </a:r>
            <a:endParaRPr sz="600">
              <a:highlight>
                <a:schemeClr val="accent6"/>
              </a:highlight>
              <a:latin typeface="Arial"/>
              <a:ea typeface="Arial"/>
              <a:cs typeface="Arial"/>
              <a:sym typeface="Arial"/>
            </a:endParaRPr>
          </a:p>
        </p:txBody>
      </p:sp>
      <p:pic>
        <p:nvPicPr>
          <p:cNvPr id="420" name="Google Shape;420;p11"/>
          <p:cNvPicPr preferRelativeResize="0"/>
          <p:nvPr/>
        </p:nvPicPr>
        <p:blipFill rotWithShape="1">
          <a:blip r:embed="rId3">
            <a:alphaModFix/>
          </a:blip>
          <a:srcRect b="0" l="0" r="0" t="0"/>
          <a:stretch/>
        </p:blipFill>
        <p:spPr>
          <a:xfrm>
            <a:off x="2401875" y="400119"/>
            <a:ext cx="214757" cy="553640"/>
          </a:xfrm>
          <a:prstGeom prst="rect">
            <a:avLst/>
          </a:prstGeom>
          <a:noFill/>
          <a:ln>
            <a:noFill/>
          </a:ln>
        </p:spPr>
      </p:pic>
      <p:sp>
        <p:nvSpPr>
          <p:cNvPr id="421" name="Google Shape;421;p11"/>
          <p:cNvSpPr/>
          <p:nvPr/>
        </p:nvSpPr>
        <p:spPr>
          <a:xfrm>
            <a:off x="1830927" y="286099"/>
            <a:ext cx="785700" cy="785700"/>
          </a:xfrm>
          <a:prstGeom prst="ellipse">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1"/>
          <p:cNvSpPr/>
          <p:nvPr/>
        </p:nvSpPr>
        <p:spPr>
          <a:xfrm>
            <a:off x="2400950" y="281699"/>
            <a:ext cx="785700" cy="785700"/>
          </a:xfrm>
          <a:prstGeom prst="ellipse">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3" name="Google Shape;423;p11"/>
          <p:cNvCxnSpPr/>
          <p:nvPr/>
        </p:nvCxnSpPr>
        <p:spPr>
          <a:xfrm>
            <a:off x="6820175" y="3187800"/>
            <a:ext cx="1068900" cy="0"/>
          </a:xfrm>
          <a:prstGeom prst="straightConnector1">
            <a:avLst/>
          </a:prstGeom>
          <a:noFill/>
          <a:ln cap="flat" cmpd="sng" w="9525">
            <a:solidFill>
              <a:schemeClr val="dk2"/>
            </a:solidFill>
            <a:prstDash val="solid"/>
            <a:round/>
            <a:headEnd len="sm" w="sm"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7" name="Shape 427"/>
        <p:cNvGrpSpPr/>
        <p:nvPr/>
      </p:nvGrpSpPr>
      <p:grpSpPr>
        <a:xfrm>
          <a:off x="0" y="0"/>
          <a:ext cx="0" cy="0"/>
          <a:chOff x="0" y="0"/>
          <a:chExt cx="0" cy="0"/>
        </a:xfrm>
      </p:grpSpPr>
      <p:sp>
        <p:nvSpPr>
          <p:cNvPr id="428" name="Google Shape;428;p12"/>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29" name="Google Shape;429;p12"/>
          <p:cNvGrpSpPr/>
          <p:nvPr/>
        </p:nvGrpSpPr>
        <p:grpSpPr>
          <a:xfrm>
            <a:off x="8923271" y="3307227"/>
            <a:ext cx="2993546" cy="2620037"/>
            <a:chOff x="5259751" y="732778"/>
            <a:chExt cx="6557604" cy="5739403"/>
          </a:xfrm>
        </p:grpSpPr>
        <p:grpSp>
          <p:nvGrpSpPr>
            <p:cNvPr id="430" name="Google Shape;430;p12"/>
            <p:cNvGrpSpPr/>
            <p:nvPr/>
          </p:nvGrpSpPr>
          <p:grpSpPr>
            <a:xfrm rot="-819746">
              <a:off x="7170211" y="1966797"/>
              <a:ext cx="818210" cy="1067033"/>
              <a:chOff x="7135192" y="1236172"/>
              <a:chExt cx="818214" cy="1067038"/>
            </a:xfrm>
          </p:grpSpPr>
          <p:sp>
            <p:nvSpPr>
              <p:cNvPr id="431" name="Google Shape;431;p12"/>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32" name="Google Shape;432;p12"/>
              <p:cNvGrpSpPr/>
              <p:nvPr/>
            </p:nvGrpSpPr>
            <p:grpSpPr>
              <a:xfrm>
                <a:off x="7135192" y="1625685"/>
                <a:ext cx="791271" cy="677525"/>
                <a:chOff x="1934025" y="1001650"/>
                <a:chExt cx="415300" cy="355600"/>
              </a:xfrm>
            </p:grpSpPr>
            <p:sp>
              <p:nvSpPr>
                <p:cNvPr id="433" name="Google Shape;433;p12"/>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4" name="Google Shape;434;p12"/>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5" name="Google Shape;435;p12"/>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6" name="Google Shape;436;p12"/>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437" name="Google Shape;437;p12"/>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8" name="Google Shape;438;p12"/>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39" name="Google Shape;439;p12"/>
            <p:cNvGrpSpPr/>
            <p:nvPr/>
          </p:nvGrpSpPr>
          <p:grpSpPr>
            <a:xfrm rot="929101">
              <a:off x="10666777" y="845650"/>
              <a:ext cx="970514" cy="919313"/>
              <a:chOff x="2583100" y="2973775"/>
              <a:chExt cx="461550" cy="437200"/>
            </a:xfrm>
          </p:grpSpPr>
          <p:sp>
            <p:nvSpPr>
              <p:cNvPr id="440" name="Google Shape;440;p12"/>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1" name="Google Shape;441;p12"/>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42" name="Google Shape;442;p12"/>
            <p:cNvGrpSpPr/>
            <p:nvPr/>
          </p:nvGrpSpPr>
          <p:grpSpPr>
            <a:xfrm>
              <a:off x="5259751" y="5850496"/>
              <a:ext cx="836142" cy="621685"/>
              <a:chOff x="5247525" y="3007275"/>
              <a:chExt cx="517575" cy="384825"/>
            </a:xfrm>
          </p:grpSpPr>
          <p:sp>
            <p:nvSpPr>
              <p:cNvPr id="443" name="Google Shape;443;p12"/>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4" name="Google Shape;444;p12"/>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45" name="Google Shape;445;p12"/>
            <p:cNvGrpSpPr/>
            <p:nvPr/>
          </p:nvGrpSpPr>
          <p:grpSpPr>
            <a:xfrm rot="-995577">
              <a:off x="8647544" y="3714912"/>
              <a:ext cx="874251" cy="717776"/>
              <a:chOff x="2599525" y="3688600"/>
              <a:chExt cx="428675" cy="351950"/>
            </a:xfrm>
          </p:grpSpPr>
          <p:sp>
            <p:nvSpPr>
              <p:cNvPr id="446" name="Google Shape;446;p12"/>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7" name="Google Shape;447;p12"/>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8" name="Google Shape;448;p12"/>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49" name="Google Shape;449;p12"/>
            <p:cNvGrpSpPr/>
            <p:nvPr/>
          </p:nvGrpSpPr>
          <p:grpSpPr>
            <a:xfrm>
              <a:off x="10447751" y="3460900"/>
              <a:ext cx="688381" cy="688381"/>
              <a:chOff x="5941025" y="3634400"/>
              <a:chExt cx="467650" cy="467650"/>
            </a:xfrm>
          </p:grpSpPr>
          <p:sp>
            <p:nvSpPr>
              <p:cNvPr id="450" name="Google Shape;450;p12"/>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1" name="Google Shape;451;p12"/>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2" name="Google Shape;452;p12"/>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3" name="Google Shape;453;p12"/>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4" name="Google Shape;454;p12"/>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5" name="Google Shape;455;p12"/>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56" name="Google Shape;456;p12"/>
            <p:cNvGrpSpPr/>
            <p:nvPr/>
          </p:nvGrpSpPr>
          <p:grpSpPr>
            <a:xfrm rot="-1150372">
              <a:off x="9034375" y="1570689"/>
              <a:ext cx="754925" cy="714869"/>
              <a:chOff x="5973900" y="318475"/>
              <a:chExt cx="401900" cy="380575"/>
            </a:xfrm>
          </p:grpSpPr>
          <p:sp>
            <p:nvSpPr>
              <p:cNvPr id="457" name="Google Shape;457;p12"/>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8" name="Google Shape;458;p12"/>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9" name="Google Shape;459;p12"/>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0" name="Google Shape;460;p12"/>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1" name="Google Shape;461;p12"/>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2" name="Google Shape;462;p12"/>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3" name="Google Shape;463;p12"/>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4" name="Google Shape;464;p12"/>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5" name="Google Shape;465;p12"/>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6" name="Google Shape;466;p12"/>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7" name="Google Shape;467;p12"/>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8" name="Google Shape;468;p12"/>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9" name="Google Shape;469;p12"/>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0" name="Google Shape;470;p12"/>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71" name="Google Shape;471;p12"/>
            <p:cNvGrpSpPr/>
            <p:nvPr/>
          </p:nvGrpSpPr>
          <p:grpSpPr>
            <a:xfrm rot="-2485038">
              <a:off x="7686107" y="5449622"/>
              <a:ext cx="833851" cy="799886"/>
              <a:chOff x="5233525" y="4954450"/>
              <a:chExt cx="538275" cy="516350"/>
            </a:xfrm>
          </p:grpSpPr>
          <p:sp>
            <p:nvSpPr>
              <p:cNvPr id="472" name="Google Shape;472;p12"/>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3" name="Google Shape;473;p12"/>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4" name="Google Shape;474;p12"/>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5" name="Google Shape;475;p12"/>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6" name="Google Shape;476;p12"/>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7" name="Google Shape;477;p12"/>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8" name="Google Shape;478;p12"/>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9" name="Google Shape;479;p12"/>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0" name="Google Shape;480;p12"/>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1" name="Google Shape;481;p12"/>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2" name="Google Shape;482;p12"/>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483" name="Google Shape;483;p12"/>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Left Join &amp; Right Join</a:t>
            </a:r>
            <a:endParaRPr>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3"/>
          <p:cNvSpPr/>
          <p:nvPr/>
        </p:nvSpPr>
        <p:spPr>
          <a:xfrm>
            <a:off x="-9450" y="-9450"/>
            <a:ext cx="12192000" cy="1409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3"/>
          <p:cNvSpPr/>
          <p:nvPr/>
        </p:nvSpPr>
        <p:spPr>
          <a:xfrm>
            <a:off x="1830927" y="286099"/>
            <a:ext cx="785700" cy="785700"/>
          </a:xfrm>
          <a:prstGeom prst="ellipse">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3"/>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491" name="Google Shape;491;p13"/>
          <p:cNvGraphicFramePr/>
          <p:nvPr/>
        </p:nvGraphicFramePr>
        <p:xfrm>
          <a:off x="1830925" y="2223513"/>
          <a:ext cx="3000000" cy="3000000"/>
        </p:xfrm>
        <a:graphic>
          <a:graphicData uri="http://schemas.openxmlformats.org/drawingml/2006/table">
            <a:tbl>
              <a:tblPr>
                <a:noFill/>
                <a:tableStyleId>{EB0503B5-29D8-490A-ABC8-21A1ECC5FC7C}</a:tableStyleId>
              </a:tblPr>
              <a:tblGrid>
                <a:gridCol w="746000"/>
                <a:gridCol w="1167150"/>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title</a:t>
                      </a:r>
                      <a:endParaRPr b="1"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Star Wars</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Harry Potter</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Toy Story</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Up</a:t>
                      </a:r>
                      <a:endParaRPr sz="1200" u="none" cap="none" strike="noStrike">
                        <a:solidFill>
                          <a:schemeClr val="dk1"/>
                        </a:solidFill>
                        <a:latin typeface="Arial"/>
                        <a:ea typeface="Arial"/>
                        <a:cs typeface="Arial"/>
                        <a:sym typeface="Arial"/>
                      </a:endParaRPr>
                    </a:p>
                  </a:txBody>
                  <a:tcPr marT="91425" marB="91425" marR="91425" marL="91425"/>
                </a:tc>
              </a:tr>
            </a:tbl>
          </a:graphicData>
        </a:graphic>
      </p:graphicFrame>
      <p:sp>
        <p:nvSpPr>
          <p:cNvPr id="492" name="Google Shape;492;p13"/>
          <p:cNvSpPr txBox="1"/>
          <p:nvPr/>
        </p:nvSpPr>
        <p:spPr>
          <a:xfrm>
            <a:off x="1848625" y="1743913"/>
            <a:ext cx="1913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movies</a:t>
            </a:r>
            <a:endParaRPr b="1" i="0" sz="1800" u="none" cap="none" strike="noStrike">
              <a:solidFill>
                <a:schemeClr val="dk1"/>
              </a:solidFill>
              <a:latin typeface="Arial"/>
              <a:ea typeface="Arial"/>
              <a:cs typeface="Arial"/>
              <a:sym typeface="Arial"/>
            </a:endParaRPr>
          </a:p>
        </p:txBody>
      </p:sp>
      <p:graphicFrame>
        <p:nvGraphicFramePr>
          <p:cNvPr id="493" name="Google Shape;493;p13"/>
          <p:cNvGraphicFramePr/>
          <p:nvPr/>
        </p:nvGraphicFramePr>
        <p:xfrm>
          <a:off x="4196375" y="2223513"/>
          <a:ext cx="3000000" cy="3000000"/>
        </p:xfrm>
        <a:graphic>
          <a:graphicData uri="http://schemas.openxmlformats.org/drawingml/2006/table">
            <a:tbl>
              <a:tblPr>
                <a:noFill/>
                <a:tableStyleId>{EB0503B5-29D8-490A-ABC8-21A1ECC5FC7C}</a:tableStyleId>
              </a:tblPr>
              <a:tblGrid>
                <a:gridCol w="1120950"/>
                <a:gridCol w="1206300"/>
              </a:tblGrid>
              <a:tr h="3137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movie_id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rating</a:t>
                      </a:r>
                      <a:endParaRPr b="1" sz="1200" u="none" cap="none" strike="noStrike">
                        <a:solidFill>
                          <a:schemeClr val="dk1"/>
                        </a:solidFill>
                        <a:latin typeface="Arial"/>
                        <a:ea typeface="Arial"/>
                        <a:cs typeface="Arial"/>
                        <a:sym typeface="Arial"/>
                      </a:endParaRPr>
                    </a:p>
                  </a:txBody>
                  <a:tcPr marT="91425" marB="91425" marR="91425" marL="91425"/>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3.2</a:t>
                      </a:r>
                      <a:endParaRPr sz="1200" u="none" cap="none" strike="noStrike">
                        <a:solidFill>
                          <a:schemeClr val="dk1"/>
                        </a:solidFill>
                        <a:latin typeface="Arial"/>
                        <a:ea typeface="Arial"/>
                        <a:cs typeface="Arial"/>
                        <a:sym typeface="Arial"/>
                      </a:endParaRPr>
                    </a:p>
                  </a:txBody>
                  <a:tcPr marT="91425" marB="91425" marR="91425" marL="91425"/>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7.8</a:t>
                      </a:r>
                      <a:endParaRPr sz="1200" u="none" cap="none" strike="noStrike">
                        <a:solidFill>
                          <a:schemeClr val="dk1"/>
                        </a:solidFill>
                        <a:latin typeface="Arial"/>
                        <a:ea typeface="Arial"/>
                        <a:cs typeface="Arial"/>
                        <a:sym typeface="Arial"/>
                      </a:endParaRPr>
                    </a:p>
                  </a:txBody>
                  <a:tcPr marT="91425" marB="91425" marR="91425" marL="91425"/>
                </a:tc>
              </a:tr>
            </a:tbl>
          </a:graphicData>
        </a:graphic>
      </p:graphicFrame>
      <p:sp>
        <p:nvSpPr>
          <p:cNvPr id="494" name="Google Shape;494;p13"/>
          <p:cNvSpPr txBox="1"/>
          <p:nvPr/>
        </p:nvSpPr>
        <p:spPr>
          <a:xfrm>
            <a:off x="4196375" y="1743913"/>
            <a:ext cx="2327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ratings</a:t>
            </a:r>
            <a:endParaRPr b="1" i="0" sz="2000" u="none" cap="none" strike="noStrike">
              <a:solidFill>
                <a:srgbClr val="000000"/>
              </a:solidFill>
              <a:latin typeface="Arial"/>
              <a:ea typeface="Arial"/>
              <a:cs typeface="Arial"/>
              <a:sym typeface="Arial"/>
            </a:endParaRPr>
          </a:p>
        </p:txBody>
      </p:sp>
      <p:graphicFrame>
        <p:nvGraphicFramePr>
          <p:cNvPr id="495" name="Google Shape;495;p13"/>
          <p:cNvGraphicFramePr/>
          <p:nvPr/>
        </p:nvGraphicFramePr>
        <p:xfrm>
          <a:off x="8316400" y="2255388"/>
          <a:ext cx="3000000" cy="3000000"/>
        </p:xfrm>
        <a:graphic>
          <a:graphicData uri="http://schemas.openxmlformats.org/drawingml/2006/table">
            <a:tbl>
              <a:tblPr>
                <a:noFill/>
                <a:tableStyleId>{EB0503B5-29D8-490A-ABC8-21A1ECC5FC7C}</a:tableStyleId>
              </a:tblPr>
              <a:tblGrid>
                <a:gridCol w="1070750"/>
                <a:gridCol w="1152275"/>
                <a:gridCol w="1152275"/>
              </a:tblGrid>
              <a:tr h="3657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id</a:t>
                      </a:r>
                      <a:endParaRPr b="1"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title</a:t>
                      </a:r>
                      <a:endParaRPr b="1"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rating</a:t>
                      </a:r>
                      <a:endParaRPr b="1"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Star Wars</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Harry Potter</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3.2</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Toy Story</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Up</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7.8</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96" name="Google Shape;496;p13"/>
          <p:cNvSpPr txBox="1"/>
          <p:nvPr/>
        </p:nvSpPr>
        <p:spPr>
          <a:xfrm>
            <a:off x="8757925" y="1743913"/>
            <a:ext cx="2327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Joining Result</a:t>
            </a:r>
            <a:endParaRPr b="1" i="0" sz="2000" u="none" cap="none" strike="noStrike">
              <a:solidFill>
                <a:srgbClr val="000000"/>
              </a:solidFill>
              <a:latin typeface="Arial"/>
              <a:ea typeface="Arial"/>
              <a:cs typeface="Arial"/>
              <a:sym typeface="Arial"/>
            </a:endParaRPr>
          </a:p>
        </p:txBody>
      </p:sp>
      <p:sp>
        <p:nvSpPr>
          <p:cNvPr id="497" name="Google Shape;497;p13"/>
          <p:cNvSpPr/>
          <p:nvPr/>
        </p:nvSpPr>
        <p:spPr>
          <a:xfrm>
            <a:off x="1830925" y="4472150"/>
            <a:ext cx="4119900" cy="13926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SELECT id, title, rating</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FROM</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    movies </a:t>
            </a:r>
            <a:r>
              <a:rPr b="0" i="0" lang="en-US" sz="1400" u="none" cap="none" strike="noStrike">
                <a:solidFill>
                  <a:schemeClr val="dk1"/>
                </a:solidFill>
                <a:highlight>
                  <a:schemeClr val="accent4"/>
                </a:highlight>
                <a:latin typeface="Consolas"/>
                <a:ea typeface="Consolas"/>
                <a:cs typeface="Consolas"/>
                <a:sym typeface="Consolas"/>
              </a:rPr>
              <a:t>LEFT JOIN</a:t>
            </a:r>
            <a:r>
              <a:rPr b="0" i="0" lang="en-US" sz="1400" u="none" cap="none" strike="noStrike">
                <a:solidFill>
                  <a:schemeClr val="lt1"/>
                </a:solidFill>
                <a:latin typeface="Consolas"/>
                <a:ea typeface="Consolas"/>
                <a:cs typeface="Consolas"/>
                <a:sym typeface="Consolas"/>
              </a:rPr>
              <a:t> ratings</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        ON movies.id = ratings.movie_id</a:t>
            </a:r>
            <a:endParaRPr b="0" i="0" sz="1400" u="none" cap="none" strike="noStrike">
              <a:solidFill>
                <a:schemeClr val="lt1"/>
              </a:solidFill>
              <a:latin typeface="Consolas"/>
              <a:ea typeface="Consolas"/>
              <a:cs typeface="Consolas"/>
              <a:sym typeface="Consolas"/>
            </a:endParaRPr>
          </a:p>
        </p:txBody>
      </p:sp>
      <p:sp>
        <p:nvSpPr>
          <p:cNvPr id="498" name="Google Shape;498;p13"/>
          <p:cNvSpPr txBox="1"/>
          <p:nvPr/>
        </p:nvSpPr>
        <p:spPr>
          <a:xfrm>
            <a:off x="3409725" y="146200"/>
            <a:ext cx="64632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Left Join</a:t>
            </a:r>
            <a:endParaRPr b="0" i="0" sz="3500" u="none" cap="none" strike="noStrike">
              <a:solidFill>
                <a:srgbClr val="3E4754"/>
              </a:solidFill>
              <a:latin typeface="Arial"/>
              <a:ea typeface="Arial"/>
              <a:cs typeface="Arial"/>
              <a:sym typeface="Arial"/>
            </a:endParaRPr>
          </a:p>
        </p:txBody>
      </p:sp>
      <p:sp>
        <p:nvSpPr>
          <p:cNvPr id="499" name="Google Shape;499;p13"/>
          <p:cNvSpPr txBox="1"/>
          <p:nvPr>
            <p:ph idx="1" type="body"/>
          </p:nvPr>
        </p:nvSpPr>
        <p:spPr>
          <a:xfrm>
            <a:off x="1930501" y="518300"/>
            <a:ext cx="416400" cy="32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600">
                <a:latin typeface="Arial"/>
                <a:ea typeface="Arial"/>
                <a:cs typeface="Arial"/>
                <a:sym typeface="Arial"/>
              </a:rPr>
              <a:t>left table</a:t>
            </a:r>
            <a:endParaRPr sz="600">
              <a:highlight>
                <a:schemeClr val="accent6"/>
              </a:highlight>
              <a:latin typeface="Arial"/>
              <a:ea typeface="Arial"/>
              <a:cs typeface="Arial"/>
              <a:sym typeface="Arial"/>
            </a:endParaRPr>
          </a:p>
        </p:txBody>
      </p:sp>
      <p:sp>
        <p:nvSpPr>
          <p:cNvPr id="500" name="Google Shape;500;p13"/>
          <p:cNvSpPr txBox="1"/>
          <p:nvPr>
            <p:ph idx="1" type="body"/>
          </p:nvPr>
        </p:nvSpPr>
        <p:spPr>
          <a:xfrm>
            <a:off x="2642799" y="518300"/>
            <a:ext cx="416400" cy="32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600">
                <a:latin typeface="Arial"/>
                <a:ea typeface="Arial"/>
                <a:cs typeface="Arial"/>
                <a:sym typeface="Arial"/>
              </a:rPr>
              <a:t>right table</a:t>
            </a:r>
            <a:endParaRPr sz="600">
              <a:highlight>
                <a:schemeClr val="accent6"/>
              </a:highlight>
              <a:latin typeface="Arial"/>
              <a:ea typeface="Arial"/>
              <a:cs typeface="Arial"/>
              <a:sym typeface="Arial"/>
            </a:endParaRPr>
          </a:p>
        </p:txBody>
      </p:sp>
      <p:pic>
        <p:nvPicPr>
          <p:cNvPr id="501" name="Google Shape;501;p13"/>
          <p:cNvPicPr preferRelativeResize="0"/>
          <p:nvPr/>
        </p:nvPicPr>
        <p:blipFill rotWithShape="1">
          <a:blip r:embed="rId3">
            <a:alphaModFix/>
          </a:blip>
          <a:srcRect b="0" l="0" r="0" t="0"/>
          <a:stretch/>
        </p:blipFill>
        <p:spPr>
          <a:xfrm>
            <a:off x="2401875" y="400119"/>
            <a:ext cx="214757" cy="553640"/>
          </a:xfrm>
          <a:prstGeom prst="rect">
            <a:avLst/>
          </a:prstGeom>
          <a:noFill/>
          <a:ln>
            <a:noFill/>
          </a:ln>
        </p:spPr>
      </p:pic>
      <p:sp>
        <p:nvSpPr>
          <p:cNvPr id="502" name="Google Shape;502;p13"/>
          <p:cNvSpPr/>
          <p:nvPr/>
        </p:nvSpPr>
        <p:spPr>
          <a:xfrm>
            <a:off x="2400950" y="281699"/>
            <a:ext cx="785700" cy="785700"/>
          </a:xfrm>
          <a:prstGeom prst="ellipse">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3" name="Google Shape;503;p13"/>
          <p:cNvCxnSpPr/>
          <p:nvPr/>
        </p:nvCxnSpPr>
        <p:spPr>
          <a:xfrm>
            <a:off x="6820175" y="2801138"/>
            <a:ext cx="1068900" cy="0"/>
          </a:xfrm>
          <a:prstGeom prst="straightConnector1">
            <a:avLst/>
          </a:prstGeom>
          <a:noFill/>
          <a:ln cap="flat" cmpd="sng" w="9525">
            <a:solidFill>
              <a:schemeClr val="dk2"/>
            </a:solidFill>
            <a:prstDash val="solid"/>
            <a:round/>
            <a:headEnd len="sm" w="sm" type="none"/>
            <a:tailEnd len="med" w="med" type="stealth"/>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14"/>
          <p:cNvSpPr/>
          <p:nvPr/>
        </p:nvSpPr>
        <p:spPr>
          <a:xfrm>
            <a:off x="-9450" y="-9450"/>
            <a:ext cx="12192000" cy="1409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4"/>
          <p:cNvSpPr/>
          <p:nvPr/>
        </p:nvSpPr>
        <p:spPr>
          <a:xfrm>
            <a:off x="2400950" y="281699"/>
            <a:ext cx="785700" cy="785700"/>
          </a:xfrm>
          <a:prstGeom prst="ellipse">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0" name="Google Shape;510;p14"/>
          <p:cNvPicPr preferRelativeResize="0"/>
          <p:nvPr/>
        </p:nvPicPr>
        <p:blipFill rotWithShape="1">
          <a:blip r:embed="rId3">
            <a:alphaModFix/>
          </a:blip>
          <a:srcRect b="0" l="0" r="0" t="0"/>
          <a:stretch/>
        </p:blipFill>
        <p:spPr>
          <a:xfrm>
            <a:off x="2401875" y="400119"/>
            <a:ext cx="214757" cy="553640"/>
          </a:xfrm>
          <a:prstGeom prst="rect">
            <a:avLst/>
          </a:prstGeom>
          <a:noFill/>
          <a:ln>
            <a:noFill/>
          </a:ln>
        </p:spPr>
      </p:pic>
      <p:sp>
        <p:nvSpPr>
          <p:cNvPr id="511" name="Google Shape;511;p14"/>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512" name="Google Shape;512;p14"/>
          <p:cNvGraphicFramePr/>
          <p:nvPr/>
        </p:nvGraphicFramePr>
        <p:xfrm>
          <a:off x="1830925" y="2225600"/>
          <a:ext cx="3000000" cy="3000000"/>
        </p:xfrm>
        <a:graphic>
          <a:graphicData uri="http://schemas.openxmlformats.org/drawingml/2006/table">
            <a:tbl>
              <a:tblPr>
                <a:noFill/>
                <a:tableStyleId>{EB0503B5-29D8-490A-ABC8-21A1ECC5FC7C}</a:tableStyleId>
              </a:tblPr>
              <a:tblGrid>
                <a:gridCol w="746000"/>
                <a:gridCol w="1167150"/>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title</a:t>
                      </a:r>
                      <a:endParaRPr b="1"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Star Wars</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Harry Potter</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Toy Story</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Up</a:t>
                      </a:r>
                      <a:endParaRPr sz="1200" u="none" cap="none" strike="noStrike">
                        <a:solidFill>
                          <a:schemeClr val="dk1"/>
                        </a:solidFill>
                        <a:latin typeface="Arial"/>
                        <a:ea typeface="Arial"/>
                        <a:cs typeface="Arial"/>
                        <a:sym typeface="Arial"/>
                      </a:endParaRPr>
                    </a:p>
                  </a:txBody>
                  <a:tcPr marT="91425" marB="91425" marR="91425" marL="91425"/>
                </a:tc>
              </a:tr>
            </a:tbl>
          </a:graphicData>
        </a:graphic>
      </p:graphicFrame>
      <p:sp>
        <p:nvSpPr>
          <p:cNvPr id="513" name="Google Shape;513;p14"/>
          <p:cNvSpPr txBox="1"/>
          <p:nvPr/>
        </p:nvSpPr>
        <p:spPr>
          <a:xfrm>
            <a:off x="1848625" y="1746000"/>
            <a:ext cx="1913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movies</a:t>
            </a:r>
            <a:endParaRPr b="1" i="0" sz="1800" u="none" cap="none" strike="noStrike">
              <a:solidFill>
                <a:schemeClr val="dk1"/>
              </a:solidFill>
              <a:latin typeface="Arial"/>
              <a:ea typeface="Arial"/>
              <a:cs typeface="Arial"/>
              <a:sym typeface="Arial"/>
            </a:endParaRPr>
          </a:p>
        </p:txBody>
      </p:sp>
      <p:graphicFrame>
        <p:nvGraphicFramePr>
          <p:cNvPr id="514" name="Google Shape;514;p14"/>
          <p:cNvGraphicFramePr/>
          <p:nvPr/>
        </p:nvGraphicFramePr>
        <p:xfrm>
          <a:off x="4196375" y="2226438"/>
          <a:ext cx="3000000" cy="3000000"/>
        </p:xfrm>
        <a:graphic>
          <a:graphicData uri="http://schemas.openxmlformats.org/drawingml/2006/table">
            <a:tbl>
              <a:tblPr>
                <a:noFill/>
                <a:tableStyleId>{EB0503B5-29D8-490A-ABC8-21A1ECC5FC7C}</a:tableStyleId>
              </a:tblPr>
              <a:tblGrid>
                <a:gridCol w="1120950"/>
                <a:gridCol w="1206300"/>
              </a:tblGrid>
              <a:tr h="3137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movie_id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rating</a:t>
                      </a:r>
                      <a:endParaRPr b="1" sz="1200" u="none" cap="none" strike="noStrike">
                        <a:solidFill>
                          <a:schemeClr val="dk1"/>
                        </a:solidFill>
                        <a:latin typeface="Arial"/>
                        <a:ea typeface="Arial"/>
                        <a:cs typeface="Arial"/>
                        <a:sym typeface="Arial"/>
                      </a:endParaRPr>
                    </a:p>
                  </a:txBody>
                  <a:tcPr marT="91425" marB="91425" marR="91425" marL="91425"/>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3.2</a:t>
                      </a:r>
                      <a:endParaRPr sz="1200" u="none" cap="none" strike="noStrike">
                        <a:solidFill>
                          <a:schemeClr val="dk1"/>
                        </a:solidFill>
                        <a:latin typeface="Arial"/>
                        <a:ea typeface="Arial"/>
                        <a:cs typeface="Arial"/>
                        <a:sym typeface="Arial"/>
                      </a:endParaRPr>
                    </a:p>
                  </a:txBody>
                  <a:tcPr marT="91425" marB="91425" marR="91425" marL="91425"/>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7.8</a:t>
                      </a:r>
                      <a:endParaRPr sz="1200" u="none" cap="none" strike="noStrike">
                        <a:solidFill>
                          <a:schemeClr val="dk1"/>
                        </a:solidFill>
                        <a:latin typeface="Arial"/>
                        <a:ea typeface="Arial"/>
                        <a:cs typeface="Arial"/>
                        <a:sym typeface="Arial"/>
                      </a:endParaRPr>
                    </a:p>
                  </a:txBody>
                  <a:tcPr marT="91425" marB="91425" marR="91425" marL="91425">
                    <a:lnB cap="flat" cmpd="sng" w="9525">
                      <a:solidFill>
                        <a:srgbClr val="9E9E9E"/>
                      </a:solidFill>
                      <a:prstDash val="solid"/>
                      <a:round/>
                      <a:headEnd len="sm" w="sm" type="none"/>
                      <a:tailEnd len="sm" w="sm" type="none"/>
                    </a:lnB>
                  </a:tcPr>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5</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1.1</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15" name="Google Shape;515;p14"/>
          <p:cNvSpPr txBox="1"/>
          <p:nvPr/>
        </p:nvSpPr>
        <p:spPr>
          <a:xfrm>
            <a:off x="4196375" y="1746000"/>
            <a:ext cx="2327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ratings</a:t>
            </a:r>
            <a:endParaRPr b="1" i="0" sz="2000" u="none" cap="none" strike="noStrike">
              <a:solidFill>
                <a:srgbClr val="000000"/>
              </a:solidFill>
              <a:latin typeface="Arial"/>
              <a:ea typeface="Arial"/>
              <a:cs typeface="Arial"/>
              <a:sym typeface="Arial"/>
            </a:endParaRPr>
          </a:p>
        </p:txBody>
      </p:sp>
      <p:graphicFrame>
        <p:nvGraphicFramePr>
          <p:cNvPr id="516" name="Google Shape;516;p14"/>
          <p:cNvGraphicFramePr/>
          <p:nvPr/>
        </p:nvGraphicFramePr>
        <p:xfrm>
          <a:off x="8250150" y="2257475"/>
          <a:ext cx="3000000" cy="3000000"/>
        </p:xfrm>
        <a:graphic>
          <a:graphicData uri="http://schemas.openxmlformats.org/drawingml/2006/table">
            <a:tbl>
              <a:tblPr>
                <a:noFill/>
                <a:tableStyleId>{EB0503B5-29D8-490A-ABC8-21A1ECC5FC7C}</a:tableStyleId>
              </a:tblPr>
              <a:tblGrid>
                <a:gridCol w="458925"/>
                <a:gridCol w="1185275"/>
                <a:gridCol w="929150"/>
                <a:gridCol w="801975"/>
              </a:tblGrid>
              <a:tr h="3657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id</a:t>
                      </a:r>
                      <a:endParaRPr b="1"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title</a:t>
                      </a:r>
                      <a:endParaRPr b="1"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movie_id</a:t>
                      </a:r>
                      <a:endParaRPr b="1"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rating</a:t>
                      </a:r>
                      <a:endParaRPr b="1"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Harry Potter</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3.2</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Up</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7.8</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5</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1.1</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17" name="Google Shape;517;p14"/>
          <p:cNvSpPr txBox="1"/>
          <p:nvPr/>
        </p:nvSpPr>
        <p:spPr>
          <a:xfrm>
            <a:off x="8691675" y="1746000"/>
            <a:ext cx="2327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Joining Result</a:t>
            </a:r>
            <a:endParaRPr b="1" i="0" sz="2000" u="none" cap="none" strike="noStrike">
              <a:solidFill>
                <a:srgbClr val="000000"/>
              </a:solidFill>
              <a:latin typeface="Arial"/>
              <a:ea typeface="Arial"/>
              <a:cs typeface="Arial"/>
              <a:sym typeface="Arial"/>
            </a:endParaRPr>
          </a:p>
        </p:txBody>
      </p:sp>
      <p:sp>
        <p:nvSpPr>
          <p:cNvPr id="518" name="Google Shape;518;p14"/>
          <p:cNvSpPr/>
          <p:nvPr/>
        </p:nvSpPr>
        <p:spPr>
          <a:xfrm>
            <a:off x="1830925" y="4508225"/>
            <a:ext cx="4162200" cy="13566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SELECT id, title, </a:t>
            </a:r>
            <a:r>
              <a:rPr b="0" i="0" lang="en-US" sz="1400" u="none" cap="none" strike="noStrike">
                <a:solidFill>
                  <a:schemeClr val="dk1"/>
                </a:solidFill>
                <a:highlight>
                  <a:schemeClr val="accent6"/>
                </a:highlight>
                <a:latin typeface="Consolas"/>
                <a:ea typeface="Consolas"/>
                <a:cs typeface="Consolas"/>
                <a:sym typeface="Consolas"/>
              </a:rPr>
              <a:t>movie_id</a:t>
            </a:r>
            <a:r>
              <a:rPr b="0" i="0" lang="en-US" sz="1400" u="none" cap="none" strike="noStrike">
                <a:solidFill>
                  <a:schemeClr val="lt1"/>
                </a:solidFill>
                <a:latin typeface="Consolas"/>
                <a:ea typeface="Consolas"/>
                <a:cs typeface="Consolas"/>
                <a:sym typeface="Consolas"/>
              </a:rPr>
              <a:t>, rating</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FROM</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    movies </a:t>
            </a:r>
            <a:r>
              <a:rPr b="0" i="0" lang="en-US" sz="1400" u="none" cap="none" strike="noStrike">
                <a:solidFill>
                  <a:schemeClr val="dk1"/>
                </a:solidFill>
                <a:highlight>
                  <a:schemeClr val="accent4"/>
                </a:highlight>
                <a:latin typeface="Consolas"/>
                <a:ea typeface="Consolas"/>
                <a:cs typeface="Consolas"/>
                <a:sym typeface="Consolas"/>
              </a:rPr>
              <a:t>RIGHT JOIN</a:t>
            </a:r>
            <a:r>
              <a:rPr b="0" i="0" lang="en-US" sz="1400" u="none" cap="none" strike="noStrike">
                <a:solidFill>
                  <a:schemeClr val="lt1"/>
                </a:solidFill>
                <a:latin typeface="Consolas"/>
                <a:ea typeface="Consolas"/>
                <a:cs typeface="Consolas"/>
                <a:sym typeface="Consolas"/>
              </a:rPr>
              <a:t> ratings</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        ON movies.id = ratings.movie_id</a:t>
            </a:r>
            <a:endParaRPr b="0" i="0" sz="1400" u="none" cap="none" strike="noStrike">
              <a:solidFill>
                <a:schemeClr val="lt1"/>
              </a:solidFill>
              <a:latin typeface="Consolas"/>
              <a:ea typeface="Consolas"/>
              <a:cs typeface="Consolas"/>
              <a:sym typeface="Consolas"/>
            </a:endParaRPr>
          </a:p>
        </p:txBody>
      </p:sp>
      <p:sp>
        <p:nvSpPr>
          <p:cNvPr id="519" name="Google Shape;519;p14"/>
          <p:cNvSpPr/>
          <p:nvPr/>
        </p:nvSpPr>
        <p:spPr>
          <a:xfrm>
            <a:off x="9166800" y="0"/>
            <a:ext cx="3025200" cy="392400"/>
          </a:xfrm>
          <a:prstGeom prst="rect">
            <a:avLst/>
          </a:prstGeom>
          <a:solidFill>
            <a:srgbClr val="CC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Not Available in SQLite</a:t>
            </a:r>
            <a:endParaRPr b="0" i="0" sz="1400" u="none" cap="none" strike="noStrike">
              <a:solidFill>
                <a:srgbClr val="FFFFFF"/>
              </a:solidFill>
              <a:latin typeface="Arial"/>
              <a:ea typeface="Arial"/>
              <a:cs typeface="Arial"/>
              <a:sym typeface="Arial"/>
            </a:endParaRPr>
          </a:p>
        </p:txBody>
      </p:sp>
      <p:sp>
        <p:nvSpPr>
          <p:cNvPr id="520" name="Google Shape;520;p14"/>
          <p:cNvSpPr/>
          <p:nvPr/>
        </p:nvSpPr>
        <p:spPr>
          <a:xfrm>
            <a:off x="1830927" y="286099"/>
            <a:ext cx="785700" cy="785700"/>
          </a:xfrm>
          <a:prstGeom prst="ellipse">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4"/>
          <p:cNvSpPr txBox="1"/>
          <p:nvPr/>
        </p:nvSpPr>
        <p:spPr>
          <a:xfrm>
            <a:off x="3409725" y="146200"/>
            <a:ext cx="64632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Right Join</a:t>
            </a:r>
            <a:endParaRPr b="0" i="0" sz="3500" u="none" cap="none" strike="noStrike">
              <a:solidFill>
                <a:srgbClr val="3E4754"/>
              </a:solidFill>
              <a:latin typeface="Arial"/>
              <a:ea typeface="Arial"/>
              <a:cs typeface="Arial"/>
              <a:sym typeface="Arial"/>
            </a:endParaRPr>
          </a:p>
        </p:txBody>
      </p:sp>
      <p:sp>
        <p:nvSpPr>
          <p:cNvPr id="522" name="Google Shape;522;p14"/>
          <p:cNvSpPr txBox="1"/>
          <p:nvPr>
            <p:ph idx="1" type="body"/>
          </p:nvPr>
        </p:nvSpPr>
        <p:spPr>
          <a:xfrm>
            <a:off x="1930501" y="518300"/>
            <a:ext cx="416400" cy="32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600">
                <a:latin typeface="Arial"/>
                <a:ea typeface="Arial"/>
                <a:cs typeface="Arial"/>
                <a:sym typeface="Arial"/>
              </a:rPr>
              <a:t>left table</a:t>
            </a:r>
            <a:endParaRPr sz="600">
              <a:highlight>
                <a:schemeClr val="accent6"/>
              </a:highlight>
              <a:latin typeface="Arial"/>
              <a:ea typeface="Arial"/>
              <a:cs typeface="Arial"/>
              <a:sym typeface="Arial"/>
            </a:endParaRPr>
          </a:p>
        </p:txBody>
      </p:sp>
      <p:sp>
        <p:nvSpPr>
          <p:cNvPr id="523" name="Google Shape;523;p14"/>
          <p:cNvSpPr txBox="1"/>
          <p:nvPr>
            <p:ph idx="1" type="body"/>
          </p:nvPr>
        </p:nvSpPr>
        <p:spPr>
          <a:xfrm>
            <a:off x="2642799" y="518300"/>
            <a:ext cx="416400" cy="32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600">
                <a:latin typeface="Arial"/>
                <a:ea typeface="Arial"/>
                <a:cs typeface="Arial"/>
                <a:sym typeface="Arial"/>
              </a:rPr>
              <a:t>right table</a:t>
            </a:r>
            <a:endParaRPr sz="600">
              <a:highlight>
                <a:schemeClr val="accent6"/>
              </a:highlight>
              <a:latin typeface="Arial"/>
              <a:ea typeface="Arial"/>
              <a:cs typeface="Arial"/>
              <a:sym typeface="Arial"/>
            </a:endParaRPr>
          </a:p>
        </p:txBody>
      </p:sp>
      <p:cxnSp>
        <p:nvCxnSpPr>
          <p:cNvPr id="524" name="Google Shape;524;p14"/>
          <p:cNvCxnSpPr/>
          <p:nvPr/>
        </p:nvCxnSpPr>
        <p:spPr>
          <a:xfrm>
            <a:off x="6820175" y="2988925"/>
            <a:ext cx="1068900" cy="0"/>
          </a:xfrm>
          <a:prstGeom prst="straightConnector1">
            <a:avLst/>
          </a:prstGeom>
          <a:noFill/>
          <a:ln cap="flat" cmpd="sng" w="9525">
            <a:solidFill>
              <a:schemeClr val="dk2"/>
            </a:solidFill>
            <a:prstDash val="solid"/>
            <a:round/>
            <a:headEnd len="sm" w="sm" type="none"/>
            <a:tailEnd len="med" w="med"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28" name="Shape 528"/>
        <p:cNvGrpSpPr/>
        <p:nvPr/>
      </p:nvGrpSpPr>
      <p:grpSpPr>
        <a:xfrm>
          <a:off x="0" y="0"/>
          <a:ext cx="0" cy="0"/>
          <a:chOff x="0" y="0"/>
          <a:chExt cx="0" cy="0"/>
        </a:xfrm>
      </p:grpSpPr>
      <p:sp>
        <p:nvSpPr>
          <p:cNvPr id="529" name="Google Shape;529;p15"/>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530" name="Google Shape;530;p15"/>
          <p:cNvGrpSpPr/>
          <p:nvPr/>
        </p:nvGrpSpPr>
        <p:grpSpPr>
          <a:xfrm>
            <a:off x="8923271" y="3307227"/>
            <a:ext cx="2993546" cy="2620037"/>
            <a:chOff x="5259751" y="732778"/>
            <a:chExt cx="6557604" cy="5739403"/>
          </a:xfrm>
        </p:grpSpPr>
        <p:grpSp>
          <p:nvGrpSpPr>
            <p:cNvPr id="531" name="Google Shape;531;p15"/>
            <p:cNvGrpSpPr/>
            <p:nvPr/>
          </p:nvGrpSpPr>
          <p:grpSpPr>
            <a:xfrm rot="-819746">
              <a:off x="7170211" y="1966797"/>
              <a:ext cx="818210" cy="1067033"/>
              <a:chOff x="7135192" y="1236172"/>
              <a:chExt cx="818214" cy="1067038"/>
            </a:xfrm>
          </p:grpSpPr>
          <p:sp>
            <p:nvSpPr>
              <p:cNvPr id="532" name="Google Shape;532;p15"/>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33" name="Google Shape;533;p15"/>
              <p:cNvGrpSpPr/>
              <p:nvPr/>
            </p:nvGrpSpPr>
            <p:grpSpPr>
              <a:xfrm>
                <a:off x="7135192" y="1625685"/>
                <a:ext cx="791271" cy="677525"/>
                <a:chOff x="1934025" y="1001650"/>
                <a:chExt cx="415300" cy="355600"/>
              </a:xfrm>
            </p:grpSpPr>
            <p:sp>
              <p:nvSpPr>
                <p:cNvPr id="534" name="Google Shape;534;p15"/>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5" name="Google Shape;535;p15"/>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6" name="Google Shape;536;p15"/>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7" name="Google Shape;537;p15"/>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538" name="Google Shape;538;p15"/>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9" name="Google Shape;539;p15"/>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40" name="Google Shape;540;p15"/>
            <p:cNvGrpSpPr/>
            <p:nvPr/>
          </p:nvGrpSpPr>
          <p:grpSpPr>
            <a:xfrm rot="929101">
              <a:off x="10666777" y="845650"/>
              <a:ext cx="970514" cy="919313"/>
              <a:chOff x="2583100" y="2973775"/>
              <a:chExt cx="461550" cy="437200"/>
            </a:xfrm>
          </p:grpSpPr>
          <p:sp>
            <p:nvSpPr>
              <p:cNvPr id="541" name="Google Shape;541;p15"/>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2" name="Google Shape;542;p15"/>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43" name="Google Shape;543;p15"/>
            <p:cNvGrpSpPr/>
            <p:nvPr/>
          </p:nvGrpSpPr>
          <p:grpSpPr>
            <a:xfrm>
              <a:off x="5259751" y="5850496"/>
              <a:ext cx="836142" cy="621685"/>
              <a:chOff x="5247525" y="3007275"/>
              <a:chExt cx="517575" cy="384825"/>
            </a:xfrm>
          </p:grpSpPr>
          <p:sp>
            <p:nvSpPr>
              <p:cNvPr id="544" name="Google Shape;544;p15"/>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5" name="Google Shape;545;p15"/>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46" name="Google Shape;546;p15"/>
            <p:cNvGrpSpPr/>
            <p:nvPr/>
          </p:nvGrpSpPr>
          <p:grpSpPr>
            <a:xfrm rot="-995577">
              <a:off x="8647544" y="3714912"/>
              <a:ext cx="874251" cy="717776"/>
              <a:chOff x="2599525" y="3688600"/>
              <a:chExt cx="428675" cy="351950"/>
            </a:xfrm>
          </p:grpSpPr>
          <p:sp>
            <p:nvSpPr>
              <p:cNvPr id="547" name="Google Shape;547;p15"/>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8" name="Google Shape;548;p15"/>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9" name="Google Shape;549;p15"/>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50" name="Google Shape;550;p15"/>
            <p:cNvGrpSpPr/>
            <p:nvPr/>
          </p:nvGrpSpPr>
          <p:grpSpPr>
            <a:xfrm>
              <a:off x="10447751" y="3460900"/>
              <a:ext cx="688381" cy="688381"/>
              <a:chOff x="5941025" y="3634400"/>
              <a:chExt cx="467650" cy="467650"/>
            </a:xfrm>
          </p:grpSpPr>
          <p:sp>
            <p:nvSpPr>
              <p:cNvPr id="551" name="Google Shape;551;p15"/>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2" name="Google Shape;552;p15"/>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3" name="Google Shape;553;p15"/>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4" name="Google Shape;554;p15"/>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5" name="Google Shape;555;p15"/>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6" name="Google Shape;556;p15"/>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57" name="Google Shape;557;p15"/>
            <p:cNvGrpSpPr/>
            <p:nvPr/>
          </p:nvGrpSpPr>
          <p:grpSpPr>
            <a:xfrm rot="-1150372">
              <a:off x="9034375" y="1570689"/>
              <a:ext cx="754925" cy="714869"/>
              <a:chOff x="5973900" y="318475"/>
              <a:chExt cx="401900" cy="380575"/>
            </a:xfrm>
          </p:grpSpPr>
          <p:sp>
            <p:nvSpPr>
              <p:cNvPr id="558" name="Google Shape;558;p15"/>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9" name="Google Shape;559;p15"/>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0" name="Google Shape;560;p15"/>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1" name="Google Shape;561;p15"/>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2" name="Google Shape;562;p15"/>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3" name="Google Shape;563;p15"/>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4" name="Google Shape;564;p15"/>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5" name="Google Shape;565;p15"/>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6" name="Google Shape;566;p15"/>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7" name="Google Shape;567;p15"/>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8" name="Google Shape;568;p15"/>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9" name="Google Shape;569;p15"/>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0" name="Google Shape;570;p15"/>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1" name="Google Shape;571;p15"/>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72" name="Google Shape;572;p15"/>
            <p:cNvGrpSpPr/>
            <p:nvPr/>
          </p:nvGrpSpPr>
          <p:grpSpPr>
            <a:xfrm rot="-2485038">
              <a:off x="7686107" y="5449622"/>
              <a:ext cx="833851" cy="799886"/>
              <a:chOff x="5233525" y="4954450"/>
              <a:chExt cx="538275" cy="516350"/>
            </a:xfrm>
          </p:grpSpPr>
          <p:sp>
            <p:nvSpPr>
              <p:cNvPr id="573" name="Google Shape;573;p15"/>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4" name="Google Shape;574;p15"/>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5" name="Google Shape;575;p15"/>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6" name="Google Shape;576;p15"/>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7" name="Google Shape;577;p15"/>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8" name="Google Shape;578;p15"/>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9" name="Google Shape;579;p15"/>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0" name="Google Shape;580;p15"/>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1" name="Google Shape;581;p15"/>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2" name="Google Shape;582;p15"/>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3" name="Google Shape;583;p15"/>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584" name="Google Shape;584;p15"/>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Full Outer Join</a:t>
            </a:r>
            <a:endParaRPr>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16"/>
          <p:cNvSpPr/>
          <p:nvPr/>
        </p:nvSpPr>
        <p:spPr>
          <a:xfrm>
            <a:off x="-9450" y="-9450"/>
            <a:ext cx="12192000" cy="1409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6"/>
          <p:cNvSpPr/>
          <p:nvPr/>
        </p:nvSpPr>
        <p:spPr>
          <a:xfrm>
            <a:off x="2400950" y="281699"/>
            <a:ext cx="785700" cy="785700"/>
          </a:xfrm>
          <a:prstGeom prst="ellipse">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6"/>
          <p:cNvSpPr/>
          <p:nvPr/>
        </p:nvSpPr>
        <p:spPr>
          <a:xfrm>
            <a:off x="1830927" y="286099"/>
            <a:ext cx="785700" cy="785700"/>
          </a:xfrm>
          <a:prstGeom prst="ellipse">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6"/>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593" name="Google Shape;593;p16"/>
          <p:cNvGraphicFramePr/>
          <p:nvPr/>
        </p:nvGraphicFramePr>
        <p:xfrm>
          <a:off x="1830925" y="2172800"/>
          <a:ext cx="3000000" cy="3000000"/>
        </p:xfrm>
        <a:graphic>
          <a:graphicData uri="http://schemas.openxmlformats.org/drawingml/2006/table">
            <a:tbl>
              <a:tblPr>
                <a:noFill/>
                <a:tableStyleId>{EB0503B5-29D8-490A-ABC8-21A1ECC5FC7C}</a:tableStyleId>
              </a:tblPr>
              <a:tblGrid>
                <a:gridCol w="746000"/>
                <a:gridCol w="1167150"/>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title</a:t>
                      </a:r>
                      <a:endParaRPr b="1"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Star Wars</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Harry Potter</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Toy Story</a:t>
                      </a:r>
                      <a:endParaRPr sz="1200" u="none" cap="none" strike="noStrike">
                        <a:solidFill>
                          <a:schemeClr val="dk1"/>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Up</a:t>
                      </a:r>
                      <a:endParaRPr sz="1200" u="none" cap="none" strike="noStrike">
                        <a:solidFill>
                          <a:schemeClr val="dk1"/>
                        </a:solidFill>
                        <a:latin typeface="Arial"/>
                        <a:ea typeface="Arial"/>
                        <a:cs typeface="Arial"/>
                        <a:sym typeface="Arial"/>
                      </a:endParaRPr>
                    </a:p>
                  </a:txBody>
                  <a:tcPr marT="91425" marB="91425" marR="91425" marL="91425"/>
                </a:tc>
              </a:tr>
            </a:tbl>
          </a:graphicData>
        </a:graphic>
      </p:graphicFrame>
      <p:sp>
        <p:nvSpPr>
          <p:cNvPr id="594" name="Google Shape;594;p16"/>
          <p:cNvSpPr txBox="1"/>
          <p:nvPr/>
        </p:nvSpPr>
        <p:spPr>
          <a:xfrm>
            <a:off x="1848625" y="1693200"/>
            <a:ext cx="1913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movies</a:t>
            </a:r>
            <a:endParaRPr b="1" i="0" sz="1800" u="none" cap="none" strike="noStrike">
              <a:solidFill>
                <a:schemeClr val="dk1"/>
              </a:solidFill>
              <a:latin typeface="Arial"/>
              <a:ea typeface="Arial"/>
              <a:cs typeface="Arial"/>
              <a:sym typeface="Arial"/>
            </a:endParaRPr>
          </a:p>
        </p:txBody>
      </p:sp>
      <p:graphicFrame>
        <p:nvGraphicFramePr>
          <p:cNvPr id="595" name="Google Shape;595;p16"/>
          <p:cNvGraphicFramePr/>
          <p:nvPr/>
        </p:nvGraphicFramePr>
        <p:xfrm>
          <a:off x="4196375" y="2172800"/>
          <a:ext cx="3000000" cy="3000000"/>
        </p:xfrm>
        <a:graphic>
          <a:graphicData uri="http://schemas.openxmlformats.org/drawingml/2006/table">
            <a:tbl>
              <a:tblPr>
                <a:noFill/>
                <a:tableStyleId>{EB0503B5-29D8-490A-ABC8-21A1ECC5FC7C}</a:tableStyleId>
              </a:tblPr>
              <a:tblGrid>
                <a:gridCol w="1120950"/>
                <a:gridCol w="1206300"/>
              </a:tblGrid>
              <a:tr h="3137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movie_id</a:t>
                      </a:r>
                      <a:endParaRPr b="1"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rating</a:t>
                      </a:r>
                      <a:endParaRPr b="1" sz="1200" u="none" cap="none" strike="noStrike">
                        <a:solidFill>
                          <a:schemeClr val="dk1"/>
                        </a:solidFill>
                        <a:latin typeface="Arial"/>
                        <a:ea typeface="Arial"/>
                        <a:cs typeface="Arial"/>
                        <a:sym typeface="Arial"/>
                      </a:endParaRPr>
                    </a:p>
                  </a:txBody>
                  <a:tcPr marT="91425" marB="91425" marR="91425" marL="91425"/>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3.2</a:t>
                      </a:r>
                      <a:endParaRPr sz="1200" u="none" cap="none" strike="noStrike">
                        <a:solidFill>
                          <a:schemeClr val="dk1"/>
                        </a:solidFill>
                        <a:latin typeface="Arial"/>
                        <a:ea typeface="Arial"/>
                        <a:cs typeface="Arial"/>
                        <a:sym typeface="Arial"/>
                      </a:endParaRPr>
                    </a:p>
                  </a:txBody>
                  <a:tcPr marT="91425" marB="91425" marR="91425" marL="91425"/>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7.8</a:t>
                      </a:r>
                      <a:endParaRPr sz="1200" u="none" cap="none" strike="noStrike">
                        <a:solidFill>
                          <a:schemeClr val="dk1"/>
                        </a:solidFill>
                        <a:latin typeface="Arial"/>
                        <a:ea typeface="Arial"/>
                        <a:cs typeface="Arial"/>
                        <a:sym typeface="Arial"/>
                      </a:endParaRPr>
                    </a:p>
                  </a:txBody>
                  <a:tcPr marT="91425" marB="91425" marR="91425" marL="91425">
                    <a:lnB cap="flat" cmpd="sng" w="9525">
                      <a:solidFill>
                        <a:srgbClr val="9E9E9E"/>
                      </a:solidFill>
                      <a:prstDash val="solid"/>
                      <a:round/>
                      <a:headEnd len="sm" w="sm" type="none"/>
                      <a:tailEnd len="sm" w="sm" type="none"/>
                    </a:lnB>
                  </a:tcPr>
                </a:tc>
              </a:tr>
              <a:tr h="285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5</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1.1</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96" name="Google Shape;596;p16"/>
          <p:cNvSpPr txBox="1"/>
          <p:nvPr/>
        </p:nvSpPr>
        <p:spPr>
          <a:xfrm>
            <a:off x="4196375" y="1693200"/>
            <a:ext cx="2327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ratings</a:t>
            </a:r>
            <a:endParaRPr b="1" i="0" sz="2000" u="none" cap="none" strike="noStrike">
              <a:solidFill>
                <a:srgbClr val="000000"/>
              </a:solidFill>
              <a:latin typeface="Arial"/>
              <a:ea typeface="Arial"/>
              <a:cs typeface="Arial"/>
              <a:sym typeface="Arial"/>
            </a:endParaRPr>
          </a:p>
        </p:txBody>
      </p:sp>
      <p:graphicFrame>
        <p:nvGraphicFramePr>
          <p:cNvPr id="597" name="Google Shape;597;p16"/>
          <p:cNvGraphicFramePr/>
          <p:nvPr/>
        </p:nvGraphicFramePr>
        <p:xfrm>
          <a:off x="8240725" y="2204675"/>
          <a:ext cx="3000000" cy="3000000"/>
        </p:xfrm>
        <a:graphic>
          <a:graphicData uri="http://schemas.openxmlformats.org/drawingml/2006/table">
            <a:tbl>
              <a:tblPr>
                <a:noFill/>
                <a:tableStyleId>{EB0503B5-29D8-490A-ABC8-21A1ECC5FC7C}</a:tableStyleId>
              </a:tblPr>
              <a:tblGrid>
                <a:gridCol w="458925"/>
                <a:gridCol w="1185275"/>
                <a:gridCol w="929150"/>
                <a:gridCol w="801975"/>
              </a:tblGrid>
              <a:tr h="3657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id</a:t>
                      </a:r>
                      <a:endParaRPr b="1"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title</a:t>
                      </a:r>
                      <a:endParaRPr b="1"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movie_id</a:t>
                      </a:r>
                      <a:endParaRPr b="1"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Arial"/>
                          <a:ea typeface="Arial"/>
                          <a:cs typeface="Arial"/>
                          <a:sym typeface="Arial"/>
                        </a:rPr>
                        <a:t>rating</a:t>
                      </a:r>
                      <a:endParaRPr b="1"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Star Wars</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Harry Potter</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3.2</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3</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Toy Story</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Up</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4</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7.8</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5</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Arial"/>
                          <a:ea typeface="Arial"/>
                          <a:cs typeface="Arial"/>
                          <a:sym typeface="Arial"/>
                        </a:rPr>
                        <a:t>1.1</a:t>
                      </a:r>
                      <a:endParaRPr sz="1200" u="none" cap="none" strike="noStrike">
                        <a:solidFill>
                          <a:schemeClr val="dk1"/>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98" name="Google Shape;598;p16"/>
          <p:cNvSpPr txBox="1"/>
          <p:nvPr/>
        </p:nvSpPr>
        <p:spPr>
          <a:xfrm>
            <a:off x="8682250" y="1693200"/>
            <a:ext cx="2327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Joining Result</a:t>
            </a:r>
            <a:endParaRPr b="1" i="0" sz="2000" u="none" cap="none" strike="noStrike">
              <a:solidFill>
                <a:srgbClr val="000000"/>
              </a:solidFill>
              <a:latin typeface="Arial"/>
              <a:ea typeface="Arial"/>
              <a:cs typeface="Arial"/>
              <a:sym typeface="Arial"/>
            </a:endParaRPr>
          </a:p>
        </p:txBody>
      </p:sp>
      <p:sp>
        <p:nvSpPr>
          <p:cNvPr id="599" name="Google Shape;599;p16"/>
          <p:cNvSpPr/>
          <p:nvPr/>
        </p:nvSpPr>
        <p:spPr>
          <a:xfrm>
            <a:off x="1830925" y="4505700"/>
            <a:ext cx="4304400" cy="13095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SELECT id, title, </a:t>
            </a:r>
            <a:r>
              <a:rPr b="0" i="0" lang="en-US" sz="1400" u="none" cap="none" strike="noStrike">
                <a:solidFill>
                  <a:schemeClr val="dk1"/>
                </a:solidFill>
                <a:highlight>
                  <a:schemeClr val="accent6"/>
                </a:highlight>
                <a:latin typeface="Consolas"/>
                <a:ea typeface="Consolas"/>
                <a:cs typeface="Consolas"/>
                <a:sym typeface="Consolas"/>
              </a:rPr>
              <a:t>movie_id</a:t>
            </a:r>
            <a:r>
              <a:rPr b="0" i="0" lang="en-US" sz="1400" u="none" cap="none" strike="noStrike">
                <a:solidFill>
                  <a:schemeClr val="lt1"/>
                </a:solidFill>
                <a:latin typeface="Consolas"/>
                <a:ea typeface="Consolas"/>
                <a:cs typeface="Consolas"/>
                <a:sym typeface="Consolas"/>
              </a:rPr>
              <a:t>, rating</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FROM</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    movies </a:t>
            </a:r>
            <a:r>
              <a:rPr b="0" i="0" lang="en-US" sz="1400" u="none" cap="none" strike="noStrike">
                <a:solidFill>
                  <a:schemeClr val="dk1"/>
                </a:solidFill>
                <a:highlight>
                  <a:schemeClr val="accent4"/>
                </a:highlight>
                <a:latin typeface="Consolas"/>
                <a:ea typeface="Consolas"/>
                <a:cs typeface="Consolas"/>
                <a:sym typeface="Consolas"/>
              </a:rPr>
              <a:t>FULL OUTER JOIN</a:t>
            </a:r>
            <a:r>
              <a:rPr b="0" i="0" lang="en-US" sz="1400" u="none" cap="none" strike="noStrike">
                <a:solidFill>
                  <a:schemeClr val="lt1"/>
                </a:solidFill>
                <a:latin typeface="Consolas"/>
                <a:ea typeface="Consolas"/>
                <a:cs typeface="Consolas"/>
                <a:sym typeface="Consolas"/>
              </a:rPr>
              <a:t> ratings</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        ON movies.id = ratings.movie_id</a:t>
            </a:r>
            <a:endParaRPr b="0" i="0" sz="1400" u="none" cap="none" strike="noStrike">
              <a:solidFill>
                <a:schemeClr val="lt1"/>
              </a:solidFill>
              <a:latin typeface="Consolas"/>
              <a:ea typeface="Consolas"/>
              <a:cs typeface="Consolas"/>
              <a:sym typeface="Consolas"/>
            </a:endParaRPr>
          </a:p>
        </p:txBody>
      </p:sp>
      <p:sp>
        <p:nvSpPr>
          <p:cNvPr id="600" name="Google Shape;600;p16"/>
          <p:cNvSpPr/>
          <p:nvPr/>
        </p:nvSpPr>
        <p:spPr>
          <a:xfrm>
            <a:off x="9166800" y="0"/>
            <a:ext cx="3025200" cy="392400"/>
          </a:xfrm>
          <a:prstGeom prst="rect">
            <a:avLst/>
          </a:prstGeom>
          <a:solidFill>
            <a:srgbClr val="CC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Not Available in SQLite</a:t>
            </a:r>
            <a:endParaRPr b="0" i="0" sz="1400" u="none" cap="none" strike="noStrike">
              <a:solidFill>
                <a:srgbClr val="FFFFFF"/>
              </a:solidFill>
              <a:latin typeface="Arial"/>
              <a:ea typeface="Arial"/>
              <a:cs typeface="Arial"/>
              <a:sym typeface="Arial"/>
            </a:endParaRPr>
          </a:p>
        </p:txBody>
      </p:sp>
      <p:sp>
        <p:nvSpPr>
          <p:cNvPr id="601" name="Google Shape;601;p16"/>
          <p:cNvSpPr txBox="1"/>
          <p:nvPr/>
        </p:nvSpPr>
        <p:spPr>
          <a:xfrm>
            <a:off x="3409725" y="146200"/>
            <a:ext cx="64632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Full Outer Join</a:t>
            </a:r>
            <a:endParaRPr b="0" i="0" sz="3500" u="none" cap="none" strike="noStrike">
              <a:solidFill>
                <a:srgbClr val="3E4754"/>
              </a:solidFill>
              <a:latin typeface="Arial"/>
              <a:ea typeface="Arial"/>
              <a:cs typeface="Arial"/>
              <a:sym typeface="Arial"/>
            </a:endParaRPr>
          </a:p>
        </p:txBody>
      </p:sp>
      <p:sp>
        <p:nvSpPr>
          <p:cNvPr id="602" name="Google Shape;602;p16"/>
          <p:cNvSpPr txBox="1"/>
          <p:nvPr>
            <p:ph idx="1" type="body"/>
          </p:nvPr>
        </p:nvSpPr>
        <p:spPr>
          <a:xfrm>
            <a:off x="1930501" y="518300"/>
            <a:ext cx="416400" cy="32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600">
                <a:latin typeface="Arial"/>
                <a:ea typeface="Arial"/>
                <a:cs typeface="Arial"/>
                <a:sym typeface="Arial"/>
              </a:rPr>
              <a:t>left table</a:t>
            </a:r>
            <a:endParaRPr sz="600">
              <a:highlight>
                <a:schemeClr val="accent6"/>
              </a:highlight>
              <a:latin typeface="Arial"/>
              <a:ea typeface="Arial"/>
              <a:cs typeface="Arial"/>
              <a:sym typeface="Arial"/>
            </a:endParaRPr>
          </a:p>
        </p:txBody>
      </p:sp>
      <p:sp>
        <p:nvSpPr>
          <p:cNvPr id="603" name="Google Shape;603;p16"/>
          <p:cNvSpPr txBox="1"/>
          <p:nvPr>
            <p:ph idx="1" type="body"/>
          </p:nvPr>
        </p:nvSpPr>
        <p:spPr>
          <a:xfrm>
            <a:off x="2642799" y="518300"/>
            <a:ext cx="416400" cy="3213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600">
                <a:latin typeface="Arial"/>
                <a:ea typeface="Arial"/>
                <a:cs typeface="Arial"/>
                <a:sym typeface="Arial"/>
              </a:rPr>
              <a:t>right table</a:t>
            </a:r>
            <a:endParaRPr sz="600">
              <a:highlight>
                <a:schemeClr val="accent6"/>
              </a:highlight>
              <a:latin typeface="Arial"/>
              <a:ea typeface="Arial"/>
              <a:cs typeface="Arial"/>
              <a:sym typeface="Arial"/>
            </a:endParaRPr>
          </a:p>
        </p:txBody>
      </p:sp>
      <p:cxnSp>
        <p:nvCxnSpPr>
          <p:cNvPr id="604" name="Google Shape;604;p16"/>
          <p:cNvCxnSpPr/>
          <p:nvPr/>
        </p:nvCxnSpPr>
        <p:spPr>
          <a:xfrm>
            <a:off x="6820175" y="2988925"/>
            <a:ext cx="1068900" cy="0"/>
          </a:xfrm>
          <a:prstGeom prst="straightConnector1">
            <a:avLst/>
          </a:prstGeom>
          <a:noFill/>
          <a:ln cap="flat" cmpd="sng" w="9525">
            <a:solidFill>
              <a:schemeClr val="dk2"/>
            </a:solidFill>
            <a:prstDash val="solid"/>
            <a:round/>
            <a:headEnd len="sm" w="sm" type="none"/>
            <a:tailEnd len="med" w="med" type="stealth"/>
          </a:ln>
        </p:spPr>
      </p:cxnSp>
      <p:pic>
        <p:nvPicPr>
          <p:cNvPr id="605" name="Google Shape;605;p16"/>
          <p:cNvPicPr preferRelativeResize="0"/>
          <p:nvPr/>
        </p:nvPicPr>
        <p:blipFill rotWithShape="1">
          <a:blip r:embed="rId3">
            <a:alphaModFix/>
          </a:blip>
          <a:srcRect b="0" l="0" r="0" t="0"/>
          <a:stretch/>
        </p:blipFill>
        <p:spPr>
          <a:xfrm>
            <a:off x="2390433" y="393050"/>
            <a:ext cx="252379" cy="56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7"/>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11" name="Google Shape;611;p17"/>
          <p:cNvPicPr preferRelativeResize="0"/>
          <p:nvPr/>
        </p:nvPicPr>
        <p:blipFill rotWithShape="1">
          <a:blip r:embed="rId3">
            <a:alphaModFix/>
          </a:blip>
          <a:srcRect b="0" l="0" r="0" t="0"/>
          <a:stretch/>
        </p:blipFill>
        <p:spPr>
          <a:xfrm>
            <a:off x="234128" y="4851022"/>
            <a:ext cx="2121249" cy="2121249"/>
          </a:xfrm>
          <a:prstGeom prst="rect">
            <a:avLst/>
          </a:prstGeom>
          <a:noFill/>
          <a:ln>
            <a:noFill/>
          </a:ln>
        </p:spPr>
      </p:pic>
      <p:sp>
        <p:nvSpPr>
          <p:cNvPr id="612" name="Google Shape;612;p17"/>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Summary</a:t>
            </a:r>
            <a:endParaRPr b="0" i="0" sz="3500" u="none" cap="none" strike="noStrike">
              <a:solidFill>
                <a:srgbClr val="3E4754"/>
              </a:solidFill>
              <a:latin typeface="Arial"/>
              <a:ea typeface="Arial"/>
              <a:cs typeface="Arial"/>
              <a:sym typeface="Arial"/>
            </a:endParaRPr>
          </a:p>
        </p:txBody>
      </p:sp>
      <p:sp>
        <p:nvSpPr>
          <p:cNvPr id="613" name="Google Shape;613;p17"/>
          <p:cNvSpPr txBox="1"/>
          <p:nvPr>
            <p:ph idx="1" type="body"/>
          </p:nvPr>
        </p:nvSpPr>
        <p:spPr>
          <a:xfrm>
            <a:off x="1954775" y="1984500"/>
            <a:ext cx="4780200" cy="3267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We’ve learnt joining can blend data on multiple tables</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We’ve learnt different kinds of joining</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Inner Join</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Left Join</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Right Join</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Full Outer Join</a:t>
            </a:r>
            <a:endParaRPr sz="1800">
              <a:latin typeface="Arial"/>
              <a:ea typeface="Arial"/>
              <a:cs typeface="Arial"/>
              <a:sym typeface="Arial"/>
            </a:endParaRPr>
          </a:p>
        </p:txBody>
      </p:sp>
      <p:sp>
        <p:nvSpPr>
          <p:cNvPr id="614" name="Google Shape;614;p17"/>
          <p:cNvSpPr/>
          <p:nvPr/>
        </p:nvSpPr>
        <p:spPr>
          <a:xfrm>
            <a:off x="10488718" y="4201243"/>
            <a:ext cx="1054200" cy="1054200"/>
          </a:xfrm>
          <a:prstGeom prst="ellipse">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5" name="Google Shape;615;p17"/>
          <p:cNvPicPr preferRelativeResize="0"/>
          <p:nvPr/>
        </p:nvPicPr>
        <p:blipFill rotWithShape="1">
          <a:blip r:embed="rId4">
            <a:alphaModFix/>
          </a:blip>
          <a:srcRect b="0" l="0" r="0" t="0"/>
          <a:stretch/>
        </p:blipFill>
        <p:spPr>
          <a:xfrm>
            <a:off x="10489959" y="4360131"/>
            <a:ext cx="288146" cy="742839"/>
          </a:xfrm>
          <a:prstGeom prst="rect">
            <a:avLst/>
          </a:prstGeom>
          <a:noFill/>
          <a:ln>
            <a:noFill/>
          </a:ln>
        </p:spPr>
      </p:pic>
      <p:sp>
        <p:nvSpPr>
          <p:cNvPr id="616" name="Google Shape;616;p17"/>
          <p:cNvSpPr/>
          <p:nvPr/>
        </p:nvSpPr>
        <p:spPr>
          <a:xfrm>
            <a:off x="9722657" y="2257306"/>
            <a:ext cx="1054200" cy="1054200"/>
          </a:xfrm>
          <a:prstGeom prst="ellipse">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7"/>
          <p:cNvSpPr/>
          <p:nvPr/>
        </p:nvSpPr>
        <p:spPr>
          <a:xfrm>
            <a:off x="10488718" y="2257306"/>
            <a:ext cx="1054200" cy="1054200"/>
          </a:xfrm>
          <a:prstGeom prst="ellipse">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7"/>
          <p:cNvSpPr/>
          <p:nvPr/>
        </p:nvSpPr>
        <p:spPr>
          <a:xfrm>
            <a:off x="7438088" y="4201243"/>
            <a:ext cx="1054200" cy="1054200"/>
          </a:xfrm>
          <a:prstGeom prst="ellipse">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7"/>
          <p:cNvSpPr txBox="1"/>
          <p:nvPr>
            <p:ph idx="1" type="body"/>
          </p:nvPr>
        </p:nvSpPr>
        <p:spPr>
          <a:xfrm>
            <a:off x="7572918" y="2574748"/>
            <a:ext cx="448500" cy="431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800">
                <a:latin typeface="Arial"/>
                <a:ea typeface="Arial"/>
                <a:cs typeface="Arial"/>
                <a:sym typeface="Arial"/>
              </a:rPr>
              <a:t>left table</a:t>
            </a:r>
            <a:endParaRPr sz="800">
              <a:highlight>
                <a:schemeClr val="accent6"/>
              </a:highlight>
              <a:latin typeface="Arial"/>
              <a:ea typeface="Arial"/>
              <a:cs typeface="Arial"/>
              <a:sym typeface="Arial"/>
            </a:endParaRPr>
          </a:p>
        </p:txBody>
      </p:sp>
      <p:sp>
        <p:nvSpPr>
          <p:cNvPr id="620" name="Google Shape;620;p17"/>
          <p:cNvSpPr txBox="1"/>
          <p:nvPr>
            <p:ph idx="1" type="body"/>
          </p:nvPr>
        </p:nvSpPr>
        <p:spPr>
          <a:xfrm>
            <a:off x="8630892" y="2574748"/>
            <a:ext cx="448500" cy="431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800">
                <a:latin typeface="Arial"/>
                <a:ea typeface="Arial"/>
                <a:cs typeface="Arial"/>
                <a:sym typeface="Arial"/>
              </a:rPr>
              <a:t>right table</a:t>
            </a:r>
            <a:endParaRPr sz="800">
              <a:highlight>
                <a:schemeClr val="accent6"/>
              </a:highlight>
              <a:latin typeface="Arial"/>
              <a:ea typeface="Arial"/>
              <a:cs typeface="Arial"/>
              <a:sym typeface="Arial"/>
            </a:endParaRPr>
          </a:p>
        </p:txBody>
      </p:sp>
      <p:sp>
        <p:nvSpPr>
          <p:cNvPr id="621" name="Google Shape;621;p17"/>
          <p:cNvSpPr txBox="1"/>
          <p:nvPr>
            <p:ph idx="1" type="body"/>
          </p:nvPr>
        </p:nvSpPr>
        <p:spPr>
          <a:xfrm>
            <a:off x="7792386" y="1980550"/>
            <a:ext cx="1111800" cy="2088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b="1" lang="en-US" sz="1200">
                <a:latin typeface="Arial"/>
                <a:ea typeface="Arial"/>
                <a:cs typeface="Arial"/>
                <a:sym typeface="Arial"/>
              </a:rPr>
              <a:t>INNER JOIN</a:t>
            </a:r>
            <a:endParaRPr b="1" sz="1200">
              <a:highlight>
                <a:schemeClr val="accent6"/>
              </a:highlight>
              <a:latin typeface="Arial"/>
              <a:ea typeface="Arial"/>
              <a:cs typeface="Arial"/>
              <a:sym typeface="Arial"/>
            </a:endParaRPr>
          </a:p>
        </p:txBody>
      </p:sp>
      <p:sp>
        <p:nvSpPr>
          <p:cNvPr id="622" name="Google Shape;622;p17"/>
          <p:cNvSpPr txBox="1"/>
          <p:nvPr>
            <p:ph idx="1" type="body"/>
          </p:nvPr>
        </p:nvSpPr>
        <p:spPr>
          <a:xfrm>
            <a:off x="10076965" y="1980550"/>
            <a:ext cx="1111800" cy="2088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b="1" lang="en-US" sz="1200">
                <a:latin typeface="Arial"/>
                <a:ea typeface="Arial"/>
                <a:cs typeface="Arial"/>
                <a:sym typeface="Arial"/>
              </a:rPr>
              <a:t>FULL JOIN</a:t>
            </a:r>
            <a:endParaRPr b="1" sz="1200">
              <a:highlight>
                <a:schemeClr val="accent6"/>
              </a:highlight>
              <a:latin typeface="Arial"/>
              <a:ea typeface="Arial"/>
              <a:cs typeface="Arial"/>
              <a:sym typeface="Arial"/>
            </a:endParaRPr>
          </a:p>
        </p:txBody>
      </p:sp>
      <p:sp>
        <p:nvSpPr>
          <p:cNvPr id="623" name="Google Shape;623;p17"/>
          <p:cNvSpPr txBox="1"/>
          <p:nvPr>
            <p:ph idx="1" type="body"/>
          </p:nvPr>
        </p:nvSpPr>
        <p:spPr>
          <a:xfrm>
            <a:off x="7792386" y="3894554"/>
            <a:ext cx="1111800" cy="2088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b="1" lang="en-US" sz="1200">
                <a:latin typeface="Arial"/>
                <a:ea typeface="Arial"/>
                <a:cs typeface="Arial"/>
                <a:sym typeface="Arial"/>
              </a:rPr>
              <a:t>LEFT JOIN</a:t>
            </a:r>
            <a:endParaRPr b="1" sz="1200">
              <a:highlight>
                <a:schemeClr val="accent6"/>
              </a:highlight>
              <a:latin typeface="Arial"/>
              <a:ea typeface="Arial"/>
              <a:cs typeface="Arial"/>
              <a:sym typeface="Arial"/>
            </a:endParaRPr>
          </a:p>
        </p:txBody>
      </p:sp>
      <p:sp>
        <p:nvSpPr>
          <p:cNvPr id="624" name="Google Shape;624;p17"/>
          <p:cNvSpPr txBox="1"/>
          <p:nvPr>
            <p:ph idx="1" type="body"/>
          </p:nvPr>
        </p:nvSpPr>
        <p:spPr>
          <a:xfrm>
            <a:off x="10076965" y="3894554"/>
            <a:ext cx="1111800" cy="2088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b="1" lang="en-US" sz="1200">
                <a:latin typeface="Arial"/>
                <a:ea typeface="Arial"/>
                <a:cs typeface="Arial"/>
                <a:sym typeface="Arial"/>
              </a:rPr>
              <a:t>RIGHT JOIN</a:t>
            </a:r>
            <a:endParaRPr b="1" sz="1200">
              <a:highlight>
                <a:schemeClr val="accent6"/>
              </a:highlight>
              <a:latin typeface="Arial"/>
              <a:ea typeface="Arial"/>
              <a:cs typeface="Arial"/>
              <a:sym typeface="Arial"/>
            </a:endParaRPr>
          </a:p>
        </p:txBody>
      </p:sp>
      <p:pic>
        <p:nvPicPr>
          <p:cNvPr id="625" name="Google Shape;625;p17"/>
          <p:cNvPicPr preferRelativeResize="0"/>
          <p:nvPr/>
        </p:nvPicPr>
        <p:blipFill rotWithShape="1">
          <a:blip r:embed="rId4">
            <a:alphaModFix/>
          </a:blip>
          <a:srcRect b="0" l="0" r="0" t="0"/>
          <a:stretch/>
        </p:blipFill>
        <p:spPr>
          <a:xfrm>
            <a:off x="8205389" y="2416194"/>
            <a:ext cx="288146" cy="742839"/>
          </a:xfrm>
          <a:prstGeom prst="rect">
            <a:avLst/>
          </a:prstGeom>
          <a:noFill/>
          <a:ln>
            <a:noFill/>
          </a:ln>
        </p:spPr>
      </p:pic>
      <p:sp>
        <p:nvSpPr>
          <p:cNvPr id="626" name="Google Shape;626;p17"/>
          <p:cNvSpPr/>
          <p:nvPr/>
        </p:nvSpPr>
        <p:spPr>
          <a:xfrm>
            <a:off x="7438088" y="2257306"/>
            <a:ext cx="1054200" cy="1054200"/>
          </a:xfrm>
          <a:prstGeom prst="ellipse">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7"/>
          <p:cNvSpPr/>
          <p:nvPr/>
        </p:nvSpPr>
        <p:spPr>
          <a:xfrm>
            <a:off x="8204148" y="2257306"/>
            <a:ext cx="1054200" cy="1054200"/>
          </a:xfrm>
          <a:prstGeom prst="ellipse">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7"/>
          <p:cNvSpPr txBox="1"/>
          <p:nvPr>
            <p:ph idx="1" type="body"/>
          </p:nvPr>
        </p:nvSpPr>
        <p:spPr>
          <a:xfrm>
            <a:off x="7572918" y="4518684"/>
            <a:ext cx="448500" cy="431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800">
                <a:latin typeface="Arial"/>
                <a:ea typeface="Arial"/>
                <a:cs typeface="Arial"/>
                <a:sym typeface="Arial"/>
              </a:rPr>
              <a:t>left table</a:t>
            </a:r>
            <a:endParaRPr sz="800">
              <a:highlight>
                <a:schemeClr val="accent6"/>
              </a:highlight>
              <a:latin typeface="Arial"/>
              <a:ea typeface="Arial"/>
              <a:cs typeface="Arial"/>
              <a:sym typeface="Arial"/>
            </a:endParaRPr>
          </a:p>
        </p:txBody>
      </p:sp>
      <p:sp>
        <p:nvSpPr>
          <p:cNvPr id="629" name="Google Shape;629;p17"/>
          <p:cNvSpPr txBox="1"/>
          <p:nvPr>
            <p:ph idx="1" type="body"/>
          </p:nvPr>
        </p:nvSpPr>
        <p:spPr>
          <a:xfrm>
            <a:off x="8630892" y="4518684"/>
            <a:ext cx="448500" cy="431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800">
                <a:latin typeface="Arial"/>
                <a:ea typeface="Arial"/>
                <a:cs typeface="Arial"/>
                <a:sym typeface="Arial"/>
              </a:rPr>
              <a:t>right table</a:t>
            </a:r>
            <a:endParaRPr sz="800">
              <a:highlight>
                <a:schemeClr val="accent6"/>
              </a:highlight>
              <a:latin typeface="Arial"/>
              <a:ea typeface="Arial"/>
              <a:cs typeface="Arial"/>
              <a:sym typeface="Arial"/>
            </a:endParaRPr>
          </a:p>
        </p:txBody>
      </p:sp>
      <p:pic>
        <p:nvPicPr>
          <p:cNvPr id="630" name="Google Shape;630;p17"/>
          <p:cNvPicPr preferRelativeResize="0"/>
          <p:nvPr/>
        </p:nvPicPr>
        <p:blipFill rotWithShape="1">
          <a:blip r:embed="rId4">
            <a:alphaModFix/>
          </a:blip>
          <a:srcRect b="0" l="0" r="0" t="0"/>
          <a:stretch/>
        </p:blipFill>
        <p:spPr>
          <a:xfrm>
            <a:off x="8205389" y="4360131"/>
            <a:ext cx="288146" cy="742839"/>
          </a:xfrm>
          <a:prstGeom prst="rect">
            <a:avLst/>
          </a:prstGeom>
          <a:noFill/>
          <a:ln>
            <a:noFill/>
          </a:ln>
        </p:spPr>
      </p:pic>
      <p:sp>
        <p:nvSpPr>
          <p:cNvPr id="631" name="Google Shape;631;p17"/>
          <p:cNvSpPr/>
          <p:nvPr/>
        </p:nvSpPr>
        <p:spPr>
          <a:xfrm>
            <a:off x="8204148" y="4201243"/>
            <a:ext cx="1054200" cy="1054200"/>
          </a:xfrm>
          <a:prstGeom prst="ellipse">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7"/>
          <p:cNvSpPr/>
          <p:nvPr/>
        </p:nvSpPr>
        <p:spPr>
          <a:xfrm>
            <a:off x="9722657" y="4201243"/>
            <a:ext cx="1054200" cy="1054200"/>
          </a:xfrm>
          <a:prstGeom prst="ellipse">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7"/>
          <p:cNvSpPr txBox="1"/>
          <p:nvPr>
            <p:ph idx="1" type="body"/>
          </p:nvPr>
        </p:nvSpPr>
        <p:spPr>
          <a:xfrm>
            <a:off x="9857488" y="2574748"/>
            <a:ext cx="448500" cy="431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800">
                <a:latin typeface="Arial"/>
                <a:ea typeface="Arial"/>
                <a:cs typeface="Arial"/>
                <a:sym typeface="Arial"/>
              </a:rPr>
              <a:t>left table</a:t>
            </a:r>
            <a:endParaRPr sz="800">
              <a:highlight>
                <a:schemeClr val="accent6"/>
              </a:highlight>
              <a:latin typeface="Arial"/>
              <a:ea typeface="Arial"/>
              <a:cs typeface="Arial"/>
              <a:sym typeface="Arial"/>
            </a:endParaRPr>
          </a:p>
        </p:txBody>
      </p:sp>
      <p:sp>
        <p:nvSpPr>
          <p:cNvPr id="634" name="Google Shape;634;p17"/>
          <p:cNvSpPr txBox="1"/>
          <p:nvPr>
            <p:ph idx="1" type="body"/>
          </p:nvPr>
        </p:nvSpPr>
        <p:spPr>
          <a:xfrm>
            <a:off x="10915462" y="2574748"/>
            <a:ext cx="448500" cy="431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800">
                <a:latin typeface="Arial"/>
                <a:ea typeface="Arial"/>
                <a:cs typeface="Arial"/>
                <a:sym typeface="Arial"/>
              </a:rPr>
              <a:t>right table</a:t>
            </a:r>
            <a:endParaRPr sz="800">
              <a:highlight>
                <a:schemeClr val="accent6"/>
              </a:highlight>
              <a:latin typeface="Arial"/>
              <a:ea typeface="Arial"/>
              <a:cs typeface="Arial"/>
              <a:sym typeface="Arial"/>
            </a:endParaRPr>
          </a:p>
        </p:txBody>
      </p:sp>
      <p:sp>
        <p:nvSpPr>
          <p:cNvPr id="635" name="Google Shape;635;p17"/>
          <p:cNvSpPr txBox="1"/>
          <p:nvPr>
            <p:ph idx="1" type="body"/>
          </p:nvPr>
        </p:nvSpPr>
        <p:spPr>
          <a:xfrm>
            <a:off x="9857488" y="4518684"/>
            <a:ext cx="448500" cy="431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800">
                <a:latin typeface="Arial"/>
                <a:ea typeface="Arial"/>
                <a:cs typeface="Arial"/>
                <a:sym typeface="Arial"/>
              </a:rPr>
              <a:t>left table</a:t>
            </a:r>
            <a:endParaRPr sz="800">
              <a:highlight>
                <a:schemeClr val="accent6"/>
              </a:highlight>
              <a:latin typeface="Arial"/>
              <a:ea typeface="Arial"/>
              <a:cs typeface="Arial"/>
              <a:sym typeface="Arial"/>
            </a:endParaRPr>
          </a:p>
        </p:txBody>
      </p:sp>
      <p:sp>
        <p:nvSpPr>
          <p:cNvPr id="636" name="Google Shape;636;p17"/>
          <p:cNvSpPr txBox="1"/>
          <p:nvPr>
            <p:ph idx="1" type="body"/>
          </p:nvPr>
        </p:nvSpPr>
        <p:spPr>
          <a:xfrm>
            <a:off x="10915462" y="4518684"/>
            <a:ext cx="448500" cy="4311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800">
                <a:latin typeface="Arial"/>
                <a:ea typeface="Arial"/>
                <a:cs typeface="Arial"/>
                <a:sym typeface="Arial"/>
              </a:rPr>
              <a:t>right table</a:t>
            </a:r>
            <a:endParaRPr sz="800">
              <a:highlight>
                <a:schemeClr val="accent6"/>
              </a:highlight>
              <a:latin typeface="Arial"/>
              <a:ea typeface="Arial"/>
              <a:cs typeface="Arial"/>
              <a:sym typeface="Arial"/>
            </a:endParaRPr>
          </a:p>
        </p:txBody>
      </p:sp>
      <p:pic>
        <p:nvPicPr>
          <p:cNvPr id="637" name="Google Shape;637;p17"/>
          <p:cNvPicPr preferRelativeResize="0"/>
          <p:nvPr/>
        </p:nvPicPr>
        <p:blipFill rotWithShape="1">
          <a:blip r:embed="rId5">
            <a:alphaModFix/>
          </a:blip>
          <a:srcRect b="0" l="0" r="0" t="0"/>
          <a:stretch/>
        </p:blipFill>
        <p:spPr>
          <a:xfrm>
            <a:off x="10489959" y="2412990"/>
            <a:ext cx="288146" cy="7428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
          <p:cNvPicPr preferRelativeResize="0"/>
          <p:nvPr/>
        </p:nvPicPr>
        <p:blipFill rotWithShape="1">
          <a:blip r:embed="rId3">
            <a:alphaModFix/>
          </a:blip>
          <a:srcRect b="0" l="0" r="0" t="0"/>
          <a:stretch/>
        </p:blipFill>
        <p:spPr>
          <a:xfrm>
            <a:off x="1285625" y="920325"/>
            <a:ext cx="4887676" cy="4887676"/>
          </a:xfrm>
          <a:prstGeom prst="rect">
            <a:avLst/>
          </a:prstGeom>
          <a:noFill/>
          <a:ln>
            <a:noFill/>
          </a:ln>
        </p:spPr>
      </p:pic>
      <p:sp>
        <p:nvSpPr>
          <p:cNvPr id="109" name="Google Shape;109;p2"/>
          <p:cNvSpPr txBox="1"/>
          <p:nvPr>
            <p:ph type="title"/>
          </p:nvPr>
        </p:nvSpPr>
        <p:spPr>
          <a:xfrm>
            <a:off x="7498700" y="1552500"/>
            <a:ext cx="3445200" cy="79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b="1" lang="en-US" sz="4000">
                <a:solidFill>
                  <a:schemeClr val="lt1"/>
                </a:solidFill>
                <a:latin typeface="Arial"/>
                <a:ea typeface="Arial"/>
                <a:cs typeface="Arial"/>
                <a:sym typeface="Arial"/>
              </a:rPr>
              <a:t>A G E N D A</a:t>
            </a:r>
            <a:endParaRPr b="1" sz="4000">
              <a:latin typeface="Arial"/>
              <a:ea typeface="Arial"/>
              <a:cs typeface="Arial"/>
              <a:sym typeface="Arial"/>
            </a:endParaRPr>
          </a:p>
        </p:txBody>
      </p:sp>
      <p:sp>
        <p:nvSpPr>
          <p:cNvPr id="110" name="Google Shape;110;p2"/>
          <p:cNvSpPr txBox="1"/>
          <p:nvPr>
            <p:ph idx="1" type="body"/>
          </p:nvPr>
        </p:nvSpPr>
        <p:spPr>
          <a:xfrm>
            <a:off x="7394800" y="2635200"/>
            <a:ext cx="3151800" cy="3738000"/>
          </a:xfrm>
          <a:prstGeom prst="rect">
            <a:avLst/>
          </a:prstGeom>
          <a:noFill/>
          <a:ln>
            <a:noFill/>
          </a:ln>
        </p:spPr>
        <p:txBody>
          <a:bodyPr anchorCtr="0" anchor="t" bIns="45700" lIns="91425" spcFirstLastPara="1" rIns="91425" wrap="square" tIns="45700">
            <a:noAutofit/>
          </a:bodyPr>
          <a:lstStyle/>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What is Joining</a:t>
            </a:r>
            <a:endParaRPr sz="2400">
              <a:solidFill>
                <a:schemeClr val="lt1"/>
              </a:solidFill>
              <a:latin typeface="Arial"/>
              <a:ea typeface="Arial"/>
              <a:cs typeface="Arial"/>
              <a:sym typeface="Arial"/>
            </a:endParaRPr>
          </a:p>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Types of Joins</a:t>
            </a:r>
            <a:endParaRPr sz="2400">
              <a:solidFill>
                <a:schemeClr val="lt1"/>
              </a:solidFill>
              <a:latin typeface="Arial"/>
              <a:ea typeface="Arial"/>
              <a:cs typeface="Arial"/>
              <a:sym typeface="Arial"/>
            </a:endParaRPr>
          </a:p>
          <a:p>
            <a:pPr indent="-266700" lvl="1" marL="685800" rtl="0" algn="l">
              <a:lnSpc>
                <a:spcPct val="150000"/>
              </a:lnSpc>
              <a:spcBef>
                <a:spcPts val="0"/>
              </a:spcBef>
              <a:spcAft>
                <a:spcPts val="0"/>
              </a:spcAft>
              <a:buClr>
                <a:schemeClr val="lt1"/>
              </a:buClr>
              <a:buSzPts val="2400"/>
              <a:buFont typeface="Arial"/>
              <a:buChar char="•"/>
            </a:pPr>
            <a:r>
              <a:rPr lang="en-US">
                <a:solidFill>
                  <a:schemeClr val="lt1"/>
                </a:solidFill>
                <a:latin typeface="Arial"/>
                <a:ea typeface="Arial"/>
                <a:cs typeface="Arial"/>
                <a:sym typeface="Arial"/>
              </a:rPr>
              <a:t>Inner Join</a:t>
            </a:r>
            <a:endParaRPr>
              <a:solidFill>
                <a:schemeClr val="lt1"/>
              </a:solidFill>
              <a:latin typeface="Arial"/>
              <a:ea typeface="Arial"/>
              <a:cs typeface="Arial"/>
              <a:sym typeface="Arial"/>
            </a:endParaRPr>
          </a:p>
          <a:p>
            <a:pPr indent="-228600" lvl="1" marL="685800" rtl="0" algn="l">
              <a:lnSpc>
                <a:spcPct val="150000"/>
              </a:lnSpc>
              <a:spcBef>
                <a:spcPts val="0"/>
              </a:spcBef>
              <a:spcAft>
                <a:spcPts val="0"/>
              </a:spcAft>
              <a:buClr>
                <a:schemeClr val="lt1"/>
              </a:buClr>
              <a:buSzPts val="1800"/>
              <a:buFont typeface="Arial"/>
              <a:buChar char="•"/>
            </a:pPr>
            <a:r>
              <a:rPr lang="en-US">
                <a:solidFill>
                  <a:schemeClr val="lt1"/>
                </a:solidFill>
                <a:latin typeface="Arial"/>
                <a:ea typeface="Arial"/>
                <a:cs typeface="Arial"/>
                <a:sym typeface="Arial"/>
              </a:rPr>
              <a:t>Left Join &amp; Right Join</a:t>
            </a:r>
            <a:endParaRPr>
              <a:solidFill>
                <a:schemeClr val="lt1"/>
              </a:solidFill>
              <a:latin typeface="Arial"/>
              <a:ea typeface="Arial"/>
              <a:cs typeface="Arial"/>
              <a:sym typeface="Arial"/>
            </a:endParaRPr>
          </a:p>
          <a:p>
            <a:pPr indent="-228600" lvl="1" marL="685800" rtl="0" algn="l">
              <a:lnSpc>
                <a:spcPct val="150000"/>
              </a:lnSpc>
              <a:spcBef>
                <a:spcPts val="0"/>
              </a:spcBef>
              <a:spcAft>
                <a:spcPts val="0"/>
              </a:spcAft>
              <a:buClr>
                <a:schemeClr val="lt1"/>
              </a:buClr>
              <a:buSzPts val="1800"/>
              <a:buFont typeface="Arial"/>
              <a:buChar char="•"/>
            </a:pPr>
            <a:r>
              <a:rPr lang="en-US">
                <a:solidFill>
                  <a:schemeClr val="lt1"/>
                </a:solidFill>
                <a:latin typeface="Arial"/>
                <a:ea typeface="Arial"/>
                <a:cs typeface="Arial"/>
                <a:sym typeface="Arial"/>
              </a:rPr>
              <a:t>Full Outer Join</a:t>
            </a:r>
            <a:endParaRPr>
              <a:solidFill>
                <a:schemeClr val="lt1"/>
              </a:solidFill>
              <a:latin typeface="Arial"/>
              <a:ea typeface="Arial"/>
              <a:cs typeface="Arial"/>
              <a:sym typeface="Arial"/>
            </a:endParaRPr>
          </a:p>
        </p:txBody>
      </p:sp>
      <p:cxnSp>
        <p:nvCxnSpPr>
          <p:cNvPr id="111" name="Google Shape;111;p2"/>
          <p:cNvCxnSpPr/>
          <p:nvPr/>
        </p:nvCxnSpPr>
        <p:spPr>
          <a:xfrm>
            <a:off x="7394800" y="2431075"/>
            <a:ext cx="3151800" cy="0"/>
          </a:xfrm>
          <a:prstGeom prst="straightConnector1">
            <a:avLst/>
          </a:prstGeom>
          <a:noFill/>
          <a:ln cap="flat" cmpd="sng" w="9525">
            <a:solidFill>
              <a:schemeClr val="lt1"/>
            </a:solidFill>
            <a:prstDash val="solid"/>
            <a:round/>
            <a:headEnd len="sm" w="sm" type="none"/>
            <a:tailEnd len="sm" w="sm" type="none"/>
          </a:ln>
        </p:spPr>
      </p:cxnSp>
      <p:cxnSp>
        <p:nvCxnSpPr>
          <p:cNvPr id="112" name="Google Shape;112;p2"/>
          <p:cNvCxnSpPr/>
          <p:nvPr/>
        </p:nvCxnSpPr>
        <p:spPr>
          <a:xfrm>
            <a:off x="7394800" y="1471625"/>
            <a:ext cx="3151800" cy="0"/>
          </a:xfrm>
          <a:prstGeom prst="straightConnector1">
            <a:avLst/>
          </a:prstGeom>
          <a:noFill/>
          <a:ln cap="flat" cmpd="sng" w="9525">
            <a:solidFill>
              <a:schemeClr val="lt1"/>
            </a:solidFill>
            <a:prstDash val="solid"/>
            <a:round/>
            <a:headEnd len="sm" w="sm" type="none"/>
            <a:tailEnd len="sm" w="sm" type="none"/>
          </a:ln>
        </p:spPr>
      </p:cxnSp>
      <p:cxnSp>
        <p:nvCxnSpPr>
          <p:cNvPr id="113" name="Google Shape;113;p2"/>
          <p:cNvCxnSpPr/>
          <p:nvPr/>
        </p:nvCxnSpPr>
        <p:spPr>
          <a:xfrm>
            <a:off x="7394800" y="6061800"/>
            <a:ext cx="31518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sp>
        <p:nvSpPr>
          <p:cNvPr id="118" name="Google Shape;118;p3"/>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What is Joining?</a:t>
            </a:r>
            <a:endParaRPr>
              <a:solidFill>
                <a:schemeClr val="lt1"/>
              </a:solidFill>
              <a:latin typeface="Arial"/>
              <a:ea typeface="Arial"/>
              <a:cs typeface="Arial"/>
              <a:sym typeface="Arial"/>
            </a:endParaRPr>
          </a:p>
        </p:txBody>
      </p:sp>
      <p:sp>
        <p:nvSpPr>
          <p:cNvPr id="119" name="Google Shape;119;p3"/>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20" name="Google Shape;120;p3"/>
          <p:cNvGrpSpPr/>
          <p:nvPr/>
        </p:nvGrpSpPr>
        <p:grpSpPr>
          <a:xfrm>
            <a:off x="8923271" y="3307227"/>
            <a:ext cx="2993546" cy="2620037"/>
            <a:chOff x="5259751" y="732778"/>
            <a:chExt cx="6557604" cy="5739403"/>
          </a:xfrm>
        </p:grpSpPr>
        <p:grpSp>
          <p:nvGrpSpPr>
            <p:cNvPr id="121" name="Google Shape;121;p3"/>
            <p:cNvGrpSpPr/>
            <p:nvPr/>
          </p:nvGrpSpPr>
          <p:grpSpPr>
            <a:xfrm rot="-819746">
              <a:off x="7170211" y="1966797"/>
              <a:ext cx="818210" cy="1067033"/>
              <a:chOff x="7135192" y="1236172"/>
              <a:chExt cx="818214" cy="1067038"/>
            </a:xfrm>
          </p:grpSpPr>
          <p:sp>
            <p:nvSpPr>
              <p:cNvPr id="122" name="Google Shape;122;p3"/>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3" name="Google Shape;123;p3"/>
              <p:cNvGrpSpPr/>
              <p:nvPr/>
            </p:nvGrpSpPr>
            <p:grpSpPr>
              <a:xfrm>
                <a:off x="7135192" y="1625685"/>
                <a:ext cx="791271" cy="677525"/>
                <a:chOff x="1934025" y="1001650"/>
                <a:chExt cx="415300" cy="355600"/>
              </a:xfrm>
            </p:grpSpPr>
            <p:sp>
              <p:nvSpPr>
                <p:cNvPr id="124" name="Google Shape;124;p3"/>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 name="Google Shape;125;p3"/>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 name="Google Shape;126;p3"/>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 name="Google Shape;127;p3"/>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28" name="Google Shape;128;p3"/>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 name="Google Shape;129;p3"/>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30" name="Google Shape;130;p3"/>
            <p:cNvGrpSpPr/>
            <p:nvPr/>
          </p:nvGrpSpPr>
          <p:grpSpPr>
            <a:xfrm rot="929101">
              <a:off x="10666777" y="845650"/>
              <a:ext cx="970514" cy="919313"/>
              <a:chOff x="2583100" y="2973775"/>
              <a:chExt cx="461550" cy="437200"/>
            </a:xfrm>
          </p:grpSpPr>
          <p:sp>
            <p:nvSpPr>
              <p:cNvPr id="131" name="Google Shape;131;p3"/>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 name="Google Shape;132;p3"/>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3" name="Google Shape;133;p3"/>
            <p:cNvGrpSpPr/>
            <p:nvPr/>
          </p:nvGrpSpPr>
          <p:grpSpPr>
            <a:xfrm>
              <a:off x="5259751" y="5850496"/>
              <a:ext cx="836142" cy="621685"/>
              <a:chOff x="5247525" y="3007275"/>
              <a:chExt cx="517575" cy="384825"/>
            </a:xfrm>
          </p:grpSpPr>
          <p:sp>
            <p:nvSpPr>
              <p:cNvPr id="134" name="Google Shape;134;p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 name="Google Shape;135;p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6" name="Google Shape;136;p3"/>
            <p:cNvGrpSpPr/>
            <p:nvPr/>
          </p:nvGrpSpPr>
          <p:grpSpPr>
            <a:xfrm rot="-995577">
              <a:off x="8647544" y="3714912"/>
              <a:ext cx="874251" cy="717776"/>
              <a:chOff x="2599525" y="3688600"/>
              <a:chExt cx="428675" cy="351950"/>
            </a:xfrm>
          </p:grpSpPr>
          <p:sp>
            <p:nvSpPr>
              <p:cNvPr id="137" name="Google Shape;137;p3"/>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 name="Google Shape;138;p3"/>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 name="Google Shape;139;p3"/>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3"/>
            <p:cNvGrpSpPr/>
            <p:nvPr/>
          </p:nvGrpSpPr>
          <p:grpSpPr>
            <a:xfrm>
              <a:off x="10447751" y="3460900"/>
              <a:ext cx="688381" cy="688381"/>
              <a:chOff x="5941025" y="3634400"/>
              <a:chExt cx="467650" cy="467650"/>
            </a:xfrm>
          </p:grpSpPr>
          <p:sp>
            <p:nvSpPr>
              <p:cNvPr id="141" name="Google Shape;141;p3"/>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2" name="Google Shape;142;p3"/>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3" name="Google Shape;143;p3"/>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4" name="Google Shape;144;p3"/>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5" name="Google Shape;145;p3"/>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6" name="Google Shape;146;p3"/>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47" name="Google Shape;147;p3"/>
            <p:cNvGrpSpPr/>
            <p:nvPr/>
          </p:nvGrpSpPr>
          <p:grpSpPr>
            <a:xfrm rot="-1150372">
              <a:off x="9034375" y="1570689"/>
              <a:ext cx="754925" cy="714869"/>
              <a:chOff x="5973900" y="318475"/>
              <a:chExt cx="401900" cy="380575"/>
            </a:xfrm>
          </p:grpSpPr>
          <p:sp>
            <p:nvSpPr>
              <p:cNvPr id="148" name="Google Shape;148;p3"/>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 name="Google Shape;149;p3"/>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p3"/>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p3"/>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3"/>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p3"/>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p3"/>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p3"/>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p3"/>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 name="Google Shape;157;p3"/>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 name="Google Shape;158;p3"/>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 name="Google Shape;159;p3"/>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 name="Google Shape;160;p3"/>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 name="Google Shape;161;p3"/>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62" name="Google Shape;162;p3"/>
            <p:cNvGrpSpPr/>
            <p:nvPr/>
          </p:nvGrpSpPr>
          <p:grpSpPr>
            <a:xfrm rot="-2485038">
              <a:off x="7686107" y="5449622"/>
              <a:ext cx="833851" cy="799886"/>
              <a:chOff x="5233525" y="4954450"/>
              <a:chExt cx="538275" cy="516350"/>
            </a:xfrm>
          </p:grpSpPr>
          <p:sp>
            <p:nvSpPr>
              <p:cNvPr id="163" name="Google Shape;163;p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p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 name="Google Shape;165;p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 name="Google Shape;166;p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p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3"/>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p3"/>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1" name="Google Shape;171;p3"/>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2" name="Google Shape;172;p3"/>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3" name="Google Shape;173;p3"/>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p:nvPr/>
        </p:nvSpPr>
        <p:spPr>
          <a:xfrm>
            <a:off x="-9450" y="-9450"/>
            <a:ext cx="12192000" cy="1409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
          <p:cNvSpPr txBox="1"/>
          <p:nvPr>
            <p:ph idx="1" type="body"/>
          </p:nvPr>
        </p:nvSpPr>
        <p:spPr>
          <a:xfrm>
            <a:off x="1480450" y="1863475"/>
            <a:ext cx="5122200" cy="36987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Given there are relationship(s) between different tables, we can blend the two (or more) tables using </a:t>
            </a:r>
            <a:r>
              <a:rPr lang="en-US" sz="1800">
                <a:highlight>
                  <a:schemeClr val="accent6"/>
                </a:highlight>
                <a:latin typeface="Arial"/>
                <a:ea typeface="Arial"/>
                <a:cs typeface="Arial"/>
                <a:sym typeface="Arial"/>
              </a:rPr>
              <a:t>JOIN keyword</a:t>
            </a:r>
            <a:endParaRPr sz="1800">
              <a:highlight>
                <a:schemeClr val="accent6"/>
              </a:highlight>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In general, joining can provide a more complete picture of a set of data e.g. movie data + rating data</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Let’s see how we write the query to </a:t>
            </a:r>
            <a:r>
              <a:rPr lang="en-US" sz="1800">
                <a:highlight>
                  <a:srgbClr val="CFE2F3"/>
                </a:highlight>
                <a:latin typeface="Arial"/>
                <a:ea typeface="Arial"/>
                <a:cs typeface="Arial"/>
                <a:sym typeface="Arial"/>
              </a:rPr>
              <a:t>link the tables together</a:t>
            </a:r>
            <a:r>
              <a:rPr lang="en-US" sz="1800">
                <a:latin typeface="Arial"/>
                <a:ea typeface="Arial"/>
                <a:cs typeface="Arial"/>
                <a:sym typeface="Arial"/>
              </a:rPr>
              <a:t> and </a:t>
            </a:r>
            <a:r>
              <a:rPr lang="en-US" sz="1800">
                <a:highlight>
                  <a:srgbClr val="FCE5CD"/>
                </a:highlight>
                <a:latin typeface="Arial"/>
                <a:ea typeface="Arial"/>
                <a:cs typeface="Arial"/>
                <a:sym typeface="Arial"/>
              </a:rPr>
              <a:t>return the result of the joined tables</a:t>
            </a:r>
            <a:endParaRPr sz="1800">
              <a:highlight>
                <a:srgbClr val="FCE5CD"/>
              </a:highlight>
              <a:latin typeface="Arial"/>
              <a:ea typeface="Arial"/>
              <a:cs typeface="Arial"/>
              <a:sym typeface="Arial"/>
            </a:endParaRPr>
          </a:p>
        </p:txBody>
      </p:sp>
      <p:sp>
        <p:nvSpPr>
          <p:cNvPr id="180" name="Google Shape;180;p4"/>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 name="Google Shape;181;p4"/>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Joining</a:t>
            </a:r>
            <a:endParaRPr b="0" i="0" sz="3500" u="none" cap="none" strike="noStrike">
              <a:solidFill>
                <a:srgbClr val="3E4754"/>
              </a:solidFill>
              <a:latin typeface="Arial"/>
              <a:ea typeface="Arial"/>
              <a:cs typeface="Arial"/>
              <a:sym typeface="Arial"/>
            </a:endParaRPr>
          </a:p>
        </p:txBody>
      </p:sp>
      <p:graphicFrame>
        <p:nvGraphicFramePr>
          <p:cNvPr id="182" name="Google Shape;182;p4"/>
          <p:cNvGraphicFramePr/>
          <p:nvPr/>
        </p:nvGraphicFramePr>
        <p:xfrm>
          <a:off x="7163450" y="2867600"/>
          <a:ext cx="3000000" cy="3000000"/>
        </p:xfrm>
        <a:graphic>
          <a:graphicData uri="http://schemas.openxmlformats.org/drawingml/2006/table">
            <a:tbl>
              <a:tblPr>
                <a:noFill/>
                <a:tableStyleId>{EB0503B5-29D8-490A-ABC8-21A1ECC5FC7C}</a:tableStyleId>
              </a:tblPr>
              <a:tblGrid>
                <a:gridCol w="158585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id</a:t>
                      </a:r>
                      <a:endParaRPr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title</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year</a:t>
                      </a:r>
                      <a:endParaRPr sz="1600" u="none" cap="none" strike="noStrike">
                        <a:latin typeface="Arial"/>
                        <a:ea typeface="Arial"/>
                        <a:cs typeface="Arial"/>
                        <a:sym typeface="Arial"/>
                      </a:endParaRPr>
                    </a:p>
                  </a:txBody>
                  <a:tcPr marT="91425" marB="91425" marR="91425" marL="91425"/>
                </a:tc>
              </a:tr>
            </a:tbl>
          </a:graphicData>
        </a:graphic>
      </p:graphicFrame>
      <p:sp>
        <p:nvSpPr>
          <p:cNvPr id="183" name="Google Shape;183;p4"/>
          <p:cNvSpPr txBox="1"/>
          <p:nvPr/>
        </p:nvSpPr>
        <p:spPr>
          <a:xfrm>
            <a:off x="7163450" y="2336600"/>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1C1D21"/>
                </a:solidFill>
                <a:latin typeface="Arial"/>
                <a:ea typeface="Arial"/>
                <a:cs typeface="Arial"/>
                <a:sym typeface="Arial"/>
              </a:rPr>
              <a:t>movies</a:t>
            </a:r>
            <a:endParaRPr b="1" i="0" sz="1800" u="none" cap="none" strike="noStrike">
              <a:solidFill>
                <a:srgbClr val="1C1D21"/>
              </a:solidFill>
              <a:latin typeface="Arial"/>
              <a:ea typeface="Arial"/>
              <a:cs typeface="Arial"/>
              <a:sym typeface="Arial"/>
            </a:endParaRPr>
          </a:p>
        </p:txBody>
      </p:sp>
      <p:graphicFrame>
        <p:nvGraphicFramePr>
          <p:cNvPr id="184" name="Google Shape;184;p4"/>
          <p:cNvGraphicFramePr/>
          <p:nvPr/>
        </p:nvGraphicFramePr>
        <p:xfrm>
          <a:off x="9888750" y="2867600"/>
          <a:ext cx="3000000" cy="3000000"/>
        </p:xfrm>
        <a:graphic>
          <a:graphicData uri="http://schemas.openxmlformats.org/drawingml/2006/table">
            <a:tbl>
              <a:tblPr>
                <a:noFill/>
                <a:tableStyleId>{EB0503B5-29D8-490A-ABC8-21A1ECC5FC7C}</a:tableStyleId>
              </a:tblPr>
              <a:tblGrid>
                <a:gridCol w="158585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movie_id</a:t>
                      </a:r>
                      <a:endParaRPr sz="1600" u="none" cap="none" strike="noStrike">
                        <a:latin typeface="Arial"/>
                        <a:ea typeface="Arial"/>
                        <a:cs typeface="Arial"/>
                        <a:sym typeface="Arial"/>
                      </a:endParaRPr>
                    </a:p>
                  </a:txBody>
                  <a:tcPr marT="91425" marB="91425" marR="91425" marL="91425">
                    <a:solidFill>
                      <a:schemeClr val="accent6"/>
                    </a:solidFill>
                  </a:tcPr>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rating</a:t>
                      </a:r>
                      <a:endParaRPr sz="1400" u="none" cap="none" strike="noStrike">
                        <a:latin typeface="Arial"/>
                        <a:ea typeface="Arial"/>
                        <a:cs typeface="Arial"/>
                        <a:sym typeface="Arial"/>
                      </a:endParaRPr>
                    </a:p>
                  </a:txBody>
                  <a:tcPr marT="91425" marB="91425" marR="91425" marL="91425"/>
                </a:tc>
              </a:tr>
            </a:tbl>
          </a:graphicData>
        </a:graphic>
      </p:graphicFrame>
      <p:sp>
        <p:nvSpPr>
          <p:cNvPr id="185" name="Google Shape;185;p4"/>
          <p:cNvSpPr txBox="1"/>
          <p:nvPr/>
        </p:nvSpPr>
        <p:spPr>
          <a:xfrm>
            <a:off x="9888750" y="2336600"/>
            <a:ext cx="15858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1C1D21"/>
                </a:solidFill>
                <a:latin typeface="Arial"/>
                <a:ea typeface="Arial"/>
                <a:cs typeface="Arial"/>
                <a:sym typeface="Arial"/>
              </a:rPr>
              <a:t>ratings</a:t>
            </a:r>
            <a:endParaRPr b="1" i="0" sz="1800" u="none" cap="none" strike="noStrike">
              <a:solidFill>
                <a:srgbClr val="1C1D21"/>
              </a:solidFill>
              <a:latin typeface="Arial"/>
              <a:ea typeface="Arial"/>
              <a:cs typeface="Arial"/>
              <a:sym typeface="Arial"/>
            </a:endParaRPr>
          </a:p>
        </p:txBody>
      </p:sp>
      <p:cxnSp>
        <p:nvCxnSpPr>
          <p:cNvPr id="186" name="Google Shape;186;p4"/>
          <p:cNvCxnSpPr/>
          <p:nvPr/>
        </p:nvCxnSpPr>
        <p:spPr>
          <a:xfrm>
            <a:off x="8771975" y="3080800"/>
            <a:ext cx="1094100" cy="0"/>
          </a:xfrm>
          <a:prstGeom prst="straightConnector1">
            <a:avLst/>
          </a:prstGeom>
          <a:noFill/>
          <a:ln cap="flat" cmpd="sng" w="9525">
            <a:solidFill>
              <a:schemeClr val="dk2"/>
            </a:solidFill>
            <a:prstDash val="solid"/>
            <a:round/>
            <a:headEnd len="sm" w="sm" type="none"/>
            <a:tailEnd len="sm" w="sm" type="none"/>
          </a:ln>
        </p:spPr>
      </p:cxnSp>
      <p:cxnSp>
        <p:nvCxnSpPr>
          <p:cNvPr id="187" name="Google Shape;187;p4"/>
          <p:cNvCxnSpPr/>
          <p:nvPr/>
        </p:nvCxnSpPr>
        <p:spPr>
          <a:xfrm>
            <a:off x="8865775" y="3010450"/>
            <a:ext cx="0" cy="140700"/>
          </a:xfrm>
          <a:prstGeom prst="straightConnector1">
            <a:avLst/>
          </a:prstGeom>
          <a:noFill/>
          <a:ln cap="flat" cmpd="sng" w="9525">
            <a:solidFill>
              <a:schemeClr val="dk2"/>
            </a:solidFill>
            <a:prstDash val="solid"/>
            <a:round/>
            <a:headEnd len="sm" w="sm" type="none"/>
            <a:tailEnd len="sm" w="sm" type="none"/>
          </a:ln>
        </p:spPr>
      </p:cxnSp>
      <p:cxnSp>
        <p:nvCxnSpPr>
          <p:cNvPr id="188" name="Google Shape;188;p4"/>
          <p:cNvCxnSpPr/>
          <p:nvPr/>
        </p:nvCxnSpPr>
        <p:spPr>
          <a:xfrm>
            <a:off x="9753900" y="3010450"/>
            <a:ext cx="0" cy="1407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
          <p:cNvSpPr/>
          <p:nvPr/>
        </p:nvSpPr>
        <p:spPr>
          <a:xfrm>
            <a:off x="-9450" y="-9450"/>
            <a:ext cx="12192000" cy="1409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
          <p:cNvSpPr txBox="1"/>
          <p:nvPr>
            <p:ph idx="1" type="body"/>
          </p:nvPr>
        </p:nvSpPr>
        <p:spPr>
          <a:xfrm>
            <a:off x="1480450" y="1843250"/>
            <a:ext cx="5193300" cy="24399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Revisiting the relationship between movies and ratings, the primary key of movies table is “id”. The foreign key on ratings table is “movie_id”</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One-to-one relationships between movies and ratings</a:t>
            </a:r>
            <a:endParaRPr sz="1800">
              <a:highlight>
                <a:schemeClr val="accent6"/>
              </a:highlight>
              <a:latin typeface="Arial"/>
              <a:ea typeface="Arial"/>
              <a:cs typeface="Arial"/>
              <a:sym typeface="Arial"/>
            </a:endParaRPr>
          </a:p>
        </p:txBody>
      </p:sp>
      <p:sp>
        <p:nvSpPr>
          <p:cNvPr id="195" name="Google Shape;195;p5"/>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6" name="Google Shape;196;p5"/>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Quick Example on Joining</a:t>
            </a:r>
            <a:endParaRPr b="0" i="0" sz="3500" u="none" cap="none" strike="noStrike">
              <a:solidFill>
                <a:srgbClr val="3E4754"/>
              </a:solidFill>
              <a:latin typeface="Arial"/>
              <a:ea typeface="Arial"/>
              <a:cs typeface="Arial"/>
              <a:sym typeface="Arial"/>
            </a:endParaRPr>
          </a:p>
        </p:txBody>
      </p:sp>
      <p:sp>
        <p:nvSpPr>
          <p:cNvPr id="197" name="Google Shape;197;p5"/>
          <p:cNvSpPr/>
          <p:nvPr/>
        </p:nvSpPr>
        <p:spPr>
          <a:xfrm>
            <a:off x="1597150" y="4417025"/>
            <a:ext cx="4959900" cy="14028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SELECT *</a:t>
            </a:r>
            <a:endParaRPr b="0" i="0" sz="16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FROM</a:t>
            </a:r>
            <a:endParaRPr b="0" i="0" sz="16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    </a:t>
            </a:r>
            <a:r>
              <a:rPr b="0" i="0" lang="en-US" sz="1600" u="none" cap="none" strike="noStrike">
                <a:solidFill>
                  <a:schemeClr val="dk1"/>
                </a:solidFill>
                <a:highlight>
                  <a:schemeClr val="accent6"/>
                </a:highlight>
                <a:latin typeface="Consolas"/>
                <a:ea typeface="Consolas"/>
                <a:cs typeface="Consolas"/>
                <a:sym typeface="Consolas"/>
              </a:rPr>
              <a:t>movies JOIN ratings</a:t>
            </a:r>
            <a:endParaRPr b="0" i="0" sz="1600" u="none" cap="none" strike="noStrike">
              <a:solidFill>
                <a:schemeClr val="dk1"/>
              </a:solidFill>
              <a:highlight>
                <a:schemeClr val="accent6"/>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dk1"/>
                </a:solidFill>
                <a:highlight>
                  <a:schemeClr val="accent6"/>
                </a:highlight>
                <a:latin typeface="Consolas"/>
                <a:ea typeface="Consolas"/>
                <a:cs typeface="Consolas"/>
                <a:sym typeface="Consolas"/>
              </a:rPr>
              <a:t>        ON movies.id = ratings.movie_id</a:t>
            </a:r>
            <a:endParaRPr b="0" i="0" sz="1600" u="none" cap="none" strike="noStrike">
              <a:solidFill>
                <a:schemeClr val="dk1"/>
              </a:solidFill>
              <a:highlight>
                <a:schemeClr val="accent6"/>
              </a:highlight>
              <a:latin typeface="Consolas"/>
              <a:ea typeface="Consolas"/>
              <a:cs typeface="Consolas"/>
              <a:sym typeface="Consolas"/>
            </a:endParaRPr>
          </a:p>
        </p:txBody>
      </p:sp>
      <p:graphicFrame>
        <p:nvGraphicFramePr>
          <p:cNvPr id="198" name="Google Shape;198;p5"/>
          <p:cNvGraphicFramePr/>
          <p:nvPr/>
        </p:nvGraphicFramePr>
        <p:xfrm>
          <a:off x="7163450" y="2334200"/>
          <a:ext cx="3000000" cy="3000000"/>
        </p:xfrm>
        <a:graphic>
          <a:graphicData uri="http://schemas.openxmlformats.org/drawingml/2006/table">
            <a:tbl>
              <a:tblPr>
                <a:noFill/>
                <a:tableStyleId>{EB0503B5-29D8-490A-ABC8-21A1ECC5FC7C}</a:tableStyleId>
              </a:tblPr>
              <a:tblGrid>
                <a:gridCol w="158585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id</a:t>
                      </a:r>
                      <a:endParaRPr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title</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year</a:t>
                      </a:r>
                      <a:endParaRPr sz="1600" u="none" cap="none" strike="noStrike">
                        <a:latin typeface="Arial"/>
                        <a:ea typeface="Arial"/>
                        <a:cs typeface="Arial"/>
                        <a:sym typeface="Arial"/>
                      </a:endParaRPr>
                    </a:p>
                  </a:txBody>
                  <a:tcPr marT="91425" marB="91425" marR="91425" marL="91425"/>
                </a:tc>
              </a:tr>
            </a:tbl>
          </a:graphicData>
        </a:graphic>
      </p:graphicFrame>
      <p:sp>
        <p:nvSpPr>
          <p:cNvPr id="199" name="Google Shape;199;p5"/>
          <p:cNvSpPr txBox="1"/>
          <p:nvPr/>
        </p:nvSpPr>
        <p:spPr>
          <a:xfrm>
            <a:off x="7163450" y="1803200"/>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1C1D21"/>
                </a:solidFill>
                <a:latin typeface="Arial"/>
                <a:ea typeface="Arial"/>
                <a:cs typeface="Arial"/>
                <a:sym typeface="Arial"/>
              </a:rPr>
              <a:t>movies</a:t>
            </a:r>
            <a:endParaRPr b="1" i="0" sz="1800" u="none" cap="none" strike="noStrike">
              <a:solidFill>
                <a:srgbClr val="1C1D21"/>
              </a:solidFill>
              <a:latin typeface="Arial"/>
              <a:ea typeface="Arial"/>
              <a:cs typeface="Arial"/>
              <a:sym typeface="Arial"/>
            </a:endParaRPr>
          </a:p>
        </p:txBody>
      </p:sp>
      <p:graphicFrame>
        <p:nvGraphicFramePr>
          <p:cNvPr id="200" name="Google Shape;200;p5"/>
          <p:cNvGraphicFramePr/>
          <p:nvPr/>
        </p:nvGraphicFramePr>
        <p:xfrm>
          <a:off x="9888750" y="2334200"/>
          <a:ext cx="3000000" cy="3000000"/>
        </p:xfrm>
        <a:graphic>
          <a:graphicData uri="http://schemas.openxmlformats.org/drawingml/2006/table">
            <a:tbl>
              <a:tblPr>
                <a:noFill/>
                <a:tableStyleId>{EB0503B5-29D8-490A-ABC8-21A1ECC5FC7C}</a:tableStyleId>
              </a:tblPr>
              <a:tblGrid>
                <a:gridCol w="158585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movie_id</a:t>
                      </a:r>
                      <a:endParaRPr sz="1600" u="none" cap="none" strike="noStrike">
                        <a:latin typeface="Arial"/>
                        <a:ea typeface="Arial"/>
                        <a:cs typeface="Arial"/>
                        <a:sym typeface="Arial"/>
                      </a:endParaRPr>
                    </a:p>
                  </a:txBody>
                  <a:tcPr marT="91425" marB="91425" marR="91425" marL="91425">
                    <a:solidFill>
                      <a:schemeClr val="accent6"/>
                    </a:solidFill>
                  </a:tcPr>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rating</a:t>
                      </a:r>
                      <a:endParaRPr sz="1400" u="none" cap="none" strike="noStrike">
                        <a:latin typeface="Arial"/>
                        <a:ea typeface="Arial"/>
                        <a:cs typeface="Arial"/>
                        <a:sym typeface="Arial"/>
                      </a:endParaRPr>
                    </a:p>
                  </a:txBody>
                  <a:tcPr marT="91425" marB="91425" marR="91425" marL="91425"/>
                </a:tc>
              </a:tr>
            </a:tbl>
          </a:graphicData>
        </a:graphic>
      </p:graphicFrame>
      <p:sp>
        <p:nvSpPr>
          <p:cNvPr id="201" name="Google Shape;201;p5"/>
          <p:cNvSpPr txBox="1"/>
          <p:nvPr/>
        </p:nvSpPr>
        <p:spPr>
          <a:xfrm>
            <a:off x="9888750" y="1803200"/>
            <a:ext cx="15858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1C1D21"/>
                </a:solidFill>
                <a:latin typeface="Arial"/>
                <a:ea typeface="Arial"/>
                <a:cs typeface="Arial"/>
                <a:sym typeface="Arial"/>
              </a:rPr>
              <a:t>ratings</a:t>
            </a:r>
            <a:endParaRPr b="1" i="0" sz="1800" u="none" cap="none" strike="noStrike">
              <a:solidFill>
                <a:srgbClr val="1C1D21"/>
              </a:solidFill>
              <a:latin typeface="Arial"/>
              <a:ea typeface="Arial"/>
              <a:cs typeface="Arial"/>
              <a:sym typeface="Arial"/>
            </a:endParaRPr>
          </a:p>
        </p:txBody>
      </p:sp>
      <p:cxnSp>
        <p:nvCxnSpPr>
          <p:cNvPr id="202" name="Google Shape;202;p5"/>
          <p:cNvCxnSpPr/>
          <p:nvPr/>
        </p:nvCxnSpPr>
        <p:spPr>
          <a:xfrm>
            <a:off x="8771975" y="2547400"/>
            <a:ext cx="1094100" cy="0"/>
          </a:xfrm>
          <a:prstGeom prst="straightConnector1">
            <a:avLst/>
          </a:prstGeom>
          <a:noFill/>
          <a:ln cap="flat" cmpd="sng" w="9525">
            <a:solidFill>
              <a:schemeClr val="dk2"/>
            </a:solidFill>
            <a:prstDash val="solid"/>
            <a:round/>
            <a:headEnd len="sm" w="sm" type="none"/>
            <a:tailEnd len="sm" w="sm" type="none"/>
          </a:ln>
        </p:spPr>
      </p:cxnSp>
      <p:cxnSp>
        <p:nvCxnSpPr>
          <p:cNvPr id="203" name="Google Shape;203;p5"/>
          <p:cNvCxnSpPr/>
          <p:nvPr/>
        </p:nvCxnSpPr>
        <p:spPr>
          <a:xfrm>
            <a:off x="8865775" y="2477050"/>
            <a:ext cx="0" cy="140700"/>
          </a:xfrm>
          <a:prstGeom prst="straightConnector1">
            <a:avLst/>
          </a:prstGeom>
          <a:noFill/>
          <a:ln cap="flat" cmpd="sng" w="9525">
            <a:solidFill>
              <a:schemeClr val="dk2"/>
            </a:solidFill>
            <a:prstDash val="solid"/>
            <a:round/>
            <a:headEnd len="sm" w="sm" type="none"/>
            <a:tailEnd len="sm" w="sm" type="none"/>
          </a:ln>
        </p:spPr>
      </p:cxnSp>
      <p:cxnSp>
        <p:nvCxnSpPr>
          <p:cNvPr id="204" name="Google Shape;204;p5"/>
          <p:cNvCxnSpPr/>
          <p:nvPr/>
        </p:nvCxnSpPr>
        <p:spPr>
          <a:xfrm>
            <a:off x="9753900" y="2477050"/>
            <a:ext cx="0" cy="140700"/>
          </a:xfrm>
          <a:prstGeom prst="straightConnector1">
            <a:avLst/>
          </a:prstGeom>
          <a:noFill/>
          <a:ln cap="flat" cmpd="sng" w="9525">
            <a:solidFill>
              <a:schemeClr val="dk2"/>
            </a:solidFill>
            <a:prstDash val="solid"/>
            <a:round/>
            <a:headEnd len="sm" w="sm" type="none"/>
            <a:tailEnd len="sm" w="sm" type="none"/>
          </a:ln>
        </p:spPr>
      </p:cxnSp>
      <p:sp>
        <p:nvSpPr>
          <p:cNvPr id="205" name="Google Shape;205;p5"/>
          <p:cNvSpPr txBox="1"/>
          <p:nvPr/>
        </p:nvSpPr>
        <p:spPr>
          <a:xfrm>
            <a:off x="7163450" y="3708200"/>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1C1D21"/>
                </a:solidFill>
                <a:latin typeface="Arial"/>
                <a:ea typeface="Arial"/>
                <a:cs typeface="Arial"/>
                <a:sym typeface="Arial"/>
              </a:rPr>
              <a:t>Output</a:t>
            </a:r>
            <a:endParaRPr b="1" i="0" sz="1800" u="none" cap="none" strike="noStrike">
              <a:solidFill>
                <a:srgbClr val="1C1D21"/>
              </a:solidFill>
              <a:latin typeface="Arial"/>
              <a:ea typeface="Arial"/>
              <a:cs typeface="Arial"/>
              <a:sym typeface="Arial"/>
            </a:endParaRPr>
          </a:p>
        </p:txBody>
      </p:sp>
      <p:graphicFrame>
        <p:nvGraphicFramePr>
          <p:cNvPr id="206" name="Google Shape;206;p5"/>
          <p:cNvGraphicFramePr/>
          <p:nvPr/>
        </p:nvGraphicFramePr>
        <p:xfrm>
          <a:off x="7163450" y="4239200"/>
          <a:ext cx="3000000" cy="3000000"/>
        </p:xfrm>
        <a:graphic>
          <a:graphicData uri="http://schemas.openxmlformats.org/drawingml/2006/table">
            <a:tbl>
              <a:tblPr>
                <a:noFill/>
                <a:tableStyleId>{EB0503B5-29D8-490A-ABC8-21A1ECC5FC7C}</a:tableStyleId>
              </a:tblPr>
              <a:tblGrid>
                <a:gridCol w="158585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id</a:t>
                      </a:r>
                      <a:endParaRPr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title</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year</a:t>
                      </a:r>
                      <a:endParaRPr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movie_id</a:t>
                      </a:r>
                      <a:endParaRPr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rating</a:t>
                      </a:r>
                      <a:endParaRPr sz="1600" u="none" cap="none" strike="noStrike">
                        <a:latin typeface="Arial"/>
                        <a:ea typeface="Arial"/>
                        <a:cs typeface="Arial"/>
                        <a:sym typeface="Arial"/>
                      </a:endParaRPr>
                    </a:p>
                  </a:txBody>
                  <a:tcPr marT="91425" marB="91425" marR="91425" marL="91425"/>
                </a:tc>
              </a:tr>
            </a:tbl>
          </a:graphicData>
        </a:graphic>
      </p:graphicFrame>
      <p:sp>
        <p:nvSpPr>
          <p:cNvPr id="207" name="Google Shape;207;p5"/>
          <p:cNvSpPr txBox="1"/>
          <p:nvPr/>
        </p:nvSpPr>
        <p:spPr>
          <a:xfrm>
            <a:off x="8669375" y="3893650"/>
            <a:ext cx="19878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0"/>
              <a:buFont typeface="Arial"/>
              <a:buNone/>
            </a:pPr>
            <a:r>
              <a:rPr b="0" i="0" lang="en-US" sz="10000" u="none" cap="none" strike="noStrike">
                <a:solidFill>
                  <a:schemeClr val="dk1"/>
                </a:solidFill>
                <a:latin typeface="Arial"/>
                <a:ea typeface="Arial"/>
                <a:cs typeface="Arial"/>
                <a:sym typeface="Arial"/>
              </a:rPr>
              <a:t>}</a:t>
            </a:r>
            <a:endParaRPr b="0" i="0" sz="10000" u="none" cap="none" strike="noStrike">
              <a:solidFill>
                <a:schemeClr val="dk1"/>
              </a:solidFill>
              <a:latin typeface="Arial"/>
              <a:ea typeface="Arial"/>
              <a:cs typeface="Arial"/>
              <a:sym typeface="Arial"/>
            </a:endParaRPr>
          </a:p>
        </p:txBody>
      </p:sp>
      <p:sp>
        <p:nvSpPr>
          <p:cNvPr id="208" name="Google Shape;208;p5"/>
          <p:cNvSpPr txBox="1"/>
          <p:nvPr/>
        </p:nvSpPr>
        <p:spPr>
          <a:xfrm>
            <a:off x="9220850" y="4622600"/>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1C1D21"/>
                </a:solidFill>
                <a:latin typeface="Arial"/>
                <a:ea typeface="Arial"/>
                <a:cs typeface="Arial"/>
                <a:sym typeface="Arial"/>
              </a:rPr>
              <a:t>from movies table</a:t>
            </a:r>
            <a:endParaRPr b="0" i="0" sz="1800" u="none" cap="none" strike="noStrike">
              <a:solidFill>
                <a:srgbClr val="1C1D21"/>
              </a:solidFill>
              <a:latin typeface="Arial"/>
              <a:ea typeface="Arial"/>
              <a:cs typeface="Arial"/>
              <a:sym typeface="Arial"/>
            </a:endParaRPr>
          </a:p>
        </p:txBody>
      </p:sp>
      <p:sp>
        <p:nvSpPr>
          <p:cNvPr id="209" name="Google Shape;209;p5"/>
          <p:cNvSpPr txBox="1"/>
          <p:nvPr/>
        </p:nvSpPr>
        <p:spPr>
          <a:xfrm>
            <a:off x="8669375" y="5265250"/>
            <a:ext cx="3000000" cy="121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700"/>
              <a:buFont typeface="Arial"/>
              <a:buNone/>
            </a:pPr>
            <a:r>
              <a:rPr b="0" i="0" lang="en-US" sz="6700" u="none" cap="none" strike="noStrike">
                <a:solidFill>
                  <a:schemeClr val="dk1"/>
                </a:solidFill>
                <a:latin typeface="Arial"/>
                <a:ea typeface="Arial"/>
                <a:cs typeface="Arial"/>
                <a:sym typeface="Arial"/>
              </a:rPr>
              <a:t>}</a:t>
            </a:r>
            <a:endParaRPr b="0" i="0" sz="6700" u="none" cap="none" strike="noStrike">
              <a:solidFill>
                <a:schemeClr val="dk1"/>
              </a:solidFill>
              <a:latin typeface="Arial"/>
              <a:ea typeface="Arial"/>
              <a:cs typeface="Arial"/>
              <a:sym typeface="Arial"/>
            </a:endParaRPr>
          </a:p>
        </p:txBody>
      </p:sp>
      <p:sp>
        <p:nvSpPr>
          <p:cNvPr id="210" name="Google Shape;210;p5"/>
          <p:cNvSpPr txBox="1"/>
          <p:nvPr/>
        </p:nvSpPr>
        <p:spPr>
          <a:xfrm>
            <a:off x="9068450" y="5689400"/>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1C1D21"/>
                </a:solidFill>
                <a:latin typeface="Arial"/>
                <a:ea typeface="Arial"/>
                <a:cs typeface="Arial"/>
                <a:sym typeface="Arial"/>
              </a:rPr>
              <a:t>from ratings table</a:t>
            </a:r>
            <a:endParaRPr b="0" i="0" sz="1800" u="none" cap="none" strike="noStrike">
              <a:solidFill>
                <a:srgbClr val="1C1D2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6"/>
          <p:cNvSpPr/>
          <p:nvPr/>
        </p:nvSpPr>
        <p:spPr>
          <a:xfrm>
            <a:off x="-9450" y="-9450"/>
            <a:ext cx="12192000" cy="1409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
          <p:cNvSpPr txBox="1"/>
          <p:nvPr>
            <p:ph idx="1" type="body"/>
          </p:nvPr>
        </p:nvSpPr>
        <p:spPr>
          <a:xfrm>
            <a:off x="1480450" y="1843250"/>
            <a:ext cx="5193300" cy="24399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Revisiting the relationship between movies and ratings, the primary key of movies table is “id”. The foreign key on ratings table is “movie_id”</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One-to-one relationships between movies and ratings</a:t>
            </a:r>
            <a:endParaRPr sz="1800">
              <a:highlight>
                <a:schemeClr val="accent6"/>
              </a:highlight>
              <a:latin typeface="Arial"/>
              <a:ea typeface="Arial"/>
              <a:cs typeface="Arial"/>
              <a:sym typeface="Arial"/>
            </a:endParaRPr>
          </a:p>
        </p:txBody>
      </p:sp>
      <p:sp>
        <p:nvSpPr>
          <p:cNvPr id="217" name="Google Shape;217;p6"/>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 name="Google Shape;218;p6"/>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Quick Example on Joining</a:t>
            </a:r>
            <a:endParaRPr b="0" i="0" sz="3500" u="none" cap="none" strike="noStrike">
              <a:solidFill>
                <a:srgbClr val="3E4754"/>
              </a:solidFill>
              <a:latin typeface="Arial"/>
              <a:ea typeface="Arial"/>
              <a:cs typeface="Arial"/>
              <a:sym typeface="Arial"/>
            </a:endParaRPr>
          </a:p>
        </p:txBody>
      </p:sp>
      <p:sp>
        <p:nvSpPr>
          <p:cNvPr id="219" name="Google Shape;219;p6"/>
          <p:cNvSpPr/>
          <p:nvPr/>
        </p:nvSpPr>
        <p:spPr>
          <a:xfrm>
            <a:off x="1597150" y="4391150"/>
            <a:ext cx="4959900" cy="14028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SELECT id, title, year, rating</a:t>
            </a:r>
            <a:endParaRPr b="0" i="0" sz="16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FROM</a:t>
            </a:r>
            <a:endParaRPr b="0" i="0" sz="16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    </a:t>
            </a:r>
            <a:r>
              <a:rPr b="0" i="0" lang="en-US" sz="1600" u="none" cap="none" strike="noStrike">
                <a:solidFill>
                  <a:schemeClr val="dk1"/>
                </a:solidFill>
                <a:highlight>
                  <a:schemeClr val="accent6"/>
                </a:highlight>
                <a:latin typeface="Consolas"/>
                <a:ea typeface="Consolas"/>
                <a:cs typeface="Consolas"/>
                <a:sym typeface="Consolas"/>
              </a:rPr>
              <a:t>movies JOIN ratings</a:t>
            </a:r>
            <a:endParaRPr b="0" i="0" sz="1600" u="none" cap="none" strike="noStrike">
              <a:solidFill>
                <a:schemeClr val="dk1"/>
              </a:solidFill>
              <a:highlight>
                <a:schemeClr val="accent6"/>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dk1"/>
                </a:solidFill>
                <a:highlight>
                  <a:schemeClr val="accent6"/>
                </a:highlight>
                <a:latin typeface="Consolas"/>
                <a:ea typeface="Consolas"/>
                <a:cs typeface="Consolas"/>
                <a:sym typeface="Consolas"/>
              </a:rPr>
              <a:t>        ON movies.id = ratings.movie_id</a:t>
            </a:r>
            <a:endParaRPr b="0" i="0" sz="1600" u="none" cap="none" strike="noStrike">
              <a:solidFill>
                <a:schemeClr val="dk1"/>
              </a:solidFill>
              <a:highlight>
                <a:schemeClr val="accent6"/>
              </a:highlight>
              <a:latin typeface="Consolas"/>
              <a:ea typeface="Consolas"/>
              <a:cs typeface="Consolas"/>
              <a:sym typeface="Consolas"/>
            </a:endParaRPr>
          </a:p>
        </p:txBody>
      </p:sp>
      <p:graphicFrame>
        <p:nvGraphicFramePr>
          <p:cNvPr id="220" name="Google Shape;220;p6"/>
          <p:cNvGraphicFramePr/>
          <p:nvPr/>
        </p:nvGraphicFramePr>
        <p:xfrm>
          <a:off x="7163450" y="2334200"/>
          <a:ext cx="3000000" cy="3000000"/>
        </p:xfrm>
        <a:graphic>
          <a:graphicData uri="http://schemas.openxmlformats.org/drawingml/2006/table">
            <a:tbl>
              <a:tblPr>
                <a:noFill/>
                <a:tableStyleId>{EB0503B5-29D8-490A-ABC8-21A1ECC5FC7C}</a:tableStyleId>
              </a:tblPr>
              <a:tblGrid>
                <a:gridCol w="158585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id</a:t>
                      </a:r>
                      <a:endParaRPr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title</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year</a:t>
                      </a:r>
                      <a:endParaRPr sz="1600" u="none" cap="none" strike="noStrike">
                        <a:latin typeface="Arial"/>
                        <a:ea typeface="Arial"/>
                        <a:cs typeface="Arial"/>
                        <a:sym typeface="Arial"/>
                      </a:endParaRPr>
                    </a:p>
                  </a:txBody>
                  <a:tcPr marT="91425" marB="91425" marR="91425" marL="91425"/>
                </a:tc>
              </a:tr>
            </a:tbl>
          </a:graphicData>
        </a:graphic>
      </p:graphicFrame>
      <p:sp>
        <p:nvSpPr>
          <p:cNvPr id="221" name="Google Shape;221;p6"/>
          <p:cNvSpPr txBox="1"/>
          <p:nvPr/>
        </p:nvSpPr>
        <p:spPr>
          <a:xfrm>
            <a:off x="7163450" y="1803200"/>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1C1D21"/>
                </a:solidFill>
                <a:latin typeface="Arial"/>
                <a:ea typeface="Arial"/>
                <a:cs typeface="Arial"/>
                <a:sym typeface="Arial"/>
              </a:rPr>
              <a:t>movies</a:t>
            </a:r>
            <a:endParaRPr b="1" i="0" sz="1800" u="none" cap="none" strike="noStrike">
              <a:solidFill>
                <a:srgbClr val="1C1D21"/>
              </a:solidFill>
              <a:latin typeface="Arial"/>
              <a:ea typeface="Arial"/>
              <a:cs typeface="Arial"/>
              <a:sym typeface="Arial"/>
            </a:endParaRPr>
          </a:p>
        </p:txBody>
      </p:sp>
      <p:graphicFrame>
        <p:nvGraphicFramePr>
          <p:cNvPr id="222" name="Google Shape;222;p6"/>
          <p:cNvGraphicFramePr/>
          <p:nvPr/>
        </p:nvGraphicFramePr>
        <p:xfrm>
          <a:off x="9888750" y="2334200"/>
          <a:ext cx="3000000" cy="3000000"/>
        </p:xfrm>
        <a:graphic>
          <a:graphicData uri="http://schemas.openxmlformats.org/drawingml/2006/table">
            <a:tbl>
              <a:tblPr>
                <a:noFill/>
                <a:tableStyleId>{EB0503B5-29D8-490A-ABC8-21A1ECC5FC7C}</a:tableStyleId>
              </a:tblPr>
              <a:tblGrid>
                <a:gridCol w="158585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movie_id</a:t>
                      </a:r>
                      <a:endParaRPr sz="1600" u="none" cap="none" strike="noStrike">
                        <a:latin typeface="Arial"/>
                        <a:ea typeface="Arial"/>
                        <a:cs typeface="Arial"/>
                        <a:sym typeface="Arial"/>
                      </a:endParaRPr>
                    </a:p>
                  </a:txBody>
                  <a:tcPr marT="91425" marB="91425" marR="91425" marL="91425">
                    <a:solidFill>
                      <a:schemeClr val="accent6"/>
                    </a:solidFill>
                  </a:tcPr>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rating</a:t>
                      </a:r>
                      <a:endParaRPr sz="1400" u="none" cap="none" strike="noStrike">
                        <a:latin typeface="Arial"/>
                        <a:ea typeface="Arial"/>
                        <a:cs typeface="Arial"/>
                        <a:sym typeface="Arial"/>
                      </a:endParaRPr>
                    </a:p>
                  </a:txBody>
                  <a:tcPr marT="91425" marB="91425" marR="91425" marL="91425"/>
                </a:tc>
              </a:tr>
            </a:tbl>
          </a:graphicData>
        </a:graphic>
      </p:graphicFrame>
      <p:sp>
        <p:nvSpPr>
          <p:cNvPr id="223" name="Google Shape;223;p6"/>
          <p:cNvSpPr txBox="1"/>
          <p:nvPr/>
        </p:nvSpPr>
        <p:spPr>
          <a:xfrm>
            <a:off x="9888750" y="1803200"/>
            <a:ext cx="15858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1C1D21"/>
                </a:solidFill>
                <a:latin typeface="Arial"/>
                <a:ea typeface="Arial"/>
                <a:cs typeface="Arial"/>
                <a:sym typeface="Arial"/>
              </a:rPr>
              <a:t>ratings</a:t>
            </a:r>
            <a:endParaRPr b="1" i="0" sz="1800" u="none" cap="none" strike="noStrike">
              <a:solidFill>
                <a:srgbClr val="1C1D21"/>
              </a:solidFill>
              <a:latin typeface="Arial"/>
              <a:ea typeface="Arial"/>
              <a:cs typeface="Arial"/>
              <a:sym typeface="Arial"/>
            </a:endParaRPr>
          </a:p>
        </p:txBody>
      </p:sp>
      <p:cxnSp>
        <p:nvCxnSpPr>
          <p:cNvPr id="224" name="Google Shape;224;p6"/>
          <p:cNvCxnSpPr/>
          <p:nvPr/>
        </p:nvCxnSpPr>
        <p:spPr>
          <a:xfrm>
            <a:off x="8771975" y="2547400"/>
            <a:ext cx="1094100" cy="0"/>
          </a:xfrm>
          <a:prstGeom prst="straightConnector1">
            <a:avLst/>
          </a:prstGeom>
          <a:noFill/>
          <a:ln cap="flat" cmpd="sng" w="9525">
            <a:solidFill>
              <a:schemeClr val="dk2"/>
            </a:solidFill>
            <a:prstDash val="solid"/>
            <a:round/>
            <a:headEnd len="sm" w="sm" type="none"/>
            <a:tailEnd len="sm" w="sm" type="none"/>
          </a:ln>
        </p:spPr>
      </p:cxnSp>
      <p:cxnSp>
        <p:nvCxnSpPr>
          <p:cNvPr id="225" name="Google Shape;225;p6"/>
          <p:cNvCxnSpPr/>
          <p:nvPr/>
        </p:nvCxnSpPr>
        <p:spPr>
          <a:xfrm>
            <a:off x="8865775" y="2477050"/>
            <a:ext cx="0" cy="140700"/>
          </a:xfrm>
          <a:prstGeom prst="straightConnector1">
            <a:avLst/>
          </a:prstGeom>
          <a:noFill/>
          <a:ln cap="flat" cmpd="sng" w="9525">
            <a:solidFill>
              <a:schemeClr val="dk2"/>
            </a:solidFill>
            <a:prstDash val="solid"/>
            <a:round/>
            <a:headEnd len="sm" w="sm" type="none"/>
            <a:tailEnd len="sm" w="sm" type="none"/>
          </a:ln>
        </p:spPr>
      </p:cxnSp>
      <p:cxnSp>
        <p:nvCxnSpPr>
          <p:cNvPr id="226" name="Google Shape;226;p6"/>
          <p:cNvCxnSpPr/>
          <p:nvPr/>
        </p:nvCxnSpPr>
        <p:spPr>
          <a:xfrm>
            <a:off x="9753900" y="2477050"/>
            <a:ext cx="0" cy="140700"/>
          </a:xfrm>
          <a:prstGeom prst="straightConnector1">
            <a:avLst/>
          </a:prstGeom>
          <a:noFill/>
          <a:ln cap="flat" cmpd="sng" w="9525">
            <a:solidFill>
              <a:schemeClr val="dk2"/>
            </a:solidFill>
            <a:prstDash val="solid"/>
            <a:round/>
            <a:headEnd len="sm" w="sm" type="none"/>
            <a:tailEnd len="sm" w="sm" type="none"/>
          </a:ln>
        </p:spPr>
      </p:cxnSp>
      <p:sp>
        <p:nvSpPr>
          <p:cNvPr id="227" name="Google Shape;227;p6"/>
          <p:cNvSpPr txBox="1"/>
          <p:nvPr/>
        </p:nvSpPr>
        <p:spPr>
          <a:xfrm>
            <a:off x="7163450" y="3708200"/>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1C1D21"/>
                </a:solidFill>
                <a:latin typeface="Arial"/>
                <a:ea typeface="Arial"/>
                <a:cs typeface="Arial"/>
                <a:sym typeface="Arial"/>
              </a:rPr>
              <a:t>Output</a:t>
            </a:r>
            <a:endParaRPr b="1" i="0" sz="1800" u="none" cap="none" strike="noStrike">
              <a:solidFill>
                <a:srgbClr val="1C1D21"/>
              </a:solidFill>
              <a:latin typeface="Arial"/>
              <a:ea typeface="Arial"/>
              <a:cs typeface="Arial"/>
              <a:sym typeface="Arial"/>
            </a:endParaRPr>
          </a:p>
        </p:txBody>
      </p:sp>
      <p:graphicFrame>
        <p:nvGraphicFramePr>
          <p:cNvPr id="228" name="Google Shape;228;p6"/>
          <p:cNvGraphicFramePr/>
          <p:nvPr/>
        </p:nvGraphicFramePr>
        <p:xfrm>
          <a:off x="7163450" y="4239200"/>
          <a:ext cx="3000000" cy="3000000"/>
        </p:xfrm>
        <a:graphic>
          <a:graphicData uri="http://schemas.openxmlformats.org/drawingml/2006/table">
            <a:tbl>
              <a:tblPr>
                <a:noFill/>
                <a:tableStyleId>{EB0503B5-29D8-490A-ABC8-21A1ECC5FC7C}</a:tableStyleId>
              </a:tblPr>
              <a:tblGrid>
                <a:gridCol w="158585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id</a:t>
                      </a:r>
                      <a:endParaRPr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title</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year</a:t>
                      </a:r>
                      <a:endParaRPr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rating</a:t>
                      </a:r>
                      <a:endParaRPr sz="1600" u="none" cap="none" strike="noStrike">
                        <a:latin typeface="Arial"/>
                        <a:ea typeface="Arial"/>
                        <a:cs typeface="Arial"/>
                        <a:sym typeface="Arial"/>
                      </a:endParaRPr>
                    </a:p>
                  </a:txBody>
                  <a:tcPr marT="91425" marB="91425" marR="91425" marL="91425"/>
                </a:tc>
              </a:tr>
            </a:tbl>
          </a:graphicData>
        </a:graphic>
      </p:graphicFrame>
      <p:sp>
        <p:nvSpPr>
          <p:cNvPr id="229" name="Google Shape;229;p6"/>
          <p:cNvSpPr txBox="1"/>
          <p:nvPr/>
        </p:nvSpPr>
        <p:spPr>
          <a:xfrm>
            <a:off x="8669375" y="3893650"/>
            <a:ext cx="19878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0"/>
              <a:buFont typeface="Arial"/>
              <a:buNone/>
            </a:pPr>
            <a:r>
              <a:rPr b="0" i="0" lang="en-US" sz="10000" u="none" cap="none" strike="noStrike">
                <a:solidFill>
                  <a:schemeClr val="dk1"/>
                </a:solidFill>
                <a:latin typeface="Arial"/>
                <a:ea typeface="Arial"/>
                <a:cs typeface="Arial"/>
                <a:sym typeface="Arial"/>
              </a:rPr>
              <a:t>}</a:t>
            </a:r>
            <a:endParaRPr b="0" i="0" sz="10000" u="none" cap="none" strike="noStrike">
              <a:solidFill>
                <a:schemeClr val="dk1"/>
              </a:solidFill>
              <a:latin typeface="Arial"/>
              <a:ea typeface="Arial"/>
              <a:cs typeface="Arial"/>
              <a:sym typeface="Arial"/>
            </a:endParaRPr>
          </a:p>
        </p:txBody>
      </p:sp>
      <p:sp>
        <p:nvSpPr>
          <p:cNvPr id="230" name="Google Shape;230;p6"/>
          <p:cNvSpPr txBox="1"/>
          <p:nvPr/>
        </p:nvSpPr>
        <p:spPr>
          <a:xfrm>
            <a:off x="9220850" y="4622600"/>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1C1D21"/>
                </a:solidFill>
                <a:latin typeface="Arial"/>
                <a:ea typeface="Arial"/>
                <a:cs typeface="Arial"/>
                <a:sym typeface="Arial"/>
              </a:rPr>
              <a:t>from movies table</a:t>
            </a:r>
            <a:endParaRPr b="0" i="0" sz="1800" u="none" cap="none" strike="noStrike">
              <a:solidFill>
                <a:srgbClr val="1C1D21"/>
              </a:solidFill>
              <a:latin typeface="Arial"/>
              <a:ea typeface="Arial"/>
              <a:cs typeface="Arial"/>
              <a:sym typeface="Arial"/>
            </a:endParaRPr>
          </a:p>
        </p:txBody>
      </p:sp>
      <p:sp>
        <p:nvSpPr>
          <p:cNvPr id="231" name="Google Shape;231;p6"/>
          <p:cNvSpPr txBox="1"/>
          <p:nvPr/>
        </p:nvSpPr>
        <p:spPr>
          <a:xfrm>
            <a:off x="8745575" y="5350275"/>
            <a:ext cx="50775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a:t>
            </a:r>
            <a:endParaRPr b="0" i="0" sz="2700" u="none" cap="none" strike="noStrike">
              <a:solidFill>
                <a:schemeClr val="dk1"/>
              </a:solidFill>
              <a:latin typeface="Arial"/>
              <a:ea typeface="Arial"/>
              <a:cs typeface="Arial"/>
              <a:sym typeface="Arial"/>
            </a:endParaRPr>
          </a:p>
        </p:txBody>
      </p:sp>
      <p:sp>
        <p:nvSpPr>
          <p:cNvPr id="232" name="Google Shape;232;p6"/>
          <p:cNvSpPr txBox="1"/>
          <p:nvPr/>
        </p:nvSpPr>
        <p:spPr>
          <a:xfrm>
            <a:off x="9068450" y="5537000"/>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1C1D21"/>
                </a:solidFill>
                <a:latin typeface="Arial"/>
                <a:ea typeface="Arial"/>
                <a:cs typeface="Arial"/>
                <a:sym typeface="Arial"/>
              </a:rPr>
              <a:t>from ratings table</a:t>
            </a:r>
            <a:endParaRPr b="0" i="0" sz="1800" u="none" cap="none" strike="noStrike">
              <a:solidFill>
                <a:srgbClr val="1C1D2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sp>
        <p:nvSpPr>
          <p:cNvPr id="237" name="Google Shape;237;p7"/>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38" name="Google Shape;238;p7"/>
          <p:cNvGrpSpPr/>
          <p:nvPr/>
        </p:nvGrpSpPr>
        <p:grpSpPr>
          <a:xfrm>
            <a:off x="8923271" y="3307227"/>
            <a:ext cx="2993546" cy="2620037"/>
            <a:chOff x="5259751" y="732778"/>
            <a:chExt cx="6557604" cy="5739403"/>
          </a:xfrm>
        </p:grpSpPr>
        <p:grpSp>
          <p:nvGrpSpPr>
            <p:cNvPr id="239" name="Google Shape;239;p7"/>
            <p:cNvGrpSpPr/>
            <p:nvPr/>
          </p:nvGrpSpPr>
          <p:grpSpPr>
            <a:xfrm rot="-819746">
              <a:off x="7170211" y="1966797"/>
              <a:ext cx="818210" cy="1067033"/>
              <a:chOff x="7135192" y="1236172"/>
              <a:chExt cx="818214" cy="1067038"/>
            </a:xfrm>
          </p:grpSpPr>
          <p:sp>
            <p:nvSpPr>
              <p:cNvPr id="240" name="Google Shape;240;p7"/>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41" name="Google Shape;241;p7"/>
              <p:cNvGrpSpPr/>
              <p:nvPr/>
            </p:nvGrpSpPr>
            <p:grpSpPr>
              <a:xfrm>
                <a:off x="7135192" y="1625685"/>
                <a:ext cx="791271" cy="677525"/>
                <a:chOff x="1934025" y="1001650"/>
                <a:chExt cx="415300" cy="355600"/>
              </a:xfrm>
            </p:grpSpPr>
            <p:sp>
              <p:nvSpPr>
                <p:cNvPr id="242" name="Google Shape;242;p7"/>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3" name="Google Shape;243;p7"/>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4" name="Google Shape;244;p7"/>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5" name="Google Shape;245;p7"/>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46" name="Google Shape;246;p7"/>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7" name="Google Shape;247;p7"/>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48" name="Google Shape;248;p7"/>
            <p:cNvGrpSpPr/>
            <p:nvPr/>
          </p:nvGrpSpPr>
          <p:grpSpPr>
            <a:xfrm rot="929101">
              <a:off x="10666777" y="845650"/>
              <a:ext cx="970514" cy="919313"/>
              <a:chOff x="2583100" y="2973775"/>
              <a:chExt cx="461550" cy="437200"/>
            </a:xfrm>
          </p:grpSpPr>
          <p:sp>
            <p:nvSpPr>
              <p:cNvPr id="249" name="Google Shape;249;p7"/>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0" name="Google Shape;250;p7"/>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51" name="Google Shape;251;p7"/>
            <p:cNvGrpSpPr/>
            <p:nvPr/>
          </p:nvGrpSpPr>
          <p:grpSpPr>
            <a:xfrm>
              <a:off x="5259751" y="5850496"/>
              <a:ext cx="836142" cy="621685"/>
              <a:chOff x="5247525" y="3007275"/>
              <a:chExt cx="517575" cy="384825"/>
            </a:xfrm>
          </p:grpSpPr>
          <p:sp>
            <p:nvSpPr>
              <p:cNvPr id="252" name="Google Shape;252;p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3" name="Google Shape;253;p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54" name="Google Shape;254;p7"/>
            <p:cNvGrpSpPr/>
            <p:nvPr/>
          </p:nvGrpSpPr>
          <p:grpSpPr>
            <a:xfrm rot="-995577">
              <a:off x="8647544" y="3714912"/>
              <a:ext cx="874251" cy="717776"/>
              <a:chOff x="2599525" y="3688600"/>
              <a:chExt cx="428675" cy="351950"/>
            </a:xfrm>
          </p:grpSpPr>
          <p:sp>
            <p:nvSpPr>
              <p:cNvPr id="255" name="Google Shape;255;p7"/>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6" name="Google Shape;256;p7"/>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7" name="Google Shape;257;p7"/>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58" name="Google Shape;258;p7"/>
            <p:cNvGrpSpPr/>
            <p:nvPr/>
          </p:nvGrpSpPr>
          <p:grpSpPr>
            <a:xfrm>
              <a:off x="10447751" y="3460900"/>
              <a:ext cx="688381" cy="688381"/>
              <a:chOff x="5941025" y="3634400"/>
              <a:chExt cx="467650" cy="467650"/>
            </a:xfrm>
          </p:grpSpPr>
          <p:sp>
            <p:nvSpPr>
              <p:cNvPr id="259" name="Google Shape;259;p7"/>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0" name="Google Shape;260;p7"/>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1" name="Google Shape;261;p7"/>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2" name="Google Shape;262;p7"/>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3" name="Google Shape;263;p7"/>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4" name="Google Shape;264;p7"/>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65" name="Google Shape;265;p7"/>
            <p:cNvGrpSpPr/>
            <p:nvPr/>
          </p:nvGrpSpPr>
          <p:grpSpPr>
            <a:xfrm rot="-1150372">
              <a:off x="9034375" y="1570689"/>
              <a:ext cx="754925" cy="714869"/>
              <a:chOff x="5973900" y="318475"/>
              <a:chExt cx="401900" cy="380575"/>
            </a:xfrm>
          </p:grpSpPr>
          <p:sp>
            <p:nvSpPr>
              <p:cNvPr id="266" name="Google Shape;266;p7"/>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7" name="Google Shape;267;p7"/>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8" name="Google Shape;268;p7"/>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9" name="Google Shape;269;p7"/>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0" name="Google Shape;270;p7"/>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1" name="Google Shape;271;p7"/>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2" name="Google Shape;272;p7"/>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3" name="Google Shape;273;p7"/>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4" name="Google Shape;274;p7"/>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5" name="Google Shape;275;p7"/>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6" name="Google Shape;276;p7"/>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7" name="Google Shape;277;p7"/>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8" name="Google Shape;278;p7"/>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9" name="Google Shape;279;p7"/>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80" name="Google Shape;280;p7"/>
            <p:cNvGrpSpPr/>
            <p:nvPr/>
          </p:nvGrpSpPr>
          <p:grpSpPr>
            <a:xfrm rot="-2485038">
              <a:off x="7686107" y="5449622"/>
              <a:ext cx="833851" cy="799886"/>
              <a:chOff x="5233525" y="4954450"/>
              <a:chExt cx="538275" cy="516350"/>
            </a:xfrm>
          </p:grpSpPr>
          <p:sp>
            <p:nvSpPr>
              <p:cNvPr id="281" name="Google Shape;281;p7"/>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2" name="Google Shape;282;p7"/>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3" name="Google Shape;283;p7"/>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4" name="Google Shape;284;p7"/>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5" name="Google Shape;285;p7"/>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6" name="Google Shape;286;p7"/>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7" name="Google Shape;287;p7"/>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8" name="Google Shape;288;p7"/>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9" name="Google Shape;289;p7"/>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0" name="Google Shape;290;p7"/>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1" name="Google Shape;291;p7"/>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92" name="Google Shape;292;p7"/>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Types of Joining</a:t>
            </a:r>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8"/>
          <p:cNvSpPr/>
          <p:nvPr/>
        </p:nvSpPr>
        <p:spPr>
          <a:xfrm>
            <a:off x="8295950" y="4360725"/>
            <a:ext cx="1497000" cy="1497000"/>
          </a:xfrm>
          <a:prstGeom prst="ellipse">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8" name="Google Shape;298;p8"/>
          <p:cNvPicPr preferRelativeResize="0"/>
          <p:nvPr/>
        </p:nvPicPr>
        <p:blipFill rotWithShape="1">
          <a:blip r:embed="rId3">
            <a:alphaModFix/>
          </a:blip>
          <a:srcRect b="0" l="0" r="0" t="0"/>
          <a:stretch/>
        </p:blipFill>
        <p:spPr>
          <a:xfrm>
            <a:off x="8297712" y="4586350"/>
            <a:ext cx="409175" cy="1054850"/>
          </a:xfrm>
          <a:prstGeom prst="rect">
            <a:avLst/>
          </a:prstGeom>
          <a:noFill/>
          <a:ln>
            <a:noFill/>
          </a:ln>
        </p:spPr>
      </p:pic>
      <p:sp>
        <p:nvSpPr>
          <p:cNvPr id="299" name="Google Shape;299;p8"/>
          <p:cNvSpPr/>
          <p:nvPr/>
        </p:nvSpPr>
        <p:spPr>
          <a:xfrm>
            <a:off x="7208125" y="1882375"/>
            <a:ext cx="1497000" cy="1497000"/>
          </a:xfrm>
          <a:prstGeom prst="ellipse">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8"/>
          <p:cNvSpPr/>
          <p:nvPr/>
        </p:nvSpPr>
        <p:spPr>
          <a:xfrm>
            <a:off x="8295950" y="1882375"/>
            <a:ext cx="1497000" cy="1497000"/>
          </a:xfrm>
          <a:prstGeom prst="ellipse">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8"/>
          <p:cNvSpPr/>
          <p:nvPr/>
        </p:nvSpPr>
        <p:spPr>
          <a:xfrm>
            <a:off x="2629813" y="4360725"/>
            <a:ext cx="1497000" cy="1497000"/>
          </a:xfrm>
          <a:prstGeom prst="ellipse">
            <a:avLst/>
          </a:prstGeom>
          <a:solidFill>
            <a:srgbClr val="9FC5E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8"/>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3" name="Google Shape;303;p8"/>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Overview on Types of Joining</a:t>
            </a:r>
            <a:endParaRPr b="0" i="0" sz="3500" u="none" cap="none" strike="noStrike">
              <a:solidFill>
                <a:srgbClr val="3E4754"/>
              </a:solidFill>
              <a:latin typeface="Arial"/>
              <a:ea typeface="Arial"/>
              <a:cs typeface="Arial"/>
              <a:sym typeface="Arial"/>
            </a:endParaRPr>
          </a:p>
        </p:txBody>
      </p:sp>
      <p:sp>
        <p:nvSpPr>
          <p:cNvPr id="304" name="Google Shape;304;p8"/>
          <p:cNvSpPr txBox="1"/>
          <p:nvPr>
            <p:ph idx="1" type="body"/>
          </p:nvPr>
        </p:nvSpPr>
        <p:spPr>
          <a:xfrm>
            <a:off x="2821275" y="2333150"/>
            <a:ext cx="636900" cy="6120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1300">
                <a:latin typeface="Arial"/>
                <a:ea typeface="Arial"/>
                <a:cs typeface="Arial"/>
                <a:sym typeface="Arial"/>
              </a:rPr>
              <a:t>left table</a:t>
            </a:r>
            <a:endParaRPr sz="1300">
              <a:highlight>
                <a:schemeClr val="accent6"/>
              </a:highlight>
              <a:latin typeface="Arial"/>
              <a:ea typeface="Arial"/>
              <a:cs typeface="Arial"/>
              <a:sym typeface="Arial"/>
            </a:endParaRPr>
          </a:p>
        </p:txBody>
      </p:sp>
      <p:sp>
        <p:nvSpPr>
          <p:cNvPr id="305" name="Google Shape;305;p8"/>
          <p:cNvSpPr txBox="1"/>
          <p:nvPr>
            <p:ph idx="1" type="body"/>
          </p:nvPr>
        </p:nvSpPr>
        <p:spPr>
          <a:xfrm>
            <a:off x="4323625" y="2333150"/>
            <a:ext cx="636900" cy="6120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1300">
                <a:latin typeface="Arial"/>
                <a:ea typeface="Arial"/>
                <a:cs typeface="Arial"/>
                <a:sym typeface="Arial"/>
              </a:rPr>
              <a:t>right table</a:t>
            </a:r>
            <a:endParaRPr sz="1300">
              <a:highlight>
                <a:schemeClr val="accent6"/>
              </a:highlight>
              <a:latin typeface="Arial"/>
              <a:ea typeface="Arial"/>
              <a:cs typeface="Arial"/>
              <a:sym typeface="Arial"/>
            </a:endParaRPr>
          </a:p>
        </p:txBody>
      </p:sp>
      <p:sp>
        <p:nvSpPr>
          <p:cNvPr id="306" name="Google Shape;306;p8"/>
          <p:cNvSpPr txBox="1"/>
          <p:nvPr>
            <p:ph idx="1" type="body"/>
          </p:nvPr>
        </p:nvSpPr>
        <p:spPr>
          <a:xfrm>
            <a:off x="3132925" y="1489375"/>
            <a:ext cx="1578600" cy="2964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b="1" lang="en-US" sz="1600">
                <a:latin typeface="Arial"/>
                <a:ea typeface="Arial"/>
                <a:cs typeface="Arial"/>
                <a:sym typeface="Arial"/>
              </a:rPr>
              <a:t>INNER JOIN</a:t>
            </a:r>
            <a:endParaRPr b="1" sz="1600">
              <a:highlight>
                <a:schemeClr val="accent6"/>
              </a:highlight>
              <a:latin typeface="Arial"/>
              <a:ea typeface="Arial"/>
              <a:cs typeface="Arial"/>
              <a:sym typeface="Arial"/>
            </a:endParaRPr>
          </a:p>
        </p:txBody>
      </p:sp>
      <p:sp>
        <p:nvSpPr>
          <p:cNvPr id="307" name="Google Shape;307;p8"/>
          <p:cNvSpPr txBox="1"/>
          <p:nvPr>
            <p:ph idx="1" type="body"/>
          </p:nvPr>
        </p:nvSpPr>
        <p:spPr>
          <a:xfrm>
            <a:off x="6902900" y="1489375"/>
            <a:ext cx="3375300" cy="2964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b="1" lang="en-US" sz="1600">
                <a:latin typeface="Arial"/>
                <a:ea typeface="Arial"/>
                <a:cs typeface="Arial"/>
                <a:sym typeface="Arial"/>
              </a:rPr>
              <a:t>FULL JOIN / FULL OUTER JOIN</a:t>
            </a:r>
            <a:endParaRPr b="1" sz="1600">
              <a:highlight>
                <a:schemeClr val="accent6"/>
              </a:highlight>
              <a:latin typeface="Arial"/>
              <a:ea typeface="Arial"/>
              <a:cs typeface="Arial"/>
              <a:sym typeface="Arial"/>
            </a:endParaRPr>
          </a:p>
        </p:txBody>
      </p:sp>
      <p:sp>
        <p:nvSpPr>
          <p:cNvPr id="308" name="Google Shape;308;p8"/>
          <p:cNvSpPr txBox="1"/>
          <p:nvPr>
            <p:ph idx="1" type="body"/>
          </p:nvPr>
        </p:nvSpPr>
        <p:spPr>
          <a:xfrm>
            <a:off x="3132925" y="4033425"/>
            <a:ext cx="1578600" cy="2964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b="1" lang="en-US" sz="1600">
                <a:latin typeface="Arial"/>
                <a:ea typeface="Arial"/>
                <a:cs typeface="Arial"/>
                <a:sym typeface="Arial"/>
              </a:rPr>
              <a:t>LEFT JOIN</a:t>
            </a:r>
            <a:endParaRPr b="1" sz="1600">
              <a:highlight>
                <a:schemeClr val="accent6"/>
              </a:highlight>
              <a:latin typeface="Arial"/>
              <a:ea typeface="Arial"/>
              <a:cs typeface="Arial"/>
              <a:sym typeface="Arial"/>
            </a:endParaRPr>
          </a:p>
        </p:txBody>
      </p:sp>
      <p:sp>
        <p:nvSpPr>
          <p:cNvPr id="309" name="Google Shape;309;p8"/>
          <p:cNvSpPr txBox="1"/>
          <p:nvPr>
            <p:ph idx="1" type="body"/>
          </p:nvPr>
        </p:nvSpPr>
        <p:spPr>
          <a:xfrm>
            <a:off x="7711250" y="4033425"/>
            <a:ext cx="1578600" cy="2964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b="1" lang="en-US" sz="1600">
                <a:latin typeface="Arial"/>
                <a:ea typeface="Arial"/>
                <a:cs typeface="Arial"/>
                <a:sym typeface="Arial"/>
              </a:rPr>
              <a:t>RIGHT JOIN</a:t>
            </a:r>
            <a:endParaRPr b="1" sz="1600">
              <a:highlight>
                <a:schemeClr val="accent6"/>
              </a:highlight>
              <a:latin typeface="Arial"/>
              <a:ea typeface="Arial"/>
              <a:cs typeface="Arial"/>
              <a:sym typeface="Arial"/>
            </a:endParaRPr>
          </a:p>
        </p:txBody>
      </p:sp>
      <p:pic>
        <p:nvPicPr>
          <p:cNvPr id="310" name="Google Shape;310;p8"/>
          <p:cNvPicPr preferRelativeResize="0"/>
          <p:nvPr/>
        </p:nvPicPr>
        <p:blipFill rotWithShape="1">
          <a:blip r:embed="rId3">
            <a:alphaModFix/>
          </a:blip>
          <a:srcRect b="0" l="0" r="0" t="0"/>
          <a:stretch/>
        </p:blipFill>
        <p:spPr>
          <a:xfrm>
            <a:off x="3719400" y="2108000"/>
            <a:ext cx="409175" cy="1054850"/>
          </a:xfrm>
          <a:prstGeom prst="rect">
            <a:avLst/>
          </a:prstGeom>
          <a:noFill/>
          <a:ln>
            <a:noFill/>
          </a:ln>
        </p:spPr>
      </p:pic>
      <p:sp>
        <p:nvSpPr>
          <p:cNvPr id="311" name="Google Shape;311;p8"/>
          <p:cNvSpPr/>
          <p:nvPr/>
        </p:nvSpPr>
        <p:spPr>
          <a:xfrm>
            <a:off x="2629813" y="1882375"/>
            <a:ext cx="1497000" cy="1497000"/>
          </a:xfrm>
          <a:prstGeom prst="ellipse">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8"/>
          <p:cNvSpPr/>
          <p:nvPr/>
        </p:nvSpPr>
        <p:spPr>
          <a:xfrm>
            <a:off x="3717638" y="1882375"/>
            <a:ext cx="1497000" cy="1497000"/>
          </a:xfrm>
          <a:prstGeom prst="ellipse">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8"/>
          <p:cNvSpPr txBox="1"/>
          <p:nvPr>
            <p:ph idx="1" type="body"/>
          </p:nvPr>
        </p:nvSpPr>
        <p:spPr>
          <a:xfrm>
            <a:off x="2821275" y="4811500"/>
            <a:ext cx="636900" cy="6120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1300">
                <a:latin typeface="Arial"/>
                <a:ea typeface="Arial"/>
                <a:cs typeface="Arial"/>
                <a:sym typeface="Arial"/>
              </a:rPr>
              <a:t>left table</a:t>
            </a:r>
            <a:endParaRPr sz="1300">
              <a:highlight>
                <a:schemeClr val="accent6"/>
              </a:highlight>
              <a:latin typeface="Arial"/>
              <a:ea typeface="Arial"/>
              <a:cs typeface="Arial"/>
              <a:sym typeface="Arial"/>
            </a:endParaRPr>
          </a:p>
        </p:txBody>
      </p:sp>
      <p:sp>
        <p:nvSpPr>
          <p:cNvPr id="314" name="Google Shape;314;p8"/>
          <p:cNvSpPr txBox="1"/>
          <p:nvPr>
            <p:ph idx="1" type="body"/>
          </p:nvPr>
        </p:nvSpPr>
        <p:spPr>
          <a:xfrm>
            <a:off x="4323625" y="4811500"/>
            <a:ext cx="636900" cy="6120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1300">
                <a:latin typeface="Arial"/>
                <a:ea typeface="Arial"/>
                <a:cs typeface="Arial"/>
                <a:sym typeface="Arial"/>
              </a:rPr>
              <a:t>right table</a:t>
            </a:r>
            <a:endParaRPr sz="1300">
              <a:highlight>
                <a:schemeClr val="accent6"/>
              </a:highlight>
              <a:latin typeface="Arial"/>
              <a:ea typeface="Arial"/>
              <a:cs typeface="Arial"/>
              <a:sym typeface="Arial"/>
            </a:endParaRPr>
          </a:p>
        </p:txBody>
      </p:sp>
      <p:pic>
        <p:nvPicPr>
          <p:cNvPr id="315" name="Google Shape;315;p8"/>
          <p:cNvPicPr preferRelativeResize="0"/>
          <p:nvPr/>
        </p:nvPicPr>
        <p:blipFill rotWithShape="1">
          <a:blip r:embed="rId3">
            <a:alphaModFix/>
          </a:blip>
          <a:srcRect b="0" l="0" r="0" t="0"/>
          <a:stretch/>
        </p:blipFill>
        <p:spPr>
          <a:xfrm>
            <a:off x="3719400" y="4586350"/>
            <a:ext cx="409175" cy="1054850"/>
          </a:xfrm>
          <a:prstGeom prst="rect">
            <a:avLst/>
          </a:prstGeom>
          <a:noFill/>
          <a:ln>
            <a:noFill/>
          </a:ln>
        </p:spPr>
      </p:pic>
      <p:sp>
        <p:nvSpPr>
          <p:cNvPr id="316" name="Google Shape;316;p8"/>
          <p:cNvSpPr/>
          <p:nvPr/>
        </p:nvSpPr>
        <p:spPr>
          <a:xfrm>
            <a:off x="3717638" y="4360725"/>
            <a:ext cx="1497000" cy="1497000"/>
          </a:xfrm>
          <a:prstGeom prst="ellipse">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8"/>
          <p:cNvSpPr/>
          <p:nvPr/>
        </p:nvSpPr>
        <p:spPr>
          <a:xfrm>
            <a:off x="7208125" y="4360725"/>
            <a:ext cx="1497000" cy="1497000"/>
          </a:xfrm>
          <a:prstGeom prst="ellipse">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8"/>
          <p:cNvSpPr txBox="1"/>
          <p:nvPr>
            <p:ph idx="1" type="body"/>
          </p:nvPr>
        </p:nvSpPr>
        <p:spPr>
          <a:xfrm>
            <a:off x="7399588" y="2333150"/>
            <a:ext cx="636900" cy="6120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1300">
                <a:latin typeface="Arial"/>
                <a:ea typeface="Arial"/>
                <a:cs typeface="Arial"/>
                <a:sym typeface="Arial"/>
              </a:rPr>
              <a:t>left table</a:t>
            </a:r>
            <a:endParaRPr sz="1300">
              <a:highlight>
                <a:schemeClr val="accent6"/>
              </a:highlight>
              <a:latin typeface="Arial"/>
              <a:ea typeface="Arial"/>
              <a:cs typeface="Arial"/>
              <a:sym typeface="Arial"/>
            </a:endParaRPr>
          </a:p>
        </p:txBody>
      </p:sp>
      <p:sp>
        <p:nvSpPr>
          <p:cNvPr id="319" name="Google Shape;319;p8"/>
          <p:cNvSpPr txBox="1"/>
          <p:nvPr>
            <p:ph idx="1" type="body"/>
          </p:nvPr>
        </p:nvSpPr>
        <p:spPr>
          <a:xfrm>
            <a:off x="8901938" y="2333150"/>
            <a:ext cx="636900" cy="6120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1300">
                <a:latin typeface="Arial"/>
                <a:ea typeface="Arial"/>
                <a:cs typeface="Arial"/>
                <a:sym typeface="Arial"/>
              </a:rPr>
              <a:t>right table</a:t>
            </a:r>
            <a:endParaRPr sz="1300">
              <a:highlight>
                <a:schemeClr val="accent6"/>
              </a:highlight>
              <a:latin typeface="Arial"/>
              <a:ea typeface="Arial"/>
              <a:cs typeface="Arial"/>
              <a:sym typeface="Arial"/>
            </a:endParaRPr>
          </a:p>
        </p:txBody>
      </p:sp>
      <p:sp>
        <p:nvSpPr>
          <p:cNvPr id="320" name="Google Shape;320;p8"/>
          <p:cNvSpPr txBox="1"/>
          <p:nvPr>
            <p:ph idx="1" type="body"/>
          </p:nvPr>
        </p:nvSpPr>
        <p:spPr>
          <a:xfrm>
            <a:off x="7399588" y="4811500"/>
            <a:ext cx="636900" cy="6120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1300">
                <a:latin typeface="Arial"/>
                <a:ea typeface="Arial"/>
                <a:cs typeface="Arial"/>
                <a:sym typeface="Arial"/>
              </a:rPr>
              <a:t>left table</a:t>
            </a:r>
            <a:endParaRPr sz="1300">
              <a:highlight>
                <a:schemeClr val="accent6"/>
              </a:highlight>
              <a:latin typeface="Arial"/>
              <a:ea typeface="Arial"/>
              <a:cs typeface="Arial"/>
              <a:sym typeface="Arial"/>
            </a:endParaRPr>
          </a:p>
        </p:txBody>
      </p:sp>
      <p:sp>
        <p:nvSpPr>
          <p:cNvPr id="321" name="Google Shape;321;p8"/>
          <p:cNvSpPr txBox="1"/>
          <p:nvPr>
            <p:ph idx="1" type="body"/>
          </p:nvPr>
        </p:nvSpPr>
        <p:spPr>
          <a:xfrm>
            <a:off x="8901938" y="4811500"/>
            <a:ext cx="636900" cy="6120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800"/>
              <a:buNone/>
            </a:pPr>
            <a:r>
              <a:rPr lang="en-US" sz="1300">
                <a:latin typeface="Arial"/>
                <a:ea typeface="Arial"/>
                <a:cs typeface="Arial"/>
                <a:sym typeface="Arial"/>
              </a:rPr>
              <a:t>right table</a:t>
            </a:r>
            <a:endParaRPr sz="1300">
              <a:highlight>
                <a:schemeClr val="accent6"/>
              </a:highlight>
              <a:latin typeface="Arial"/>
              <a:ea typeface="Arial"/>
              <a:cs typeface="Arial"/>
              <a:sym typeface="Arial"/>
            </a:endParaRPr>
          </a:p>
        </p:txBody>
      </p:sp>
      <p:pic>
        <p:nvPicPr>
          <p:cNvPr id="322" name="Google Shape;322;p8"/>
          <p:cNvPicPr preferRelativeResize="0"/>
          <p:nvPr/>
        </p:nvPicPr>
        <p:blipFill rotWithShape="1">
          <a:blip r:embed="rId4">
            <a:alphaModFix/>
          </a:blip>
          <a:srcRect b="0" l="0" r="0" t="0"/>
          <a:stretch/>
        </p:blipFill>
        <p:spPr>
          <a:xfrm>
            <a:off x="8297713" y="2103450"/>
            <a:ext cx="409175" cy="105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6" name="Shape 326"/>
        <p:cNvGrpSpPr/>
        <p:nvPr/>
      </p:nvGrpSpPr>
      <p:grpSpPr>
        <a:xfrm>
          <a:off x="0" y="0"/>
          <a:ext cx="0" cy="0"/>
          <a:chOff x="0" y="0"/>
          <a:chExt cx="0" cy="0"/>
        </a:xfrm>
      </p:grpSpPr>
      <p:sp>
        <p:nvSpPr>
          <p:cNvPr id="327" name="Google Shape;327;p9"/>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28" name="Google Shape;328;p9"/>
          <p:cNvGrpSpPr/>
          <p:nvPr/>
        </p:nvGrpSpPr>
        <p:grpSpPr>
          <a:xfrm>
            <a:off x="8923271" y="3307227"/>
            <a:ext cx="2993546" cy="2620037"/>
            <a:chOff x="5259751" y="732778"/>
            <a:chExt cx="6557604" cy="5739403"/>
          </a:xfrm>
        </p:grpSpPr>
        <p:grpSp>
          <p:nvGrpSpPr>
            <p:cNvPr id="329" name="Google Shape;329;p9"/>
            <p:cNvGrpSpPr/>
            <p:nvPr/>
          </p:nvGrpSpPr>
          <p:grpSpPr>
            <a:xfrm rot="-819746">
              <a:off x="7170211" y="1966797"/>
              <a:ext cx="818210" cy="1067033"/>
              <a:chOff x="7135192" y="1236172"/>
              <a:chExt cx="818214" cy="1067038"/>
            </a:xfrm>
          </p:grpSpPr>
          <p:sp>
            <p:nvSpPr>
              <p:cNvPr id="330" name="Google Shape;330;p9"/>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31" name="Google Shape;331;p9"/>
              <p:cNvGrpSpPr/>
              <p:nvPr/>
            </p:nvGrpSpPr>
            <p:grpSpPr>
              <a:xfrm>
                <a:off x="7135192" y="1625685"/>
                <a:ext cx="791271" cy="677525"/>
                <a:chOff x="1934025" y="1001650"/>
                <a:chExt cx="415300" cy="355600"/>
              </a:xfrm>
            </p:grpSpPr>
            <p:sp>
              <p:nvSpPr>
                <p:cNvPr id="332" name="Google Shape;332;p9"/>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3" name="Google Shape;333;p9"/>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4" name="Google Shape;334;p9"/>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5" name="Google Shape;335;p9"/>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336" name="Google Shape;336;p9"/>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7" name="Google Shape;337;p9"/>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38" name="Google Shape;338;p9"/>
            <p:cNvGrpSpPr/>
            <p:nvPr/>
          </p:nvGrpSpPr>
          <p:grpSpPr>
            <a:xfrm rot="929101">
              <a:off x="10666777" y="845650"/>
              <a:ext cx="970514" cy="919313"/>
              <a:chOff x="2583100" y="2973775"/>
              <a:chExt cx="461550" cy="437200"/>
            </a:xfrm>
          </p:grpSpPr>
          <p:sp>
            <p:nvSpPr>
              <p:cNvPr id="339" name="Google Shape;339;p9"/>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0" name="Google Shape;340;p9"/>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41" name="Google Shape;341;p9"/>
            <p:cNvGrpSpPr/>
            <p:nvPr/>
          </p:nvGrpSpPr>
          <p:grpSpPr>
            <a:xfrm>
              <a:off x="5259751" y="5850496"/>
              <a:ext cx="836142" cy="621685"/>
              <a:chOff x="5247525" y="3007275"/>
              <a:chExt cx="517575" cy="384825"/>
            </a:xfrm>
          </p:grpSpPr>
          <p:sp>
            <p:nvSpPr>
              <p:cNvPr id="342" name="Google Shape;342;p9"/>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3" name="Google Shape;343;p9"/>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44" name="Google Shape;344;p9"/>
            <p:cNvGrpSpPr/>
            <p:nvPr/>
          </p:nvGrpSpPr>
          <p:grpSpPr>
            <a:xfrm rot="-995577">
              <a:off x="8647544" y="3714912"/>
              <a:ext cx="874251" cy="717776"/>
              <a:chOff x="2599525" y="3688600"/>
              <a:chExt cx="428675" cy="351950"/>
            </a:xfrm>
          </p:grpSpPr>
          <p:sp>
            <p:nvSpPr>
              <p:cNvPr id="345" name="Google Shape;345;p9"/>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6" name="Google Shape;346;p9"/>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7" name="Google Shape;347;p9"/>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48" name="Google Shape;348;p9"/>
            <p:cNvGrpSpPr/>
            <p:nvPr/>
          </p:nvGrpSpPr>
          <p:grpSpPr>
            <a:xfrm>
              <a:off x="10447751" y="3460900"/>
              <a:ext cx="688381" cy="688381"/>
              <a:chOff x="5941025" y="3634400"/>
              <a:chExt cx="467650" cy="467650"/>
            </a:xfrm>
          </p:grpSpPr>
          <p:sp>
            <p:nvSpPr>
              <p:cNvPr id="349" name="Google Shape;349;p9"/>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0" name="Google Shape;350;p9"/>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1" name="Google Shape;351;p9"/>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2" name="Google Shape;352;p9"/>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3" name="Google Shape;353;p9"/>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4" name="Google Shape;354;p9"/>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55" name="Google Shape;355;p9"/>
            <p:cNvGrpSpPr/>
            <p:nvPr/>
          </p:nvGrpSpPr>
          <p:grpSpPr>
            <a:xfrm rot="-1150372">
              <a:off x="9034375" y="1570689"/>
              <a:ext cx="754925" cy="714869"/>
              <a:chOff x="5973900" y="318475"/>
              <a:chExt cx="401900" cy="380575"/>
            </a:xfrm>
          </p:grpSpPr>
          <p:sp>
            <p:nvSpPr>
              <p:cNvPr id="356" name="Google Shape;356;p9"/>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7" name="Google Shape;357;p9"/>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8" name="Google Shape;358;p9"/>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9" name="Google Shape;359;p9"/>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0" name="Google Shape;360;p9"/>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1" name="Google Shape;361;p9"/>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2" name="Google Shape;362;p9"/>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3" name="Google Shape;363;p9"/>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4" name="Google Shape;364;p9"/>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5" name="Google Shape;365;p9"/>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6" name="Google Shape;366;p9"/>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7" name="Google Shape;367;p9"/>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8" name="Google Shape;368;p9"/>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9" name="Google Shape;369;p9"/>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70" name="Google Shape;370;p9"/>
            <p:cNvGrpSpPr/>
            <p:nvPr/>
          </p:nvGrpSpPr>
          <p:grpSpPr>
            <a:xfrm rot="-2485038">
              <a:off x="7686107" y="5449622"/>
              <a:ext cx="833851" cy="799886"/>
              <a:chOff x="5233525" y="4954450"/>
              <a:chExt cx="538275" cy="516350"/>
            </a:xfrm>
          </p:grpSpPr>
          <p:sp>
            <p:nvSpPr>
              <p:cNvPr id="371" name="Google Shape;371;p9"/>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2" name="Google Shape;372;p9"/>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3" name="Google Shape;373;p9"/>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4" name="Google Shape;374;p9"/>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5" name="Google Shape;375;p9"/>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6" name="Google Shape;376;p9"/>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7" name="Google Shape;377;p9"/>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8" name="Google Shape;378;p9"/>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9" name="Google Shape;379;p9"/>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0" name="Google Shape;380;p9"/>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1" name="Google Shape;381;p9"/>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382" name="Google Shape;382;p9"/>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Inner Join</a:t>
            </a:r>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