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j+Pe87JEmcy4Hmvq/iSFiftVEL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B42A5E-770B-4D3A-B536-AD17CCB47A65}">
  <a:tblStyle styleId="{E0B42A5E-770B-4D3A-B536-AD17CCB47A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BEBCE4A-D0A9-4E58-99F6-277C6B1388D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70abfa7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Welcome to the Lecture 3. Starting from this lecture, we are going to start talking about SQL queries in details.</a:t>
            </a:r>
            <a:endParaRPr/>
          </a:p>
          <a:p>
            <a:pPr indent="0" lvl="0" marL="0" rtl="0" algn="l">
              <a:lnSpc>
                <a:spcPct val="100000"/>
              </a:lnSpc>
              <a:spcBef>
                <a:spcPts val="0"/>
              </a:spcBef>
              <a:spcAft>
                <a:spcPts val="0"/>
              </a:spcAft>
              <a:buSzPts val="1400"/>
              <a:buNone/>
            </a:pPr>
            <a:r>
              <a:t/>
            </a:r>
            <a:endParaRPr/>
          </a:p>
        </p:txBody>
      </p:sp>
      <p:sp>
        <p:nvSpPr>
          <p:cNvPr id="97" name="Google Shape;97;g2ec70abfa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E4754"/>
                </a:solidFill>
              </a:rPr>
              <a:t>Let’s further deepdive into each of the common data types. </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For numbers, there are two data types,  Integers and decimals. They both store numbers and the only difference is that integers columns can only store whole values, but not decimals. You can store value 35 in a integer column but not value 35.5</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Another really common type of data is text - you can basically store any words or paragraphs in the text column, for example, you can store the movie name in it like “Harry Potter” or “Fast and Furious”. Of course, you can also store the movies descriptions in it.</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We also got datetime type if you want to store date or time information. People usually use this type of column to store the data creation time or expiry time.</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The last type that we will also be using is the boolean type. In boolean columns, we can only store either true or false value in it. One thing to note is that there are no boolean type in SQLite, so we will just use integer type and store 0 or 1 to represent false and true. In the tech world, we always use 0 to represent false and 1 to represent true.</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p:txBody>
      </p:sp>
      <p:sp>
        <p:nvSpPr>
          <p:cNvPr id="309" name="Google Shape;3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Let's take a look into the agenda for this chapter. We are only going to cover 2 things - CRUD Concepts and Data types but both of them are super important concepts for the course.</a:t>
            </a:r>
            <a:endParaRPr/>
          </a:p>
          <a:p>
            <a:pPr indent="0" lvl="0" marL="0" rtl="0" algn="l">
              <a:lnSpc>
                <a:spcPct val="100000"/>
              </a:lnSpc>
              <a:spcBef>
                <a:spcPts val="0"/>
              </a:spcBef>
              <a:spcAft>
                <a:spcPts val="0"/>
              </a:spcAft>
              <a:buSzPts val="1400"/>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get started on CRUD concepts. Some people pronounce this as “crud”.</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CRUD is an important concept in the database world. It is actually an acronym, which stands for Create, Read, Update, and Delete. These are the four types of data operations in the database.</a:t>
            </a:r>
            <a:endParaRPr sz="2400">
              <a:solidFill>
                <a:srgbClr val="3E4754"/>
              </a:solidFill>
              <a:latin typeface="Arial"/>
              <a:ea typeface="Arial"/>
              <a:cs typeface="Arial"/>
              <a:sym typeface="Arial"/>
            </a:endParaRPr>
          </a:p>
          <a:p>
            <a:pPr indent="-304800" lvl="0" marL="457200" rtl="0" algn="l">
              <a:lnSpc>
                <a:spcPct val="90000"/>
              </a:lnSpc>
              <a:spcBef>
                <a:spcPts val="0"/>
              </a:spcBef>
              <a:spcAft>
                <a:spcPts val="0"/>
              </a:spcAft>
              <a:buClr>
                <a:srgbClr val="3E4754"/>
              </a:buClr>
              <a:buSzPts val="1200"/>
              <a:buFont typeface="Calibri"/>
              <a:buChar char="•"/>
            </a:pPr>
            <a:r>
              <a:rPr lang="en-US">
                <a:solidFill>
                  <a:srgbClr val="3E4754"/>
                </a:solidFill>
              </a:rPr>
              <a:t>“Create” - refers to creating some new records or data in the database. It can be referred to creating new rows or creating new tables.</a:t>
            </a:r>
            <a:endParaRPr>
              <a:solidFill>
                <a:srgbClr val="3E4754"/>
              </a:solidFill>
            </a:endParaRPr>
          </a:p>
          <a:p>
            <a:pPr indent="-304800" lvl="0" marL="457200" rtl="0" algn="l">
              <a:lnSpc>
                <a:spcPct val="90000"/>
              </a:lnSpc>
              <a:spcBef>
                <a:spcPts val="0"/>
              </a:spcBef>
              <a:spcAft>
                <a:spcPts val="0"/>
              </a:spcAft>
              <a:buClr>
                <a:srgbClr val="3E4754"/>
              </a:buClr>
              <a:buSzPts val="1200"/>
              <a:buFont typeface="Calibri"/>
              <a:buChar char="•"/>
            </a:pPr>
            <a:r>
              <a:rPr lang="en-US">
                <a:solidFill>
                  <a:srgbClr val="3E4754"/>
                </a:solidFill>
              </a:rPr>
              <a:t>“Read” - Get some records from the database. In the process, none of the data in the database is being changed or updated.</a:t>
            </a:r>
            <a:endParaRPr>
              <a:solidFill>
                <a:srgbClr val="3E4754"/>
              </a:solidFill>
            </a:endParaRPr>
          </a:p>
          <a:p>
            <a:pPr indent="-304800" lvl="0" marL="457200" rtl="0" algn="l">
              <a:lnSpc>
                <a:spcPct val="90000"/>
              </a:lnSpc>
              <a:spcBef>
                <a:spcPts val="0"/>
              </a:spcBef>
              <a:spcAft>
                <a:spcPts val="0"/>
              </a:spcAft>
              <a:buClr>
                <a:srgbClr val="3E4754"/>
              </a:buClr>
              <a:buSzPts val="1200"/>
              <a:buFont typeface="Calibri"/>
              <a:buChar char="•"/>
            </a:pPr>
            <a:r>
              <a:rPr lang="en-US">
                <a:solidFill>
                  <a:srgbClr val="3E4754"/>
                </a:solidFill>
              </a:rPr>
              <a:t>“Update” - It means that we are going to updating one or more records in the database.  Do note that for update, we must be making changes to existing records instead of creating new records.</a:t>
            </a:r>
            <a:endParaRPr>
              <a:solidFill>
                <a:srgbClr val="3E4754"/>
              </a:solidFill>
            </a:endParaRPr>
          </a:p>
          <a:p>
            <a:pPr indent="-304800" lvl="0" marL="457200" rtl="0" algn="l">
              <a:lnSpc>
                <a:spcPct val="90000"/>
              </a:lnSpc>
              <a:spcBef>
                <a:spcPts val="0"/>
              </a:spcBef>
              <a:spcAft>
                <a:spcPts val="0"/>
              </a:spcAft>
              <a:buClr>
                <a:srgbClr val="3E4754"/>
              </a:buClr>
              <a:buSzPts val="1200"/>
              <a:buFont typeface="Calibri"/>
              <a:buChar char="•"/>
            </a:pPr>
            <a:r>
              <a:rPr lang="en-US">
                <a:solidFill>
                  <a:srgbClr val="3E4754"/>
                </a:solidFill>
              </a:rPr>
              <a:t>“Delete” - This one is simple. It means that deleting or removing some records in the database. </a:t>
            </a:r>
            <a:endParaRPr>
              <a:solidFill>
                <a:srgbClr val="3E4754"/>
              </a:solidFill>
            </a:endParaRPr>
          </a:p>
          <a:p>
            <a:pPr indent="0" lvl="0" marL="0" rtl="0" algn="l">
              <a:lnSpc>
                <a:spcPct val="90000"/>
              </a:lnSpc>
              <a:spcBef>
                <a:spcPts val="0"/>
              </a:spcBef>
              <a:spcAft>
                <a:spcPts val="0"/>
              </a:spcAft>
              <a:buSzPts val="1400"/>
              <a:buNone/>
            </a:pPr>
            <a:r>
              <a:t/>
            </a:r>
            <a:endParaRPr>
              <a:solidFill>
                <a:srgbClr val="3E4754"/>
              </a:solidFill>
            </a:endParaRPr>
          </a:p>
          <a:p>
            <a:pPr indent="0" lvl="0" marL="0" rtl="0" algn="l">
              <a:lnSpc>
                <a:spcPct val="90000"/>
              </a:lnSpc>
              <a:spcBef>
                <a:spcPts val="0"/>
              </a:spcBef>
              <a:spcAft>
                <a:spcPts val="0"/>
              </a:spcAft>
              <a:buSzPts val="1400"/>
              <a:buNone/>
            </a:pPr>
            <a:r>
              <a:rPr lang="en-US">
                <a:solidFill>
                  <a:srgbClr val="3E4754"/>
                </a:solidFill>
              </a:rPr>
              <a:t>Basically any operations that you perform on the database would fall under one of the CRUD categories. Can you think out of anything that’s outside of CRUD? probably not.</a:t>
            </a:r>
            <a:endParaRPr>
              <a:solidFill>
                <a:srgbClr val="3E4754"/>
              </a:solidFill>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next thing we need to learn is SQL Keywords. SQL keywords are reserved keywords that are used in SQL queries. These keywords are the commands for giving instructions to the database</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Each keyword is designed to serve a special purpose or function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solidFill>
                  <a:srgbClr val="4D5968"/>
                </a:solidFill>
                <a:highlight>
                  <a:srgbClr val="FFFFFF"/>
                </a:highlight>
              </a:rPr>
              <a:t>Some of the most common and frequently used keywords are listed out here on the slides including SELECT, Crete, delete, update, insert into, order by , desc, asc, and limit. You will notice that We are using 2 different colors for these keywords.</a:t>
            </a:r>
            <a:endParaRPr>
              <a:solidFill>
                <a:srgbClr val="4D5968"/>
              </a:solidFill>
              <a:highlight>
                <a:srgbClr val="FFFFFF"/>
              </a:highlight>
            </a:endParaRPr>
          </a:p>
          <a:p>
            <a:pPr indent="0" lvl="0" marL="0" rtl="0" algn="l">
              <a:lnSpc>
                <a:spcPct val="100000"/>
              </a:lnSpc>
              <a:spcBef>
                <a:spcPts val="0"/>
              </a:spcBef>
              <a:spcAft>
                <a:spcPts val="0"/>
              </a:spcAft>
              <a:buSzPts val="1400"/>
              <a:buNone/>
            </a:pPr>
            <a:r>
              <a:t/>
            </a:r>
            <a:endParaRPr>
              <a:solidFill>
                <a:srgbClr val="4D5968"/>
              </a:solidFill>
              <a:highlight>
                <a:srgbClr val="FFFFFF"/>
              </a:highlight>
            </a:endParaRPr>
          </a:p>
          <a:p>
            <a:pPr indent="0" lvl="0" marL="0" rtl="0" algn="l">
              <a:lnSpc>
                <a:spcPct val="100000"/>
              </a:lnSpc>
              <a:spcBef>
                <a:spcPts val="0"/>
              </a:spcBef>
              <a:spcAft>
                <a:spcPts val="0"/>
              </a:spcAft>
              <a:buSzPts val="1400"/>
              <a:buNone/>
            </a:pPr>
            <a:r>
              <a:rPr lang="en-US">
                <a:solidFill>
                  <a:srgbClr val="4D5968"/>
                </a:solidFill>
                <a:highlight>
                  <a:srgbClr val="FFFFFF"/>
                </a:highlight>
              </a:rPr>
              <a:t>The pink ones are actions keywords. </a:t>
            </a:r>
            <a:r>
              <a:rPr lang="en-US">
                <a:solidFill>
                  <a:srgbClr val="3E4754"/>
                </a:solidFill>
              </a:rPr>
              <a:t>To analog with English language, they are the verb of a sentence. </a:t>
            </a:r>
            <a:r>
              <a:rPr lang="en-US">
                <a:solidFill>
                  <a:srgbClr val="4D5968"/>
                </a:solidFill>
                <a:highlight>
                  <a:srgbClr val="FFFFFF"/>
                </a:highlight>
              </a:rPr>
              <a:t>We use those to tell the database to perform a particular action, like creating a table, selecting some records from the database, deleting something from the database. </a:t>
            </a:r>
            <a:endParaRPr>
              <a:solidFill>
                <a:srgbClr val="4D5968"/>
              </a:solidFill>
              <a:highlight>
                <a:srgbClr val="FFFFFF"/>
              </a:highlight>
            </a:endParaRPr>
          </a:p>
          <a:p>
            <a:pPr indent="0" lvl="0" marL="0" rtl="0" algn="l">
              <a:lnSpc>
                <a:spcPct val="100000"/>
              </a:lnSpc>
              <a:spcBef>
                <a:spcPts val="0"/>
              </a:spcBef>
              <a:spcAft>
                <a:spcPts val="0"/>
              </a:spcAft>
              <a:buSzPts val="1400"/>
              <a:buNone/>
            </a:pPr>
            <a:r>
              <a:t/>
            </a:r>
            <a:endParaRPr>
              <a:solidFill>
                <a:srgbClr val="4D5968"/>
              </a:solidFill>
              <a:highlight>
                <a:srgbClr val="FFFFFF"/>
              </a:highlight>
            </a:endParaRPr>
          </a:p>
          <a:p>
            <a:pPr indent="0" lvl="0" marL="0" rtl="0" algn="l">
              <a:lnSpc>
                <a:spcPct val="100000"/>
              </a:lnSpc>
              <a:spcBef>
                <a:spcPts val="0"/>
              </a:spcBef>
              <a:spcAft>
                <a:spcPts val="0"/>
              </a:spcAft>
              <a:buSzPts val="1400"/>
              <a:buNone/>
            </a:pPr>
            <a:r>
              <a:rPr lang="en-US">
                <a:solidFill>
                  <a:srgbClr val="4D5968"/>
                </a:solidFill>
                <a:highlight>
                  <a:srgbClr val="FFFFFF"/>
                </a:highlight>
              </a:rPr>
              <a:t>The orange ones are instruction details. When we ask the database to perform an action, it’s often that we want to add some limitations or restrictions. We will use these orange keywords for this purpose. For example, order by is for asking the database to order the results in a specific order, ascending or descending. And the LIMIT keyword is for limiting the number of records returned in the results.</a:t>
            </a:r>
            <a:endParaRPr>
              <a:solidFill>
                <a:srgbClr val="4D5968"/>
              </a:solidFill>
              <a:highlight>
                <a:srgbClr val="FFFFFF"/>
              </a:highlight>
            </a:endParaRPr>
          </a:p>
          <a:p>
            <a:pPr indent="0" lvl="0" marL="0" rtl="0" algn="l">
              <a:lnSpc>
                <a:spcPct val="90000"/>
              </a:lnSpc>
              <a:spcBef>
                <a:spcPts val="0"/>
              </a:spcBef>
              <a:spcAft>
                <a:spcPts val="0"/>
              </a:spcAft>
              <a:buSzPts val="1400"/>
              <a:buNone/>
            </a:pPr>
            <a:r>
              <a:t/>
            </a:r>
            <a:endParaRPr>
              <a:solidFill>
                <a:srgbClr val="3E4754"/>
              </a:solidFill>
            </a:endParaRPr>
          </a:p>
        </p:txBody>
      </p:sp>
      <p:sp>
        <p:nvSpPr>
          <p:cNvPr id="199" name="Google Shape;1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now we know that there is a list of action keywords. Let’s learn about the actual meaning of the 5 action keywords we have in SQL language.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They are create, insert into, select, update, and delete. The description of each of them is pretty self explanatory. </a:t>
            </a:r>
            <a:endParaRPr/>
          </a:p>
          <a:p>
            <a:pPr indent="-317500" lvl="0" marL="457200" rtl="0" algn="l">
              <a:lnSpc>
                <a:spcPct val="100000"/>
              </a:lnSpc>
              <a:spcBef>
                <a:spcPts val="0"/>
              </a:spcBef>
              <a:spcAft>
                <a:spcPts val="0"/>
              </a:spcAft>
              <a:buSzPts val="1400"/>
              <a:buChar char="●"/>
            </a:pPr>
            <a:r>
              <a:rPr lang="en-US"/>
              <a:t>the create keyword creates a table</a:t>
            </a:r>
            <a:endParaRPr/>
          </a:p>
          <a:p>
            <a:pPr indent="-317500" lvl="0" marL="457200" rtl="0" algn="l">
              <a:lnSpc>
                <a:spcPct val="100000"/>
              </a:lnSpc>
              <a:spcBef>
                <a:spcPts val="0"/>
              </a:spcBef>
              <a:spcAft>
                <a:spcPts val="0"/>
              </a:spcAft>
              <a:buSzPts val="1400"/>
              <a:buChar char="●"/>
            </a:pPr>
            <a:r>
              <a:rPr lang="en-US"/>
              <a:t>the insert into adds or inserts a new record into an existing table</a:t>
            </a:r>
            <a:endParaRPr/>
          </a:p>
          <a:p>
            <a:pPr indent="-317500" lvl="0" marL="457200" rtl="0" algn="l">
              <a:lnSpc>
                <a:spcPct val="100000"/>
              </a:lnSpc>
              <a:spcBef>
                <a:spcPts val="0"/>
              </a:spcBef>
              <a:spcAft>
                <a:spcPts val="0"/>
              </a:spcAft>
              <a:buSzPts val="1400"/>
              <a:buChar char="●"/>
            </a:pPr>
            <a:r>
              <a:rPr lang="en-US"/>
              <a:t>Select is to pick some records from the database based on some conditions or criteria</a:t>
            </a:r>
            <a:endParaRPr/>
          </a:p>
          <a:p>
            <a:pPr indent="-317500" lvl="0" marL="457200" rtl="0" algn="l">
              <a:lnSpc>
                <a:spcPct val="100000"/>
              </a:lnSpc>
              <a:spcBef>
                <a:spcPts val="0"/>
              </a:spcBef>
              <a:spcAft>
                <a:spcPts val="0"/>
              </a:spcAft>
              <a:buSzPts val="1400"/>
              <a:buChar char="●"/>
            </a:pPr>
            <a:r>
              <a:rPr lang="en-US"/>
              <a:t>Update is to update the existing records in a data table</a:t>
            </a:r>
            <a:endParaRPr/>
          </a:p>
          <a:p>
            <a:pPr indent="-317500" lvl="0" marL="457200" rtl="0" algn="l">
              <a:lnSpc>
                <a:spcPct val="100000"/>
              </a:lnSpc>
              <a:spcBef>
                <a:spcPts val="0"/>
              </a:spcBef>
              <a:spcAft>
                <a:spcPts val="0"/>
              </a:spcAft>
              <a:buSzPts val="1400"/>
              <a:buChar char="●"/>
            </a:pPr>
            <a:r>
              <a:rPr lang="en-US"/>
              <a:t>and finally delete is to delete some records from the data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Remember these 5 keywords and you will be using them a lot.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Remember this query that we saw at the end of chapter 2? This was select * from movies…. a simple query.  So, what did it do? It performed a read operation if we refer to CRUD.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very simple query, we basically “selected” all columns from the movies table. remember that * means all columns.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might wonder, can we filter out some rows or not returning all of the movies from the table. The answer is yes. Other than just fetching the complete movie list, we can also build more complex queries like filtering for movies in 1990 or movie titles that are started with Letter B. We can even summarize the data by calculating averages, counting number of movies from different years etcs by using an advanced feature called aggregation. To achieve these, we will need to leverage the keywords in orange color and we will be covering those one by one in the upcoming chapters.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25" name="Google Shape;2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Before we really start writing some queries, we still need to learn one last basic concept of database - that is data types.</a:t>
            </a:r>
            <a:endParaRPr/>
          </a:p>
        </p:txBody>
      </p:sp>
      <p:sp>
        <p:nvSpPr>
          <p:cNvPr id="235" name="Google Shape;2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would probably ask, what are data types. As the name suggested, data types are the different forms or types of data. For example, numbers and text are different types of data. When we define a column in a table, we need to define the type of data it is going to store.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Say, we are going to have a column Age in the table and we expect the age to be a number, then we need to tell the database to setup the column as a number column. If you put in data of other types, for example date, the database would return an error.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are 5 main data types that we will be using in databases including</a:t>
            </a:r>
            <a:endParaRPr/>
          </a:p>
          <a:p>
            <a:pPr indent="-317500" lvl="0" marL="457200" rtl="0" algn="l">
              <a:lnSpc>
                <a:spcPct val="100000"/>
              </a:lnSpc>
              <a:spcBef>
                <a:spcPts val="0"/>
              </a:spcBef>
              <a:spcAft>
                <a:spcPts val="0"/>
              </a:spcAft>
              <a:buSzPts val="1400"/>
              <a:buChar char="●"/>
            </a:pPr>
            <a:r>
              <a:rPr lang="en-US"/>
              <a:t>Text - basically mean words, paragraph.</a:t>
            </a:r>
            <a:endParaRPr/>
          </a:p>
          <a:p>
            <a:pPr indent="-317500" lvl="0" marL="457200" rtl="0" algn="l">
              <a:lnSpc>
                <a:spcPct val="100000"/>
              </a:lnSpc>
              <a:spcBef>
                <a:spcPts val="0"/>
              </a:spcBef>
              <a:spcAft>
                <a:spcPts val="0"/>
              </a:spcAft>
              <a:buSzPts val="1400"/>
              <a:buChar char="●"/>
            </a:pPr>
            <a:r>
              <a:rPr lang="en-US"/>
              <a:t>Integer - whole numbers, non decimal numbers</a:t>
            </a:r>
            <a:endParaRPr/>
          </a:p>
          <a:p>
            <a:pPr indent="-317500" lvl="0" marL="457200" rtl="0" algn="l">
              <a:lnSpc>
                <a:spcPct val="100000"/>
              </a:lnSpc>
              <a:spcBef>
                <a:spcPts val="0"/>
              </a:spcBef>
              <a:spcAft>
                <a:spcPts val="0"/>
              </a:spcAft>
              <a:buSzPts val="1400"/>
              <a:buChar char="●"/>
            </a:pPr>
            <a:r>
              <a:rPr lang="en-US"/>
              <a:t>Decimal - decimal numbers</a:t>
            </a:r>
            <a:endParaRPr/>
          </a:p>
          <a:p>
            <a:pPr indent="-317500" lvl="0" marL="457200" rtl="0" algn="l">
              <a:lnSpc>
                <a:spcPct val="100000"/>
              </a:lnSpc>
              <a:spcBef>
                <a:spcPts val="0"/>
              </a:spcBef>
              <a:spcAft>
                <a:spcPts val="0"/>
              </a:spcAft>
              <a:buSzPts val="1400"/>
              <a:buChar char="●"/>
            </a:pPr>
            <a:r>
              <a:rPr lang="en-US"/>
              <a:t>Boolean - 0 or 1, true or false value</a:t>
            </a:r>
            <a:endParaRPr/>
          </a:p>
          <a:p>
            <a:pPr indent="-317500" lvl="0" marL="457200" rtl="0" algn="l">
              <a:lnSpc>
                <a:spcPct val="100000"/>
              </a:lnSpc>
              <a:spcBef>
                <a:spcPts val="0"/>
              </a:spcBef>
              <a:spcAft>
                <a:spcPts val="0"/>
              </a:spcAft>
              <a:buSzPts val="1400"/>
              <a:buChar char="●"/>
            </a:pPr>
            <a:r>
              <a:rPr lang="en-US"/>
              <a:t>data &amp; time - date information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One thing to note is that most of the databases use these standard names for data types, but it may still differ in some databases. But the meaning and usage should be the about the same even though the naming are different. For now, you only need to make sure that when you insert some data to a table, you are inserting the data with the correct data types.</a:t>
            </a:r>
            <a:endParaRPr/>
          </a:p>
        </p:txBody>
      </p:sp>
      <p:sp>
        <p:nvSpPr>
          <p:cNvPr id="295" name="Google Shape;2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a7f1889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a7f1889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a7f1889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a7f1889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a7f1889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a7f1889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a7f1889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a7f1889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a7f1889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a7f1889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a7f1889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a7f1889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a7f1889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a7f1889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a7f1889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a7f1889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a7f1889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a7f1889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a7f1889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a7f1889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a7f1889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a7f1889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a7f1889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a7f1889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a7f1889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a7f1889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a7f1889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a7f1889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a7f1889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a7f1889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a7f1889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a7f1889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a7f1889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a7f1889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a7f1889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a7f1889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a7f1889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a7f1889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a7f1889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a7f1889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a7f1889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a7f1889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a7f1889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a7f1889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a7f1889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a7f1889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a7f1889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a7f1889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a7f1889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a7f1889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a7f1889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a7f1889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a7f1889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a7f1889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a7f1889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a7f1889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a7f1889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a7f1889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a7f1889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a7f1889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a7f1889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a7f1889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a7f1889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a7f1889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a7f1889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a7f1889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a7f1889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a7f1889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a7f1889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ec70abfa73_0_0"/>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ec70abfa73_0_0"/>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ec70abfa73_0_0"/>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.3</a:t>
            </a:r>
            <a:endParaRPr b="1" i="0" sz="4400" u="none" cap="none" strike="noStrike">
              <a:solidFill>
                <a:srgbClr val="3E4754"/>
              </a:solidFill>
              <a:latin typeface="Arial"/>
              <a:ea typeface="Arial"/>
              <a:cs typeface="Arial"/>
              <a:sym typeface="Arial"/>
            </a:endParaRPr>
          </a:p>
        </p:txBody>
      </p:sp>
      <p:sp>
        <p:nvSpPr>
          <p:cNvPr id="102" name="Google Shape;102;g2ec70abfa73_0_0"/>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rgbClr val="F0EFEE"/>
                </a:solidFill>
                <a:latin typeface="Arial"/>
                <a:ea typeface="Arial"/>
                <a:cs typeface="Arial"/>
                <a:sym typeface="Arial"/>
              </a:rPr>
              <a:t>SQL Foundations</a:t>
            </a:r>
            <a:endParaRPr b="0" i="0" sz="2800" u="none" cap="none" strike="noStrike">
              <a:solidFill>
                <a:srgbClr val="F0EFEE"/>
              </a:solidFill>
              <a:latin typeface="Arial"/>
              <a:ea typeface="Arial"/>
              <a:cs typeface="Arial"/>
              <a:sym typeface="Arial"/>
            </a:endParaRPr>
          </a:p>
        </p:txBody>
      </p:sp>
      <p:cxnSp>
        <p:nvCxnSpPr>
          <p:cNvPr id="103" name="Google Shape;103;g2ec70abfa73_0_0"/>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2" name="Google Shape;312;p10"/>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313" name="Google Shape;313;p10"/>
          <p:cNvGraphicFramePr/>
          <p:nvPr/>
        </p:nvGraphicFramePr>
        <p:xfrm>
          <a:off x="2785463" y="1692913"/>
          <a:ext cx="3000000" cy="3000000"/>
        </p:xfrm>
        <a:graphic>
          <a:graphicData uri="http://schemas.openxmlformats.org/drawingml/2006/table">
            <a:tbl>
              <a:tblPr>
                <a:noFill/>
                <a:tableStyleId>{BBEBCE4A-D0A9-4E58-99F6-277C6B1388DF}</a:tableStyleId>
              </a:tblPr>
              <a:tblGrid>
                <a:gridCol w="2733700"/>
                <a:gridCol w="3887350"/>
              </a:tblGrid>
              <a:tr h="168400">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solidFill>
                            <a:srgbClr val="FFFFFF"/>
                          </a:solidFill>
                          <a:latin typeface="Arial"/>
                          <a:ea typeface="Arial"/>
                          <a:cs typeface="Arial"/>
                          <a:sym typeface="Arial"/>
                        </a:rPr>
                        <a:t>Type</a:t>
                      </a:r>
                      <a:endParaRPr sz="1500" u="none" cap="none" strike="noStrike">
                        <a:solidFill>
                          <a:srgbClr val="FFFFFF"/>
                        </a:solidFill>
                        <a:latin typeface="Arial"/>
                        <a:ea typeface="Arial"/>
                        <a:cs typeface="Arial"/>
                        <a:sym typeface="Arial"/>
                      </a:endParaRPr>
                    </a:p>
                  </a:txBody>
                  <a:tcPr marT="27950" marB="27950" marR="69850" marL="69850">
                    <a:lnB cap="flat" cmpd="sng" w="9525">
                      <a:solidFill>
                        <a:schemeClr val="dk2">
                          <a:alpha val="0"/>
                        </a:scheme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solidFill>
                            <a:srgbClr val="FFFFFF"/>
                          </a:solidFill>
                          <a:latin typeface="Arial"/>
                          <a:ea typeface="Arial"/>
                          <a:cs typeface="Arial"/>
                          <a:sym typeface="Arial"/>
                        </a:rPr>
                        <a:t>Example Data Types</a:t>
                      </a:r>
                      <a:endParaRPr sz="1500" u="none" cap="none" strike="noStrike">
                        <a:solidFill>
                          <a:srgbClr val="FFFFFF"/>
                        </a:solidFill>
                        <a:latin typeface="Arial"/>
                        <a:ea typeface="Arial"/>
                        <a:cs typeface="Arial"/>
                        <a:sym typeface="Arial"/>
                      </a:endParaRPr>
                    </a:p>
                  </a:txBody>
                  <a:tcPr marT="27950" marB="27950" marR="69850" marL="69850">
                    <a:lnB cap="flat" cmpd="sng" w="9525">
                      <a:solidFill>
                        <a:schemeClr val="dk2">
                          <a:alpha val="0"/>
                        </a:schemeClr>
                      </a:solidFill>
                      <a:prstDash val="solid"/>
                      <a:round/>
                      <a:headEnd len="sm" w="sm" type="none"/>
                      <a:tailEnd len="sm" w="sm" type="none"/>
                    </a:lnB>
                    <a:solidFill>
                      <a:schemeClr val="dk2"/>
                    </a:solidFill>
                  </a:tcPr>
                </a:tc>
              </a:tr>
              <a:tr h="56072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INTEGER</a:t>
                      </a:r>
                      <a:endParaRPr b="1" sz="1800" u="none" cap="none" strike="noStrike">
                        <a:solidFill>
                          <a:schemeClr val="lt1"/>
                        </a:solidFill>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44444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1, 2, 3, 4, 5</a:t>
                      </a:r>
                      <a:endParaRPr sz="1300" u="none" cap="none" strike="noStrike">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CCCCCC"/>
                    </a:solidFill>
                  </a:tcPr>
                </a:tc>
              </a:tr>
              <a:tr h="56072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DECIMAL</a:t>
                      </a:r>
                      <a:endParaRPr b="1" sz="1800" u="none" cap="none" strike="noStrike">
                        <a:solidFill>
                          <a:schemeClr val="lt1"/>
                        </a:solidFill>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44444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1.38, 3.49, 999.211</a:t>
                      </a:r>
                      <a:endParaRPr i="1" sz="1300" u="none" cap="none" strike="noStrike">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CCCCCC"/>
                    </a:solidFill>
                  </a:tcPr>
                </a:tc>
              </a:tr>
              <a:tr h="56072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TEXT</a:t>
                      </a:r>
                      <a:endParaRPr b="1" sz="1800" u="none" cap="none" strike="noStrike">
                        <a:solidFill>
                          <a:schemeClr val="lt1"/>
                        </a:solidFill>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44444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“Harry Potter”, “Fast and Furious”</a:t>
                      </a:r>
                      <a:endParaRPr sz="1300" u="none" cap="none" strike="noStrike">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D9D9D9"/>
                    </a:solidFill>
                  </a:tcPr>
                </a:tc>
              </a:tr>
              <a:tr h="56072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DATETIME</a:t>
                      </a:r>
                      <a:endParaRPr b="1" sz="1800" u="none" cap="none" strike="noStrike">
                        <a:solidFill>
                          <a:schemeClr val="lt1"/>
                        </a:solidFill>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44444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2016-08-30 18:47:56.235</a:t>
                      </a:r>
                      <a:endParaRPr sz="1300" u="none" cap="none" strike="noStrike">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D9D9D9"/>
                    </a:solidFill>
                  </a:tcPr>
                </a:tc>
              </a:tr>
              <a:tr h="56072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BOOLEAN</a:t>
                      </a:r>
                      <a:endParaRPr b="1" sz="18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chemeClr val="lt1"/>
                          </a:solidFill>
                          <a:latin typeface="Arial"/>
                          <a:ea typeface="Arial"/>
                          <a:cs typeface="Arial"/>
                          <a:sym typeface="Arial"/>
                        </a:rPr>
                        <a:t>(There are no boolean type in SQLite) </a:t>
                      </a:r>
                      <a:endParaRPr b="1" sz="1100" u="none" cap="none" strike="noStrike">
                        <a:solidFill>
                          <a:schemeClr val="lt1"/>
                        </a:solidFill>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44444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0 or 1 (SQLite use Integer)</a:t>
                      </a:r>
                      <a:endParaRPr sz="1300" u="none" cap="none" strike="noStrike">
                        <a:latin typeface="Arial"/>
                        <a:ea typeface="Arial"/>
                        <a:cs typeface="Arial"/>
                        <a:sym typeface="Arial"/>
                      </a:endParaRPr>
                    </a:p>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True or False (Other Databases)</a:t>
                      </a:r>
                      <a:endParaRPr sz="1300" u="none" cap="none" strike="noStrike">
                        <a:latin typeface="Arial"/>
                        <a:ea typeface="Arial"/>
                        <a:cs typeface="Arial"/>
                        <a:sym typeface="Arial"/>
                      </a:endParaRPr>
                    </a:p>
                  </a:txBody>
                  <a:tcPr marT="27950" marB="27950" marR="69850" marL="6985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CCCCCC"/>
                    </a:solidFill>
                  </a:tcPr>
                </a:tc>
              </a:tr>
            </a:tbl>
          </a:graphicData>
        </a:graphic>
      </p:graphicFrame>
      <p:sp>
        <p:nvSpPr>
          <p:cNvPr id="314" name="Google Shape;314;p10"/>
          <p:cNvSpPr txBox="1"/>
          <p:nvPr/>
        </p:nvSpPr>
        <p:spPr>
          <a:xfrm>
            <a:off x="3522525" y="398800"/>
            <a:ext cx="77619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rgbClr val="3E4754"/>
                </a:solidFill>
                <a:latin typeface="Arial"/>
                <a:ea typeface="Arial"/>
                <a:cs typeface="Arial"/>
                <a:sym typeface="Arial"/>
              </a:rPr>
              <a:t>Examples of different data types</a:t>
            </a:r>
            <a:endParaRPr b="0" i="0" sz="3000" u="none" cap="none" strike="noStrike">
              <a:solidFill>
                <a:srgbClr val="3E475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94800" y="2635200"/>
            <a:ext cx="3151800" cy="12969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CRUD Concepts</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Data Type</a:t>
            </a:r>
            <a:endParaRPr sz="2400">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3" name="Google Shape;173;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CRUD</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4"/>
          <p:cNvSpPr txBox="1"/>
          <p:nvPr>
            <p:ph idx="1" type="body"/>
          </p:nvPr>
        </p:nvSpPr>
        <p:spPr>
          <a:xfrm>
            <a:off x="3167915" y="1690825"/>
            <a:ext cx="848100" cy="1183800"/>
          </a:xfrm>
          <a:prstGeom prst="rect">
            <a:avLst/>
          </a:prstGeom>
          <a:solidFill>
            <a:schemeClr val="accent6"/>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8000">
                <a:latin typeface="Arial"/>
                <a:ea typeface="Arial"/>
                <a:cs typeface="Arial"/>
                <a:sym typeface="Arial"/>
              </a:rPr>
              <a:t>C</a:t>
            </a:r>
            <a:endParaRPr b="1" sz="8000">
              <a:latin typeface="Arial"/>
              <a:ea typeface="Arial"/>
              <a:cs typeface="Arial"/>
              <a:sym typeface="Arial"/>
            </a:endParaRPr>
          </a:p>
        </p:txBody>
      </p:sp>
      <p:sp>
        <p:nvSpPr>
          <p:cNvPr id="180" name="Google Shape;180;p4"/>
          <p:cNvSpPr txBox="1"/>
          <p:nvPr/>
        </p:nvSpPr>
        <p:spPr>
          <a:xfrm>
            <a:off x="2053300" y="146200"/>
            <a:ext cx="93003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What is CRUD?</a:t>
            </a:r>
            <a:endParaRPr b="0" i="0" sz="3500" u="none" cap="none" strike="noStrike">
              <a:solidFill>
                <a:srgbClr val="3E4754"/>
              </a:solidFill>
              <a:latin typeface="Arial"/>
              <a:ea typeface="Arial"/>
              <a:cs typeface="Arial"/>
              <a:sym typeface="Arial"/>
            </a:endParaRPr>
          </a:p>
        </p:txBody>
      </p:sp>
      <p:sp>
        <p:nvSpPr>
          <p:cNvPr id="181" name="Google Shape;181;p4"/>
          <p:cNvSpPr txBox="1"/>
          <p:nvPr>
            <p:ph idx="1" type="body"/>
          </p:nvPr>
        </p:nvSpPr>
        <p:spPr>
          <a:xfrm>
            <a:off x="3167925" y="2933050"/>
            <a:ext cx="1698300" cy="40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2200">
                <a:latin typeface="Arial"/>
                <a:ea typeface="Arial"/>
                <a:cs typeface="Arial"/>
                <a:sym typeface="Arial"/>
              </a:rPr>
              <a:t>Create</a:t>
            </a:r>
            <a:endParaRPr b="1" sz="1900">
              <a:latin typeface="Arial"/>
              <a:ea typeface="Arial"/>
              <a:cs typeface="Arial"/>
              <a:sym typeface="Arial"/>
            </a:endParaRPr>
          </a:p>
        </p:txBody>
      </p:sp>
      <p:sp>
        <p:nvSpPr>
          <p:cNvPr id="182" name="Google Shape;182;p4"/>
          <p:cNvSpPr txBox="1"/>
          <p:nvPr>
            <p:ph idx="1" type="body"/>
          </p:nvPr>
        </p:nvSpPr>
        <p:spPr>
          <a:xfrm>
            <a:off x="5296465" y="1690825"/>
            <a:ext cx="848100" cy="11838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8000">
                <a:latin typeface="Arial"/>
                <a:ea typeface="Arial"/>
                <a:cs typeface="Arial"/>
                <a:sym typeface="Arial"/>
              </a:rPr>
              <a:t>R</a:t>
            </a:r>
            <a:endParaRPr b="1" sz="8000">
              <a:latin typeface="Arial"/>
              <a:ea typeface="Arial"/>
              <a:cs typeface="Arial"/>
              <a:sym typeface="Arial"/>
            </a:endParaRPr>
          </a:p>
        </p:txBody>
      </p:sp>
      <p:sp>
        <p:nvSpPr>
          <p:cNvPr id="183" name="Google Shape;183;p4"/>
          <p:cNvSpPr txBox="1"/>
          <p:nvPr>
            <p:ph idx="1" type="body"/>
          </p:nvPr>
        </p:nvSpPr>
        <p:spPr>
          <a:xfrm>
            <a:off x="7593615" y="1690825"/>
            <a:ext cx="848100" cy="1183800"/>
          </a:xfrm>
          <a:prstGeom prst="rect">
            <a:avLst/>
          </a:prstGeom>
          <a:solidFill>
            <a:srgbClr val="D9D2E9"/>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8000">
                <a:latin typeface="Arial"/>
                <a:ea typeface="Arial"/>
                <a:cs typeface="Arial"/>
                <a:sym typeface="Arial"/>
              </a:rPr>
              <a:t>U</a:t>
            </a:r>
            <a:endParaRPr b="1" sz="8000">
              <a:latin typeface="Arial"/>
              <a:ea typeface="Arial"/>
              <a:cs typeface="Arial"/>
              <a:sym typeface="Arial"/>
            </a:endParaRPr>
          </a:p>
        </p:txBody>
      </p:sp>
      <p:sp>
        <p:nvSpPr>
          <p:cNvPr id="184" name="Google Shape;184;p4"/>
          <p:cNvSpPr txBox="1"/>
          <p:nvPr>
            <p:ph idx="1" type="body"/>
          </p:nvPr>
        </p:nvSpPr>
        <p:spPr>
          <a:xfrm>
            <a:off x="9828215" y="1690825"/>
            <a:ext cx="848100" cy="11838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8000">
                <a:latin typeface="Arial"/>
                <a:ea typeface="Arial"/>
                <a:cs typeface="Arial"/>
                <a:sym typeface="Arial"/>
              </a:rPr>
              <a:t>D</a:t>
            </a:r>
            <a:endParaRPr b="1" sz="8000">
              <a:latin typeface="Arial"/>
              <a:ea typeface="Arial"/>
              <a:cs typeface="Arial"/>
              <a:sym typeface="Arial"/>
            </a:endParaRPr>
          </a:p>
        </p:txBody>
      </p:sp>
      <p:sp>
        <p:nvSpPr>
          <p:cNvPr id="185" name="Google Shape;185;p4"/>
          <p:cNvSpPr txBox="1"/>
          <p:nvPr>
            <p:ph idx="1" type="body"/>
          </p:nvPr>
        </p:nvSpPr>
        <p:spPr>
          <a:xfrm>
            <a:off x="3167925" y="3340150"/>
            <a:ext cx="1698300" cy="1690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600">
                <a:latin typeface="Arial"/>
                <a:ea typeface="Arial"/>
                <a:cs typeface="Arial"/>
                <a:sym typeface="Arial"/>
              </a:rPr>
              <a:t>Create a new record and save in the database. Or it can refers to creating a new table</a:t>
            </a:r>
            <a:endParaRPr sz="1600">
              <a:latin typeface="Arial"/>
              <a:ea typeface="Arial"/>
              <a:cs typeface="Arial"/>
              <a:sym typeface="Arial"/>
            </a:endParaRPr>
          </a:p>
        </p:txBody>
      </p:sp>
      <p:sp>
        <p:nvSpPr>
          <p:cNvPr id="186" name="Google Shape;186;p4"/>
          <p:cNvSpPr txBox="1"/>
          <p:nvPr>
            <p:ph idx="1" type="body"/>
          </p:nvPr>
        </p:nvSpPr>
        <p:spPr>
          <a:xfrm>
            <a:off x="5342550" y="2933050"/>
            <a:ext cx="1497000" cy="40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2200">
                <a:latin typeface="Arial"/>
                <a:ea typeface="Arial"/>
                <a:cs typeface="Arial"/>
                <a:sym typeface="Arial"/>
              </a:rPr>
              <a:t>Read</a:t>
            </a:r>
            <a:endParaRPr b="1" sz="1900">
              <a:latin typeface="Arial"/>
              <a:ea typeface="Arial"/>
              <a:cs typeface="Arial"/>
              <a:sym typeface="Arial"/>
            </a:endParaRPr>
          </a:p>
        </p:txBody>
      </p:sp>
      <p:sp>
        <p:nvSpPr>
          <p:cNvPr id="187" name="Google Shape;187;p4"/>
          <p:cNvSpPr txBox="1"/>
          <p:nvPr>
            <p:ph idx="1" type="body"/>
          </p:nvPr>
        </p:nvSpPr>
        <p:spPr>
          <a:xfrm>
            <a:off x="5342550" y="3340150"/>
            <a:ext cx="1497000" cy="21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600">
                <a:latin typeface="Arial"/>
                <a:ea typeface="Arial"/>
                <a:cs typeface="Arial"/>
                <a:sym typeface="Arial"/>
              </a:rPr>
              <a:t>Get some records from the database.</a:t>
            </a:r>
            <a:endParaRPr sz="1600">
              <a:latin typeface="Arial"/>
              <a:ea typeface="Arial"/>
              <a:cs typeface="Arial"/>
              <a:sym typeface="Arial"/>
            </a:endParaRPr>
          </a:p>
          <a:p>
            <a:pPr indent="0" lvl="0" marL="0" rtl="0" algn="l">
              <a:lnSpc>
                <a:spcPct val="90000"/>
              </a:lnSpc>
              <a:spcBef>
                <a:spcPts val="0"/>
              </a:spcBef>
              <a:spcAft>
                <a:spcPts val="0"/>
              </a:spcAft>
              <a:buSzPts val="1800"/>
              <a:buNone/>
            </a:pPr>
            <a:r>
              <a:t/>
            </a:r>
            <a:endParaRPr sz="1600">
              <a:latin typeface="Arial"/>
              <a:ea typeface="Arial"/>
              <a:cs typeface="Arial"/>
              <a:sym typeface="Arial"/>
            </a:endParaRPr>
          </a:p>
          <a:p>
            <a:pPr indent="0" lvl="0" marL="0" rtl="0" algn="l">
              <a:lnSpc>
                <a:spcPct val="90000"/>
              </a:lnSpc>
              <a:spcBef>
                <a:spcPts val="0"/>
              </a:spcBef>
              <a:spcAft>
                <a:spcPts val="0"/>
              </a:spcAft>
              <a:buSzPts val="1800"/>
              <a:buNone/>
            </a:pPr>
            <a:r>
              <a:rPr lang="en-US" sz="1600">
                <a:latin typeface="Arial"/>
                <a:ea typeface="Arial"/>
                <a:cs typeface="Arial"/>
                <a:sym typeface="Arial"/>
              </a:rPr>
              <a:t>There are no changes to the data in this operation</a:t>
            </a:r>
            <a:endParaRPr sz="1600">
              <a:latin typeface="Arial"/>
              <a:ea typeface="Arial"/>
              <a:cs typeface="Arial"/>
              <a:sym typeface="Arial"/>
            </a:endParaRPr>
          </a:p>
        </p:txBody>
      </p:sp>
      <p:sp>
        <p:nvSpPr>
          <p:cNvPr id="188" name="Google Shape;188;p4"/>
          <p:cNvSpPr txBox="1"/>
          <p:nvPr>
            <p:ph idx="1" type="body"/>
          </p:nvPr>
        </p:nvSpPr>
        <p:spPr>
          <a:xfrm>
            <a:off x="7593625" y="2933050"/>
            <a:ext cx="1497000" cy="40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2200">
                <a:latin typeface="Arial"/>
                <a:ea typeface="Arial"/>
                <a:cs typeface="Arial"/>
                <a:sym typeface="Arial"/>
              </a:rPr>
              <a:t>Update</a:t>
            </a:r>
            <a:endParaRPr b="1" sz="1900">
              <a:latin typeface="Arial"/>
              <a:ea typeface="Arial"/>
              <a:cs typeface="Arial"/>
              <a:sym typeface="Arial"/>
            </a:endParaRPr>
          </a:p>
        </p:txBody>
      </p:sp>
      <p:sp>
        <p:nvSpPr>
          <p:cNvPr id="189" name="Google Shape;189;p4"/>
          <p:cNvSpPr txBox="1"/>
          <p:nvPr>
            <p:ph idx="1" type="body"/>
          </p:nvPr>
        </p:nvSpPr>
        <p:spPr>
          <a:xfrm>
            <a:off x="7593625" y="3340150"/>
            <a:ext cx="1412700" cy="257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600">
                <a:latin typeface="Arial"/>
                <a:ea typeface="Arial"/>
                <a:cs typeface="Arial"/>
                <a:sym typeface="Arial"/>
              </a:rPr>
              <a:t>Updating one or more existing records in the database.</a:t>
            </a:r>
            <a:endParaRPr sz="1600">
              <a:latin typeface="Arial"/>
              <a:ea typeface="Arial"/>
              <a:cs typeface="Arial"/>
              <a:sym typeface="Arial"/>
            </a:endParaRPr>
          </a:p>
          <a:p>
            <a:pPr indent="0" lvl="0" marL="0" rtl="0" algn="l">
              <a:lnSpc>
                <a:spcPct val="90000"/>
              </a:lnSpc>
              <a:spcBef>
                <a:spcPts val="0"/>
              </a:spcBef>
              <a:spcAft>
                <a:spcPts val="0"/>
              </a:spcAft>
              <a:buSzPts val="1800"/>
              <a:buNone/>
            </a:pPr>
            <a:r>
              <a:t/>
            </a:r>
            <a:endParaRPr sz="1600">
              <a:latin typeface="Arial"/>
              <a:ea typeface="Arial"/>
              <a:cs typeface="Arial"/>
              <a:sym typeface="Arial"/>
            </a:endParaRPr>
          </a:p>
        </p:txBody>
      </p:sp>
      <p:sp>
        <p:nvSpPr>
          <p:cNvPr id="190" name="Google Shape;190;p4"/>
          <p:cNvSpPr txBox="1"/>
          <p:nvPr>
            <p:ph idx="1" type="body"/>
          </p:nvPr>
        </p:nvSpPr>
        <p:spPr>
          <a:xfrm>
            <a:off x="9884550" y="2933050"/>
            <a:ext cx="1497000" cy="40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2200">
                <a:latin typeface="Arial"/>
                <a:ea typeface="Arial"/>
                <a:cs typeface="Arial"/>
                <a:sym typeface="Arial"/>
              </a:rPr>
              <a:t>Delete</a:t>
            </a:r>
            <a:endParaRPr b="1" sz="1900">
              <a:latin typeface="Arial"/>
              <a:ea typeface="Arial"/>
              <a:cs typeface="Arial"/>
              <a:sym typeface="Arial"/>
            </a:endParaRPr>
          </a:p>
        </p:txBody>
      </p:sp>
      <p:sp>
        <p:nvSpPr>
          <p:cNvPr id="191" name="Google Shape;191;p4"/>
          <p:cNvSpPr txBox="1"/>
          <p:nvPr>
            <p:ph idx="1" type="body"/>
          </p:nvPr>
        </p:nvSpPr>
        <p:spPr>
          <a:xfrm>
            <a:off x="9884550" y="3340150"/>
            <a:ext cx="1497000" cy="123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600">
                <a:latin typeface="Arial"/>
                <a:ea typeface="Arial"/>
                <a:cs typeface="Arial"/>
                <a:sym typeface="Arial"/>
              </a:rPr>
              <a:t>Removing some data from the database table</a:t>
            </a:r>
            <a:endParaRPr sz="1600">
              <a:latin typeface="Arial"/>
              <a:ea typeface="Arial"/>
              <a:cs typeface="Arial"/>
              <a:sym typeface="Arial"/>
            </a:endParaRPr>
          </a:p>
          <a:p>
            <a:pPr indent="0" lvl="0" marL="0" rtl="0" algn="l">
              <a:lnSpc>
                <a:spcPct val="90000"/>
              </a:lnSpc>
              <a:spcBef>
                <a:spcPts val="0"/>
              </a:spcBef>
              <a:spcAft>
                <a:spcPts val="0"/>
              </a:spcAft>
              <a:buSzPts val="1800"/>
              <a:buNone/>
            </a:pPr>
            <a:r>
              <a:t/>
            </a:r>
            <a:endParaRPr sz="1600">
              <a:latin typeface="Arial"/>
              <a:ea typeface="Arial"/>
              <a:cs typeface="Arial"/>
              <a:sym typeface="Arial"/>
            </a:endParaRPr>
          </a:p>
        </p:txBody>
      </p:sp>
      <p:cxnSp>
        <p:nvCxnSpPr>
          <p:cNvPr id="192" name="Google Shape;192;p4"/>
          <p:cNvCxnSpPr/>
          <p:nvPr/>
        </p:nvCxnSpPr>
        <p:spPr>
          <a:xfrm>
            <a:off x="5188925" y="1690825"/>
            <a:ext cx="0" cy="4222800"/>
          </a:xfrm>
          <a:prstGeom prst="straightConnector1">
            <a:avLst/>
          </a:prstGeom>
          <a:noFill/>
          <a:ln cap="flat" cmpd="sng" w="9525">
            <a:solidFill>
              <a:srgbClr val="909297"/>
            </a:solidFill>
            <a:prstDash val="solid"/>
            <a:round/>
            <a:headEnd len="sm" w="sm" type="none"/>
            <a:tailEnd len="sm" w="sm" type="none"/>
          </a:ln>
        </p:spPr>
      </p:cxnSp>
      <p:cxnSp>
        <p:nvCxnSpPr>
          <p:cNvPr id="193" name="Google Shape;193;p4"/>
          <p:cNvCxnSpPr/>
          <p:nvPr/>
        </p:nvCxnSpPr>
        <p:spPr>
          <a:xfrm>
            <a:off x="3090225" y="1690825"/>
            <a:ext cx="0" cy="4222800"/>
          </a:xfrm>
          <a:prstGeom prst="straightConnector1">
            <a:avLst/>
          </a:prstGeom>
          <a:noFill/>
          <a:ln cap="flat" cmpd="sng" w="9525">
            <a:solidFill>
              <a:srgbClr val="909297"/>
            </a:solidFill>
            <a:prstDash val="solid"/>
            <a:round/>
            <a:headEnd len="sm" w="sm" type="none"/>
            <a:tailEnd len="sm" w="sm" type="none"/>
          </a:ln>
        </p:spPr>
      </p:cxnSp>
      <p:cxnSp>
        <p:nvCxnSpPr>
          <p:cNvPr id="194" name="Google Shape;194;p4"/>
          <p:cNvCxnSpPr/>
          <p:nvPr/>
        </p:nvCxnSpPr>
        <p:spPr>
          <a:xfrm>
            <a:off x="7517825" y="1690825"/>
            <a:ext cx="0" cy="4222800"/>
          </a:xfrm>
          <a:prstGeom prst="straightConnector1">
            <a:avLst/>
          </a:prstGeom>
          <a:noFill/>
          <a:ln cap="flat" cmpd="sng" w="9525">
            <a:solidFill>
              <a:srgbClr val="909297"/>
            </a:solidFill>
            <a:prstDash val="solid"/>
            <a:round/>
            <a:headEnd len="sm" w="sm" type="none"/>
            <a:tailEnd len="sm" w="sm" type="none"/>
          </a:ln>
        </p:spPr>
      </p:cxnSp>
      <p:cxnSp>
        <p:nvCxnSpPr>
          <p:cNvPr id="195" name="Google Shape;195;p4"/>
          <p:cNvCxnSpPr/>
          <p:nvPr/>
        </p:nvCxnSpPr>
        <p:spPr>
          <a:xfrm>
            <a:off x="9786700" y="1690825"/>
            <a:ext cx="0" cy="4222800"/>
          </a:xfrm>
          <a:prstGeom prst="straightConnector1">
            <a:avLst/>
          </a:prstGeom>
          <a:noFill/>
          <a:ln cap="flat" cmpd="sng" w="9525">
            <a:solidFill>
              <a:srgbClr val="909297"/>
            </a:solidFill>
            <a:prstDash val="solid"/>
            <a:round/>
            <a:headEnd len="sm" w="sm" type="none"/>
            <a:tailEnd len="sm" w="sm" type="none"/>
          </a:ln>
        </p:spPr>
      </p:cxnSp>
      <p:pic>
        <p:nvPicPr>
          <p:cNvPr id="196" name="Google Shape;196;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2" name="Google Shape;202;p5"/>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03" name="Google Shape;203;p5"/>
          <p:cNvSpPr txBox="1"/>
          <p:nvPr>
            <p:ph idx="1" type="body"/>
          </p:nvPr>
        </p:nvSpPr>
        <p:spPr>
          <a:xfrm>
            <a:off x="3003650" y="1690825"/>
            <a:ext cx="8185800" cy="8346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Are reserved words of SQL queries that serve special functions</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Some most frequently used common keywords are:</a:t>
            </a:r>
            <a:endParaRPr sz="2100">
              <a:latin typeface="Arial"/>
              <a:ea typeface="Arial"/>
              <a:cs typeface="Arial"/>
              <a:sym typeface="Arial"/>
            </a:endParaRPr>
          </a:p>
        </p:txBody>
      </p:sp>
      <p:sp>
        <p:nvSpPr>
          <p:cNvPr id="204" name="Google Shape;204;p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Keywords</a:t>
            </a:r>
            <a:endParaRPr b="0" i="0" sz="3500" u="none" cap="none" strike="noStrike">
              <a:solidFill>
                <a:srgbClr val="3E4754"/>
              </a:solidFill>
              <a:latin typeface="Arial"/>
              <a:ea typeface="Arial"/>
              <a:cs typeface="Arial"/>
              <a:sym typeface="Arial"/>
            </a:endParaRPr>
          </a:p>
        </p:txBody>
      </p:sp>
      <p:sp>
        <p:nvSpPr>
          <p:cNvPr id="205" name="Google Shape;205;p5"/>
          <p:cNvSpPr txBox="1"/>
          <p:nvPr>
            <p:ph idx="1" type="body"/>
          </p:nvPr>
        </p:nvSpPr>
        <p:spPr>
          <a:xfrm>
            <a:off x="3003650" y="4989475"/>
            <a:ext cx="7386000" cy="4827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Can you guess the functions of these keywords?</a:t>
            </a:r>
            <a:endParaRPr sz="2100">
              <a:latin typeface="Arial"/>
              <a:ea typeface="Arial"/>
              <a:cs typeface="Arial"/>
              <a:sym typeface="Arial"/>
            </a:endParaRPr>
          </a:p>
        </p:txBody>
      </p:sp>
      <p:sp>
        <p:nvSpPr>
          <p:cNvPr id="206" name="Google Shape;206;p5"/>
          <p:cNvSpPr/>
          <p:nvPr/>
        </p:nvSpPr>
        <p:spPr>
          <a:xfrm>
            <a:off x="5626050" y="4214725"/>
            <a:ext cx="1786500" cy="534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ASC</a:t>
            </a:r>
            <a:endParaRPr b="1" i="0" sz="1900" u="none" cap="none" strike="noStrike">
              <a:solidFill>
                <a:srgbClr val="000000"/>
              </a:solidFill>
              <a:latin typeface="Arial"/>
              <a:ea typeface="Arial"/>
              <a:cs typeface="Arial"/>
              <a:sym typeface="Arial"/>
            </a:endParaRPr>
          </a:p>
        </p:txBody>
      </p:sp>
      <p:sp>
        <p:nvSpPr>
          <p:cNvPr id="207" name="Google Shape;207;p5"/>
          <p:cNvSpPr/>
          <p:nvPr/>
        </p:nvSpPr>
        <p:spPr>
          <a:xfrm>
            <a:off x="5626050" y="2700825"/>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CREATE</a:t>
            </a:r>
            <a:endParaRPr b="1" i="0" sz="1900" u="none" cap="none" strike="noStrike">
              <a:solidFill>
                <a:srgbClr val="000000"/>
              </a:solidFill>
              <a:latin typeface="Arial"/>
              <a:ea typeface="Arial"/>
              <a:cs typeface="Arial"/>
              <a:sym typeface="Arial"/>
            </a:endParaRPr>
          </a:p>
        </p:txBody>
      </p:sp>
      <p:sp>
        <p:nvSpPr>
          <p:cNvPr id="208" name="Google Shape;208;p5"/>
          <p:cNvSpPr/>
          <p:nvPr/>
        </p:nvSpPr>
        <p:spPr>
          <a:xfrm>
            <a:off x="7658825" y="2700825"/>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DELETE</a:t>
            </a:r>
            <a:endParaRPr b="1" i="0" sz="1900" u="none" cap="none" strike="noStrike">
              <a:solidFill>
                <a:srgbClr val="000000"/>
              </a:solidFill>
              <a:latin typeface="Arial"/>
              <a:ea typeface="Arial"/>
              <a:cs typeface="Arial"/>
              <a:sym typeface="Arial"/>
            </a:endParaRPr>
          </a:p>
        </p:txBody>
      </p:sp>
      <p:sp>
        <p:nvSpPr>
          <p:cNvPr id="209" name="Google Shape;209;p5"/>
          <p:cNvSpPr/>
          <p:nvPr/>
        </p:nvSpPr>
        <p:spPr>
          <a:xfrm>
            <a:off x="3593275" y="4218463"/>
            <a:ext cx="1786500" cy="534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DESC</a:t>
            </a:r>
            <a:endParaRPr b="1" i="0" sz="1900" u="none" cap="none" strike="noStrike">
              <a:solidFill>
                <a:srgbClr val="000000"/>
              </a:solidFill>
              <a:latin typeface="Arial"/>
              <a:ea typeface="Arial"/>
              <a:cs typeface="Arial"/>
              <a:sym typeface="Arial"/>
            </a:endParaRPr>
          </a:p>
        </p:txBody>
      </p:sp>
      <p:sp>
        <p:nvSpPr>
          <p:cNvPr id="210" name="Google Shape;210;p5"/>
          <p:cNvSpPr/>
          <p:nvPr/>
        </p:nvSpPr>
        <p:spPr>
          <a:xfrm>
            <a:off x="5626050" y="3440000"/>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INSERT INTO</a:t>
            </a:r>
            <a:endParaRPr b="1" i="0" sz="1900" u="none" cap="none" strike="noStrike">
              <a:solidFill>
                <a:srgbClr val="000000"/>
              </a:solidFill>
              <a:latin typeface="Arial"/>
              <a:ea typeface="Arial"/>
              <a:cs typeface="Arial"/>
              <a:sym typeface="Arial"/>
            </a:endParaRPr>
          </a:p>
        </p:txBody>
      </p:sp>
      <p:sp>
        <p:nvSpPr>
          <p:cNvPr id="211" name="Google Shape;211;p5"/>
          <p:cNvSpPr/>
          <p:nvPr/>
        </p:nvSpPr>
        <p:spPr>
          <a:xfrm>
            <a:off x="7658825" y="3440000"/>
            <a:ext cx="1786500" cy="534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ORDER BY</a:t>
            </a:r>
            <a:endParaRPr b="1" i="0" sz="1900" u="none" cap="none" strike="noStrike">
              <a:solidFill>
                <a:srgbClr val="000000"/>
              </a:solidFill>
              <a:latin typeface="Arial"/>
              <a:ea typeface="Arial"/>
              <a:cs typeface="Arial"/>
              <a:sym typeface="Arial"/>
            </a:endParaRPr>
          </a:p>
        </p:txBody>
      </p:sp>
      <p:sp>
        <p:nvSpPr>
          <p:cNvPr id="212" name="Google Shape;212;p5"/>
          <p:cNvSpPr/>
          <p:nvPr/>
        </p:nvSpPr>
        <p:spPr>
          <a:xfrm>
            <a:off x="3593275" y="2715713"/>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SELECT</a:t>
            </a:r>
            <a:endParaRPr b="1" i="0" sz="1900" u="none" cap="none" strike="noStrike">
              <a:solidFill>
                <a:srgbClr val="000000"/>
              </a:solidFill>
              <a:latin typeface="Arial"/>
              <a:ea typeface="Arial"/>
              <a:cs typeface="Arial"/>
              <a:sym typeface="Arial"/>
            </a:endParaRPr>
          </a:p>
        </p:txBody>
      </p:sp>
      <p:sp>
        <p:nvSpPr>
          <p:cNvPr id="213" name="Google Shape;213;p5"/>
          <p:cNvSpPr/>
          <p:nvPr/>
        </p:nvSpPr>
        <p:spPr>
          <a:xfrm>
            <a:off x="3593275" y="3447450"/>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UPDATE</a:t>
            </a:r>
            <a:endParaRPr b="1" i="0" sz="1900" u="none" cap="none" strike="noStrike">
              <a:solidFill>
                <a:srgbClr val="000000"/>
              </a:solidFill>
              <a:latin typeface="Arial"/>
              <a:ea typeface="Arial"/>
              <a:cs typeface="Arial"/>
              <a:sym typeface="Arial"/>
            </a:endParaRPr>
          </a:p>
        </p:txBody>
      </p:sp>
      <p:sp>
        <p:nvSpPr>
          <p:cNvPr id="214" name="Google Shape;214;p5"/>
          <p:cNvSpPr/>
          <p:nvPr/>
        </p:nvSpPr>
        <p:spPr>
          <a:xfrm>
            <a:off x="7658825" y="4214738"/>
            <a:ext cx="1786500" cy="534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LIMIT</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0" name="Google Shape;220;p6"/>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graphicFrame>
        <p:nvGraphicFramePr>
          <p:cNvPr id="221" name="Google Shape;221;p6"/>
          <p:cNvGraphicFramePr/>
          <p:nvPr/>
        </p:nvGraphicFramePr>
        <p:xfrm>
          <a:off x="1811400" y="1658500"/>
          <a:ext cx="3000000" cy="3000000"/>
        </p:xfrm>
        <a:graphic>
          <a:graphicData uri="http://schemas.openxmlformats.org/drawingml/2006/table">
            <a:tbl>
              <a:tblPr>
                <a:noFill/>
                <a:tableStyleId>{E0B42A5E-770B-4D3A-B536-AD17CCB47A65}</a:tableStyleId>
              </a:tblPr>
              <a:tblGrid>
                <a:gridCol w="1603075"/>
                <a:gridCol w="3854450"/>
                <a:gridCol w="2596725"/>
              </a:tblGrid>
              <a:tr h="701000">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Arial"/>
                          <a:ea typeface="Arial"/>
                          <a:cs typeface="Arial"/>
                          <a:sym typeface="Arial"/>
                        </a:rPr>
                        <a:t>SQL Keyword</a:t>
                      </a:r>
                      <a:endParaRPr b="1" sz="17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Arial"/>
                          <a:ea typeface="Arial"/>
                          <a:cs typeface="Arial"/>
                          <a:sym typeface="Arial"/>
                        </a:rPr>
                        <a:t>Function</a:t>
                      </a:r>
                      <a:endParaRPr b="1" sz="1700" u="none" cap="none" strike="noStrike">
                        <a:latin typeface="Arial"/>
                        <a:ea typeface="Arial"/>
                        <a:cs typeface="Arial"/>
                        <a:sym typeface="Arial"/>
                      </a:endParaRPr>
                    </a:p>
                  </a:txBody>
                  <a:tcPr marT="91425" marB="91425" marR="91425" marL="91425">
                    <a:solidFill>
                      <a:schemeClr val="accent4"/>
                    </a:solidFill>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Arial"/>
                          <a:ea typeface="Arial"/>
                          <a:cs typeface="Arial"/>
                          <a:sym typeface="Arial"/>
                        </a:rPr>
                        <a:t>Related CRUD operation</a:t>
                      </a:r>
                      <a:endParaRPr b="1" sz="1700" u="none" cap="none" strike="noStrike">
                        <a:latin typeface="Arial"/>
                        <a:ea typeface="Arial"/>
                        <a:cs typeface="Arial"/>
                        <a:sym typeface="Arial"/>
                      </a:endParaRPr>
                    </a:p>
                  </a:txBody>
                  <a:tcPr marT="91425" marB="91425" marR="91425" marL="91425">
                    <a:solidFill>
                      <a:srgbClr val="CFE2F3"/>
                    </a:solidFill>
                  </a:tcPr>
                </a:tc>
              </a:tr>
              <a:tr h="426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CREATE</a:t>
                      </a:r>
                      <a:endParaRPr sz="1600" u="none" cap="none" strike="noStrike">
                        <a:latin typeface="Arial"/>
                        <a:ea typeface="Arial"/>
                        <a:cs typeface="Arial"/>
                        <a:sym typeface="Arial"/>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Create a new data table</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CREATE</a:t>
                      </a:r>
                      <a:endParaRPr sz="1600" u="none" cap="none" strike="noStrike">
                        <a:latin typeface="Arial"/>
                        <a:ea typeface="Arial"/>
                        <a:cs typeface="Arial"/>
                        <a:sym typeface="Arial"/>
                      </a:endParaRPr>
                    </a:p>
                  </a:txBody>
                  <a:tcPr marT="91425" marB="91425" marR="91425" marL="91425">
                    <a:solidFill>
                      <a:srgbClr val="FFFFFF"/>
                    </a:solidFill>
                  </a:tcPr>
                </a:tc>
              </a:tr>
              <a:tr h="4450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INSERT INTO</a:t>
                      </a:r>
                      <a:endParaRPr sz="1600" u="none" cap="none" strike="noStrike">
                        <a:latin typeface="Arial"/>
                        <a:ea typeface="Arial"/>
                        <a:cs typeface="Arial"/>
                        <a:sym typeface="Arial"/>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Insert new records in an existing data table</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CREATE</a:t>
                      </a:r>
                      <a:endParaRPr sz="1600" u="none" cap="none" strike="noStrike">
                        <a:latin typeface="Arial"/>
                        <a:ea typeface="Arial"/>
                        <a:cs typeface="Arial"/>
                        <a:sym typeface="Arial"/>
                      </a:endParaRPr>
                    </a:p>
                  </a:txBody>
                  <a:tcPr marT="91425" marB="91425" marR="91425" marL="91425">
                    <a:solidFill>
                      <a:srgbClr val="FFFFFF"/>
                    </a:solidFill>
                  </a:tcPr>
                </a:tc>
              </a:tr>
              <a:tr h="426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SELECT</a:t>
                      </a:r>
                      <a:endParaRPr sz="1600" u="none" cap="none" strike="noStrike">
                        <a:latin typeface="Arial"/>
                        <a:ea typeface="Arial"/>
                        <a:cs typeface="Arial"/>
                        <a:sym typeface="Arial"/>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Obtain data from a table(s)</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READ</a:t>
                      </a:r>
                      <a:endParaRPr sz="1600" u="none" cap="none" strike="noStrike">
                        <a:latin typeface="Arial"/>
                        <a:ea typeface="Arial"/>
                        <a:cs typeface="Arial"/>
                        <a:sym typeface="Arial"/>
                      </a:endParaRPr>
                    </a:p>
                  </a:txBody>
                  <a:tcPr marT="91425" marB="91425" marR="91425" marL="91425">
                    <a:solidFill>
                      <a:srgbClr val="FFFFFF"/>
                    </a:solidFill>
                  </a:tcPr>
                </a:tc>
              </a:tr>
              <a:tr h="426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UPDATE</a:t>
                      </a:r>
                      <a:endParaRPr sz="1600" u="none" cap="none" strike="noStrike">
                        <a:latin typeface="Arial"/>
                        <a:ea typeface="Arial"/>
                        <a:cs typeface="Arial"/>
                        <a:sym typeface="Arial"/>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Update record(s) in a table</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UPDATE</a:t>
                      </a:r>
                      <a:endParaRPr sz="1600" u="none" cap="none" strike="noStrike">
                        <a:latin typeface="Arial"/>
                        <a:ea typeface="Arial"/>
                        <a:cs typeface="Arial"/>
                        <a:sym typeface="Arial"/>
                      </a:endParaRPr>
                    </a:p>
                  </a:txBody>
                  <a:tcPr marT="91425" marB="91425" marR="91425" marL="91425">
                    <a:solidFill>
                      <a:srgbClr val="FFFFFF"/>
                    </a:solidFill>
                  </a:tcPr>
                </a:tc>
              </a:tr>
              <a:tr h="426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DELETE</a:t>
                      </a:r>
                      <a:endParaRPr sz="1600" u="none" cap="none" strike="noStrike">
                        <a:latin typeface="Arial"/>
                        <a:ea typeface="Arial"/>
                        <a:cs typeface="Arial"/>
                        <a:sym typeface="Arial"/>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Delete records(s) from a table</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DELETE</a:t>
                      </a:r>
                      <a:endParaRPr sz="1600" u="none" cap="none" strike="noStrike">
                        <a:latin typeface="Arial"/>
                        <a:ea typeface="Arial"/>
                        <a:cs typeface="Arial"/>
                        <a:sym typeface="Arial"/>
                      </a:endParaRPr>
                    </a:p>
                  </a:txBody>
                  <a:tcPr marT="91425" marB="91425" marR="91425" marL="91425">
                    <a:solidFill>
                      <a:srgbClr val="FFFFFF"/>
                    </a:solidFill>
                  </a:tcPr>
                </a:tc>
              </a:tr>
            </a:tbl>
          </a:graphicData>
        </a:graphic>
      </p:graphicFrame>
      <p:sp>
        <p:nvSpPr>
          <p:cNvPr id="222" name="Google Shape;222;p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Action Keywords</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p:nvPr/>
        </p:nvSpPr>
        <p:spPr>
          <a:xfrm>
            <a:off x="2073825" y="2761675"/>
            <a:ext cx="3628500" cy="482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9" name="Google Shape;229;p7"/>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30" name="Google Shape;230;p7"/>
          <p:cNvSpPr txBox="1"/>
          <p:nvPr>
            <p:ph idx="1" type="body"/>
          </p:nvPr>
        </p:nvSpPr>
        <p:spPr>
          <a:xfrm>
            <a:off x="6525050" y="1879638"/>
            <a:ext cx="5024700" cy="3192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It is a Read operation in terms of CRUD!</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Apart from reading the data of the whole table, we can select specific data with condition or even summarize the data by aggregation!</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will cover these operations in coming chapters</a:t>
            </a:r>
            <a:endParaRPr sz="1800">
              <a:latin typeface="Arial"/>
              <a:ea typeface="Arial"/>
              <a:cs typeface="Arial"/>
              <a:sym typeface="Arial"/>
            </a:endParaRPr>
          </a:p>
        </p:txBody>
      </p:sp>
      <p:sp>
        <p:nvSpPr>
          <p:cNvPr id="231" name="Google Shape;231;p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Do you remember our first query?</a:t>
            </a:r>
            <a:endParaRPr b="0" i="0" sz="3500" u="none" cap="none" strike="noStrike">
              <a:solidFill>
                <a:srgbClr val="3E4754"/>
              </a:solidFill>
              <a:latin typeface="Arial"/>
              <a:ea typeface="Arial"/>
              <a:cs typeface="Arial"/>
              <a:sym typeface="Arial"/>
            </a:endParaRPr>
          </a:p>
        </p:txBody>
      </p:sp>
      <p:sp>
        <p:nvSpPr>
          <p:cNvPr id="232" name="Google Shape;232;p7"/>
          <p:cNvSpPr txBox="1"/>
          <p:nvPr>
            <p:ph idx="1" type="body"/>
          </p:nvPr>
        </p:nvSpPr>
        <p:spPr>
          <a:xfrm>
            <a:off x="2131025" y="2676400"/>
            <a:ext cx="3628500" cy="4827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2400">
                <a:latin typeface="Consolas"/>
                <a:ea typeface="Consolas"/>
                <a:cs typeface="Consolas"/>
                <a:sym typeface="Consolas"/>
              </a:rPr>
              <a:t>SELECT * FROM movies</a:t>
            </a:r>
            <a:endParaRPr sz="2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sp>
        <p:nvSpPr>
          <p:cNvPr id="237" name="Google Shape;237;p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38" name="Google Shape;238;p8"/>
          <p:cNvGrpSpPr/>
          <p:nvPr/>
        </p:nvGrpSpPr>
        <p:grpSpPr>
          <a:xfrm>
            <a:off x="8923271" y="3307227"/>
            <a:ext cx="2993546" cy="2620037"/>
            <a:chOff x="5259751" y="732778"/>
            <a:chExt cx="6557604" cy="5739403"/>
          </a:xfrm>
        </p:grpSpPr>
        <p:grpSp>
          <p:nvGrpSpPr>
            <p:cNvPr id="239" name="Google Shape;239;p8"/>
            <p:cNvGrpSpPr/>
            <p:nvPr/>
          </p:nvGrpSpPr>
          <p:grpSpPr>
            <a:xfrm rot="-819746">
              <a:off x="7170211" y="1966797"/>
              <a:ext cx="818210" cy="1067033"/>
              <a:chOff x="7135192" y="1236172"/>
              <a:chExt cx="818214" cy="1067038"/>
            </a:xfrm>
          </p:grpSpPr>
          <p:sp>
            <p:nvSpPr>
              <p:cNvPr id="240" name="Google Shape;240;p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41" name="Google Shape;241;p8"/>
              <p:cNvGrpSpPr/>
              <p:nvPr/>
            </p:nvGrpSpPr>
            <p:grpSpPr>
              <a:xfrm>
                <a:off x="7135192" y="1625685"/>
                <a:ext cx="791271" cy="677525"/>
                <a:chOff x="1934025" y="1001650"/>
                <a:chExt cx="415300" cy="355600"/>
              </a:xfrm>
            </p:grpSpPr>
            <p:sp>
              <p:nvSpPr>
                <p:cNvPr id="242" name="Google Shape;242;p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46" name="Google Shape;246;p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p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48" name="Google Shape;248;p8"/>
            <p:cNvGrpSpPr/>
            <p:nvPr/>
          </p:nvGrpSpPr>
          <p:grpSpPr>
            <a:xfrm rot="929101">
              <a:off x="10666777" y="845650"/>
              <a:ext cx="970514" cy="919313"/>
              <a:chOff x="2583100" y="2973775"/>
              <a:chExt cx="461550" cy="437200"/>
            </a:xfrm>
          </p:grpSpPr>
          <p:sp>
            <p:nvSpPr>
              <p:cNvPr id="249" name="Google Shape;249;p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8"/>
            <p:cNvGrpSpPr/>
            <p:nvPr/>
          </p:nvGrpSpPr>
          <p:grpSpPr>
            <a:xfrm>
              <a:off x="5259751" y="5850496"/>
              <a:ext cx="836142" cy="621685"/>
              <a:chOff x="5247525" y="3007275"/>
              <a:chExt cx="517575" cy="384825"/>
            </a:xfrm>
          </p:grpSpPr>
          <p:sp>
            <p:nvSpPr>
              <p:cNvPr id="252" name="Google Shape;252;p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8"/>
            <p:cNvGrpSpPr/>
            <p:nvPr/>
          </p:nvGrpSpPr>
          <p:grpSpPr>
            <a:xfrm rot="-995577">
              <a:off x="8647544" y="3714912"/>
              <a:ext cx="874251" cy="717776"/>
              <a:chOff x="2599525" y="3688600"/>
              <a:chExt cx="428675" cy="351950"/>
            </a:xfrm>
          </p:grpSpPr>
          <p:sp>
            <p:nvSpPr>
              <p:cNvPr id="255" name="Google Shape;255;p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p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p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8" name="Google Shape;258;p8"/>
            <p:cNvGrpSpPr/>
            <p:nvPr/>
          </p:nvGrpSpPr>
          <p:grpSpPr>
            <a:xfrm>
              <a:off x="10447751" y="3460900"/>
              <a:ext cx="688381" cy="688381"/>
              <a:chOff x="5941025" y="3634400"/>
              <a:chExt cx="467650" cy="467650"/>
            </a:xfrm>
          </p:grpSpPr>
          <p:sp>
            <p:nvSpPr>
              <p:cNvPr id="259" name="Google Shape;259;p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p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p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8"/>
            <p:cNvGrpSpPr/>
            <p:nvPr/>
          </p:nvGrpSpPr>
          <p:grpSpPr>
            <a:xfrm rot="-1150372">
              <a:off x="9034375" y="1570689"/>
              <a:ext cx="754925" cy="714869"/>
              <a:chOff x="5973900" y="318475"/>
              <a:chExt cx="401900" cy="380575"/>
            </a:xfrm>
          </p:grpSpPr>
          <p:sp>
            <p:nvSpPr>
              <p:cNvPr id="266" name="Google Shape;266;p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p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p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p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p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3" name="Google Shape;273;p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4" name="Google Shape;274;p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p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p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8"/>
            <p:cNvGrpSpPr/>
            <p:nvPr/>
          </p:nvGrpSpPr>
          <p:grpSpPr>
            <a:xfrm rot="-2485038">
              <a:off x="7686107" y="5449622"/>
              <a:ext cx="833851" cy="799886"/>
              <a:chOff x="5233525" y="4954450"/>
              <a:chExt cx="538275" cy="516350"/>
            </a:xfrm>
          </p:grpSpPr>
          <p:sp>
            <p:nvSpPr>
              <p:cNvPr id="281" name="Google Shape;281;p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p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p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p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p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p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p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92" name="Google Shape;292;p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SQL Data Types</a:t>
            </a:r>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8" name="Google Shape;298;p9"/>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99" name="Google Shape;299;p9"/>
          <p:cNvSpPr txBox="1"/>
          <p:nvPr>
            <p:ph idx="1" type="body"/>
          </p:nvPr>
        </p:nvSpPr>
        <p:spPr>
          <a:xfrm>
            <a:off x="3167925" y="1439150"/>
            <a:ext cx="6277500" cy="15534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Data types defined the type of data to be stored in a column.</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SQL databases generally offer the below categories of data type</a:t>
            </a:r>
            <a:endParaRPr sz="2100">
              <a:latin typeface="Arial"/>
              <a:ea typeface="Arial"/>
              <a:cs typeface="Arial"/>
              <a:sym typeface="Arial"/>
            </a:endParaRPr>
          </a:p>
        </p:txBody>
      </p:sp>
      <p:sp>
        <p:nvSpPr>
          <p:cNvPr id="300" name="Google Shape;300;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Data Types</a:t>
            </a:r>
            <a:endParaRPr b="0" i="0" sz="3500" u="none" cap="none" strike="noStrike">
              <a:solidFill>
                <a:srgbClr val="3E4754"/>
              </a:solidFill>
              <a:latin typeface="Arial"/>
              <a:ea typeface="Arial"/>
              <a:cs typeface="Arial"/>
              <a:sym typeface="Arial"/>
            </a:endParaRPr>
          </a:p>
        </p:txBody>
      </p:sp>
      <p:sp>
        <p:nvSpPr>
          <p:cNvPr id="301" name="Google Shape;301;p9"/>
          <p:cNvSpPr txBox="1"/>
          <p:nvPr>
            <p:ph idx="1" type="body"/>
          </p:nvPr>
        </p:nvSpPr>
        <p:spPr>
          <a:xfrm>
            <a:off x="3219275" y="4755200"/>
            <a:ext cx="5651100" cy="7989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Actual data types and naming vary in different databases</a:t>
            </a:r>
            <a:endParaRPr sz="2100">
              <a:latin typeface="Arial"/>
              <a:ea typeface="Arial"/>
              <a:cs typeface="Arial"/>
              <a:sym typeface="Arial"/>
            </a:endParaRPr>
          </a:p>
        </p:txBody>
      </p:sp>
      <p:sp>
        <p:nvSpPr>
          <p:cNvPr id="302" name="Google Shape;302;p9"/>
          <p:cNvSpPr/>
          <p:nvPr/>
        </p:nvSpPr>
        <p:spPr>
          <a:xfrm>
            <a:off x="3593275" y="3224400"/>
            <a:ext cx="1786500" cy="534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TEXT</a:t>
            </a:r>
            <a:endParaRPr b="1" i="0" sz="1900" u="none" cap="none" strike="noStrike">
              <a:solidFill>
                <a:srgbClr val="000000"/>
              </a:solidFill>
              <a:latin typeface="Arial"/>
              <a:ea typeface="Arial"/>
              <a:cs typeface="Arial"/>
              <a:sym typeface="Arial"/>
            </a:endParaRPr>
          </a:p>
        </p:txBody>
      </p:sp>
      <p:sp>
        <p:nvSpPr>
          <p:cNvPr id="303" name="Google Shape;303;p9"/>
          <p:cNvSpPr/>
          <p:nvPr/>
        </p:nvSpPr>
        <p:spPr>
          <a:xfrm>
            <a:off x="5626050" y="3224400"/>
            <a:ext cx="1786500" cy="534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INTEGER</a:t>
            </a:r>
            <a:endParaRPr b="1" i="0" sz="1900" u="none" cap="none" strike="noStrike">
              <a:solidFill>
                <a:srgbClr val="000000"/>
              </a:solidFill>
              <a:latin typeface="Arial"/>
              <a:ea typeface="Arial"/>
              <a:cs typeface="Arial"/>
              <a:sym typeface="Arial"/>
            </a:endParaRPr>
          </a:p>
        </p:txBody>
      </p:sp>
      <p:sp>
        <p:nvSpPr>
          <p:cNvPr id="304" name="Google Shape;304;p9"/>
          <p:cNvSpPr/>
          <p:nvPr/>
        </p:nvSpPr>
        <p:spPr>
          <a:xfrm>
            <a:off x="7658825" y="3224400"/>
            <a:ext cx="1786500" cy="534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DECIMAL</a:t>
            </a:r>
            <a:endParaRPr b="1" i="0" sz="1900" u="none" cap="none" strike="noStrike">
              <a:solidFill>
                <a:srgbClr val="000000"/>
              </a:solidFill>
              <a:latin typeface="Arial"/>
              <a:ea typeface="Arial"/>
              <a:cs typeface="Arial"/>
              <a:sym typeface="Arial"/>
            </a:endParaRPr>
          </a:p>
        </p:txBody>
      </p:sp>
      <p:sp>
        <p:nvSpPr>
          <p:cNvPr id="305" name="Google Shape;305;p9"/>
          <p:cNvSpPr/>
          <p:nvPr/>
        </p:nvSpPr>
        <p:spPr>
          <a:xfrm>
            <a:off x="3593275" y="3963575"/>
            <a:ext cx="1786500" cy="534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BOOLEAN</a:t>
            </a:r>
            <a:endParaRPr b="1" i="0" sz="1900" u="none" cap="none" strike="noStrike">
              <a:solidFill>
                <a:srgbClr val="000000"/>
              </a:solidFill>
              <a:latin typeface="Arial"/>
              <a:ea typeface="Arial"/>
              <a:cs typeface="Arial"/>
              <a:sym typeface="Arial"/>
            </a:endParaRPr>
          </a:p>
        </p:txBody>
      </p:sp>
      <p:sp>
        <p:nvSpPr>
          <p:cNvPr id="306" name="Google Shape;306;p9"/>
          <p:cNvSpPr/>
          <p:nvPr/>
        </p:nvSpPr>
        <p:spPr>
          <a:xfrm>
            <a:off x="5626050" y="3963575"/>
            <a:ext cx="1786500" cy="534000"/>
          </a:xfrm>
          <a:prstGeom prst="rect">
            <a:avLst/>
          </a:prstGeom>
          <a:solidFill>
            <a:srgbClr val="D9D2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DATE &amp; TIME</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