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iaOCmI6tx/kRo3E6woF+ll9hgV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7067D3-EC51-43AC-B40C-FBC4B9B2D841}">
  <a:tblStyle styleId="{CE7067D3-EC51-43AC-B40C-FBC4B9B2D84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c6fec7ca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Welcome back to Lecture 6 of the SQL introductory course. In this lecture, we are going to dig deeper into SQL select statements. </a:t>
            </a:r>
            <a:endParaRPr/>
          </a:p>
        </p:txBody>
      </p:sp>
      <p:sp>
        <p:nvSpPr>
          <p:cNvPr id="97" name="Google Shape;97;g2ec6fec7c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Finally, it comes to our second step, which is to build the outermost query. The outermost query would become really simple this time. We don’t need to build a 3 layer nested query anymore.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All we need to do it to “Select ratings where movie_id in the second temp table, which is the “toy_story_id_after 2010” table. So the final query is just “SELECT rating from ratings, wher movie_i in “XXXXX”</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Now, please pause the video here, and compare the queries before and after the restructuring, and make sure you know what’s happening before u proceed to the next video.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 hope you all are doing well with the sub-queries in the previous section. In this section, we are going to talk about SQL cases. </a:t>
            </a:r>
            <a:endParaRPr/>
          </a:p>
        </p:txBody>
      </p:sp>
      <p:sp>
        <p:nvSpPr>
          <p:cNvPr id="259" name="Google Shape;2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For those who are already familiar with with if, then, else in other programming languages, you are going to find this one very familiar.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here is the scenario. Sometimes when you are performing data analysis, you don’t always look for an accurate value. You might only wanna know roughly which category or type of the records it is.  One example is about pulling the movie years. In a lot of the cases, you don’t really want to get the exact year the movie want released. Instead, you want to categorize the movies into “before 2000” and “after 2000”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can leverage “CASE” to achieve this. You can follow this syntax on the slide, putting “CASE”, follow by all the categories you have, for example, year larger than 1999, then return “released after 2000”, else, return “release before 2000”. If you have more cases, then you can put more “When-then” statements.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After listing all the cases, then you will put “END” keyword to mark that you have listed out all the possibilities, and give the output column a name by using “AS movie_period”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you run this query, you will get a result like the one we put on the bottom left corner. A column of title, referring to the “title” column in the movies table, and then a “movie_period” column, with values of either “release after 2000” or “released before 2000”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way, you can categories the data rows, and return the “category name” instead of the exact values in the output. This is extremely useful when you are going to present the data to your manager. They probably do not want to know about the exact number, but only meaningful categorizations.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Now please pause the video here, and take a look in the query, and make sure you understand it before proceeding.</a:t>
            </a:r>
            <a:endParaRPr/>
          </a:p>
        </p:txBody>
      </p:sp>
      <p:sp>
        <p:nvSpPr>
          <p:cNvPr id="319" name="Google Shape;3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Apart from using a conditions like larger than 1999 in the WHEN statement, you can also use exact values. If you are using exact values, then you can omit those “equal” sign by only putting the value you want to match in the “WHEN THEN” statement.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can use this value matching type of WHEN THEN statement, to make your data more readable. In this example, what we are doing, is to change our output from “2000” to “released in 2000” In this way, the result would be more readable and understandable for your audience.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basically the usage of SQL cases, and i hope this is not too complicated for you. I will see you in the next video!</a:t>
            </a:r>
            <a:endParaRPr/>
          </a:p>
        </p:txBody>
      </p:sp>
      <p:sp>
        <p:nvSpPr>
          <p:cNvPr id="331" name="Google Shape;3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far, we have learnt about how to build complex queries to pull data. But we haven’t talked about how to perform data analysis in SQL databases yet. In this section,we are going to talk about how to use the SQL aggregation feature to perform some simple data analysis.</a:t>
            </a:r>
            <a:endParaRPr/>
          </a:p>
        </p:txBody>
      </p:sp>
      <p:sp>
        <p:nvSpPr>
          <p:cNvPr id="343" name="Google Shape;34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As a data analyst, we will need to perform some statistical analysis on the data in SQL databases. For example, we might want to calculate the sum of the columns, averages, maximum or minimum. We can leverage these statistics to understand more about the data and potentially draw some insights from the raw data.</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SQL, we will use “aggregation” to calculate these statistics. Let’s take a look in this example. We are trying to calculate the average ratings of all the movies in the database. We can write the aggregation sql query like this one. select “AVG(rating) from ratings. </a:t>
            </a:r>
            <a:br>
              <a:rPr lang="en-US"/>
            </a:br>
            <a:br>
              <a:rPr lang="en-US"/>
            </a:br>
            <a:r>
              <a:rPr lang="en-US"/>
              <a:t>AVG means calculating averages, and AVG bracket rating means calculating averages for the rating column. If you run this in SQL database, it would return with 5.34, which is the average rating of the 5 movies in this demo table. This “AVG” function is what we called “aggregation.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simple, right? If you have some experiences with statistics, you would probably ask, what are the other statistics I can do with aggregation?</a:t>
            </a:r>
            <a:endParaRPr/>
          </a:p>
        </p:txBody>
      </p:sp>
      <p:sp>
        <p:nvSpPr>
          <p:cNvPr id="403" name="Google Shape;40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this is the list, there are 5 aggregation function you can use in SQL, including count, sum, min, max and average. I believe the meaning for most of them are quite straightforward. So I am not going to explain each of them.</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414" name="Google Shape;4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E4754"/>
                </a:solidFill>
              </a:rPr>
              <a:t>The only one that I would like to explain is the COUNT. COUNT is used when you just want to count the number of records in the table. You might wonder what is the “column” we should put in the COUNT aggregation function. The answer is all of them. To use this count function, we are going to put “COUNT(*)” as the aggregation, meaning that we are going to count number of rows in this table. You don’t need to specify a column for counting.</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SzPts val="1400"/>
              <a:buNone/>
            </a:pPr>
            <a:r>
              <a:rPr lang="en-US">
                <a:solidFill>
                  <a:srgbClr val="3E4754"/>
                </a:solidFill>
              </a:rPr>
              <a:t>For this example, if you run the count statement here, the system would return with “5”, which is the number of rows in this demo table.</a:t>
            </a:r>
            <a:endParaRPr>
              <a:solidFill>
                <a:srgbClr val="3E4754"/>
              </a:solidFill>
            </a:endParaRPr>
          </a:p>
          <a:p>
            <a:pPr indent="0" lvl="0" marL="0" rtl="0" algn="l">
              <a:lnSpc>
                <a:spcPct val="100000"/>
              </a:lnSpc>
              <a:spcBef>
                <a:spcPts val="0"/>
              </a:spcBef>
              <a:spcAft>
                <a:spcPts val="0"/>
              </a:spcAft>
              <a:buSzPts val="1400"/>
              <a:buNone/>
            </a:pPr>
            <a:r>
              <a:t/>
            </a:r>
            <a:endParaRPr>
              <a:solidFill>
                <a:srgbClr val="3E4754"/>
              </a:solidFill>
            </a:endParaRPr>
          </a:p>
          <a:p>
            <a:pPr indent="0" lvl="0" marL="0" rtl="0" algn="l">
              <a:lnSpc>
                <a:spcPct val="100000"/>
              </a:lnSpc>
              <a:spcBef>
                <a:spcPts val="0"/>
              </a:spcBef>
              <a:spcAft>
                <a:spcPts val="0"/>
              </a:spcAft>
              <a:buClr>
                <a:schemeClr val="dk1"/>
              </a:buClr>
              <a:buSzPts val="1100"/>
              <a:buFont typeface="Arial"/>
              <a:buNone/>
            </a:pPr>
            <a:r>
              <a:rPr lang="en-US">
                <a:solidFill>
                  <a:srgbClr val="3E4754"/>
                </a:solidFill>
              </a:rPr>
              <a:t>Easy? Let’s move on to the next section and we will be deep-diving into aggregations.</a:t>
            </a:r>
            <a:endParaRPr>
              <a:solidFill>
                <a:srgbClr val="3E4754"/>
              </a:solidFill>
            </a:endParaRPr>
          </a:p>
        </p:txBody>
      </p:sp>
      <p:sp>
        <p:nvSpPr>
          <p:cNvPr id="420" name="Google Shape;4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this section, we are going to discuss the GROUP BY keyword, which is one of the most commonly used aggregation use case in SQL.</a:t>
            </a:r>
            <a:endParaRPr/>
          </a:p>
        </p:txBody>
      </p:sp>
      <p:sp>
        <p:nvSpPr>
          <p:cNvPr id="431" name="Google Shape;4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start by thinking about this quick in-class exercise. For a movies table like this one, how do we write one query to obtain the average movie ratings of each year? </a:t>
            </a:r>
            <a:endParaRPr/>
          </a:p>
        </p:txBody>
      </p:sp>
      <p:sp>
        <p:nvSpPr>
          <p:cNvPr id="491" name="Google Shape;49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are going to cover some advanced features of SQL select statements including subqueries, sql cases and aggregations. These new features will help you in doing in-depth analysis with any SQL datasets and drawing insights from the data.</a:t>
            </a:r>
            <a:endParaRPr/>
          </a:p>
        </p:txBody>
      </p:sp>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If you have paid attention to all the previous sections, you might be thinking about using the “WHERE” clause to filter out movies year by year. For example, you can combine AVG aggregation and a WHERE clause like this one, to calculate the average movie ratings in 1994. Then you can do it repeatedly for 1994, 1995, 1996 etcs.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If this is what you are thinking, congratulations. You are right, you can do this year by year using the WHERE clause. However, how can we calculate the same if there are 100 years of data? Does that mean we need write and run 100 SQL queries?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502" name="Google Shape;50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That’s why we need to have the GROUP BY keyword. The group by keyword would tell the SQL database to group the data by a specific column, before calculating the the aggregation. Let’s take a look in this example to learn about how to use the GROUP BY keyword.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you will need to think about which column you want to group the data. For our case, we want to group the movies by years, then calculate the average of each year. So we will put “GROUP BY year” after the querying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Then we will need to also include a “year” column in the select part, so we will know which year the averages are referring to. If you run this query, you will be getting the results down here. There will be multiple rows, and each row is referring to one year, with the average rating of that particular year. In this way, no matter how many years of records are included in the original data table, you can still calculate the average ratings of each year with exactly one year.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GROUP BY with aggregation is super useful if you are running some quick analysis on the data. I personally use it almost every day in my day-to-day. so make sure your master this section! </a:t>
            </a:r>
            <a:endParaRPr/>
          </a:p>
        </p:txBody>
      </p:sp>
      <p:sp>
        <p:nvSpPr>
          <p:cNvPr id="515" name="Google Shape;5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Before we end this chapter, We are going to introduce you with one more aggregation use case, the HAVING keyword.</a:t>
            </a:r>
            <a:endParaRPr/>
          </a:p>
        </p:txBody>
      </p:sp>
      <p:sp>
        <p:nvSpPr>
          <p:cNvPr id="527" name="Google Shape;52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Let’s say we want to do some filtering on the aggregated values, for example, we only want the average ratings for the year with average rating of at least 8. For the year with average ratings lower than 8, we don’t want to include them in the output.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might think that we can achieve this by just including a where clause with condition of “AVG(rating) larger or equals to 8”? But unfortunately, this is not possible. In SQL, if we write a condition on the aggregated results, it would throw you an error. So what should we do?</a:t>
            </a:r>
            <a:endParaRPr/>
          </a:p>
        </p:txBody>
      </p:sp>
      <p:sp>
        <p:nvSpPr>
          <p:cNvPr id="587" name="Google Shape;58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There are 2 solutions, the first one would be leveraging subquery. We will first calculate the average aggregation in a subquery, which is the one highlighted in yellow here. Then we will write an outer query to filter on the “subquery results” based on the average rating. This is essentially breaking down the query into 2 steps. Step 1, is for calculating the average ratings for all the years, and step 2 to filter on that results.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Although this would work, but this is not very handy, and also hard to read as the query becoming more and more complex.</a:t>
            </a:r>
            <a:endParaRPr/>
          </a:p>
        </p:txBody>
      </p:sp>
      <p:sp>
        <p:nvSpPr>
          <p:cNvPr id="596" name="Google Shape;5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Luckily, we have the solution2, which is the HAVING keyword. We can simply put the “HAVING condition” after the GROUP BY to perform filtering on the aggregated results. No subquery or intermediate tables are needed.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For our case, all we need to do is to put this “HAVING AVG(rating) larger or equals to 8” at the end, then the database would perform the aggregation and the filtering in one go. You will get the exact same result from solution 1, but a much cleaner and shorter query.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in your assignment, if you are seeing questions like this, remember to use solution2 instead of solution 1!</a:t>
            </a:r>
            <a:endParaRPr/>
          </a:p>
        </p:txBody>
      </p:sp>
      <p:sp>
        <p:nvSpPr>
          <p:cNvPr id="610" name="Google Shape;61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a:solidFill>
                  <a:srgbClr val="3E4754"/>
                </a:solidFill>
              </a:rPr>
              <a:t>Before we end this chapter, let’s summarize the things we have learnt. We have learnt subqueries and WITH keyword for organizing our complex queries. We have also learnt the CASE statements for categorizing the output, instead to returning the raw data.</a:t>
            </a:r>
            <a:endParaRPr>
              <a:solidFill>
                <a:srgbClr val="3E4754"/>
              </a:solidFill>
            </a:endParaRPr>
          </a:p>
          <a:p>
            <a:pPr indent="0" lvl="0" marL="0" rtl="0" algn="l">
              <a:lnSpc>
                <a:spcPct val="90000"/>
              </a:lnSpc>
              <a:spcBef>
                <a:spcPts val="0"/>
              </a:spcBef>
              <a:spcAft>
                <a:spcPts val="0"/>
              </a:spcAft>
              <a:buClr>
                <a:schemeClr val="dk1"/>
              </a:buClr>
              <a:buSzPts val="1100"/>
              <a:buFont typeface="Arial"/>
              <a:buNone/>
            </a:pPr>
            <a:r>
              <a:t/>
            </a:r>
            <a:endParaRPr>
              <a:solidFill>
                <a:srgbClr val="3E4754"/>
              </a:solidFill>
            </a:endParaRPr>
          </a:p>
          <a:p>
            <a:pPr indent="0" lvl="0" marL="0" rtl="0" algn="l">
              <a:lnSpc>
                <a:spcPct val="90000"/>
              </a:lnSpc>
              <a:spcBef>
                <a:spcPts val="0"/>
              </a:spcBef>
              <a:spcAft>
                <a:spcPts val="0"/>
              </a:spcAft>
              <a:buClr>
                <a:schemeClr val="dk1"/>
              </a:buClr>
              <a:buSzPts val="1100"/>
              <a:buFont typeface="Arial"/>
              <a:buNone/>
            </a:pPr>
            <a:r>
              <a:rPr lang="en-US">
                <a:solidFill>
                  <a:srgbClr val="3E4754"/>
                </a:solidFill>
              </a:rPr>
              <a:t>And lastly, we have learnt aggregations to help us in performing some simple data analysis tasks.</a:t>
            </a:r>
            <a:endParaRPr>
              <a:solidFill>
                <a:srgbClr val="3E4754"/>
              </a:solidFill>
            </a:endParaRPr>
          </a:p>
          <a:p>
            <a:pPr indent="0" lvl="0" marL="0" rtl="0" algn="l">
              <a:lnSpc>
                <a:spcPct val="90000"/>
              </a:lnSpc>
              <a:spcBef>
                <a:spcPts val="0"/>
              </a:spcBef>
              <a:spcAft>
                <a:spcPts val="0"/>
              </a:spcAft>
              <a:buClr>
                <a:schemeClr val="dk1"/>
              </a:buClr>
              <a:buSzPts val="1100"/>
              <a:buFont typeface="Arial"/>
              <a:buNone/>
            </a:pPr>
            <a:r>
              <a:t/>
            </a:r>
            <a:endParaRPr>
              <a:solidFill>
                <a:srgbClr val="3E4754"/>
              </a:solidFill>
            </a:endParaRPr>
          </a:p>
          <a:p>
            <a:pPr indent="0" lvl="0" marL="0" rtl="0" algn="l">
              <a:lnSpc>
                <a:spcPct val="90000"/>
              </a:lnSpc>
              <a:spcBef>
                <a:spcPts val="0"/>
              </a:spcBef>
              <a:spcAft>
                <a:spcPts val="0"/>
              </a:spcAft>
              <a:buClr>
                <a:schemeClr val="dk1"/>
              </a:buClr>
              <a:buSzPts val="1100"/>
              <a:buFont typeface="Arial"/>
              <a:buNone/>
            </a:pPr>
            <a:r>
              <a:rPr lang="en-US">
                <a:solidFill>
                  <a:srgbClr val="3E4754"/>
                </a:solidFill>
              </a:rPr>
              <a:t>This is the end of this chapter, and see you in the next one!</a:t>
            </a:r>
            <a:endParaRPr>
              <a:solidFill>
                <a:srgbClr val="3E4754"/>
              </a:solidFill>
            </a:endParaRPr>
          </a:p>
        </p:txBody>
      </p:sp>
      <p:sp>
        <p:nvSpPr>
          <p:cNvPr id="625" name="Google Shape;62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firstly, we are going to talk about “subqueries”. it is a way for us to build complex queries and with complex conditions. This is in fact a frequently used techniques for most of the data analysts.</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the previous chapter, we have try filtering the data a bit by building statements with simple conditions. But in reality, it is far more simple that what we usually need to do. In actual data analysts’ day-to-day job, it is quite often that they need to use the data of one table to query another table, or maybe even query the same table twice with different conditions and combine the results.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these cases, we are going to need subqueries. Let’s look at this actual example. We have the movies table and also the ratings table. These 2 tables are related to each other. The ratings table is storing the average rating of each of the movie, labeled by the “movie_id” column.</a:t>
            </a:r>
            <a:endParaRPr/>
          </a:p>
        </p:txBody>
      </p:sp>
      <p:sp>
        <p:nvSpPr>
          <p:cNvPr id="176" name="Google Shape;1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 here is the problem statement. We want to extract the movie rating of the “Toy Story movie”. How can you achieve this?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easiest way would be i manually look up the movie id of “Toy Story”, which is “1”, and i will go to the ratings table, and select ratings for movie_id equals to 1.</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But this is only practical if we only got 5 movies. What if we got 100000 movies. This manual approach would not be effective anymore.  The solution to this problem, would be using “subquery”. We are going to query the movies table for the movie_id, which is “select id from movies where title=Toy Story”. Then we will use this as the filtering conditions for “querying the ratings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From what you can see here, the filtering conditions for “select from ratings” is another query. In SQL, we call this nested query as “subquery.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When you run the SQL query on the database, the computer would first run the subquery, which return the id 1, then execute the outer query, to select ratings where movie_id equals to 1. Then return with the final results, which is 5.7.</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This is the concept of subqueies, basically it refers to breaking down a complex data extraction process into multiple steps.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We are also build something that’s more interesting. Let say we are now trying to pull ratings of the whole Toy Story series. We can slightly modify the subquery by updating the “title equals to Toy Story” to “title like ‘’Toy Story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In this way, the subquery would return not only 1 ID, but 3 IDs. Including the movie id 1, 2, and 3.</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Then the outer query would then pull the ratings for movie id 1, 2 and 3, which refers to 5.7, 3, and 9.3. One thing to note is that, if you are expecting your subquery to return with multiple values, then you will need to use “IN” keyword in the outer query, instead of “equal sign”</a:t>
            </a:r>
            <a:endParaRPr/>
          </a:p>
        </p:txBody>
      </p:sp>
      <p:sp>
        <p:nvSpPr>
          <p:cNvPr id="200" name="Google Shape;2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Subqueries is of course a very useful tool for data analyst. however, there are some downside of using it. The biggest disadvantage of SQL is readability. when people are building more and more complicated SQL subqueries, the whole query would become really hard to read and understand.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Take a look in this example, we are trying to filter the movies not only by the name, but also by the year. So here we have a “years” table.In the query, we are trying to combine the table from 3 tables, including years table, movies table and ratings table. Here we first use a subquery to filter for movies that are later than 2010. then we filter the movies that are Toy Story movies. then we select the ratings of those movies from the rating table. There are 3 layers of queries to pull out the ratings for movies that are “after 2010”, “toy story series”.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What do you think? Is it hard to read? Do you understand wt this query is trying to achieve?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using subqueries is for sure not an ideal solution for building complex data analysis pipelines.</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Luckily, we have the “WITH” keyword in SQL to help us in organizing subqueries. The WITH keyword is basically helping us in extracting the “subqueries” as a “temporary table”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when we need to use the data in the subqueries, all we need to do is to use the temporary table names.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Let’s take a look in this example, to see how we can simplify the previous query using the WITH keyword.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First, we will extract all the subqueries into temp tables. The first subquery is “select movies after 2010. We will give a name of the results from the first sub-queries as “id_after_2010”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Secondly, we are going to extract the second subquery into a “temporary table”. The second subquery is would use the first subquery. But this time, we don’t need to query it from years table again. We will be selecting from the results of the first temporary table, which is id_after_2010.</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 the second query became “select Id from movies, where id in XXXXXXXXXXX”, and we will store the results in a “temporary table” named “toy_story_id_after_2010”</a:t>
            </a:r>
            <a:endParaRPr/>
          </a:p>
        </p:txBody>
      </p:sp>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g2f88a556625_0_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g2f88a556625_0_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g2f88a556625_0_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2f88a556625_0_4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g2f88a556625_0_4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g2f88a556625_0_4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2f88a556625_0_45"/>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88a556625_0_45"/>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909297"/>
              </a:buClr>
              <a:buSzPts val="2400"/>
              <a:buNone/>
              <a:defRPr sz="2400">
                <a:solidFill>
                  <a:srgbClr val="909297"/>
                </a:solidFill>
              </a:defRPr>
            </a:lvl1pPr>
            <a:lvl2pPr indent="-228600" lvl="1" marL="914400" algn="l">
              <a:lnSpc>
                <a:spcPct val="90000"/>
              </a:lnSpc>
              <a:spcBef>
                <a:spcPts val="500"/>
              </a:spcBef>
              <a:spcAft>
                <a:spcPts val="0"/>
              </a:spcAft>
              <a:buClr>
                <a:srgbClr val="909297"/>
              </a:buClr>
              <a:buSzPts val="2000"/>
              <a:buNone/>
              <a:defRPr sz="2000">
                <a:solidFill>
                  <a:srgbClr val="909297"/>
                </a:solidFill>
              </a:defRPr>
            </a:lvl2pPr>
            <a:lvl3pPr indent="-228600" lvl="2" marL="1371600" algn="l">
              <a:lnSpc>
                <a:spcPct val="90000"/>
              </a:lnSpc>
              <a:spcBef>
                <a:spcPts val="500"/>
              </a:spcBef>
              <a:spcAft>
                <a:spcPts val="0"/>
              </a:spcAft>
              <a:buClr>
                <a:srgbClr val="909297"/>
              </a:buClr>
              <a:buSzPts val="1800"/>
              <a:buNone/>
              <a:defRPr sz="1800">
                <a:solidFill>
                  <a:srgbClr val="909297"/>
                </a:solidFill>
              </a:defRPr>
            </a:lvl3pPr>
            <a:lvl4pPr indent="-228600" lvl="3" marL="1828800" algn="l">
              <a:lnSpc>
                <a:spcPct val="90000"/>
              </a:lnSpc>
              <a:spcBef>
                <a:spcPts val="500"/>
              </a:spcBef>
              <a:spcAft>
                <a:spcPts val="0"/>
              </a:spcAft>
              <a:buClr>
                <a:srgbClr val="909297"/>
              </a:buClr>
              <a:buSzPts val="1600"/>
              <a:buNone/>
              <a:defRPr sz="1600">
                <a:solidFill>
                  <a:srgbClr val="909297"/>
                </a:solidFill>
              </a:defRPr>
            </a:lvl4pPr>
            <a:lvl5pPr indent="-228600" lvl="4" marL="2286000" algn="l">
              <a:lnSpc>
                <a:spcPct val="90000"/>
              </a:lnSpc>
              <a:spcBef>
                <a:spcPts val="500"/>
              </a:spcBef>
              <a:spcAft>
                <a:spcPts val="0"/>
              </a:spcAft>
              <a:buClr>
                <a:srgbClr val="909297"/>
              </a:buClr>
              <a:buSzPts val="1600"/>
              <a:buNone/>
              <a:defRPr sz="1600">
                <a:solidFill>
                  <a:srgbClr val="909297"/>
                </a:solidFill>
              </a:defRPr>
            </a:lvl5pPr>
            <a:lvl6pPr indent="-228600" lvl="5" marL="2743200" algn="l">
              <a:lnSpc>
                <a:spcPct val="90000"/>
              </a:lnSpc>
              <a:spcBef>
                <a:spcPts val="500"/>
              </a:spcBef>
              <a:spcAft>
                <a:spcPts val="0"/>
              </a:spcAft>
              <a:buClr>
                <a:srgbClr val="909297"/>
              </a:buClr>
              <a:buSzPts val="1600"/>
              <a:buNone/>
              <a:defRPr sz="1600">
                <a:solidFill>
                  <a:srgbClr val="909297"/>
                </a:solidFill>
              </a:defRPr>
            </a:lvl6pPr>
            <a:lvl7pPr indent="-228600" lvl="6" marL="3200400" algn="l">
              <a:lnSpc>
                <a:spcPct val="90000"/>
              </a:lnSpc>
              <a:spcBef>
                <a:spcPts val="500"/>
              </a:spcBef>
              <a:spcAft>
                <a:spcPts val="0"/>
              </a:spcAft>
              <a:buClr>
                <a:srgbClr val="909297"/>
              </a:buClr>
              <a:buSzPts val="1600"/>
              <a:buNone/>
              <a:defRPr sz="1600">
                <a:solidFill>
                  <a:srgbClr val="909297"/>
                </a:solidFill>
              </a:defRPr>
            </a:lvl7pPr>
            <a:lvl8pPr indent="-228600" lvl="7" marL="3657600" algn="l">
              <a:lnSpc>
                <a:spcPct val="90000"/>
              </a:lnSpc>
              <a:spcBef>
                <a:spcPts val="500"/>
              </a:spcBef>
              <a:spcAft>
                <a:spcPts val="0"/>
              </a:spcAft>
              <a:buClr>
                <a:srgbClr val="909297"/>
              </a:buClr>
              <a:buSzPts val="1600"/>
              <a:buNone/>
              <a:defRPr sz="1600">
                <a:solidFill>
                  <a:srgbClr val="909297"/>
                </a:solidFill>
              </a:defRPr>
            </a:lvl8pPr>
            <a:lvl9pPr indent="-228600" lvl="8" marL="4114800" algn="l">
              <a:lnSpc>
                <a:spcPct val="90000"/>
              </a:lnSpc>
              <a:spcBef>
                <a:spcPts val="500"/>
              </a:spcBef>
              <a:spcAft>
                <a:spcPts val="0"/>
              </a:spcAft>
              <a:buClr>
                <a:srgbClr val="909297"/>
              </a:buClr>
              <a:buSzPts val="1600"/>
              <a:buNone/>
              <a:defRPr sz="1600">
                <a:solidFill>
                  <a:srgbClr val="909297"/>
                </a:solidFill>
              </a:defRPr>
            </a:lvl9pPr>
          </a:lstStyle>
          <a:p/>
        </p:txBody>
      </p:sp>
      <p:sp>
        <p:nvSpPr>
          <p:cNvPr id="57" name="Google Shape;57;g2f88a556625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g2f88a556625_0_45"/>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2f88a556625_0_4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f88a556625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2f88a556625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g2f88a556625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2f88a556625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g2f88a556625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g2f88a556625_0_51"/>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2f88a556625_0_51"/>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g2f88a556625_0_5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g2f88a556625_0_6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g2f88a556625_0_60"/>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g2f88a556625_0_60"/>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g2f88a556625_0_6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g2f88a556625_0_6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g2f88a556625_0_6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g2f88a556625_0_67"/>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2f88a556625_0_67"/>
          <p:cNvSpPr/>
          <p:nvPr>
            <p:ph idx="2" type="pic"/>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lvl="0" marR="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g2f88a556625_0_67"/>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g2f88a556625_0_67"/>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2f88a556625_0_67"/>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g2f88a556625_0_67"/>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g2f88a556625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g2f88a556625_0_7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g2f88a556625_0_74"/>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g2f88a556625_0_74"/>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g2f88a556625_0_74"/>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g2f88a556625_0_80"/>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g2f88a556625_0_80"/>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f88a556625_0_8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g2f88a556625_0_8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sz="1800">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g2f88a556625_0_8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g2f88a556625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g2f88a556625_0_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g2f88a556625_0_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g2f88a556625_0_8"/>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2f88a556625_0_8"/>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g2f88a556625_0_8"/>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sp>
        <p:nvSpPr>
          <p:cNvPr id="25" name="Google Shape;25;g2f88a556625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g2f88a556625_0_15"/>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g2f88a556625_0_15"/>
          <p:cNvSpPr txBox="1"/>
          <p:nvPr>
            <p:ph idx="1" type="body"/>
          </p:nvPr>
        </p:nvSpPr>
        <p:spPr>
          <a:xfrm>
            <a:off x="66458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g2f88a556625_0_15"/>
          <p:cNvSpPr txBox="1"/>
          <p:nvPr>
            <p:ph idx="2" type="body"/>
          </p:nvPr>
        </p:nvSpPr>
        <p:spPr>
          <a:xfrm>
            <a:off x="432025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g2f88a556625_0_15"/>
          <p:cNvSpPr txBox="1"/>
          <p:nvPr>
            <p:ph idx="3" type="body"/>
          </p:nvPr>
        </p:nvSpPr>
        <p:spPr>
          <a:xfrm>
            <a:off x="7975921" y="1825625"/>
            <a:ext cx="3517800" cy="4351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0" name="Shape 30"/>
        <p:cNvGrpSpPr/>
        <p:nvPr/>
      </p:nvGrpSpPr>
      <p:grpSpPr>
        <a:xfrm>
          <a:off x="0" y="0"/>
          <a:ext cx="0" cy="0"/>
          <a:chOff x="0" y="0"/>
          <a:chExt cx="0" cy="0"/>
        </a:xfrm>
      </p:grpSpPr>
      <p:sp>
        <p:nvSpPr>
          <p:cNvPr id="31" name="Google Shape;31;g2f88a556625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g2f88a556625_0_21"/>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g2f88a556625_0_21"/>
          <p:cNvSpPr txBox="1"/>
          <p:nvPr>
            <p:ph idx="1" type="body"/>
          </p:nvPr>
        </p:nvSpPr>
        <p:spPr>
          <a:xfrm>
            <a:off x="119317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g2f88a556625_0_21"/>
          <p:cNvSpPr txBox="1"/>
          <p:nvPr>
            <p:ph idx="2" type="body"/>
          </p:nvPr>
        </p:nvSpPr>
        <p:spPr>
          <a:xfrm>
            <a:off x="484884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f88a556625_0_21"/>
          <p:cNvSpPr txBox="1"/>
          <p:nvPr>
            <p:ph idx="3" type="body"/>
          </p:nvPr>
        </p:nvSpPr>
        <p:spPr>
          <a:xfrm>
            <a:off x="8504511" y="1954477"/>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g2f88a556625_0_21"/>
          <p:cNvSpPr txBox="1"/>
          <p:nvPr>
            <p:ph idx="4" type="body"/>
          </p:nvPr>
        </p:nvSpPr>
        <p:spPr>
          <a:xfrm>
            <a:off x="119317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g2f88a556625_0_21"/>
          <p:cNvSpPr txBox="1"/>
          <p:nvPr>
            <p:ph idx="5" type="body"/>
          </p:nvPr>
        </p:nvSpPr>
        <p:spPr>
          <a:xfrm>
            <a:off x="484884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g2f88a556625_0_21"/>
          <p:cNvSpPr txBox="1"/>
          <p:nvPr>
            <p:ph idx="6" type="body"/>
          </p:nvPr>
        </p:nvSpPr>
        <p:spPr>
          <a:xfrm>
            <a:off x="8504511" y="4117413"/>
            <a:ext cx="2849400" cy="1843500"/>
          </a:xfrm>
          <a:prstGeom prst="rect">
            <a:avLst/>
          </a:prstGeom>
          <a:noFill/>
          <a:ln>
            <a:noFill/>
          </a:ln>
        </p:spPr>
        <p:txBody>
          <a:bodyPr anchorCtr="0" anchor="t" bIns="45700" lIns="91425" spcFirstLastPara="1" rIns="91425" wrap="square" tIns="45700">
            <a:noAutofit/>
          </a:bodyPr>
          <a:lstStyle>
            <a:lvl1pPr indent="-317500" lvl="0" marL="457200" algn="l">
              <a:lnSpc>
                <a:spcPct val="90000"/>
              </a:lnSpc>
              <a:spcBef>
                <a:spcPts val="1000"/>
              </a:spcBef>
              <a:spcAft>
                <a:spcPts val="0"/>
              </a:spcAft>
              <a:buClr>
                <a:schemeClr val="dk1"/>
              </a:buClr>
              <a:buSzPts val="1400"/>
              <a:buChar char="•"/>
              <a:defRPr sz="1400"/>
            </a:lvl1pPr>
            <a:lvl2pPr indent="-317500" lvl="1" marL="914400" algn="l">
              <a:lnSpc>
                <a:spcPct val="90000"/>
              </a:lnSpc>
              <a:spcBef>
                <a:spcPts val="500"/>
              </a:spcBef>
              <a:spcAft>
                <a:spcPts val="0"/>
              </a:spcAft>
              <a:buClr>
                <a:schemeClr val="dk1"/>
              </a:buClr>
              <a:buSzPts val="1400"/>
              <a:buChar char="•"/>
              <a:defRPr sz="1400"/>
            </a:lvl2pPr>
            <a:lvl3pPr indent="-317500" lvl="2" marL="1371600" algn="l">
              <a:lnSpc>
                <a:spcPct val="90000"/>
              </a:lnSpc>
              <a:spcBef>
                <a:spcPts val="500"/>
              </a:spcBef>
              <a:spcAft>
                <a:spcPts val="0"/>
              </a:spcAft>
              <a:buClr>
                <a:schemeClr val="dk1"/>
              </a:buClr>
              <a:buSzPts val="1400"/>
              <a:buChar char="•"/>
              <a:defRPr sz="14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g2f88a556625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g2f88a556625_0_30"/>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2" name="Google Shape;42;g2f88a556625_0_30"/>
          <p:cNvSpPr txBox="1"/>
          <p:nvPr>
            <p:ph idx="11" type="ftr"/>
          </p:nvPr>
        </p:nvSpPr>
        <p:spPr>
          <a:xfrm>
            <a:off x="4038600" y="6356350"/>
            <a:ext cx="4114800" cy="365100"/>
          </a:xfrm>
          <a:prstGeom prst="rect">
            <a:avLst/>
          </a:prstGeom>
          <a:noFill/>
          <a:ln>
            <a:noFill/>
          </a:ln>
        </p:spPr>
        <p:txBody>
          <a:bodyPr anchorCtr="0" anchor="t" bIns="45700" lIns="91425" spcFirstLastPara="1" rIns="91425" wrap="square" tIns="45700">
            <a:noAutofit/>
          </a:bodyPr>
          <a:lstStyle>
            <a:lvl1pPr lvl="0"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2f88a556625_0_3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g2f88a556625_0_36"/>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chemeClr val="accent3"/>
              </a:buClr>
              <a:buSzPts val="1200"/>
              <a:buFont typeface="Arial"/>
              <a:buNone/>
              <a:defRPr b="0" i="0" sz="1200" u="none" cap="none" strike="noStrike">
                <a:solidFill>
                  <a:schemeClr val="accent3"/>
                </a:solidFill>
                <a:latin typeface="Arial"/>
                <a:ea typeface="Arial"/>
                <a:cs typeface="Arial"/>
                <a:sym typeface="Arial"/>
              </a:defRPr>
            </a:lvl1pPr>
            <a:lvl2pPr indent="0" lvl="1" marL="0" algn="l">
              <a:buClr>
                <a:schemeClr val="accent3"/>
              </a:buClr>
              <a:buSzPts val="1200"/>
              <a:buFont typeface="Arial"/>
              <a:buNone/>
              <a:defRPr b="0" i="0" sz="1200" u="none" cap="none" strike="noStrike">
                <a:solidFill>
                  <a:schemeClr val="accent3"/>
                </a:solidFill>
                <a:latin typeface="Arial"/>
                <a:ea typeface="Arial"/>
                <a:cs typeface="Arial"/>
                <a:sym typeface="Arial"/>
              </a:defRPr>
            </a:lvl2pPr>
            <a:lvl3pPr indent="0" lvl="2" marL="0" algn="l">
              <a:buClr>
                <a:schemeClr val="accent3"/>
              </a:buClr>
              <a:buSzPts val="1200"/>
              <a:buFont typeface="Arial"/>
              <a:buNone/>
              <a:defRPr b="0" i="0" sz="1200" u="none" cap="none" strike="noStrike">
                <a:solidFill>
                  <a:schemeClr val="accent3"/>
                </a:solidFill>
                <a:latin typeface="Arial"/>
                <a:ea typeface="Arial"/>
                <a:cs typeface="Arial"/>
                <a:sym typeface="Arial"/>
              </a:defRPr>
            </a:lvl3pPr>
            <a:lvl4pPr indent="0" lvl="3" marL="0" algn="l">
              <a:buClr>
                <a:schemeClr val="accent3"/>
              </a:buClr>
              <a:buSzPts val="1200"/>
              <a:buFont typeface="Arial"/>
              <a:buNone/>
              <a:defRPr b="0" i="0" sz="1200" u="none" cap="none" strike="noStrike">
                <a:solidFill>
                  <a:schemeClr val="accent3"/>
                </a:solidFill>
                <a:latin typeface="Arial"/>
                <a:ea typeface="Arial"/>
                <a:cs typeface="Arial"/>
                <a:sym typeface="Arial"/>
              </a:defRPr>
            </a:lvl4pPr>
            <a:lvl5pPr indent="0" lvl="4" marL="0" algn="l">
              <a:buClr>
                <a:schemeClr val="accent3"/>
              </a:buClr>
              <a:buSzPts val="1200"/>
              <a:buFont typeface="Arial"/>
              <a:buNone/>
              <a:defRPr b="0" i="0" sz="1200" u="none" cap="none" strike="noStrike">
                <a:solidFill>
                  <a:schemeClr val="accent3"/>
                </a:solidFill>
                <a:latin typeface="Arial"/>
                <a:ea typeface="Arial"/>
                <a:cs typeface="Arial"/>
                <a:sym typeface="Arial"/>
              </a:defRPr>
            </a:lvl5pPr>
            <a:lvl6pPr indent="0" lvl="5" marL="0" algn="l">
              <a:buClr>
                <a:schemeClr val="accent3"/>
              </a:buClr>
              <a:buSzPts val="1200"/>
              <a:buFont typeface="Arial"/>
              <a:buNone/>
              <a:defRPr b="0" i="0" sz="1200" u="none" cap="none" strike="noStrike">
                <a:solidFill>
                  <a:schemeClr val="accent3"/>
                </a:solidFill>
                <a:latin typeface="Arial"/>
                <a:ea typeface="Arial"/>
                <a:cs typeface="Arial"/>
                <a:sym typeface="Arial"/>
              </a:defRPr>
            </a:lvl6pPr>
            <a:lvl7pPr indent="0" lvl="6" marL="0" algn="l">
              <a:buClr>
                <a:schemeClr val="accent3"/>
              </a:buClr>
              <a:buSzPts val="1200"/>
              <a:buFont typeface="Arial"/>
              <a:buNone/>
              <a:defRPr b="0" i="0" sz="1200" u="none" cap="none" strike="noStrike">
                <a:solidFill>
                  <a:schemeClr val="accent3"/>
                </a:solidFill>
                <a:latin typeface="Arial"/>
                <a:ea typeface="Arial"/>
                <a:cs typeface="Arial"/>
                <a:sym typeface="Arial"/>
              </a:defRPr>
            </a:lvl7pPr>
            <a:lvl8pPr indent="0" lvl="7" marL="0" algn="l">
              <a:buClr>
                <a:schemeClr val="accent3"/>
              </a:buClr>
              <a:buSzPts val="1200"/>
              <a:buFont typeface="Arial"/>
              <a:buNone/>
              <a:defRPr b="0" i="0" sz="1200" u="none" cap="none" strike="noStrike">
                <a:solidFill>
                  <a:schemeClr val="accent3"/>
                </a:solidFill>
                <a:latin typeface="Arial"/>
                <a:ea typeface="Arial"/>
                <a:cs typeface="Arial"/>
                <a:sym typeface="Arial"/>
              </a:defRPr>
            </a:lvl8pPr>
            <a:lvl9pPr indent="0" lvl="8" marL="0" algn="l">
              <a:buClr>
                <a:schemeClr val="accent3"/>
              </a:buClr>
              <a:buSzPts val="1200"/>
              <a:buFont typeface="Arial"/>
              <a:buNone/>
              <a:defRPr b="0" i="0" sz="12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7" name="Shape 47"/>
        <p:cNvGrpSpPr/>
        <p:nvPr/>
      </p:nvGrpSpPr>
      <p:grpSpPr>
        <a:xfrm>
          <a:off x="0" y="0"/>
          <a:ext cx="0" cy="0"/>
          <a:chOff x="0" y="0"/>
          <a:chExt cx="0" cy="0"/>
        </a:xfrm>
      </p:grpSpPr>
      <p:sp>
        <p:nvSpPr>
          <p:cNvPr id="48" name="Google Shape;48;g2f88a556625_0_38"/>
          <p:cNvSpPr txBox="1"/>
          <p:nvPr>
            <p:ph idx="12" type="sldNum"/>
          </p:nvPr>
        </p:nvSpPr>
        <p:spPr>
          <a:xfrm>
            <a:off x="145433" y="194699"/>
            <a:ext cx="2409600" cy="1670400"/>
          </a:xfrm>
          <a:prstGeom prst="rect">
            <a:avLst/>
          </a:prstGeom>
          <a:noFill/>
          <a:ln>
            <a:noFill/>
          </a:ln>
        </p:spPr>
        <p:txBody>
          <a:bodyPr anchorCtr="0" anchor="t" bIns="91425" lIns="91425" spcFirstLastPara="1" rIns="91425" wrap="square" tIns="91425">
            <a:noAutofit/>
          </a:bodyPr>
          <a:lstStyle>
            <a:lvl1pPr indent="0" lvl="0" marL="0" algn="l">
              <a:buClr>
                <a:srgbClr val="909297"/>
              </a:buClr>
              <a:buSzPts val="1200"/>
              <a:buFont typeface="Arial"/>
              <a:buNone/>
              <a:defRPr sz="1200">
                <a:solidFill>
                  <a:srgbClr val="909297"/>
                </a:solidFill>
                <a:latin typeface="Arial"/>
                <a:ea typeface="Arial"/>
                <a:cs typeface="Arial"/>
                <a:sym typeface="Arial"/>
              </a:defRPr>
            </a:lvl1pPr>
            <a:lvl2pPr indent="0" lvl="1" marL="0" algn="l">
              <a:buClr>
                <a:srgbClr val="909297"/>
              </a:buClr>
              <a:buSzPts val="1200"/>
              <a:buFont typeface="Arial"/>
              <a:buNone/>
              <a:defRPr sz="1200">
                <a:solidFill>
                  <a:srgbClr val="909297"/>
                </a:solidFill>
                <a:latin typeface="Arial"/>
                <a:ea typeface="Arial"/>
                <a:cs typeface="Arial"/>
                <a:sym typeface="Arial"/>
              </a:defRPr>
            </a:lvl2pPr>
            <a:lvl3pPr indent="0" lvl="2" marL="0" algn="l">
              <a:buClr>
                <a:srgbClr val="909297"/>
              </a:buClr>
              <a:buSzPts val="1200"/>
              <a:buFont typeface="Arial"/>
              <a:buNone/>
              <a:defRPr sz="1200">
                <a:solidFill>
                  <a:srgbClr val="909297"/>
                </a:solidFill>
                <a:latin typeface="Arial"/>
                <a:ea typeface="Arial"/>
                <a:cs typeface="Arial"/>
                <a:sym typeface="Arial"/>
              </a:defRPr>
            </a:lvl3pPr>
            <a:lvl4pPr indent="0" lvl="3" marL="0" algn="l">
              <a:buClr>
                <a:srgbClr val="909297"/>
              </a:buClr>
              <a:buSzPts val="1200"/>
              <a:buFont typeface="Arial"/>
              <a:buNone/>
              <a:defRPr sz="1200">
                <a:solidFill>
                  <a:srgbClr val="909297"/>
                </a:solidFill>
                <a:latin typeface="Arial"/>
                <a:ea typeface="Arial"/>
                <a:cs typeface="Arial"/>
                <a:sym typeface="Arial"/>
              </a:defRPr>
            </a:lvl4pPr>
            <a:lvl5pPr indent="0" lvl="4" marL="0" algn="l">
              <a:buClr>
                <a:srgbClr val="909297"/>
              </a:buClr>
              <a:buSzPts val="1200"/>
              <a:buFont typeface="Arial"/>
              <a:buNone/>
              <a:defRPr sz="1200">
                <a:solidFill>
                  <a:srgbClr val="909297"/>
                </a:solidFill>
                <a:latin typeface="Arial"/>
                <a:ea typeface="Arial"/>
                <a:cs typeface="Arial"/>
                <a:sym typeface="Arial"/>
              </a:defRPr>
            </a:lvl5pPr>
            <a:lvl6pPr indent="0" lvl="5" marL="0" algn="l">
              <a:buClr>
                <a:srgbClr val="909297"/>
              </a:buClr>
              <a:buSzPts val="1200"/>
              <a:buFont typeface="Arial"/>
              <a:buNone/>
              <a:defRPr sz="1200">
                <a:solidFill>
                  <a:srgbClr val="909297"/>
                </a:solidFill>
                <a:latin typeface="Arial"/>
                <a:ea typeface="Arial"/>
                <a:cs typeface="Arial"/>
                <a:sym typeface="Arial"/>
              </a:defRPr>
            </a:lvl6pPr>
            <a:lvl7pPr indent="0" lvl="6" marL="0" algn="l">
              <a:buClr>
                <a:srgbClr val="909297"/>
              </a:buClr>
              <a:buSzPts val="1200"/>
              <a:buFont typeface="Arial"/>
              <a:buNone/>
              <a:defRPr sz="1200">
                <a:solidFill>
                  <a:srgbClr val="909297"/>
                </a:solidFill>
                <a:latin typeface="Arial"/>
                <a:ea typeface="Arial"/>
                <a:cs typeface="Arial"/>
                <a:sym typeface="Arial"/>
              </a:defRPr>
            </a:lvl7pPr>
            <a:lvl8pPr indent="0" lvl="7" marL="0" algn="l">
              <a:buClr>
                <a:srgbClr val="909297"/>
              </a:buClr>
              <a:buSzPts val="1200"/>
              <a:buFont typeface="Arial"/>
              <a:buNone/>
              <a:defRPr sz="1200">
                <a:solidFill>
                  <a:srgbClr val="909297"/>
                </a:solidFill>
                <a:latin typeface="Arial"/>
                <a:ea typeface="Arial"/>
                <a:cs typeface="Arial"/>
                <a:sym typeface="Arial"/>
              </a:defRPr>
            </a:lvl8pPr>
            <a:lvl9pPr indent="0" lvl="8" marL="0" algn="l">
              <a:buClr>
                <a:srgbClr val="909297"/>
              </a:buClr>
              <a:buSzPts val="1200"/>
              <a:buFont typeface="Arial"/>
              <a:buNone/>
              <a:defRPr sz="12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9"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f88a556625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g2f88a556625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f88a556625_0_0"/>
          <p:cNvSpPr txBox="1"/>
          <p:nvPr>
            <p:ph idx="12" type="sldNum"/>
          </p:nvPr>
        </p:nvSpPr>
        <p:spPr>
          <a:xfrm>
            <a:off x="483228" y="6356350"/>
            <a:ext cx="709800" cy="365100"/>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rgbClr val="909297"/>
                </a:solidFill>
                <a:latin typeface="Arial"/>
                <a:ea typeface="Arial"/>
                <a:cs typeface="Arial"/>
                <a:sym typeface="Arial"/>
              </a:defRPr>
            </a:lvl1pPr>
            <a:lvl2pPr indent="0" lvl="1" marL="0" marR="0" algn="l">
              <a:spcBef>
                <a:spcPts val="0"/>
              </a:spcBef>
              <a:buNone/>
              <a:defRPr b="0" i="0" sz="1200" u="none" cap="none" strike="noStrike">
                <a:solidFill>
                  <a:srgbClr val="909297"/>
                </a:solidFill>
                <a:latin typeface="Arial"/>
                <a:ea typeface="Arial"/>
                <a:cs typeface="Arial"/>
                <a:sym typeface="Arial"/>
              </a:defRPr>
            </a:lvl2pPr>
            <a:lvl3pPr indent="0" lvl="2" marL="0" marR="0" algn="l">
              <a:spcBef>
                <a:spcPts val="0"/>
              </a:spcBef>
              <a:buNone/>
              <a:defRPr b="0" i="0" sz="1200" u="none" cap="none" strike="noStrike">
                <a:solidFill>
                  <a:srgbClr val="909297"/>
                </a:solidFill>
                <a:latin typeface="Arial"/>
                <a:ea typeface="Arial"/>
                <a:cs typeface="Arial"/>
                <a:sym typeface="Arial"/>
              </a:defRPr>
            </a:lvl3pPr>
            <a:lvl4pPr indent="0" lvl="3" marL="0" marR="0" algn="l">
              <a:spcBef>
                <a:spcPts val="0"/>
              </a:spcBef>
              <a:buNone/>
              <a:defRPr b="0" i="0" sz="1200" u="none" cap="none" strike="noStrike">
                <a:solidFill>
                  <a:srgbClr val="909297"/>
                </a:solidFill>
                <a:latin typeface="Arial"/>
                <a:ea typeface="Arial"/>
                <a:cs typeface="Arial"/>
                <a:sym typeface="Arial"/>
              </a:defRPr>
            </a:lvl4pPr>
            <a:lvl5pPr indent="0" lvl="4" marL="0" marR="0" algn="l">
              <a:spcBef>
                <a:spcPts val="0"/>
              </a:spcBef>
              <a:buNone/>
              <a:defRPr b="0" i="0" sz="1200" u="none" cap="none" strike="noStrike">
                <a:solidFill>
                  <a:srgbClr val="909297"/>
                </a:solidFill>
                <a:latin typeface="Arial"/>
                <a:ea typeface="Arial"/>
                <a:cs typeface="Arial"/>
                <a:sym typeface="Arial"/>
              </a:defRPr>
            </a:lvl5pPr>
            <a:lvl6pPr indent="0" lvl="5" marL="0" marR="0" algn="l">
              <a:spcBef>
                <a:spcPts val="0"/>
              </a:spcBef>
              <a:buNone/>
              <a:defRPr b="0" i="0" sz="1200" u="none" cap="none" strike="noStrike">
                <a:solidFill>
                  <a:srgbClr val="909297"/>
                </a:solidFill>
                <a:latin typeface="Arial"/>
                <a:ea typeface="Arial"/>
                <a:cs typeface="Arial"/>
                <a:sym typeface="Arial"/>
              </a:defRPr>
            </a:lvl6pPr>
            <a:lvl7pPr indent="0" lvl="6" marL="0" marR="0" algn="l">
              <a:spcBef>
                <a:spcPts val="0"/>
              </a:spcBef>
              <a:buNone/>
              <a:defRPr b="0" i="0" sz="1200" u="none" cap="none" strike="noStrike">
                <a:solidFill>
                  <a:srgbClr val="909297"/>
                </a:solidFill>
                <a:latin typeface="Arial"/>
                <a:ea typeface="Arial"/>
                <a:cs typeface="Arial"/>
                <a:sym typeface="Arial"/>
              </a:defRPr>
            </a:lvl7pPr>
            <a:lvl8pPr indent="0" lvl="7" marL="0" marR="0" algn="l">
              <a:spcBef>
                <a:spcPts val="0"/>
              </a:spcBef>
              <a:buNone/>
              <a:defRPr b="0" i="0" sz="1200" u="none" cap="none" strike="noStrike">
                <a:solidFill>
                  <a:srgbClr val="909297"/>
                </a:solidFill>
                <a:latin typeface="Arial"/>
                <a:ea typeface="Arial"/>
                <a:cs typeface="Arial"/>
                <a:sym typeface="Arial"/>
              </a:defRPr>
            </a:lvl8pPr>
            <a:lvl9pPr indent="0" lvl="8" marL="0" marR="0" algn="l">
              <a:spcBef>
                <a:spcPts val="0"/>
              </a:spcBef>
              <a:buNone/>
              <a:defRPr b="0" i="0" sz="12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mode.com/sql-tutorial/sql-count" TargetMode="External"/><Relationship Id="rId4" Type="http://schemas.openxmlformats.org/officeDocument/2006/relationships/hyperlink" Target="https://mode.com/sql-tutorial/sql-sum" TargetMode="External"/><Relationship Id="rId5" Type="http://schemas.openxmlformats.org/officeDocument/2006/relationships/hyperlink" Target="https://mode.com/sql-tutorial/sql-min-max" TargetMode="External"/><Relationship Id="rId6" Type="http://schemas.openxmlformats.org/officeDocument/2006/relationships/hyperlink" Target="https://mode.com/sql-tutorial/sql-min-max" TargetMode="External"/><Relationship Id="rId7" Type="http://schemas.openxmlformats.org/officeDocument/2006/relationships/hyperlink" Target="https://mode.com/sql-tutorial/sql-av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8" name="Shape 98"/>
        <p:cNvGrpSpPr/>
        <p:nvPr/>
      </p:nvGrpSpPr>
      <p:grpSpPr>
        <a:xfrm>
          <a:off x="0" y="0"/>
          <a:ext cx="0" cy="0"/>
          <a:chOff x="0" y="0"/>
          <a:chExt cx="0" cy="0"/>
        </a:xfrm>
      </p:grpSpPr>
      <p:pic>
        <p:nvPicPr>
          <p:cNvPr id="99" name="Google Shape;99;g2ec6fec7ca3_0_0"/>
          <p:cNvPicPr preferRelativeResize="0"/>
          <p:nvPr/>
        </p:nvPicPr>
        <p:blipFill rotWithShape="1">
          <a:blip r:embed="rId3">
            <a:alphaModFix/>
          </a:blip>
          <a:srcRect b="0" l="0" r="0" t="0"/>
          <a:stretch/>
        </p:blipFill>
        <p:spPr>
          <a:xfrm>
            <a:off x="924801" y="1641414"/>
            <a:ext cx="6027751" cy="3773784"/>
          </a:xfrm>
          <a:prstGeom prst="rect">
            <a:avLst/>
          </a:prstGeom>
          <a:noFill/>
          <a:ln>
            <a:noFill/>
          </a:ln>
        </p:spPr>
      </p:pic>
      <p:sp>
        <p:nvSpPr>
          <p:cNvPr id="100" name="Google Shape;100;g2ec6fec7ca3_0_0"/>
          <p:cNvSpPr/>
          <p:nvPr/>
        </p:nvSpPr>
        <p:spPr>
          <a:xfrm>
            <a:off x="10310420" y="6331352"/>
            <a:ext cx="1704000" cy="416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g2ec6fec7ca3_0_0"/>
          <p:cNvSpPr txBox="1"/>
          <p:nvPr/>
        </p:nvSpPr>
        <p:spPr>
          <a:xfrm>
            <a:off x="6605100" y="2344575"/>
            <a:ext cx="4739700" cy="13257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0000"/>
              </a:buClr>
              <a:buSzPts val="4400"/>
              <a:buFont typeface="Arial"/>
              <a:buNone/>
            </a:pPr>
            <a:r>
              <a:rPr b="1" i="0" lang="en-US" sz="4400" u="none" cap="none" strike="noStrike">
                <a:solidFill>
                  <a:srgbClr val="F0EFEE"/>
                </a:solidFill>
                <a:latin typeface="Arial"/>
                <a:ea typeface="Arial"/>
                <a:cs typeface="Arial"/>
                <a:sym typeface="Arial"/>
              </a:rPr>
              <a:t>Lecture </a:t>
            </a:r>
            <a:r>
              <a:rPr b="1" lang="en-US" sz="4400">
                <a:solidFill>
                  <a:srgbClr val="F0EFEE"/>
                </a:solidFill>
              </a:rPr>
              <a:t>3</a:t>
            </a:r>
            <a:r>
              <a:rPr b="1" i="0" lang="en-US" sz="4400" u="none" cap="none" strike="noStrike">
                <a:solidFill>
                  <a:srgbClr val="F0EFEE"/>
                </a:solidFill>
                <a:latin typeface="Arial"/>
                <a:ea typeface="Arial"/>
                <a:cs typeface="Arial"/>
                <a:sym typeface="Arial"/>
              </a:rPr>
              <a:t>.6</a:t>
            </a:r>
            <a:endParaRPr b="1" i="0" sz="4400" u="none" cap="none" strike="noStrike">
              <a:solidFill>
                <a:srgbClr val="3E4754"/>
              </a:solidFill>
              <a:latin typeface="Arial"/>
              <a:ea typeface="Arial"/>
              <a:cs typeface="Arial"/>
              <a:sym typeface="Arial"/>
            </a:endParaRPr>
          </a:p>
        </p:txBody>
      </p:sp>
      <p:sp>
        <p:nvSpPr>
          <p:cNvPr id="102" name="Google Shape;102;g2ec6fec7ca3_0_0"/>
          <p:cNvSpPr txBox="1"/>
          <p:nvPr/>
        </p:nvSpPr>
        <p:spPr>
          <a:xfrm>
            <a:off x="7124700" y="3774200"/>
            <a:ext cx="4219800" cy="50100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000000"/>
              </a:buClr>
              <a:buSzPts val="1800"/>
              <a:buFont typeface="Arial"/>
              <a:buNone/>
            </a:pPr>
            <a:r>
              <a:rPr b="0" i="0" lang="en-US" sz="2800" u="none" cap="none" strike="noStrike">
                <a:solidFill>
                  <a:srgbClr val="F0EFEE"/>
                </a:solidFill>
                <a:latin typeface="Arial"/>
                <a:ea typeface="Arial"/>
                <a:cs typeface="Arial"/>
                <a:sym typeface="Arial"/>
              </a:rPr>
              <a:t>Complex SELECT Statements</a:t>
            </a:r>
            <a:endParaRPr b="0" i="0" sz="2800" u="none" cap="none" strike="noStrike">
              <a:solidFill>
                <a:srgbClr val="F0EFEE"/>
              </a:solidFill>
              <a:latin typeface="Arial"/>
              <a:ea typeface="Arial"/>
              <a:cs typeface="Arial"/>
              <a:sym typeface="Arial"/>
            </a:endParaRPr>
          </a:p>
        </p:txBody>
      </p:sp>
      <p:cxnSp>
        <p:nvCxnSpPr>
          <p:cNvPr id="103" name="Google Shape;103;g2ec6fec7ca3_0_0"/>
          <p:cNvCxnSpPr/>
          <p:nvPr/>
        </p:nvCxnSpPr>
        <p:spPr>
          <a:xfrm>
            <a:off x="7707700" y="3532925"/>
            <a:ext cx="36195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p:nvPr/>
        </p:nvSpPr>
        <p:spPr>
          <a:xfrm rot="5400000">
            <a:off x="-1338875" y="1322450"/>
            <a:ext cx="6858000" cy="4213100"/>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10"/>
          <p:cNvSpPr txBox="1"/>
          <p:nvPr>
            <p:ph idx="1" type="body"/>
          </p:nvPr>
        </p:nvSpPr>
        <p:spPr>
          <a:xfrm>
            <a:off x="3851625" y="1166338"/>
            <a:ext cx="6811200" cy="14262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We can use the WITH keyword to organize a long query especially when there are subqueries.</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WITH keyword enables you to </a:t>
            </a:r>
            <a:r>
              <a:rPr lang="en-US" sz="1600">
                <a:highlight>
                  <a:schemeClr val="accent3"/>
                </a:highlight>
                <a:latin typeface="Arial"/>
                <a:ea typeface="Arial"/>
                <a:cs typeface="Arial"/>
                <a:sym typeface="Arial"/>
              </a:rPr>
              <a:t>customize subquery name</a:t>
            </a:r>
            <a:r>
              <a:rPr lang="en-US" sz="1600">
                <a:latin typeface="Arial"/>
                <a:ea typeface="Arial"/>
                <a:cs typeface="Arial"/>
                <a:sym typeface="Arial"/>
              </a:rPr>
              <a:t> to make the subqueries more meaningful.</a:t>
            </a:r>
            <a:endParaRPr sz="1600">
              <a:latin typeface="Arial"/>
              <a:ea typeface="Arial"/>
              <a:cs typeface="Arial"/>
              <a:sym typeface="Arial"/>
            </a:endParaRPr>
          </a:p>
        </p:txBody>
      </p:sp>
      <p:sp>
        <p:nvSpPr>
          <p:cNvPr id="251" name="Google Shape;251;p10"/>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Organizing Subqueries</a:t>
            </a:r>
            <a:endParaRPr b="0" i="0" sz="3500" u="none" cap="none" strike="noStrike">
              <a:solidFill>
                <a:srgbClr val="3E4754"/>
              </a:solidFill>
              <a:latin typeface="Arial"/>
              <a:ea typeface="Arial"/>
              <a:cs typeface="Arial"/>
              <a:sym typeface="Arial"/>
            </a:endParaRPr>
          </a:p>
        </p:txBody>
      </p:sp>
      <p:sp>
        <p:nvSpPr>
          <p:cNvPr id="252" name="Google Shape;252;p10"/>
          <p:cNvSpPr/>
          <p:nvPr/>
        </p:nvSpPr>
        <p:spPr>
          <a:xfrm>
            <a:off x="760075" y="3359825"/>
            <a:ext cx="3962400" cy="228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SELECT rating FROM ratings </a:t>
            </a:r>
            <a:endParaRPr b="0" i="0" sz="1200" u="none" cap="none" strike="noStrike">
              <a:solidFill>
                <a:schemeClr val="lt1"/>
              </a:solidFill>
              <a:highlight>
                <a:schemeClr val="dk2"/>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WHERE movie_id IN (</a:t>
            </a:r>
            <a:endParaRPr b="0" i="0" sz="1200" u="none" cap="none" strike="noStrike">
              <a:solidFill>
                <a:schemeClr val="lt1"/>
              </a:solidFill>
              <a:highlight>
                <a:schemeClr val="dk2"/>
              </a:highlight>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SELECT id FROM movies </a:t>
            </a:r>
            <a:endParaRPr b="0" i="0" sz="1200" u="none" cap="none" strike="noStrike">
              <a:solidFill>
                <a:schemeClr val="dk1"/>
              </a:solidFill>
              <a:highlight>
                <a:schemeClr val="accent4"/>
              </a:highlight>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WHERE </a:t>
            </a:r>
            <a:endParaRPr b="0" i="0" sz="1200" u="none" cap="none" strike="noStrike">
              <a:solidFill>
                <a:schemeClr val="dk1"/>
              </a:solidFill>
              <a:highlight>
                <a:schemeClr val="accent4"/>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id IN (</a:t>
            </a:r>
            <a:endParaRPr b="0" i="0" sz="1200" u="none" cap="none" strike="noStrike">
              <a:solidFill>
                <a:schemeClr val="dk1"/>
              </a:solidFill>
              <a:highlight>
                <a:schemeClr val="accent4"/>
              </a:highlight>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SELECT movie_id FROM years </a:t>
            </a:r>
            <a:endParaRPr b="0" i="0" sz="1200" u="none" cap="none" strike="noStrike">
              <a:solidFill>
                <a:schemeClr val="dk1"/>
              </a:solidFill>
              <a:highlight>
                <a:schemeClr val="accent6"/>
              </a:highlight>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WHERE year &gt; 2010</a:t>
            </a:r>
            <a:endParaRPr b="0" i="0" sz="1200" u="none" cap="none" strike="noStrike">
              <a:solidFill>
                <a:schemeClr val="dk1"/>
              </a:solidFill>
              <a:highlight>
                <a:schemeClr val="accent6"/>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a:t>
            </a:r>
            <a:endParaRPr b="0" i="0" sz="1200" u="none" cap="none" strike="noStrike">
              <a:solidFill>
                <a:schemeClr val="dk1"/>
              </a:solidFill>
              <a:highlight>
                <a:schemeClr val="accent4"/>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AND title LIKE ‘Toy Story%’)</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a:t>
            </a:r>
            <a:endParaRPr b="0" i="0" sz="1200" u="none" cap="none" strike="noStrike">
              <a:solidFill>
                <a:schemeClr val="lt1"/>
              </a:solidFill>
              <a:highlight>
                <a:schemeClr val="dk2"/>
              </a:highlight>
              <a:latin typeface="Consolas"/>
              <a:ea typeface="Consolas"/>
              <a:cs typeface="Consolas"/>
              <a:sym typeface="Consolas"/>
            </a:endParaRPr>
          </a:p>
        </p:txBody>
      </p:sp>
      <p:sp>
        <p:nvSpPr>
          <p:cNvPr id="253" name="Google Shape;253;p10"/>
          <p:cNvSpPr/>
          <p:nvPr/>
        </p:nvSpPr>
        <p:spPr>
          <a:xfrm>
            <a:off x="6455275" y="2667050"/>
            <a:ext cx="4722300" cy="3471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sng" cap="none" strike="noStrike">
                <a:solidFill>
                  <a:schemeClr val="lt1"/>
                </a:solidFill>
                <a:latin typeface="Consolas"/>
                <a:ea typeface="Consolas"/>
                <a:cs typeface="Consolas"/>
                <a:sym typeface="Consolas"/>
              </a:rPr>
              <a:t>STEP 2: Build the outermost query</a:t>
            </a:r>
            <a:endParaRPr b="1" i="0" sz="1200" u="sng"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1" i="0" sz="1200" u="sng"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WITH</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3"/>
                </a:highlight>
                <a:latin typeface="Consolas"/>
                <a:ea typeface="Consolas"/>
                <a:cs typeface="Consolas"/>
                <a:sym typeface="Consolas"/>
              </a:rPr>
              <a:t>id_after_2010</a:t>
            </a:r>
            <a:r>
              <a:rPr b="0" i="0" lang="en-US" sz="1200" u="none" cap="none" strike="noStrike">
                <a:solidFill>
                  <a:schemeClr val="lt1"/>
                </a:solidFill>
                <a:latin typeface="Consolas"/>
                <a:ea typeface="Consolas"/>
                <a:cs typeface="Consolas"/>
                <a:sym typeface="Consolas"/>
              </a:rPr>
              <a:t> AS</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  SELECT movie_id FROM years </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  WHERE year &gt; 2010</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3"/>
                </a:highlight>
                <a:latin typeface="Consolas"/>
                <a:ea typeface="Consolas"/>
                <a:cs typeface="Consolas"/>
                <a:sym typeface="Consolas"/>
              </a:rPr>
              <a:t>toy_story_id_after_2010</a:t>
            </a:r>
            <a:r>
              <a:rPr b="0" i="0" lang="en-US" sz="1200" u="none" cap="none" strike="noStrike">
                <a:solidFill>
                  <a:schemeClr val="lt1"/>
                </a:solidFill>
                <a:latin typeface="Consolas"/>
                <a:ea typeface="Consolas"/>
                <a:cs typeface="Consolas"/>
                <a:sym typeface="Consolas"/>
              </a:rPr>
              <a:t> AS</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SELECT id FROM movies</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WHERE </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id IN </a:t>
            </a:r>
            <a:r>
              <a:rPr b="0" i="0" lang="en-US" sz="1200" u="none" cap="none" strike="noStrike">
                <a:solidFill>
                  <a:schemeClr val="dk1"/>
                </a:solidFill>
                <a:highlight>
                  <a:schemeClr val="accent6"/>
                </a:highlight>
                <a:latin typeface="Consolas"/>
                <a:ea typeface="Consolas"/>
                <a:cs typeface="Consolas"/>
                <a:sym typeface="Consolas"/>
              </a:rPr>
              <a:t>(SELECT movie_id FROM mv_id_after_2010)</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AND title LIKE ‘Toy Story%’</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SELECT rating FROM ratings </a:t>
            </a:r>
            <a:endParaRPr b="0" i="0" sz="1200" u="none" cap="none" strike="noStrike">
              <a:solidFill>
                <a:schemeClr val="lt1"/>
              </a:solidFill>
              <a:highlight>
                <a:schemeClr val="dk2"/>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WHERE </a:t>
            </a:r>
            <a:endParaRPr b="0" i="0" sz="1200" u="none" cap="none" strike="noStrike">
              <a:solidFill>
                <a:schemeClr val="lt1"/>
              </a:solidFill>
              <a:highlight>
                <a:schemeClr val="dk2"/>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  movie_id IN (</a:t>
            </a:r>
            <a:r>
              <a:rPr b="0" i="0" lang="en-US" sz="1200" u="none" cap="none" strike="noStrike">
                <a:solidFill>
                  <a:schemeClr val="dk1"/>
                </a:solidFill>
                <a:highlight>
                  <a:schemeClr val="accent4"/>
                </a:highlight>
                <a:latin typeface="Consolas"/>
                <a:ea typeface="Consolas"/>
                <a:cs typeface="Consolas"/>
                <a:sym typeface="Consolas"/>
              </a:rPr>
              <a:t>SELECT id FROM toy_story_id_after_2010</a:t>
            </a:r>
            <a:r>
              <a:rPr b="0" i="0" lang="en-US" sz="1200" u="none" cap="none" strike="noStrike">
                <a:solidFill>
                  <a:schemeClr val="lt1"/>
                </a:solidFill>
                <a:highlight>
                  <a:schemeClr val="dk1"/>
                </a:highlight>
                <a:latin typeface="Consolas"/>
                <a:ea typeface="Consolas"/>
                <a:cs typeface="Consolas"/>
                <a:sym typeface="Consolas"/>
              </a:rPr>
              <a:t>)</a:t>
            </a:r>
            <a:endParaRPr b="0" i="0" sz="1200" u="none" cap="none" strike="noStrike">
              <a:solidFill>
                <a:schemeClr val="lt1"/>
              </a:solidFill>
              <a:highlight>
                <a:schemeClr val="dk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cxnSp>
        <p:nvCxnSpPr>
          <p:cNvPr id="254" name="Google Shape;254;p10"/>
          <p:cNvCxnSpPr/>
          <p:nvPr/>
        </p:nvCxnSpPr>
        <p:spPr>
          <a:xfrm>
            <a:off x="4969075" y="4478500"/>
            <a:ext cx="1239600" cy="0"/>
          </a:xfrm>
          <a:prstGeom prst="straightConnector1">
            <a:avLst/>
          </a:prstGeom>
          <a:noFill/>
          <a:ln cap="flat" cmpd="sng" w="9525">
            <a:solidFill>
              <a:schemeClr val="dk2"/>
            </a:solidFill>
            <a:prstDash val="solid"/>
            <a:round/>
            <a:headEnd len="sm" w="sm" type="none"/>
            <a:tailEnd len="med" w="med" type="triangle"/>
          </a:ln>
        </p:spPr>
      </p:cxnSp>
      <p:sp>
        <p:nvSpPr>
          <p:cNvPr id="255" name="Google Shape;255;p10"/>
          <p:cNvSpPr/>
          <p:nvPr/>
        </p:nvSpPr>
        <p:spPr>
          <a:xfrm>
            <a:off x="297855" y="3718525"/>
            <a:ext cx="6148175" cy="2532325"/>
          </a:xfrm>
          <a:custGeom>
            <a:rect b="b" l="l" r="r" t="t"/>
            <a:pathLst>
              <a:path extrusionOk="0" h="101293" w="245927">
                <a:moveTo>
                  <a:pt x="20816" y="0"/>
                </a:moveTo>
                <a:cubicBezTo>
                  <a:pt x="17422" y="9758"/>
                  <a:pt x="-2822" y="42246"/>
                  <a:pt x="451" y="58550"/>
                </a:cubicBezTo>
                <a:cubicBezTo>
                  <a:pt x="3724" y="74855"/>
                  <a:pt x="24028" y="91402"/>
                  <a:pt x="40454" y="97827"/>
                </a:cubicBezTo>
                <a:cubicBezTo>
                  <a:pt x="56880" y="104252"/>
                  <a:pt x="64760" y="100312"/>
                  <a:pt x="99005" y="97099"/>
                </a:cubicBezTo>
                <a:cubicBezTo>
                  <a:pt x="133251" y="93887"/>
                  <a:pt x="221440" y="81643"/>
                  <a:pt x="245927" y="78552"/>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0"/>
          <p:cNvSpPr/>
          <p:nvPr/>
        </p:nvSpPr>
        <p:spPr>
          <a:xfrm>
            <a:off x="8491675" y="3866307"/>
            <a:ext cx="1672875" cy="1879675"/>
          </a:xfrm>
          <a:custGeom>
            <a:rect b="b" l="l" r="r" t="t"/>
            <a:pathLst>
              <a:path extrusionOk="0" h="75187" w="66915">
                <a:moveTo>
                  <a:pt x="0" y="10454"/>
                </a:moveTo>
                <a:cubicBezTo>
                  <a:pt x="5819" y="9121"/>
                  <a:pt x="25093" y="2999"/>
                  <a:pt x="34912" y="2453"/>
                </a:cubicBezTo>
                <a:cubicBezTo>
                  <a:pt x="44731" y="1908"/>
                  <a:pt x="53580" y="-4941"/>
                  <a:pt x="58914" y="7181"/>
                </a:cubicBezTo>
                <a:cubicBezTo>
                  <a:pt x="64248" y="19303"/>
                  <a:pt x="65582" y="63853"/>
                  <a:pt x="66915" y="75187"/>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11"/>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SQL CASE</a:t>
            </a:r>
            <a:endParaRPr>
              <a:solidFill>
                <a:schemeClr val="lt1"/>
              </a:solidFill>
              <a:latin typeface="Arial"/>
              <a:ea typeface="Arial"/>
              <a:cs typeface="Arial"/>
              <a:sym typeface="Arial"/>
            </a:endParaRPr>
          </a:p>
        </p:txBody>
      </p:sp>
      <p:sp>
        <p:nvSpPr>
          <p:cNvPr id="262" name="Google Shape;262;p11"/>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63" name="Google Shape;263;p11"/>
          <p:cNvGrpSpPr/>
          <p:nvPr/>
        </p:nvGrpSpPr>
        <p:grpSpPr>
          <a:xfrm>
            <a:off x="8923271" y="3307227"/>
            <a:ext cx="2993546" cy="2620037"/>
            <a:chOff x="5259751" y="732778"/>
            <a:chExt cx="6557604" cy="5739403"/>
          </a:xfrm>
        </p:grpSpPr>
        <p:grpSp>
          <p:nvGrpSpPr>
            <p:cNvPr id="264" name="Google Shape;264;p11"/>
            <p:cNvGrpSpPr/>
            <p:nvPr/>
          </p:nvGrpSpPr>
          <p:grpSpPr>
            <a:xfrm rot="-819746">
              <a:off x="7170211" y="1966797"/>
              <a:ext cx="818210" cy="1067033"/>
              <a:chOff x="7135192" y="1236172"/>
              <a:chExt cx="818214" cy="1067038"/>
            </a:xfrm>
          </p:grpSpPr>
          <p:sp>
            <p:nvSpPr>
              <p:cNvPr id="265" name="Google Shape;265;p11"/>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66" name="Google Shape;266;p11"/>
              <p:cNvGrpSpPr/>
              <p:nvPr/>
            </p:nvGrpSpPr>
            <p:grpSpPr>
              <a:xfrm>
                <a:off x="7135192" y="1625685"/>
                <a:ext cx="791271" cy="677525"/>
                <a:chOff x="1934025" y="1001650"/>
                <a:chExt cx="415300" cy="355600"/>
              </a:xfrm>
            </p:grpSpPr>
            <p:sp>
              <p:nvSpPr>
                <p:cNvPr id="267" name="Google Shape;267;p11"/>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8" name="Google Shape;268;p11"/>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69" name="Google Shape;269;p11"/>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0" name="Google Shape;270;p11"/>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271" name="Google Shape;271;p11"/>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2" name="Google Shape;272;p11"/>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273" name="Google Shape;273;p11"/>
            <p:cNvGrpSpPr/>
            <p:nvPr/>
          </p:nvGrpSpPr>
          <p:grpSpPr>
            <a:xfrm rot="929101">
              <a:off x="10666777" y="845650"/>
              <a:ext cx="970514" cy="919313"/>
              <a:chOff x="2583100" y="2973775"/>
              <a:chExt cx="461550" cy="437200"/>
            </a:xfrm>
          </p:grpSpPr>
          <p:sp>
            <p:nvSpPr>
              <p:cNvPr id="274" name="Google Shape;274;p11"/>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5" name="Google Shape;275;p11"/>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76" name="Google Shape;276;p11"/>
            <p:cNvGrpSpPr/>
            <p:nvPr/>
          </p:nvGrpSpPr>
          <p:grpSpPr>
            <a:xfrm>
              <a:off x="5259751" y="5850496"/>
              <a:ext cx="836142" cy="621685"/>
              <a:chOff x="5247525" y="3007275"/>
              <a:chExt cx="517575" cy="384825"/>
            </a:xfrm>
          </p:grpSpPr>
          <p:sp>
            <p:nvSpPr>
              <p:cNvPr id="277" name="Google Shape;277;p11"/>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78" name="Google Shape;278;p11"/>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79" name="Google Shape;279;p11"/>
            <p:cNvGrpSpPr/>
            <p:nvPr/>
          </p:nvGrpSpPr>
          <p:grpSpPr>
            <a:xfrm rot="-995577">
              <a:off x="8647544" y="3714912"/>
              <a:ext cx="874251" cy="717776"/>
              <a:chOff x="2599525" y="3688600"/>
              <a:chExt cx="428675" cy="351950"/>
            </a:xfrm>
          </p:grpSpPr>
          <p:sp>
            <p:nvSpPr>
              <p:cNvPr id="280" name="Google Shape;280;p11"/>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1" name="Google Shape;281;p11"/>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2" name="Google Shape;282;p11"/>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83" name="Google Shape;283;p11"/>
            <p:cNvGrpSpPr/>
            <p:nvPr/>
          </p:nvGrpSpPr>
          <p:grpSpPr>
            <a:xfrm>
              <a:off x="10447751" y="3460900"/>
              <a:ext cx="688381" cy="688381"/>
              <a:chOff x="5941025" y="3634400"/>
              <a:chExt cx="467650" cy="467650"/>
            </a:xfrm>
          </p:grpSpPr>
          <p:sp>
            <p:nvSpPr>
              <p:cNvPr id="284" name="Google Shape;284;p11"/>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5" name="Google Shape;285;p11"/>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6" name="Google Shape;286;p11"/>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7" name="Google Shape;287;p11"/>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8" name="Google Shape;288;p11"/>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89" name="Google Shape;289;p11"/>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290" name="Google Shape;290;p11"/>
            <p:cNvGrpSpPr/>
            <p:nvPr/>
          </p:nvGrpSpPr>
          <p:grpSpPr>
            <a:xfrm rot="-1150372">
              <a:off x="9034375" y="1570689"/>
              <a:ext cx="754925" cy="714869"/>
              <a:chOff x="5973900" y="318475"/>
              <a:chExt cx="401900" cy="380575"/>
            </a:xfrm>
          </p:grpSpPr>
          <p:sp>
            <p:nvSpPr>
              <p:cNvPr id="291" name="Google Shape;291;p11"/>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2" name="Google Shape;292;p11"/>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3" name="Google Shape;293;p11"/>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4" name="Google Shape;294;p11"/>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5" name="Google Shape;295;p11"/>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6" name="Google Shape;296;p11"/>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7" name="Google Shape;297;p11"/>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8" name="Google Shape;298;p11"/>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299" name="Google Shape;299;p11"/>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0" name="Google Shape;300;p11"/>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1" name="Google Shape;301;p11"/>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2" name="Google Shape;302;p11"/>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3" name="Google Shape;303;p11"/>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4" name="Google Shape;304;p11"/>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05" name="Google Shape;305;p11"/>
            <p:cNvGrpSpPr/>
            <p:nvPr/>
          </p:nvGrpSpPr>
          <p:grpSpPr>
            <a:xfrm rot="-2485038">
              <a:off x="7686107" y="5449622"/>
              <a:ext cx="833851" cy="799886"/>
              <a:chOff x="5233525" y="4954450"/>
              <a:chExt cx="538275" cy="516350"/>
            </a:xfrm>
          </p:grpSpPr>
          <p:sp>
            <p:nvSpPr>
              <p:cNvPr id="306" name="Google Shape;306;p11"/>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7" name="Google Shape;307;p11"/>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8" name="Google Shape;308;p11"/>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09" name="Google Shape;309;p11"/>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0" name="Google Shape;310;p11"/>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1" name="Google Shape;311;p11"/>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2" name="Google Shape;312;p11"/>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3" name="Google Shape;313;p11"/>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4" name="Google Shape;314;p11"/>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5" name="Google Shape;315;p11"/>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16" name="Google Shape;316;p11"/>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2"/>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2"/>
          <p:cNvSpPr txBox="1"/>
          <p:nvPr>
            <p:ph idx="1" type="body"/>
          </p:nvPr>
        </p:nvSpPr>
        <p:spPr>
          <a:xfrm>
            <a:off x="4551050" y="1083625"/>
            <a:ext cx="7121700" cy="49413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CASE keyword can apply logic to manipulate values returned from a query</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It works like an IF-THEN-ELSE conditional statement of other programming languages</a:t>
            </a:r>
            <a:endParaRPr sz="16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0" lvl="0" marL="0" rtl="0" algn="l">
              <a:lnSpc>
                <a:spcPct val="115000"/>
              </a:lnSpc>
              <a:spcBef>
                <a:spcPts val="0"/>
              </a:spcBef>
              <a:spcAft>
                <a:spcPts val="0"/>
              </a:spcAft>
              <a:buSzPts val="1800"/>
              <a:buNone/>
            </a:pPr>
            <a:r>
              <a:t/>
            </a:r>
            <a:endParaRPr sz="18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US" sz="1400">
                <a:latin typeface="Arial"/>
                <a:ea typeface="Arial"/>
                <a:cs typeface="Arial"/>
                <a:sym typeface="Arial"/>
              </a:rPr>
              <a:t>Note 1: a </a:t>
            </a:r>
            <a:r>
              <a:rPr lang="en-US" sz="1400">
                <a:highlight>
                  <a:schemeClr val="accent6"/>
                </a:highlight>
                <a:latin typeface="Arial"/>
                <a:ea typeface="Arial"/>
                <a:cs typeface="Arial"/>
                <a:sym typeface="Arial"/>
              </a:rPr>
              <a:t>CASE</a:t>
            </a:r>
            <a:r>
              <a:rPr lang="en-US" sz="1400">
                <a:latin typeface="Arial"/>
                <a:ea typeface="Arial"/>
                <a:cs typeface="Arial"/>
                <a:sym typeface="Arial"/>
              </a:rPr>
              <a:t> statement can include multiple conditions i.e. multiple </a:t>
            </a:r>
            <a:r>
              <a:rPr lang="en-US" sz="1400">
                <a:highlight>
                  <a:schemeClr val="accent6"/>
                </a:highlight>
                <a:latin typeface="Arial"/>
                <a:ea typeface="Arial"/>
                <a:cs typeface="Arial"/>
                <a:sym typeface="Arial"/>
              </a:rPr>
              <a:t>WHEN-THEN</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US" sz="1400">
                <a:latin typeface="Arial"/>
                <a:ea typeface="Arial"/>
                <a:cs typeface="Arial"/>
                <a:sym typeface="Arial"/>
              </a:rPr>
              <a:t>Note 2: </a:t>
            </a:r>
            <a:r>
              <a:rPr lang="en-US" sz="1400">
                <a:highlight>
                  <a:schemeClr val="accent6"/>
                </a:highlight>
                <a:latin typeface="Arial"/>
                <a:ea typeface="Arial"/>
                <a:cs typeface="Arial"/>
                <a:sym typeface="Arial"/>
              </a:rPr>
              <a:t>ELSE</a:t>
            </a:r>
            <a:r>
              <a:rPr lang="en-US" sz="1400">
                <a:latin typeface="Arial"/>
                <a:ea typeface="Arial"/>
                <a:cs typeface="Arial"/>
                <a:sym typeface="Arial"/>
              </a:rPr>
              <a:t> clause is optional</a:t>
            </a:r>
            <a:endParaRPr sz="1400">
              <a:latin typeface="Consolas"/>
              <a:ea typeface="Consolas"/>
              <a:cs typeface="Consolas"/>
              <a:sym typeface="Consolas"/>
            </a:endParaRPr>
          </a:p>
        </p:txBody>
      </p:sp>
      <p:sp>
        <p:nvSpPr>
          <p:cNvPr id="323" name="Google Shape;323;p12"/>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CASE</a:t>
            </a:r>
            <a:endParaRPr b="0" i="0" sz="3500" u="none" cap="none" strike="noStrike">
              <a:solidFill>
                <a:srgbClr val="3E4754"/>
              </a:solidFill>
              <a:latin typeface="Arial"/>
              <a:ea typeface="Arial"/>
              <a:cs typeface="Arial"/>
              <a:sym typeface="Arial"/>
            </a:endParaRPr>
          </a:p>
        </p:txBody>
      </p:sp>
      <p:sp>
        <p:nvSpPr>
          <p:cNvPr id="324" name="Google Shape;324;p12"/>
          <p:cNvSpPr/>
          <p:nvPr/>
        </p:nvSpPr>
        <p:spPr>
          <a:xfrm>
            <a:off x="4600550" y="2413325"/>
            <a:ext cx="7022700" cy="23568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title,</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CASE</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WHEN</a:t>
            </a:r>
            <a:r>
              <a:rPr b="0" i="0" lang="en-US" sz="1800" u="none" cap="none" strike="noStrike">
                <a:solidFill>
                  <a:schemeClr val="lt1"/>
                </a:solidFill>
                <a:latin typeface="Consolas"/>
                <a:ea typeface="Consolas"/>
                <a:cs typeface="Consolas"/>
                <a:sym typeface="Consolas"/>
              </a:rPr>
              <a:t> year &gt; 1999 </a:t>
            </a:r>
            <a:r>
              <a:rPr b="0" i="0" lang="en-US" sz="1800" u="none" cap="none" strike="noStrike">
                <a:solidFill>
                  <a:schemeClr val="dk1"/>
                </a:solidFill>
                <a:highlight>
                  <a:schemeClr val="accent6"/>
                </a:highlight>
                <a:latin typeface="Consolas"/>
                <a:ea typeface="Consolas"/>
                <a:cs typeface="Consolas"/>
                <a:sym typeface="Consolas"/>
              </a:rPr>
              <a:t>THEN</a:t>
            </a:r>
            <a:r>
              <a:rPr b="0" i="0" lang="en-US" sz="1800" u="none" cap="none" strike="noStrike">
                <a:solidFill>
                  <a:schemeClr val="lt1"/>
                </a:solidFill>
                <a:latin typeface="Consolas"/>
                <a:ea typeface="Consolas"/>
                <a:cs typeface="Consolas"/>
                <a:sym typeface="Consolas"/>
              </a:rPr>
              <a:t> 'Released after 2000'</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ELSE</a:t>
            </a:r>
            <a:r>
              <a:rPr b="0" i="0" lang="en-US" sz="1800" u="none" cap="none" strike="noStrike">
                <a:solidFill>
                  <a:schemeClr val="lt1"/>
                </a:solidFill>
                <a:latin typeface="Consolas"/>
                <a:ea typeface="Consolas"/>
                <a:cs typeface="Consolas"/>
                <a:sym typeface="Consolas"/>
              </a:rPr>
              <a:t> 'Release before 2000'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r>
              <a:rPr b="0" i="0" lang="en-US" sz="1800" u="none" cap="none" strike="noStrike">
                <a:solidFill>
                  <a:schemeClr val="dk1"/>
                </a:solidFill>
                <a:highlight>
                  <a:schemeClr val="accent6"/>
                </a:highlight>
                <a:latin typeface="Consolas"/>
                <a:ea typeface="Consolas"/>
                <a:cs typeface="Consolas"/>
                <a:sym typeface="Consolas"/>
              </a:rPr>
              <a:t>END</a:t>
            </a:r>
            <a:r>
              <a:rPr b="0" i="0" lang="en-US" sz="1800" u="none" cap="none" strike="noStrike">
                <a:solidFill>
                  <a:schemeClr val="lt1"/>
                </a:solidFill>
                <a:latin typeface="Consolas"/>
                <a:ea typeface="Consolas"/>
                <a:cs typeface="Consolas"/>
                <a:sym typeface="Consolas"/>
              </a:rPr>
              <a:t> AS </a:t>
            </a:r>
            <a:r>
              <a:rPr b="0" i="0" lang="en-US" sz="1800" u="none" cap="none" strike="noStrike">
                <a:solidFill>
                  <a:schemeClr val="dk1"/>
                </a:solidFill>
                <a:highlight>
                  <a:schemeClr val="accent4"/>
                </a:highlight>
                <a:latin typeface="Consolas"/>
                <a:ea typeface="Consolas"/>
                <a:cs typeface="Consolas"/>
                <a:sym typeface="Consolas"/>
              </a:rPr>
              <a:t>movie_period</a:t>
            </a:r>
            <a:endParaRPr b="0" i="0" sz="18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movies</a:t>
            </a:r>
            <a:endParaRPr b="0" i="0" sz="1800" u="none" cap="none" strike="noStrike">
              <a:solidFill>
                <a:schemeClr val="lt1"/>
              </a:solidFill>
              <a:latin typeface="Consolas"/>
              <a:ea typeface="Consolas"/>
              <a:cs typeface="Consolas"/>
              <a:sym typeface="Consolas"/>
            </a:endParaRPr>
          </a:p>
        </p:txBody>
      </p:sp>
      <p:graphicFrame>
        <p:nvGraphicFramePr>
          <p:cNvPr id="325" name="Google Shape;325;p12"/>
          <p:cNvGraphicFramePr/>
          <p:nvPr/>
        </p:nvGraphicFramePr>
        <p:xfrm>
          <a:off x="372750" y="1033250"/>
          <a:ext cx="3000000" cy="3000000"/>
        </p:xfrm>
        <a:graphic>
          <a:graphicData uri="http://schemas.openxmlformats.org/drawingml/2006/table">
            <a:tbl>
              <a:tblPr>
                <a:noFill/>
                <a:tableStyleId>{CE7067D3-EC51-43AC-B40C-FBC4B9B2D841}</a:tableStyleId>
              </a:tblPr>
              <a:tblGrid>
                <a:gridCol w="524900"/>
                <a:gridCol w="1028600"/>
                <a:gridCol w="1088400"/>
              </a:tblGrid>
              <a:tr h="2660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r>
              <a:tr h="2792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2000</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2</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2013</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1980</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1983</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326" name="Google Shape;326;p12"/>
          <p:cNvSpPr txBox="1"/>
          <p:nvPr/>
        </p:nvSpPr>
        <p:spPr>
          <a:xfrm>
            <a:off x="372750" y="654663"/>
            <a:ext cx="2641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Table: movies</a:t>
            </a:r>
            <a:endParaRPr b="1" i="0" sz="1400" u="none" cap="none" strike="noStrike">
              <a:solidFill>
                <a:srgbClr val="FFFFFF"/>
              </a:solidFill>
              <a:latin typeface="Arial"/>
              <a:ea typeface="Arial"/>
              <a:cs typeface="Arial"/>
              <a:sym typeface="Arial"/>
            </a:endParaRPr>
          </a:p>
        </p:txBody>
      </p:sp>
      <p:graphicFrame>
        <p:nvGraphicFramePr>
          <p:cNvPr id="327" name="Google Shape;327;p12"/>
          <p:cNvGraphicFramePr/>
          <p:nvPr/>
        </p:nvGraphicFramePr>
        <p:xfrm>
          <a:off x="372750" y="3868800"/>
          <a:ext cx="3000000" cy="3000000"/>
        </p:xfrm>
        <a:graphic>
          <a:graphicData uri="http://schemas.openxmlformats.org/drawingml/2006/table">
            <a:tbl>
              <a:tblPr>
                <a:noFill/>
                <a:tableStyleId>{CE7067D3-EC51-43AC-B40C-FBC4B9B2D841}</a:tableStyleId>
              </a:tblPr>
              <a:tblGrid>
                <a:gridCol w="968150"/>
                <a:gridCol w="1673750"/>
              </a:tblGrid>
              <a:tr h="4184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movie_period</a:t>
                      </a:r>
                      <a:endParaRPr b="1"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after 2000</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2</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after 2000</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after 2000</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before 2000</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before 2000</a:t>
                      </a:r>
                      <a:endParaRPr sz="1200" u="none" cap="none" strike="noStrike">
                        <a:latin typeface="Arial"/>
                        <a:ea typeface="Arial"/>
                        <a:cs typeface="Arial"/>
                        <a:sym typeface="Arial"/>
                      </a:endParaRPr>
                    </a:p>
                  </a:txBody>
                  <a:tcPr marT="91425" marB="91425" marR="91425" marL="91425">
                    <a:solidFill>
                      <a:schemeClr val="accent4"/>
                    </a:solidFill>
                  </a:tcPr>
                </a:tc>
              </a:tr>
            </a:tbl>
          </a:graphicData>
        </a:graphic>
      </p:graphicFrame>
      <p:sp>
        <p:nvSpPr>
          <p:cNvPr id="328" name="Google Shape;328;p12"/>
          <p:cNvSpPr txBox="1"/>
          <p:nvPr/>
        </p:nvSpPr>
        <p:spPr>
          <a:xfrm>
            <a:off x="372750" y="3490213"/>
            <a:ext cx="2641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Query Result</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3"/>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3"/>
          <p:cNvSpPr txBox="1"/>
          <p:nvPr>
            <p:ph idx="1" type="body"/>
          </p:nvPr>
        </p:nvSpPr>
        <p:spPr>
          <a:xfrm>
            <a:off x="4551050" y="1104600"/>
            <a:ext cx="7121700" cy="1061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We can also do value matching instead of just condition matching</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In this example, instead of condition matching (e.g. year&gt;1999), we performs value matching on the “</a:t>
            </a:r>
            <a:r>
              <a:rPr lang="en-US" sz="1600">
                <a:highlight>
                  <a:schemeClr val="accent6"/>
                </a:highlight>
                <a:latin typeface="Arial"/>
                <a:ea typeface="Arial"/>
                <a:cs typeface="Arial"/>
                <a:sym typeface="Arial"/>
              </a:rPr>
              <a:t>year</a:t>
            </a:r>
            <a:r>
              <a:rPr lang="en-US" sz="1600">
                <a:latin typeface="Arial"/>
                <a:ea typeface="Arial"/>
                <a:cs typeface="Arial"/>
                <a:sym typeface="Arial"/>
              </a:rPr>
              <a:t>” column</a:t>
            </a:r>
            <a:endParaRPr sz="1600">
              <a:latin typeface="Consolas"/>
              <a:ea typeface="Consolas"/>
              <a:cs typeface="Consolas"/>
              <a:sym typeface="Consolas"/>
            </a:endParaRPr>
          </a:p>
        </p:txBody>
      </p:sp>
      <p:sp>
        <p:nvSpPr>
          <p:cNvPr id="335" name="Google Shape;335;p13"/>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SQL CASE</a:t>
            </a:r>
            <a:endParaRPr b="0" i="0" sz="3500" u="none" cap="none" strike="noStrike">
              <a:solidFill>
                <a:srgbClr val="3E4754"/>
              </a:solidFill>
              <a:latin typeface="Arial"/>
              <a:ea typeface="Arial"/>
              <a:cs typeface="Arial"/>
              <a:sym typeface="Arial"/>
            </a:endParaRPr>
          </a:p>
        </p:txBody>
      </p:sp>
      <p:sp>
        <p:nvSpPr>
          <p:cNvPr id="336" name="Google Shape;336;p13"/>
          <p:cNvSpPr/>
          <p:nvPr/>
        </p:nvSpPr>
        <p:spPr>
          <a:xfrm>
            <a:off x="4551050" y="2165700"/>
            <a:ext cx="6564000" cy="3587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SELECT</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title,</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3"/>
                </a:highlight>
                <a:latin typeface="Consolas"/>
                <a:ea typeface="Consolas"/>
                <a:cs typeface="Consolas"/>
                <a:sym typeface="Consolas"/>
              </a:rPr>
              <a:t>CASE</a:t>
            </a: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6"/>
                </a:highlight>
                <a:latin typeface="Consolas"/>
                <a:ea typeface="Consolas"/>
                <a:cs typeface="Consolas"/>
                <a:sym typeface="Consolas"/>
              </a:rPr>
              <a:t>year</a:t>
            </a:r>
            <a:endParaRPr b="0" i="0" sz="16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3"/>
                </a:highlight>
                <a:latin typeface="Consolas"/>
                <a:ea typeface="Consolas"/>
                <a:cs typeface="Consolas"/>
                <a:sym typeface="Consolas"/>
              </a:rPr>
              <a:t>WHEN</a:t>
            </a:r>
            <a:r>
              <a:rPr b="0" i="0" lang="en-US" sz="1600" u="none" cap="none" strike="noStrike">
                <a:solidFill>
                  <a:schemeClr val="lt1"/>
                </a:solidFill>
                <a:latin typeface="Consolas"/>
                <a:ea typeface="Consolas"/>
                <a:cs typeface="Consolas"/>
                <a:sym typeface="Consolas"/>
              </a:rPr>
              <a:t> 2000 </a:t>
            </a:r>
            <a:r>
              <a:rPr b="0" i="0" lang="en-US" sz="1600" u="none" cap="none" strike="noStrike">
                <a:solidFill>
                  <a:schemeClr val="dk1"/>
                </a:solidFill>
                <a:highlight>
                  <a:schemeClr val="accent3"/>
                </a:highlight>
                <a:latin typeface="Consolas"/>
                <a:ea typeface="Consolas"/>
                <a:cs typeface="Consolas"/>
                <a:sym typeface="Consolas"/>
              </a:rPr>
              <a:t>THEN</a:t>
            </a:r>
            <a:r>
              <a:rPr b="0" i="0" lang="en-US" sz="1600" u="none" cap="none" strike="noStrike">
                <a:solidFill>
                  <a:schemeClr val="lt1"/>
                </a:solidFill>
                <a:latin typeface="Consolas"/>
                <a:ea typeface="Consolas"/>
                <a:cs typeface="Consolas"/>
                <a:sym typeface="Consolas"/>
              </a:rPr>
              <a:t> 'Released in 2000'</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3"/>
                </a:highlight>
                <a:latin typeface="Consolas"/>
                <a:ea typeface="Consolas"/>
                <a:cs typeface="Consolas"/>
                <a:sym typeface="Consolas"/>
              </a:rPr>
              <a:t>WHEN</a:t>
            </a:r>
            <a:r>
              <a:rPr b="0" i="0" lang="en-US" sz="1600" u="none" cap="none" strike="noStrike">
                <a:solidFill>
                  <a:schemeClr val="lt1"/>
                </a:solidFill>
                <a:latin typeface="Consolas"/>
                <a:ea typeface="Consolas"/>
                <a:cs typeface="Consolas"/>
                <a:sym typeface="Consolas"/>
              </a:rPr>
              <a:t> 2009 </a:t>
            </a:r>
            <a:r>
              <a:rPr b="0" i="0" lang="en-US" sz="1600" u="none" cap="none" strike="noStrike">
                <a:solidFill>
                  <a:schemeClr val="dk1"/>
                </a:solidFill>
                <a:highlight>
                  <a:schemeClr val="accent3"/>
                </a:highlight>
                <a:latin typeface="Consolas"/>
                <a:ea typeface="Consolas"/>
                <a:cs typeface="Consolas"/>
                <a:sym typeface="Consolas"/>
              </a:rPr>
              <a:t>THEN</a:t>
            </a:r>
            <a:r>
              <a:rPr b="0" i="0" lang="en-US" sz="1600" u="none" cap="none" strike="noStrike">
                <a:solidFill>
                  <a:schemeClr val="lt1"/>
                </a:solidFill>
                <a:latin typeface="Consolas"/>
                <a:ea typeface="Consolas"/>
                <a:cs typeface="Consolas"/>
                <a:sym typeface="Consolas"/>
              </a:rPr>
              <a:t> 'Released in 2009'</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3"/>
                </a:highlight>
                <a:latin typeface="Consolas"/>
                <a:ea typeface="Consolas"/>
                <a:cs typeface="Consolas"/>
                <a:sym typeface="Consolas"/>
              </a:rPr>
              <a:t>WHEN</a:t>
            </a:r>
            <a:r>
              <a:rPr b="0" i="0" lang="en-US" sz="1600" u="none" cap="none" strike="noStrike">
                <a:solidFill>
                  <a:schemeClr val="lt1"/>
                </a:solidFill>
                <a:latin typeface="Consolas"/>
                <a:ea typeface="Consolas"/>
                <a:cs typeface="Consolas"/>
                <a:sym typeface="Consolas"/>
              </a:rPr>
              <a:t> 2013 </a:t>
            </a:r>
            <a:r>
              <a:rPr b="0" i="0" lang="en-US" sz="1600" u="none" cap="none" strike="noStrike">
                <a:solidFill>
                  <a:schemeClr val="dk1"/>
                </a:solidFill>
                <a:highlight>
                  <a:schemeClr val="accent3"/>
                </a:highlight>
                <a:latin typeface="Consolas"/>
                <a:ea typeface="Consolas"/>
                <a:cs typeface="Consolas"/>
                <a:sym typeface="Consolas"/>
              </a:rPr>
              <a:t>THEN</a:t>
            </a:r>
            <a:r>
              <a:rPr b="0" i="0" lang="en-US" sz="1600" u="none" cap="none" strike="noStrike">
                <a:solidFill>
                  <a:schemeClr val="lt1"/>
                </a:solidFill>
                <a:latin typeface="Consolas"/>
                <a:ea typeface="Consolas"/>
                <a:cs typeface="Consolas"/>
                <a:sym typeface="Consolas"/>
              </a:rPr>
              <a:t> 'Released in 2013'</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3"/>
                </a:highlight>
                <a:latin typeface="Consolas"/>
                <a:ea typeface="Consolas"/>
                <a:cs typeface="Consolas"/>
                <a:sym typeface="Consolas"/>
              </a:rPr>
              <a:t>WHEN</a:t>
            </a:r>
            <a:r>
              <a:rPr b="0" i="0" lang="en-US" sz="1600" u="none" cap="none" strike="noStrike">
                <a:solidFill>
                  <a:schemeClr val="lt1"/>
                </a:solidFill>
                <a:latin typeface="Consolas"/>
                <a:ea typeface="Consolas"/>
                <a:cs typeface="Consolas"/>
                <a:sym typeface="Consolas"/>
              </a:rPr>
              <a:t> 1980 </a:t>
            </a:r>
            <a:r>
              <a:rPr b="0" i="0" lang="en-US" sz="1600" u="none" cap="none" strike="noStrike">
                <a:solidFill>
                  <a:schemeClr val="dk1"/>
                </a:solidFill>
                <a:highlight>
                  <a:schemeClr val="accent3"/>
                </a:highlight>
                <a:latin typeface="Consolas"/>
                <a:ea typeface="Consolas"/>
                <a:cs typeface="Consolas"/>
                <a:sym typeface="Consolas"/>
              </a:rPr>
              <a:t>THEN</a:t>
            </a:r>
            <a:r>
              <a:rPr b="0" i="0" lang="en-US" sz="1600" u="none" cap="none" strike="noStrike">
                <a:solidFill>
                  <a:schemeClr val="lt1"/>
                </a:solidFill>
                <a:latin typeface="Consolas"/>
                <a:ea typeface="Consolas"/>
                <a:cs typeface="Consolas"/>
                <a:sym typeface="Consolas"/>
              </a:rPr>
              <a:t> 'Released in 1980'</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3"/>
                </a:highlight>
                <a:latin typeface="Consolas"/>
                <a:ea typeface="Consolas"/>
                <a:cs typeface="Consolas"/>
                <a:sym typeface="Consolas"/>
              </a:rPr>
              <a:t>WHEN</a:t>
            </a:r>
            <a:r>
              <a:rPr b="0" i="0" lang="en-US" sz="1600" u="none" cap="none" strike="noStrike">
                <a:solidFill>
                  <a:schemeClr val="lt1"/>
                </a:solidFill>
                <a:latin typeface="Consolas"/>
                <a:ea typeface="Consolas"/>
                <a:cs typeface="Consolas"/>
                <a:sym typeface="Consolas"/>
              </a:rPr>
              <a:t> 1983 </a:t>
            </a:r>
            <a:r>
              <a:rPr b="0" i="0" lang="en-US" sz="1600" u="none" cap="none" strike="noStrike">
                <a:solidFill>
                  <a:schemeClr val="dk1"/>
                </a:solidFill>
                <a:highlight>
                  <a:schemeClr val="accent3"/>
                </a:highlight>
                <a:latin typeface="Consolas"/>
                <a:ea typeface="Consolas"/>
                <a:cs typeface="Consolas"/>
                <a:sym typeface="Consolas"/>
              </a:rPr>
              <a:t>THEN</a:t>
            </a:r>
            <a:r>
              <a:rPr b="0" i="0" lang="en-US" sz="1600" u="none" cap="none" strike="noStrike">
                <a:solidFill>
                  <a:schemeClr val="lt1"/>
                </a:solidFill>
                <a:latin typeface="Consolas"/>
                <a:ea typeface="Consolas"/>
                <a:cs typeface="Consolas"/>
                <a:sym typeface="Consolas"/>
              </a:rPr>
              <a:t> 'Released in 1983'</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    </a:t>
            </a:r>
            <a:r>
              <a:rPr b="0" i="0" lang="en-US" sz="1600" u="none" cap="none" strike="noStrike">
                <a:solidFill>
                  <a:schemeClr val="dk1"/>
                </a:solidFill>
                <a:highlight>
                  <a:schemeClr val="accent3"/>
                </a:highlight>
                <a:latin typeface="Consolas"/>
                <a:ea typeface="Consolas"/>
                <a:cs typeface="Consolas"/>
                <a:sym typeface="Consolas"/>
              </a:rPr>
              <a:t>END</a:t>
            </a:r>
            <a:r>
              <a:rPr b="0" i="0" lang="en-US" sz="1600" u="none" cap="none" strike="noStrike">
                <a:solidFill>
                  <a:schemeClr val="lt1"/>
                </a:solidFill>
                <a:latin typeface="Consolas"/>
                <a:ea typeface="Consolas"/>
                <a:cs typeface="Consolas"/>
                <a:sym typeface="Consolas"/>
              </a:rPr>
              <a:t> AS </a:t>
            </a:r>
            <a:r>
              <a:rPr b="0" i="0" lang="en-US" sz="1600" u="none" cap="none" strike="noStrike">
                <a:solidFill>
                  <a:schemeClr val="dk1"/>
                </a:solidFill>
                <a:highlight>
                  <a:schemeClr val="accent4"/>
                </a:highlight>
                <a:latin typeface="Consolas"/>
                <a:ea typeface="Consolas"/>
                <a:cs typeface="Consolas"/>
                <a:sym typeface="Consolas"/>
              </a:rPr>
              <a:t>movie_period</a:t>
            </a:r>
            <a:endParaRPr b="0" i="0" sz="16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FROM movies</a:t>
            </a:r>
            <a:endParaRPr b="0" i="0" sz="1600" u="none" cap="none" strike="noStrike">
              <a:solidFill>
                <a:schemeClr val="lt1"/>
              </a:solidFill>
              <a:latin typeface="Consolas"/>
              <a:ea typeface="Consolas"/>
              <a:cs typeface="Consolas"/>
              <a:sym typeface="Consolas"/>
            </a:endParaRPr>
          </a:p>
        </p:txBody>
      </p:sp>
      <p:graphicFrame>
        <p:nvGraphicFramePr>
          <p:cNvPr id="337" name="Google Shape;337;p13"/>
          <p:cNvGraphicFramePr/>
          <p:nvPr/>
        </p:nvGraphicFramePr>
        <p:xfrm>
          <a:off x="372750" y="1076975"/>
          <a:ext cx="3000000" cy="3000000"/>
        </p:xfrm>
        <a:graphic>
          <a:graphicData uri="http://schemas.openxmlformats.org/drawingml/2006/table">
            <a:tbl>
              <a:tblPr>
                <a:noFill/>
                <a:tableStyleId>{CE7067D3-EC51-43AC-B40C-FBC4B9B2D841}</a:tableStyleId>
              </a:tblPr>
              <a:tblGrid>
                <a:gridCol w="524900"/>
                <a:gridCol w="1028600"/>
                <a:gridCol w="1088400"/>
              </a:tblGrid>
              <a:tr h="2660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r>
              <a:tr h="2792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2000</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2</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2013</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1980</a:t>
                      </a:r>
                      <a:endParaRPr sz="1200" u="none" cap="none" strike="noStrike">
                        <a:latin typeface="Arial"/>
                        <a:ea typeface="Arial"/>
                        <a:cs typeface="Arial"/>
                        <a:sym typeface="Arial"/>
                      </a:endParaRPr>
                    </a:p>
                  </a:txBody>
                  <a:tcPr marT="91425" marB="91425" marR="91425" marL="91425">
                    <a:solidFill>
                      <a:schemeClr val="lt1"/>
                    </a:solidFill>
                  </a:tcPr>
                </a:tc>
              </a:tr>
              <a:tr h="3991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1983</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338" name="Google Shape;338;p13"/>
          <p:cNvSpPr txBox="1"/>
          <p:nvPr/>
        </p:nvSpPr>
        <p:spPr>
          <a:xfrm>
            <a:off x="372750" y="698388"/>
            <a:ext cx="23175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Table: movies</a:t>
            </a:r>
            <a:endParaRPr b="0" i="0" sz="1400" u="none" cap="none" strike="noStrike">
              <a:solidFill>
                <a:srgbClr val="FFFFFF"/>
              </a:solidFill>
              <a:latin typeface="Arial"/>
              <a:ea typeface="Arial"/>
              <a:cs typeface="Arial"/>
              <a:sym typeface="Arial"/>
            </a:endParaRPr>
          </a:p>
        </p:txBody>
      </p:sp>
      <p:graphicFrame>
        <p:nvGraphicFramePr>
          <p:cNvPr id="339" name="Google Shape;339;p13"/>
          <p:cNvGraphicFramePr/>
          <p:nvPr/>
        </p:nvGraphicFramePr>
        <p:xfrm>
          <a:off x="372750" y="3912525"/>
          <a:ext cx="3000000" cy="3000000"/>
        </p:xfrm>
        <a:graphic>
          <a:graphicData uri="http://schemas.openxmlformats.org/drawingml/2006/table">
            <a:tbl>
              <a:tblPr>
                <a:noFill/>
                <a:tableStyleId>{CE7067D3-EC51-43AC-B40C-FBC4B9B2D841}</a:tableStyleId>
              </a:tblPr>
              <a:tblGrid>
                <a:gridCol w="968150"/>
                <a:gridCol w="1673750"/>
              </a:tblGrid>
              <a:tr h="41842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movie_period</a:t>
                      </a:r>
                      <a:endParaRPr b="1"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in 2000</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2</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in 2009</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in 2013</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in 1980</a:t>
                      </a:r>
                      <a:endParaRPr sz="1200" u="none" cap="none" strike="noStrike">
                        <a:latin typeface="Arial"/>
                        <a:ea typeface="Arial"/>
                        <a:cs typeface="Arial"/>
                        <a:sym typeface="Arial"/>
                      </a:endParaRPr>
                    </a:p>
                  </a:txBody>
                  <a:tcPr marT="91425" marB="91425" marR="91425" marL="91425">
                    <a:solidFill>
                      <a:schemeClr val="accent4"/>
                    </a:solidFill>
                  </a:tcPr>
                </a:tc>
              </a:tr>
              <a:tr h="3657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Released in 1983</a:t>
                      </a:r>
                      <a:endParaRPr sz="1200" u="none" cap="none" strike="noStrike">
                        <a:latin typeface="Arial"/>
                        <a:ea typeface="Arial"/>
                        <a:cs typeface="Arial"/>
                        <a:sym typeface="Arial"/>
                      </a:endParaRPr>
                    </a:p>
                  </a:txBody>
                  <a:tcPr marT="91425" marB="91425" marR="91425" marL="91425">
                    <a:solidFill>
                      <a:schemeClr val="accent4"/>
                    </a:solidFill>
                  </a:tcPr>
                </a:tc>
              </a:tr>
            </a:tbl>
          </a:graphicData>
        </a:graphic>
      </p:graphicFrame>
      <p:sp>
        <p:nvSpPr>
          <p:cNvPr id="340" name="Google Shape;340;p13"/>
          <p:cNvSpPr txBox="1"/>
          <p:nvPr/>
        </p:nvSpPr>
        <p:spPr>
          <a:xfrm>
            <a:off x="372750" y="3533938"/>
            <a:ext cx="23175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Query Result</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4" name="Shape 344"/>
        <p:cNvGrpSpPr/>
        <p:nvPr/>
      </p:nvGrpSpPr>
      <p:grpSpPr>
        <a:xfrm>
          <a:off x="0" y="0"/>
          <a:ext cx="0" cy="0"/>
          <a:chOff x="0" y="0"/>
          <a:chExt cx="0" cy="0"/>
        </a:xfrm>
      </p:grpSpPr>
      <p:sp>
        <p:nvSpPr>
          <p:cNvPr id="345" name="Google Shape;345;p14"/>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Basic Aggregation</a:t>
            </a:r>
            <a:endParaRPr>
              <a:solidFill>
                <a:schemeClr val="lt1"/>
              </a:solidFill>
              <a:latin typeface="Arial"/>
              <a:ea typeface="Arial"/>
              <a:cs typeface="Arial"/>
              <a:sym typeface="Arial"/>
            </a:endParaRPr>
          </a:p>
        </p:txBody>
      </p:sp>
      <p:sp>
        <p:nvSpPr>
          <p:cNvPr id="346" name="Google Shape;346;p14"/>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47" name="Google Shape;347;p14"/>
          <p:cNvGrpSpPr/>
          <p:nvPr/>
        </p:nvGrpSpPr>
        <p:grpSpPr>
          <a:xfrm>
            <a:off x="8923271" y="3307227"/>
            <a:ext cx="2993546" cy="2620037"/>
            <a:chOff x="5259751" y="732778"/>
            <a:chExt cx="6557604" cy="5739403"/>
          </a:xfrm>
        </p:grpSpPr>
        <p:grpSp>
          <p:nvGrpSpPr>
            <p:cNvPr id="348" name="Google Shape;348;p14"/>
            <p:cNvGrpSpPr/>
            <p:nvPr/>
          </p:nvGrpSpPr>
          <p:grpSpPr>
            <a:xfrm rot="-819746">
              <a:off x="7170211" y="1966797"/>
              <a:ext cx="818210" cy="1067033"/>
              <a:chOff x="7135192" y="1236172"/>
              <a:chExt cx="818214" cy="1067038"/>
            </a:xfrm>
          </p:grpSpPr>
          <p:sp>
            <p:nvSpPr>
              <p:cNvPr id="349" name="Google Shape;349;p14"/>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50" name="Google Shape;350;p14"/>
              <p:cNvGrpSpPr/>
              <p:nvPr/>
            </p:nvGrpSpPr>
            <p:grpSpPr>
              <a:xfrm>
                <a:off x="7135192" y="1625685"/>
                <a:ext cx="791271" cy="677525"/>
                <a:chOff x="1934025" y="1001650"/>
                <a:chExt cx="415300" cy="355600"/>
              </a:xfrm>
            </p:grpSpPr>
            <p:sp>
              <p:nvSpPr>
                <p:cNvPr id="351" name="Google Shape;351;p14"/>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2" name="Google Shape;352;p14"/>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3" name="Google Shape;353;p14"/>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4" name="Google Shape;354;p14"/>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355" name="Google Shape;355;p14"/>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6" name="Google Shape;356;p14"/>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357" name="Google Shape;357;p14"/>
            <p:cNvGrpSpPr/>
            <p:nvPr/>
          </p:nvGrpSpPr>
          <p:grpSpPr>
            <a:xfrm rot="929101">
              <a:off x="10666777" y="845650"/>
              <a:ext cx="970514" cy="919313"/>
              <a:chOff x="2583100" y="2973775"/>
              <a:chExt cx="461550" cy="437200"/>
            </a:xfrm>
          </p:grpSpPr>
          <p:sp>
            <p:nvSpPr>
              <p:cNvPr id="358" name="Google Shape;358;p14"/>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9" name="Google Shape;359;p14"/>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60" name="Google Shape;360;p14"/>
            <p:cNvGrpSpPr/>
            <p:nvPr/>
          </p:nvGrpSpPr>
          <p:grpSpPr>
            <a:xfrm>
              <a:off x="5259751" y="5850496"/>
              <a:ext cx="836142" cy="621685"/>
              <a:chOff x="5247525" y="3007275"/>
              <a:chExt cx="517575" cy="384825"/>
            </a:xfrm>
          </p:grpSpPr>
          <p:sp>
            <p:nvSpPr>
              <p:cNvPr id="361" name="Google Shape;361;p14"/>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2" name="Google Shape;362;p14"/>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63" name="Google Shape;363;p14"/>
            <p:cNvGrpSpPr/>
            <p:nvPr/>
          </p:nvGrpSpPr>
          <p:grpSpPr>
            <a:xfrm rot="-995577">
              <a:off x="8647544" y="3714912"/>
              <a:ext cx="874251" cy="717776"/>
              <a:chOff x="2599525" y="3688600"/>
              <a:chExt cx="428675" cy="351950"/>
            </a:xfrm>
          </p:grpSpPr>
          <p:sp>
            <p:nvSpPr>
              <p:cNvPr id="364" name="Google Shape;364;p14"/>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5" name="Google Shape;365;p14"/>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6" name="Google Shape;366;p14"/>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67" name="Google Shape;367;p14"/>
            <p:cNvGrpSpPr/>
            <p:nvPr/>
          </p:nvGrpSpPr>
          <p:grpSpPr>
            <a:xfrm>
              <a:off x="10447751" y="3460900"/>
              <a:ext cx="688381" cy="688381"/>
              <a:chOff x="5941025" y="3634400"/>
              <a:chExt cx="467650" cy="467650"/>
            </a:xfrm>
          </p:grpSpPr>
          <p:sp>
            <p:nvSpPr>
              <p:cNvPr id="368" name="Google Shape;368;p14"/>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69" name="Google Shape;369;p14"/>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0" name="Google Shape;370;p14"/>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1" name="Google Shape;371;p14"/>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2" name="Google Shape;372;p14"/>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3" name="Google Shape;373;p14"/>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74" name="Google Shape;374;p14"/>
            <p:cNvGrpSpPr/>
            <p:nvPr/>
          </p:nvGrpSpPr>
          <p:grpSpPr>
            <a:xfrm rot="-1150372">
              <a:off x="9034375" y="1570689"/>
              <a:ext cx="754925" cy="714869"/>
              <a:chOff x="5973900" y="318475"/>
              <a:chExt cx="401900" cy="380575"/>
            </a:xfrm>
          </p:grpSpPr>
          <p:sp>
            <p:nvSpPr>
              <p:cNvPr id="375" name="Google Shape;375;p14"/>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6" name="Google Shape;376;p14"/>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7" name="Google Shape;377;p14"/>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8" name="Google Shape;378;p14"/>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79" name="Google Shape;379;p14"/>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0" name="Google Shape;380;p14"/>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1" name="Google Shape;381;p14"/>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2" name="Google Shape;382;p14"/>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3" name="Google Shape;383;p14"/>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4" name="Google Shape;384;p14"/>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5" name="Google Shape;385;p14"/>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6" name="Google Shape;386;p14"/>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7" name="Google Shape;387;p14"/>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88" name="Google Shape;388;p14"/>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389" name="Google Shape;389;p14"/>
            <p:cNvGrpSpPr/>
            <p:nvPr/>
          </p:nvGrpSpPr>
          <p:grpSpPr>
            <a:xfrm rot="-2485038">
              <a:off x="7686107" y="5449622"/>
              <a:ext cx="833851" cy="799886"/>
              <a:chOff x="5233525" y="4954450"/>
              <a:chExt cx="538275" cy="516350"/>
            </a:xfrm>
          </p:grpSpPr>
          <p:sp>
            <p:nvSpPr>
              <p:cNvPr id="390" name="Google Shape;390;p14"/>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1" name="Google Shape;391;p14"/>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2" name="Google Shape;392;p14"/>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3" name="Google Shape;393;p14"/>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4" name="Google Shape;394;p14"/>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5" name="Google Shape;395;p14"/>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6" name="Google Shape;396;p14"/>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7" name="Google Shape;397;p14"/>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8" name="Google Shape;398;p14"/>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99" name="Google Shape;399;p14"/>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00" name="Google Shape;400;p14"/>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5"/>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5"/>
          <p:cNvSpPr/>
          <p:nvPr/>
        </p:nvSpPr>
        <p:spPr>
          <a:xfrm rot="5400000">
            <a:off x="-1630587" y="1614163"/>
            <a:ext cx="6858000" cy="3629675"/>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15"/>
          <p:cNvSpPr txBox="1"/>
          <p:nvPr>
            <p:ph idx="1" type="body"/>
          </p:nvPr>
        </p:nvSpPr>
        <p:spPr>
          <a:xfrm>
            <a:off x="3797500" y="1484850"/>
            <a:ext cx="6516600" cy="44028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Sometimes, we might want to do some statistical analysis on the data (e.g. calculating sum, averages, maximum and minimum)</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This would help us in getting more insights about the data</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Say we want to know the </a:t>
            </a:r>
            <a:r>
              <a:rPr lang="en-US" sz="1800">
                <a:highlight>
                  <a:schemeClr val="accent3"/>
                </a:highlight>
                <a:latin typeface="Arial"/>
                <a:ea typeface="Arial"/>
                <a:cs typeface="Arial"/>
                <a:sym typeface="Arial"/>
              </a:rPr>
              <a:t>average</a:t>
            </a:r>
            <a:r>
              <a:rPr lang="en-US" sz="1800">
                <a:latin typeface="Arial"/>
                <a:ea typeface="Arial"/>
                <a:cs typeface="Arial"/>
                <a:sym typeface="Arial"/>
              </a:rPr>
              <a:t> release year of the table. We can perform the following query using the </a:t>
            </a:r>
            <a:r>
              <a:rPr lang="en-US" sz="1800">
                <a:highlight>
                  <a:schemeClr val="accent3"/>
                </a:highlight>
                <a:latin typeface="Arial"/>
                <a:ea typeface="Arial"/>
                <a:cs typeface="Arial"/>
                <a:sym typeface="Arial"/>
              </a:rPr>
              <a:t>AVG function</a:t>
            </a:r>
            <a:endParaRPr sz="1800">
              <a:highlight>
                <a:schemeClr val="accent3"/>
              </a:highlight>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The result would be 5.34</a:t>
            </a:r>
            <a:endParaRPr sz="1800">
              <a:latin typeface="Arial"/>
              <a:ea typeface="Arial"/>
              <a:cs typeface="Arial"/>
              <a:sym typeface="Arial"/>
            </a:endParaRPr>
          </a:p>
        </p:txBody>
      </p:sp>
      <p:sp>
        <p:nvSpPr>
          <p:cNvPr id="408" name="Google Shape;408;p15"/>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Basic Aggregations</a:t>
            </a:r>
            <a:endParaRPr b="0" i="0" sz="3500" u="none" cap="none" strike="noStrike">
              <a:solidFill>
                <a:srgbClr val="3E4754"/>
              </a:solidFill>
              <a:latin typeface="Arial"/>
              <a:ea typeface="Arial"/>
              <a:cs typeface="Arial"/>
              <a:sym typeface="Arial"/>
            </a:endParaRPr>
          </a:p>
        </p:txBody>
      </p:sp>
      <p:sp>
        <p:nvSpPr>
          <p:cNvPr id="409" name="Google Shape;409;p15"/>
          <p:cNvSpPr/>
          <p:nvPr/>
        </p:nvSpPr>
        <p:spPr>
          <a:xfrm>
            <a:off x="4344900" y="4520225"/>
            <a:ext cx="5278500" cy="5388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r>
              <a:rPr b="0" i="0" lang="en-US" sz="1800" u="none" cap="none" strike="noStrike">
                <a:solidFill>
                  <a:schemeClr val="dk1"/>
                </a:solidFill>
                <a:highlight>
                  <a:schemeClr val="accent3"/>
                </a:highlight>
                <a:latin typeface="Consolas"/>
                <a:ea typeface="Consolas"/>
                <a:cs typeface="Consolas"/>
                <a:sym typeface="Consolas"/>
              </a:rPr>
              <a:t>AVG</a:t>
            </a:r>
            <a:r>
              <a:rPr b="0" i="0" lang="en-US" sz="1800" u="none" cap="none" strike="noStrike">
                <a:solidFill>
                  <a:schemeClr val="lt1"/>
                </a:solidFill>
                <a:latin typeface="Consolas"/>
                <a:ea typeface="Consolas"/>
                <a:cs typeface="Consolas"/>
                <a:sym typeface="Consolas"/>
              </a:rPr>
              <a:t>(rating) FROM ratings</a:t>
            </a:r>
            <a:endParaRPr b="0" i="0" sz="1800" u="none" cap="none" strike="noStrike">
              <a:solidFill>
                <a:schemeClr val="lt1"/>
              </a:solidFill>
              <a:latin typeface="Consolas"/>
              <a:ea typeface="Consolas"/>
              <a:cs typeface="Consolas"/>
              <a:sym typeface="Consolas"/>
            </a:endParaRPr>
          </a:p>
        </p:txBody>
      </p:sp>
      <p:sp>
        <p:nvSpPr>
          <p:cNvPr id="410" name="Google Shape;410;p15"/>
          <p:cNvSpPr txBox="1"/>
          <p:nvPr/>
        </p:nvSpPr>
        <p:spPr>
          <a:xfrm>
            <a:off x="753125" y="1952588"/>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Table: ratings</a:t>
            </a:r>
            <a:endParaRPr b="1" i="0" sz="1400" u="none" cap="none" strike="noStrike">
              <a:solidFill>
                <a:srgbClr val="1C1D21"/>
              </a:solidFill>
              <a:latin typeface="Arial"/>
              <a:ea typeface="Arial"/>
              <a:cs typeface="Arial"/>
              <a:sym typeface="Arial"/>
            </a:endParaRPr>
          </a:p>
        </p:txBody>
      </p:sp>
      <p:graphicFrame>
        <p:nvGraphicFramePr>
          <p:cNvPr id="411" name="Google Shape;411;p15"/>
          <p:cNvGraphicFramePr/>
          <p:nvPr/>
        </p:nvGraphicFramePr>
        <p:xfrm>
          <a:off x="753125" y="2325875"/>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5.7</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3.0</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9.3</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2.5</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6"/>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Basic Aggregations</a:t>
            </a:r>
            <a:endParaRPr b="0" i="0" sz="3500" u="none" cap="none" strike="noStrike">
              <a:solidFill>
                <a:srgbClr val="3E4754"/>
              </a:solidFill>
              <a:latin typeface="Arial"/>
              <a:ea typeface="Arial"/>
              <a:cs typeface="Arial"/>
              <a:sym typeface="Arial"/>
            </a:endParaRPr>
          </a:p>
        </p:txBody>
      </p:sp>
      <p:graphicFrame>
        <p:nvGraphicFramePr>
          <p:cNvPr id="417" name="Google Shape;417;p16"/>
          <p:cNvGraphicFramePr/>
          <p:nvPr/>
        </p:nvGraphicFramePr>
        <p:xfrm>
          <a:off x="2106875" y="2036988"/>
          <a:ext cx="3000000" cy="3000000"/>
        </p:xfrm>
        <a:graphic>
          <a:graphicData uri="http://schemas.openxmlformats.org/drawingml/2006/table">
            <a:tbl>
              <a:tblPr>
                <a:noFill/>
                <a:tableStyleId>{CE7067D3-EC51-43AC-B40C-FBC4B9B2D841}</a:tableStyleId>
              </a:tblPr>
              <a:tblGrid>
                <a:gridCol w="2414925"/>
                <a:gridCol w="5563325"/>
              </a:tblGrid>
              <a:tr h="585225">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Aggregation Function</a:t>
                      </a:r>
                      <a:endParaRPr sz="1900" u="none" cap="none" strike="noStrike">
                        <a:solidFill>
                          <a:srgbClr val="FFFFFF"/>
                        </a:solidFill>
                        <a:latin typeface="Arial"/>
                        <a:ea typeface="Arial"/>
                        <a:cs typeface="Arial"/>
                        <a:sym typeface="Arial"/>
                      </a:endParaRPr>
                    </a:p>
                  </a:txBody>
                  <a:tcPr marT="91425" marB="91425" marR="91425" marL="91425">
                    <a:solidFill>
                      <a:srgbClr val="3E4754"/>
                    </a:solidFill>
                  </a:tcPr>
                </a:tc>
                <a:tc>
                  <a:txBody>
                    <a:bodyPr/>
                    <a:lstStyle/>
                    <a:p>
                      <a:pPr indent="0" lvl="0" marL="0" marR="0" rtl="0" algn="l">
                        <a:lnSpc>
                          <a:spcPct val="150000"/>
                        </a:lnSpc>
                        <a:spcBef>
                          <a:spcPts val="0"/>
                        </a:spcBef>
                        <a:spcAft>
                          <a:spcPts val="0"/>
                        </a:spcAft>
                        <a:buClr>
                          <a:srgbClr val="000000"/>
                        </a:buClr>
                        <a:buSzPts val="1700"/>
                        <a:buFont typeface="Arial"/>
                        <a:buNone/>
                      </a:pPr>
                      <a:r>
                        <a:rPr lang="en-US" sz="1700" u="none" cap="none" strike="noStrike">
                          <a:solidFill>
                            <a:srgbClr val="FFFFFF"/>
                          </a:solidFill>
                          <a:latin typeface="Arial"/>
                          <a:ea typeface="Arial"/>
                          <a:cs typeface="Arial"/>
                          <a:sym typeface="Arial"/>
                        </a:rPr>
                        <a:t>Function</a:t>
                      </a:r>
                      <a:endParaRPr sz="1700" u="none" cap="none" strike="noStrike">
                        <a:solidFill>
                          <a:srgbClr val="FFFFFF"/>
                        </a:solidFill>
                        <a:latin typeface="Arial"/>
                        <a:ea typeface="Arial"/>
                        <a:cs typeface="Arial"/>
                        <a:sym typeface="Arial"/>
                      </a:endParaRPr>
                    </a:p>
                  </a:txBody>
                  <a:tcPr marT="91425" marB="91425" marR="91425" marL="91425">
                    <a:solidFill>
                      <a:srgbClr val="3E4754"/>
                    </a:solidFill>
                  </a:tcPr>
                </a:tc>
              </a:tr>
              <a:tr h="570000">
                <a:tc>
                  <a:txBody>
                    <a:bodyPr/>
                    <a:lstStyle/>
                    <a:p>
                      <a:pPr indent="0" lvl="0" marL="0" marR="0" rtl="0" algn="l">
                        <a:lnSpc>
                          <a:spcPct val="100000"/>
                        </a:lnSpc>
                        <a:spcBef>
                          <a:spcPts val="0"/>
                        </a:spcBef>
                        <a:spcAft>
                          <a:spcPts val="0"/>
                        </a:spcAft>
                        <a:buClr>
                          <a:srgbClr val="000000"/>
                        </a:buClr>
                        <a:buSzPts val="1600"/>
                        <a:buFont typeface="Arial"/>
                        <a:buNone/>
                      </a:pPr>
                      <a:r>
                        <a:rPr lang="en-US" sz="1600" u="sng" cap="none" strike="noStrike">
                          <a:solidFill>
                            <a:srgbClr val="333333"/>
                          </a:solidFill>
                          <a:latin typeface="Arial"/>
                          <a:ea typeface="Arial"/>
                          <a:cs typeface="Arial"/>
                          <a:sym typeface="Arial"/>
                          <a:hlinkClick r:id="rId3">
                            <a:extLst>
                              <a:ext uri="{A12FA001-AC4F-418D-AE19-62706E023703}">
                                <ahyp:hlinkClr val="tx"/>
                              </a:ext>
                            </a:extLst>
                          </a:hlinkClick>
                        </a:rPr>
                        <a:t>COUNT</a:t>
                      </a:r>
                      <a:endParaRPr sz="1600" u="sng" cap="none" strike="noStrike">
                        <a:solidFill>
                          <a:srgbClr val="333333"/>
                        </a:solidFill>
                        <a:latin typeface="Arial"/>
                        <a:ea typeface="Arial"/>
                        <a:cs typeface="Arial"/>
                        <a:sym typeface="Arial"/>
                      </a:endParaRPr>
                    </a:p>
                  </a:txBody>
                  <a:tcPr marT="91425" marB="91425" marR="91425" marL="91425">
                    <a:solidFill>
                      <a:schemeClr val="accent4"/>
                    </a:solidFill>
                  </a:tcPr>
                </a:tc>
                <a:tc>
                  <a:txBody>
                    <a:bodyPr/>
                    <a:lstStyle/>
                    <a:p>
                      <a:pPr indent="0" lvl="0" marL="0" marR="0" rtl="0" algn="l">
                        <a:lnSpc>
                          <a:spcPct val="150000"/>
                        </a:lnSpc>
                        <a:spcBef>
                          <a:spcPts val="0"/>
                        </a:spcBef>
                        <a:spcAft>
                          <a:spcPts val="0"/>
                        </a:spcAft>
                        <a:buClr>
                          <a:srgbClr val="000000"/>
                        </a:buClr>
                        <a:buSzPts val="1400"/>
                        <a:buFont typeface="Arial"/>
                        <a:buNone/>
                      </a:pPr>
                      <a:r>
                        <a:rPr lang="en-US" sz="1400" u="none" cap="none" strike="noStrike">
                          <a:solidFill>
                            <a:srgbClr val="191925"/>
                          </a:solidFill>
                          <a:latin typeface="Arial"/>
                          <a:ea typeface="Arial"/>
                          <a:cs typeface="Arial"/>
                          <a:sym typeface="Arial"/>
                        </a:rPr>
                        <a:t>counts how many rows are in a particular column</a:t>
                      </a:r>
                      <a:endParaRPr sz="1600" u="none" cap="none" strike="noStrike">
                        <a:latin typeface="Arial"/>
                        <a:ea typeface="Arial"/>
                        <a:cs typeface="Arial"/>
                        <a:sym typeface="Arial"/>
                      </a:endParaRPr>
                    </a:p>
                  </a:txBody>
                  <a:tcPr marT="91425" marB="91425" marR="91425" marL="91425">
                    <a:solidFill>
                      <a:srgbClr val="FFFFFF"/>
                    </a:solidFill>
                  </a:tcPr>
                </a:tc>
              </a:tr>
              <a:tr h="568175">
                <a:tc>
                  <a:txBody>
                    <a:bodyPr/>
                    <a:lstStyle/>
                    <a:p>
                      <a:pPr indent="0" lvl="0" marL="0" marR="0" rtl="0" algn="l">
                        <a:lnSpc>
                          <a:spcPct val="100000"/>
                        </a:lnSpc>
                        <a:spcBef>
                          <a:spcPts val="0"/>
                        </a:spcBef>
                        <a:spcAft>
                          <a:spcPts val="0"/>
                        </a:spcAft>
                        <a:buClr>
                          <a:srgbClr val="000000"/>
                        </a:buClr>
                        <a:buSzPts val="1600"/>
                        <a:buFont typeface="Arial"/>
                        <a:buNone/>
                      </a:pPr>
                      <a:r>
                        <a:rPr lang="en-US" sz="1600" u="sng" cap="none" strike="noStrike">
                          <a:solidFill>
                            <a:srgbClr val="333333"/>
                          </a:solidFill>
                          <a:latin typeface="Arial"/>
                          <a:ea typeface="Arial"/>
                          <a:cs typeface="Arial"/>
                          <a:sym typeface="Arial"/>
                          <a:hlinkClick r:id="rId4">
                            <a:extLst>
                              <a:ext uri="{A12FA001-AC4F-418D-AE19-62706E023703}">
                                <ahyp:hlinkClr val="tx"/>
                              </a:ext>
                            </a:extLst>
                          </a:hlinkClick>
                        </a:rPr>
                        <a:t>SUM</a:t>
                      </a:r>
                      <a:endParaRPr sz="1600" u="sng" cap="none" strike="noStrike">
                        <a:solidFill>
                          <a:srgbClr val="333333"/>
                        </a:solidFill>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50000"/>
                        </a:lnSpc>
                        <a:spcBef>
                          <a:spcPts val="0"/>
                        </a:spcBef>
                        <a:spcAft>
                          <a:spcPts val="0"/>
                        </a:spcAft>
                        <a:buClr>
                          <a:srgbClr val="000000"/>
                        </a:buClr>
                        <a:buSzPts val="1400"/>
                        <a:buFont typeface="Arial"/>
                        <a:buNone/>
                      </a:pPr>
                      <a:r>
                        <a:rPr lang="en-US" sz="1400" u="none" cap="none" strike="noStrike">
                          <a:solidFill>
                            <a:srgbClr val="191925"/>
                          </a:solidFill>
                          <a:latin typeface="Arial"/>
                          <a:ea typeface="Arial"/>
                          <a:cs typeface="Arial"/>
                          <a:sym typeface="Arial"/>
                        </a:rPr>
                        <a:t>adds together all the values in a particular column</a:t>
                      </a:r>
                      <a:endParaRPr sz="1600" u="none" cap="none" strike="noStrike">
                        <a:latin typeface="Arial"/>
                        <a:ea typeface="Arial"/>
                        <a:cs typeface="Arial"/>
                        <a:sym typeface="Arial"/>
                      </a:endParaRPr>
                    </a:p>
                  </a:txBody>
                  <a:tcPr marT="91425" marB="91425" marR="91425" marL="91425">
                    <a:solidFill>
                      <a:srgbClr val="FFFFFF"/>
                    </a:solidFill>
                  </a:tcPr>
                </a:tc>
              </a:tr>
              <a:tr h="559800">
                <a:tc>
                  <a:txBody>
                    <a:bodyPr/>
                    <a:lstStyle/>
                    <a:p>
                      <a:pPr indent="0" lvl="0" marL="0" marR="0" rtl="0" algn="l">
                        <a:lnSpc>
                          <a:spcPct val="100000"/>
                        </a:lnSpc>
                        <a:spcBef>
                          <a:spcPts val="0"/>
                        </a:spcBef>
                        <a:spcAft>
                          <a:spcPts val="0"/>
                        </a:spcAft>
                        <a:buClr>
                          <a:srgbClr val="000000"/>
                        </a:buClr>
                        <a:buSzPts val="1600"/>
                        <a:buFont typeface="Arial"/>
                        <a:buNone/>
                      </a:pPr>
                      <a:r>
                        <a:rPr lang="en-US" sz="1600" u="sng" cap="none" strike="noStrike">
                          <a:solidFill>
                            <a:srgbClr val="333333"/>
                          </a:solidFill>
                          <a:latin typeface="Arial"/>
                          <a:ea typeface="Arial"/>
                          <a:cs typeface="Arial"/>
                          <a:sym typeface="Arial"/>
                          <a:hlinkClick r:id="rId5">
                            <a:extLst>
                              <a:ext uri="{A12FA001-AC4F-418D-AE19-62706E023703}">
                                <ahyp:hlinkClr val="tx"/>
                              </a:ext>
                            </a:extLst>
                          </a:hlinkClick>
                        </a:rPr>
                        <a:t>MIN</a:t>
                      </a:r>
                      <a:r>
                        <a:rPr lang="en-US" sz="1600" u="none" cap="none" strike="noStrike">
                          <a:latin typeface="Arial"/>
                          <a:ea typeface="Arial"/>
                          <a:cs typeface="Arial"/>
                          <a:sym typeface="Arial"/>
                        </a:rPr>
                        <a:t> and </a:t>
                      </a:r>
                      <a:r>
                        <a:rPr lang="en-US" sz="1600" u="sng" cap="none" strike="noStrike">
                          <a:solidFill>
                            <a:srgbClr val="333333"/>
                          </a:solidFill>
                          <a:latin typeface="Arial"/>
                          <a:ea typeface="Arial"/>
                          <a:cs typeface="Arial"/>
                          <a:sym typeface="Arial"/>
                          <a:hlinkClick r:id="rId6">
                            <a:extLst>
                              <a:ext uri="{A12FA001-AC4F-418D-AE19-62706E023703}">
                                <ahyp:hlinkClr val="tx"/>
                              </a:ext>
                            </a:extLst>
                          </a:hlinkClick>
                        </a:rPr>
                        <a:t>MAX</a:t>
                      </a:r>
                      <a:endParaRPr sz="1600" u="sng" cap="none" strike="noStrike">
                        <a:solidFill>
                          <a:srgbClr val="333333"/>
                        </a:solidFill>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50000"/>
                        </a:lnSpc>
                        <a:spcBef>
                          <a:spcPts val="0"/>
                        </a:spcBef>
                        <a:spcAft>
                          <a:spcPts val="0"/>
                        </a:spcAft>
                        <a:buClr>
                          <a:srgbClr val="000000"/>
                        </a:buClr>
                        <a:buSzPts val="1400"/>
                        <a:buFont typeface="Arial"/>
                        <a:buNone/>
                      </a:pPr>
                      <a:r>
                        <a:rPr lang="en-US" sz="1400" u="none" cap="none" strike="noStrike">
                          <a:solidFill>
                            <a:srgbClr val="191925"/>
                          </a:solidFill>
                          <a:latin typeface="Arial"/>
                          <a:ea typeface="Arial"/>
                          <a:cs typeface="Arial"/>
                          <a:sym typeface="Arial"/>
                        </a:rPr>
                        <a:t>return the lowest and highest values in a particular column, respectively</a:t>
                      </a:r>
                      <a:endParaRPr sz="1600" u="none" cap="none" strike="noStrike">
                        <a:latin typeface="Arial"/>
                        <a:ea typeface="Arial"/>
                        <a:cs typeface="Arial"/>
                        <a:sym typeface="Arial"/>
                      </a:endParaRPr>
                    </a:p>
                  </a:txBody>
                  <a:tcPr marT="91425" marB="91425" marR="91425" marL="91425">
                    <a:solidFill>
                      <a:srgbClr val="FFFFFF"/>
                    </a:solidFill>
                  </a:tcPr>
                </a:tc>
              </a:tr>
              <a:tr h="580225">
                <a:tc>
                  <a:txBody>
                    <a:bodyPr/>
                    <a:lstStyle/>
                    <a:p>
                      <a:pPr indent="0" lvl="0" marL="0" marR="0" rtl="0" algn="l">
                        <a:lnSpc>
                          <a:spcPct val="100000"/>
                        </a:lnSpc>
                        <a:spcBef>
                          <a:spcPts val="0"/>
                        </a:spcBef>
                        <a:spcAft>
                          <a:spcPts val="0"/>
                        </a:spcAft>
                        <a:buClr>
                          <a:srgbClr val="000000"/>
                        </a:buClr>
                        <a:buSzPts val="1600"/>
                        <a:buFont typeface="Arial"/>
                        <a:buNone/>
                      </a:pPr>
                      <a:r>
                        <a:rPr lang="en-US" sz="1600" u="sng" cap="none" strike="noStrike">
                          <a:solidFill>
                            <a:schemeClr val="hlink"/>
                          </a:solidFill>
                          <a:latin typeface="Arial"/>
                          <a:ea typeface="Arial"/>
                          <a:cs typeface="Arial"/>
                          <a:sym typeface="Arial"/>
                          <a:hlinkClick r:id="rId7"/>
                        </a:rPr>
                        <a:t>AVG</a:t>
                      </a:r>
                      <a:endParaRPr sz="1600" u="sng" cap="none" strike="noStrike">
                        <a:latin typeface="Arial"/>
                        <a:ea typeface="Arial"/>
                        <a:cs typeface="Arial"/>
                        <a:sym typeface="Arial"/>
                      </a:endParaRPr>
                    </a:p>
                  </a:txBody>
                  <a:tcPr marT="91425" marB="91425" marR="91425" marL="91425">
                    <a:solidFill>
                      <a:srgbClr val="D9D2E9"/>
                    </a:solidFill>
                  </a:tcPr>
                </a:tc>
                <a:tc>
                  <a:txBody>
                    <a:bodyPr/>
                    <a:lstStyle/>
                    <a:p>
                      <a:pPr indent="0" lvl="0" marL="0" marR="0" rtl="0" algn="l">
                        <a:lnSpc>
                          <a:spcPct val="150000"/>
                        </a:lnSpc>
                        <a:spcBef>
                          <a:spcPts val="0"/>
                        </a:spcBef>
                        <a:spcAft>
                          <a:spcPts val="0"/>
                        </a:spcAft>
                        <a:buClr>
                          <a:srgbClr val="000000"/>
                        </a:buClr>
                        <a:buSzPts val="1400"/>
                        <a:buFont typeface="Arial"/>
                        <a:buNone/>
                      </a:pPr>
                      <a:r>
                        <a:rPr lang="en-US" sz="1400" u="none" cap="none" strike="noStrike">
                          <a:solidFill>
                            <a:srgbClr val="191925"/>
                          </a:solidFill>
                          <a:latin typeface="Arial"/>
                          <a:ea typeface="Arial"/>
                          <a:cs typeface="Arial"/>
                          <a:sym typeface="Arial"/>
                        </a:rPr>
                        <a:t>calculates the average of a group of selected values</a:t>
                      </a:r>
                      <a:endParaRPr sz="1600" u="none" cap="none" strike="noStrike">
                        <a:latin typeface="Arial"/>
                        <a:ea typeface="Arial"/>
                        <a:cs typeface="Arial"/>
                        <a:sym typeface="Arial"/>
                      </a:endParaRPr>
                    </a:p>
                  </a:txBody>
                  <a:tcPr marT="91425" marB="91425" marR="91425" marL="91425">
                    <a:solidFill>
                      <a:srgbClr val="FFFFFF"/>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7"/>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7"/>
          <p:cNvSpPr/>
          <p:nvPr/>
        </p:nvSpPr>
        <p:spPr>
          <a:xfrm rot="5400000">
            <a:off x="-1630587" y="1614163"/>
            <a:ext cx="6858000" cy="3629675"/>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4" name="Google Shape;424;p17"/>
          <p:cNvSpPr txBox="1"/>
          <p:nvPr>
            <p:ph idx="1" type="body"/>
          </p:nvPr>
        </p:nvSpPr>
        <p:spPr>
          <a:xfrm>
            <a:off x="3797500" y="1484850"/>
            <a:ext cx="6516600" cy="38883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Used to count number of records in the table</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Returns number of rows in the table, i.e. 5</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p:txBody>
      </p:sp>
      <p:sp>
        <p:nvSpPr>
          <p:cNvPr id="425" name="Google Shape;425;p17"/>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COUNT</a:t>
            </a:r>
            <a:endParaRPr b="0" i="0" sz="3500" u="none" cap="none" strike="noStrike">
              <a:solidFill>
                <a:srgbClr val="3E4754"/>
              </a:solidFill>
              <a:latin typeface="Arial"/>
              <a:ea typeface="Arial"/>
              <a:cs typeface="Arial"/>
              <a:sym typeface="Arial"/>
            </a:endParaRPr>
          </a:p>
        </p:txBody>
      </p:sp>
      <p:sp>
        <p:nvSpPr>
          <p:cNvPr id="426" name="Google Shape;426;p17"/>
          <p:cNvSpPr/>
          <p:nvPr/>
        </p:nvSpPr>
        <p:spPr>
          <a:xfrm>
            <a:off x="4344900" y="2025400"/>
            <a:ext cx="5278500" cy="5388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r>
              <a:rPr b="0" i="0" lang="en-US" sz="1800" u="none" cap="none" strike="noStrike">
                <a:solidFill>
                  <a:schemeClr val="dk1"/>
                </a:solidFill>
                <a:highlight>
                  <a:schemeClr val="accent3"/>
                </a:highlight>
                <a:latin typeface="Consolas"/>
                <a:ea typeface="Consolas"/>
                <a:cs typeface="Consolas"/>
                <a:sym typeface="Consolas"/>
              </a:rPr>
              <a:t>COUNT</a:t>
            </a:r>
            <a:r>
              <a:rPr b="0" i="0" lang="en-US" sz="1800" u="none" cap="none" strike="noStrike">
                <a:solidFill>
                  <a:schemeClr val="lt1"/>
                </a:solidFill>
                <a:latin typeface="Consolas"/>
                <a:ea typeface="Consolas"/>
                <a:cs typeface="Consolas"/>
                <a:sym typeface="Consolas"/>
              </a:rPr>
              <a:t>(*) FROM ratings</a:t>
            </a:r>
            <a:endParaRPr b="0" i="0" sz="1800" u="none" cap="none" strike="noStrike">
              <a:solidFill>
                <a:schemeClr val="lt1"/>
              </a:solidFill>
              <a:latin typeface="Consolas"/>
              <a:ea typeface="Consolas"/>
              <a:cs typeface="Consolas"/>
              <a:sym typeface="Consolas"/>
            </a:endParaRPr>
          </a:p>
        </p:txBody>
      </p:sp>
      <p:sp>
        <p:nvSpPr>
          <p:cNvPr id="427" name="Google Shape;427;p17"/>
          <p:cNvSpPr txBox="1"/>
          <p:nvPr/>
        </p:nvSpPr>
        <p:spPr>
          <a:xfrm>
            <a:off x="753125" y="1952588"/>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Table: ratings</a:t>
            </a:r>
            <a:endParaRPr b="1" i="0" sz="1400" u="none" cap="none" strike="noStrike">
              <a:solidFill>
                <a:srgbClr val="1C1D21"/>
              </a:solidFill>
              <a:latin typeface="Arial"/>
              <a:ea typeface="Arial"/>
              <a:cs typeface="Arial"/>
              <a:sym typeface="Arial"/>
            </a:endParaRPr>
          </a:p>
        </p:txBody>
      </p:sp>
      <p:graphicFrame>
        <p:nvGraphicFramePr>
          <p:cNvPr id="428" name="Google Shape;428;p17"/>
          <p:cNvGraphicFramePr/>
          <p:nvPr/>
        </p:nvGraphicFramePr>
        <p:xfrm>
          <a:off x="753125" y="2325875"/>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5.7</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3.0</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9.3</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2.5</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2" name="Shape 432"/>
        <p:cNvGrpSpPr/>
        <p:nvPr/>
      </p:nvGrpSpPr>
      <p:grpSpPr>
        <a:xfrm>
          <a:off x="0" y="0"/>
          <a:ext cx="0" cy="0"/>
          <a:chOff x="0" y="0"/>
          <a:chExt cx="0" cy="0"/>
        </a:xfrm>
      </p:grpSpPr>
      <p:sp>
        <p:nvSpPr>
          <p:cNvPr id="433" name="Google Shape;433;p18"/>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34" name="Google Shape;434;p18"/>
          <p:cNvGrpSpPr/>
          <p:nvPr/>
        </p:nvGrpSpPr>
        <p:grpSpPr>
          <a:xfrm>
            <a:off x="8923271" y="3307227"/>
            <a:ext cx="2993546" cy="2620037"/>
            <a:chOff x="5259751" y="732778"/>
            <a:chExt cx="6557604" cy="5739403"/>
          </a:xfrm>
        </p:grpSpPr>
        <p:grpSp>
          <p:nvGrpSpPr>
            <p:cNvPr id="435" name="Google Shape;435;p18"/>
            <p:cNvGrpSpPr/>
            <p:nvPr/>
          </p:nvGrpSpPr>
          <p:grpSpPr>
            <a:xfrm rot="-819746">
              <a:off x="7170211" y="1966797"/>
              <a:ext cx="818210" cy="1067033"/>
              <a:chOff x="7135192" y="1236172"/>
              <a:chExt cx="818214" cy="1067038"/>
            </a:xfrm>
          </p:grpSpPr>
          <p:sp>
            <p:nvSpPr>
              <p:cNvPr id="436" name="Google Shape;436;p1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37" name="Google Shape;437;p18"/>
              <p:cNvGrpSpPr/>
              <p:nvPr/>
            </p:nvGrpSpPr>
            <p:grpSpPr>
              <a:xfrm>
                <a:off x="7135192" y="1625685"/>
                <a:ext cx="791271" cy="677525"/>
                <a:chOff x="1934025" y="1001650"/>
                <a:chExt cx="415300" cy="355600"/>
              </a:xfrm>
            </p:grpSpPr>
            <p:sp>
              <p:nvSpPr>
                <p:cNvPr id="438" name="Google Shape;438;p1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39" name="Google Shape;439;p1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0" name="Google Shape;440;p1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1" name="Google Shape;441;p1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42" name="Google Shape;442;p1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3" name="Google Shape;443;p1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444" name="Google Shape;444;p18"/>
            <p:cNvGrpSpPr/>
            <p:nvPr/>
          </p:nvGrpSpPr>
          <p:grpSpPr>
            <a:xfrm rot="929101">
              <a:off x="10666777" y="845650"/>
              <a:ext cx="970514" cy="919313"/>
              <a:chOff x="2583100" y="2973775"/>
              <a:chExt cx="461550" cy="437200"/>
            </a:xfrm>
          </p:grpSpPr>
          <p:sp>
            <p:nvSpPr>
              <p:cNvPr id="445" name="Google Shape;445;p1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6" name="Google Shape;446;p1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47" name="Google Shape;447;p18"/>
            <p:cNvGrpSpPr/>
            <p:nvPr/>
          </p:nvGrpSpPr>
          <p:grpSpPr>
            <a:xfrm>
              <a:off x="5259751" y="5850496"/>
              <a:ext cx="836142" cy="621685"/>
              <a:chOff x="5247525" y="3007275"/>
              <a:chExt cx="517575" cy="384825"/>
            </a:xfrm>
          </p:grpSpPr>
          <p:sp>
            <p:nvSpPr>
              <p:cNvPr id="448" name="Google Shape;448;p1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49" name="Google Shape;449;p1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50" name="Google Shape;450;p18"/>
            <p:cNvGrpSpPr/>
            <p:nvPr/>
          </p:nvGrpSpPr>
          <p:grpSpPr>
            <a:xfrm rot="-995577">
              <a:off x="8647544" y="3714912"/>
              <a:ext cx="874251" cy="717776"/>
              <a:chOff x="2599525" y="3688600"/>
              <a:chExt cx="428675" cy="351950"/>
            </a:xfrm>
          </p:grpSpPr>
          <p:sp>
            <p:nvSpPr>
              <p:cNvPr id="451" name="Google Shape;451;p1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2" name="Google Shape;452;p1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3" name="Google Shape;453;p1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54" name="Google Shape;454;p18"/>
            <p:cNvGrpSpPr/>
            <p:nvPr/>
          </p:nvGrpSpPr>
          <p:grpSpPr>
            <a:xfrm>
              <a:off x="10447751" y="3460900"/>
              <a:ext cx="688381" cy="688381"/>
              <a:chOff x="5941025" y="3634400"/>
              <a:chExt cx="467650" cy="467650"/>
            </a:xfrm>
          </p:grpSpPr>
          <p:sp>
            <p:nvSpPr>
              <p:cNvPr id="455" name="Google Shape;455;p1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6" name="Google Shape;456;p1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7" name="Google Shape;457;p1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8" name="Google Shape;458;p1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59" name="Google Shape;459;p1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0" name="Google Shape;460;p1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61" name="Google Shape;461;p18"/>
            <p:cNvGrpSpPr/>
            <p:nvPr/>
          </p:nvGrpSpPr>
          <p:grpSpPr>
            <a:xfrm rot="-1150372">
              <a:off x="9034375" y="1570689"/>
              <a:ext cx="754925" cy="714869"/>
              <a:chOff x="5973900" y="318475"/>
              <a:chExt cx="401900" cy="380575"/>
            </a:xfrm>
          </p:grpSpPr>
          <p:sp>
            <p:nvSpPr>
              <p:cNvPr id="462" name="Google Shape;462;p1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3" name="Google Shape;463;p1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4" name="Google Shape;464;p1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5" name="Google Shape;465;p1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6" name="Google Shape;466;p1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7" name="Google Shape;467;p1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8" name="Google Shape;468;p1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69" name="Google Shape;469;p1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0" name="Google Shape;470;p18"/>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1" name="Google Shape;471;p18"/>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2" name="Google Shape;472;p18"/>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3" name="Google Shape;473;p18"/>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4" name="Google Shape;474;p18"/>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5" name="Google Shape;475;p18"/>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476" name="Google Shape;476;p18"/>
            <p:cNvGrpSpPr/>
            <p:nvPr/>
          </p:nvGrpSpPr>
          <p:grpSpPr>
            <a:xfrm rot="-2485038">
              <a:off x="7686107" y="5449622"/>
              <a:ext cx="833851" cy="799886"/>
              <a:chOff x="5233525" y="4954450"/>
              <a:chExt cx="538275" cy="516350"/>
            </a:xfrm>
          </p:grpSpPr>
          <p:sp>
            <p:nvSpPr>
              <p:cNvPr id="477" name="Google Shape;477;p1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8" name="Google Shape;478;p1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79" name="Google Shape;479;p1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0" name="Google Shape;480;p1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1" name="Google Shape;481;p1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2" name="Google Shape;482;p1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3" name="Google Shape;483;p18"/>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4" name="Google Shape;484;p18"/>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5" name="Google Shape;485;p18"/>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6" name="Google Shape;486;p18"/>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487" name="Google Shape;487;p18"/>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488" name="Google Shape;488;p18"/>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Advanced Aggregation - GROUP BY</a:t>
            </a:r>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19"/>
          <p:cNvSpPr/>
          <p:nvPr/>
        </p:nvSpPr>
        <p:spPr>
          <a:xfrm>
            <a:off x="0" y="1781025"/>
            <a:ext cx="12192000" cy="3203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9"/>
          <p:cNvSpPr txBox="1"/>
          <p:nvPr>
            <p:ph idx="1" type="body"/>
          </p:nvPr>
        </p:nvSpPr>
        <p:spPr>
          <a:xfrm>
            <a:off x="3893950" y="1304863"/>
            <a:ext cx="4404000" cy="3786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lang="en-US" sz="1600">
                <a:latin typeface="Arial"/>
                <a:ea typeface="Arial"/>
                <a:cs typeface="Arial"/>
                <a:sym typeface="Arial"/>
              </a:rPr>
              <a:t>Let’s consider the below data table:</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Consolas"/>
              <a:ea typeface="Consolas"/>
              <a:cs typeface="Consolas"/>
              <a:sym typeface="Consolas"/>
            </a:endParaRPr>
          </a:p>
        </p:txBody>
      </p:sp>
      <p:sp>
        <p:nvSpPr>
          <p:cNvPr id="495" name="Google Shape;495;p1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GROUP BY</a:t>
            </a:r>
            <a:endParaRPr b="0" i="0" sz="3500" u="none" cap="none" strike="noStrike">
              <a:solidFill>
                <a:srgbClr val="3E4754"/>
              </a:solidFill>
              <a:latin typeface="Arial"/>
              <a:ea typeface="Arial"/>
              <a:cs typeface="Arial"/>
              <a:sym typeface="Arial"/>
            </a:endParaRPr>
          </a:p>
        </p:txBody>
      </p:sp>
      <p:graphicFrame>
        <p:nvGraphicFramePr>
          <p:cNvPr id="496" name="Google Shape;496;p19"/>
          <p:cNvGraphicFramePr/>
          <p:nvPr/>
        </p:nvGraphicFramePr>
        <p:xfrm>
          <a:off x="4350538" y="2239225"/>
          <a:ext cx="3000000" cy="3000000"/>
        </p:xfrm>
        <a:graphic>
          <a:graphicData uri="http://schemas.openxmlformats.org/drawingml/2006/table">
            <a:tbl>
              <a:tblPr>
                <a:noFill/>
                <a:tableStyleId>{CE7067D3-EC51-43AC-B40C-FBC4B9B2D841}</a:tableStyleId>
              </a:tblPr>
              <a:tblGrid>
                <a:gridCol w="491225"/>
                <a:gridCol w="962600"/>
                <a:gridCol w="1018550"/>
                <a:gridCol w="1018550"/>
              </a:tblGrid>
              <a:tr h="195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A</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B</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C</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D</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E</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F</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497" name="Google Shape;497;p19"/>
          <p:cNvSpPr txBox="1"/>
          <p:nvPr/>
        </p:nvSpPr>
        <p:spPr>
          <a:xfrm>
            <a:off x="4350538" y="1860638"/>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Table: sample_movies</a:t>
            </a:r>
            <a:endParaRPr b="0" i="0" sz="1400" u="none" cap="none" strike="noStrike">
              <a:solidFill>
                <a:srgbClr val="FFFFFF"/>
              </a:solidFill>
              <a:latin typeface="Arial"/>
              <a:ea typeface="Arial"/>
              <a:cs typeface="Arial"/>
              <a:sym typeface="Arial"/>
            </a:endParaRPr>
          </a:p>
        </p:txBody>
      </p:sp>
      <p:pic>
        <p:nvPicPr>
          <p:cNvPr id="498" name="Google Shape;498;p19"/>
          <p:cNvPicPr preferRelativeResize="0"/>
          <p:nvPr/>
        </p:nvPicPr>
        <p:blipFill rotWithShape="1">
          <a:blip r:embed="rId3">
            <a:alphaModFix/>
          </a:blip>
          <a:srcRect b="0" l="0" r="0" t="0"/>
          <a:stretch/>
        </p:blipFill>
        <p:spPr>
          <a:xfrm>
            <a:off x="3837175" y="5179850"/>
            <a:ext cx="596375" cy="596375"/>
          </a:xfrm>
          <a:prstGeom prst="rect">
            <a:avLst/>
          </a:prstGeom>
          <a:noFill/>
          <a:ln>
            <a:noFill/>
          </a:ln>
        </p:spPr>
      </p:pic>
      <p:sp>
        <p:nvSpPr>
          <p:cNvPr id="499" name="Google Shape;499;p19"/>
          <p:cNvSpPr txBox="1"/>
          <p:nvPr>
            <p:ph idx="1" type="body"/>
          </p:nvPr>
        </p:nvSpPr>
        <p:spPr>
          <a:xfrm>
            <a:off x="4524325" y="5160400"/>
            <a:ext cx="4186500" cy="685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1600">
                <a:latin typeface="Arial"/>
                <a:ea typeface="Arial"/>
                <a:cs typeface="Arial"/>
                <a:sym typeface="Arial"/>
              </a:rPr>
              <a:t>How do we write </a:t>
            </a:r>
            <a:r>
              <a:rPr b="1" lang="en-US" sz="1600">
                <a:latin typeface="Arial"/>
                <a:ea typeface="Arial"/>
                <a:cs typeface="Arial"/>
                <a:sym typeface="Arial"/>
              </a:rPr>
              <a:t>one</a:t>
            </a:r>
            <a:r>
              <a:rPr lang="en-US" sz="1600">
                <a:latin typeface="Arial"/>
                <a:ea typeface="Arial"/>
                <a:cs typeface="Arial"/>
                <a:sym typeface="Arial"/>
              </a:rPr>
              <a:t> query to obtain the </a:t>
            </a:r>
            <a:r>
              <a:rPr lang="en-US" sz="1600">
                <a:highlight>
                  <a:schemeClr val="accent3"/>
                </a:highlight>
                <a:latin typeface="Arial"/>
                <a:ea typeface="Arial"/>
                <a:cs typeface="Arial"/>
                <a:sym typeface="Arial"/>
              </a:rPr>
              <a:t>average movie rating of each year</a:t>
            </a:r>
            <a:r>
              <a:rPr lang="en-US" sz="1600">
                <a:latin typeface="Arial"/>
                <a:ea typeface="Arial"/>
                <a:cs typeface="Arial"/>
                <a:sym typeface="Arial"/>
              </a:rPr>
              <a:t>?</a:t>
            </a:r>
            <a:endParaRPr sz="16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
          <p:cNvPicPr preferRelativeResize="0"/>
          <p:nvPr/>
        </p:nvPicPr>
        <p:blipFill rotWithShape="1">
          <a:blip r:embed="rId3">
            <a:alphaModFix/>
          </a:blip>
          <a:srcRect b="0" l="0" r="0" t="0"/>
          <a:stretch/>
        </p:blipFill>
        <p:spPr>
          <a:xfrm>
            <a:off x="1285625" y="920325"/>
            <a:ext cx="4887676" cy="4887676"/>
          </a:xfrm>
          <a:prstGeom prst="rect">
            <a:avLst/>
          </a:prstGeom>
          <a:noFill/>
          <a:ln>
            <a:noFill/>
          </a:ln>
        </p:spPr>
      </p:pic>
      <p:sp>
        <p:nvSpPr>
          <p:cNvPr id="109" name="Google Shape;109;p2"/>
          <p:cNvSpPr txBox="1"/>
          <p:nvPr>
            <p:ph type="title"/>
          </p:nvPr>
        </p:nvSpPr>
        <p:spPr>
          <a:xfrm>
            <a:off x="7498700" y="1552500"/>
            <a:ext cx="3445200" cy="797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Arial"/>
              <a:buNone/>
            </a:pPr>
            <a:r>
              <a:rPr b="1" lang="en-US" sz="4000">
                <a:solidFill>
                  <a:schemeClr val="lt1"/>
                </a:solidFill>
                <a:latin typeface="Arial"/>
                <a:ea typeface="Arial"/>
                <a:cs typeface="Arial"/>
                <a:sym typeface="Arial"/>
              </a:rPr>
              <a:t>A G E N D A</a:t>
            </a:r>
            <a:endParaRPr b="1" sz="4000">
              <a:latin typeface="Arial"/>
              <a:ea typeface="Arial"/>
              <a:cs typeface="Arial"/>
              <a:sym typeface="Arial"/>
            </a:endParaRPr>
          </a:p>
        </p:txBody>
      </p:sp>
      <p:sp>
        <p:nvSpPr>
          <p:cNvPr id="110" name="Google Shape;110;p2"/>
          <p:cNvSpPr txBox="1"/>
          <p:nvPr>
            <p:ph idx="1" type="body"/>
          </p:nvPr>
        </p:nvSpPr>
        <p:spPr>
          <a:xfrm>
            <a:off x="7394800" y="2635200"/>
            <a:ext cx="4537500" cy="2292600"/>
          </a:xfrm>
          <a:prstGeom prst="rect">
            <a:avLst/>
          </a:prstGeom>
          <a:noFill/>
          <a:ln>
            <a:noFill/>
          </a:ln>
        </p:spPr>
        <p:txBody>
          <a:bodyPr anchorCtr="0" anchor="t" bIns="45700" lIns="91425" spcFirstLastPara="1" rIns="91425" wrap="square" tIns="45700">
            <a:noAutofit/>
          </a:bodyPr>
          <a:lstStyle/>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Subquery</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SQL CASE</a:t>
            </a:r>
            <a:endParaRPr sz="2400">
              <a:solidFill>
                <a:schemeClr val="lt1"/>
              </a:solidFill>
              <a:latin typeface="Arial"/>
              <a:ea typeface="Arial"/>
              <a:cs typeface="Arial"/>
              <a:sym typeface="Arial"/>
            </a:endParaRPr>
          </a:p>
          <a:p>
            <a:pPr indent="-2286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Basic Aggregations</a:t>
            </a:r>
            <a:endParaRPr sz="2400">
              <a:solidFill>
                <a:schemeClr val="lt1"/>
              </a:solidFill>
              <a:latin typeface="Arial"/>
              <a:ea typeface="Arial"/>
              <a:cs typeface="Arial"/>
              <a:sym typeface="Arial"/>
            </a:endParaRPr>
          </a:p>
          <a:p>
            <a:pPr indent="-203200" lvl="0" marL="2286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Advanced Aggregation</a:t>
            </a:r>
            <a:endParaRPr sz="2400">
              <a:solidFill>
                <a:schemeClr val="lt1"/>
              </a:solidFill>
              <a:latin typeface="Arial"/>
              <a:ea typeface="Arial"/>
              <a:cs typeface="Arial"/>
              <a:sym typeface="Arial"/>
            </a:endParaRPr>
          </a:p>
          <a:p>
            <a:pPr indent="-266700" lvl="1" marL="6858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GROUP BY</a:t>
            </a:r>
            <a:endParaRPr sz="2400">
              <a:solidFill>
                <a:schemeClr val="lt1"/>
              </a:solidFill>
              <a:latin typeface="Arial"/>
              <a:ea typeface="Arial"/>
              <a:cs typeface="Arial"/>
              <a:sym typeface="Arial"/>
            </a:endParaRPr>
          </a:p>
          <a:p>
            <a:pPr indent="-266700" lvl="1" marL="685800" rtl="0" algn="l">
              <a:lnSpc>
                <a:spcPct val="15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HAVING</a:t>
            </a:r>
            <a:endParaRPr sz="2400">
              <a:solidFill>
                <a:schemeClr val="lt1"/>
              </a:solidFill>
              <a:latin typeface="Arial"/>
              <a:ea typeface="Arial"/>
              <a:cs typeface="Arial"/>
              <a:sym typeface="Arial"/>
            </a:endParaRPr>
          </a:p>
        </p:txBody>
      </p:sp>
      <p:cxnSp>
        <p:nvCxnSpPr>
          <p:cNvPr id="111" name="Google Shape;111;p2"/>
          <p:cNvCxnSpPr/>
          <p:nvPr/>
        </p:nvCxnSpPr>
        <p:spPr>
          <a:xfrm>
            <a:off x="7394800" y="2431075"/>
            <a:ext cx="3151800" cy="0"/>
          </a:xfrm>
          <a:prstGeom prst="straightConnector1">
            <a:avLst/>
          </a:prstGeom>
          <a:noFill/>
          <a:ln cap="flat" cmpd="sng" w="9525">
            <a:solidFill>
              <a:schemeClr val="lt1"/>
            </a:solidFill>
            <a:prstDash val="solid"/>
            <a:round/>
            <a:headEnd len="sm" w="sm" type="none"/>
            <a:tailEnd len="sm" w="sm" type="none"/>
          </a:ln>
        </p:spPr>
      </p:cxnSp>
      <p:cxnSp>
        <p:nvCxnSpPr>
          <p:cNvPr id="112" name="Google Shape;112;p2"/>
          <p:cNvCxnSpPr/>
          <p:nvPr/>
        </p:nvCxnSpPr>
        <p:spPr>
          <a:xfrm>
            <a:off x="7394800" y="1471625"/>
            <a:ext cx="3151800" cy="0"/>
          </a:xfrm>
          <a:prstGeom prst="straightConnector1">
            <a:avLst/>
          </a:prstGeom>
          <a:noFill/>
          <a:ln cap="flat" cmpd="sng" w="9525">
            <a:solidFill>
              <a:schemeClr val="lt1"/>
            </a:solidFill>
            <a:prstDash val="solid"/>
            <a:round/>
            <a:headEnd len="sm" w="sm" type="none"/>
            <a:tailEnd len="sm" w="sm" type="none"/>
          </a:ln>
        </p:spPr>
      </p:cxnSp>
      <p:cxnSp>
        <p:nvCxnSpPr>
          <p:cNvPr id="113" name="Google Shape;113;p2"/>
          <p:cNvCxnSpPr/>
          <p:nvPr/>
        </p:nvCxnSpPr>
        <p:spPr>
          <a:xfrm>
            <a:off x="7394800" y="6061800"/>
            <a:ext cx="3151800" cy="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20"/>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0"/>
          <p:cNvSpPr txBox="1"/>
          <p:nvPr>
            <p:ph idx="1" type="body"/>
          </p:nvPr>
        </p:nvSpPr>
        <p:spPr>
          <a:xfrm>
            <a:off x="4441925" y="1207300"/>
            <a:ext cx="5916600" cy="49995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From what we’ve learnt, we can calculate the average of the rating by aggregation.</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Using WHERE clause, the rating data can be filtered by year</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However, it takes 2 queries instead of 1 to obtain the average rating. What if the table contains even more years?</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Consolas"/>
              <a:ea typeface="Consolas"/>
              <a:cs typeface="Consolas"/>
              <a:sym typeface="Consolas"/>
            </a:endParaRPr>
          </a:p>
        </p:txBody>
      </p:sp>
      <p:sp>
        <p:nvSpPr>
          <p:cNvPr id="506" name="Google Shape;506;p20"/>
          <p:cNvSpPr txBox="1"/>
          <p:nvPr/>
        </p:nvSpPr>
        <p:spPr>
          <a:xfrm>
            <a:off x="4441925" y="146200"/>
            <a:ext cx="59166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GROUP BY</a:t>
            </a:r>
            <a:endParaRPr b="0" i="0" sz="3500" u="none" cap="none" strike="noStrike">
              <a:solidFill>
                <a:srgbClr val="3E4754"/>
              </a:solidFill>
              <a:latin typeface="Arial"/>
              <a:ea typeface="Arial"/>
              <a:cs typeface="Arial"/>
              <a:sym typeface="Arial"/>
            </a:endParaRPr>
          </a:p>
        </p:txBody>
      </p:sp>
      <p:graphicFrame>
        <p:nvGraphicFramePr>
          <p:cNvPr id="507" name="Google Shape;507;p20"/>
          <p:cNvGraphicFramePr/>
          <p:nvPr/>
        </p:nvGraphicFramePr>
        <p:xfrm>
          <a:off x="183988" y="1775713"/>
          <a:ext cx="3000000" cy="3000000"/>
        </p:xfrm>
        <a:graphic>
          <a:graphicData uri="http://schemas.openxmlformats.org/drawingml/2006/table">
            <a:tbl>
              <a:tblPr>
                <a:noFill/>
                <a:tableStyleId>{CE7067D3-EC51-43AC-B40C-FBC4B9B2D841}</a:tableStyleId>
              </a:tblPr>
              <a:tblGrid>
                <a:gridCol w="491225"/>
                <a:gridCol w="962600"/>
                <a:gridCol w="1018550"/>
                <a:gridCol w="1018550"/>
              </a:tblGrid>
              <a:tr h="195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A</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B</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C</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D</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E</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F</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508" name="Google Shape;508;p20"/>
          <p:cNvSpPr txBox="1"/>
          <p:nvPr/>
        </p:nvSpPr>
        <p:spPr>
          <a:xfrm>
            <a:off x="183988" y="13971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Table: sample_movies</a:t>
            </a:r>
            <a:endParaRPr b="0" i="0" sz="1400" u="none" cap="none" strike="noStrike">
              <a:solidFill>
                <a:srgbClr val="FFFFFF"/>
              </a:solidFill>
              <a:latin typeface="Arial"/>
              <a:ea typeface="Arial"/>
              <a:cs typeface="Arial"/>
              <a:sym typeface="Arial"/>
            </a:endParaRPr>
          </a:p>
        </p:txBody>
      </p:sp>
      <p:sp>
        <p:nvSpPr>
          <p:cNvPr id="509" name="Google Shape;509;p20"/>
          <p:cNvSpPr/>
          <p:nvPr/>
        </p:nvSpPr>
        <p:spPr>
          <a:xfrm>
            <a:off x="4759075" y="2501025"/>
            <a:ext cx="2456100" cy="1298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AVG(rating)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sample_movies</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year=1994</a:t>
            </a:r>
            <a:endParaRPr b="0" i="0" sz="1800" u="none" cap="none" strike="noStrike">
              <a:solidFill>
                <a:schemeClr val="lt1"/>
              </a:solidFill>
              <a:latin typeface="Consolas"/>
              <a:ea typeface="Consolas"/>
              <a:cs typeface="Consolas"/>
              <a:sym typeface="Consolas"/>
            </a:endParaRPr>
          </a:p>
        </p:txBody>
      </p:sp>
      <p:sp>
        <p:nvSpPr>
          <p:cNvPr id="510" name="Google Shape;510;p20"/>
          <p:cNvSpPr/>
          <p:nvPr/>
        </p:nvSpPr>
        <p:spPr>
          <a:xfrm>
            <a:off x="7585250" y="2501025"/>
            <a:ext cx="2456100" cy="1298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AVG(rating)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sample_movies</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year=2009</a:t>
            </a:r>
            <a:endParaRPr b="0" i="0" sz="1800" u="none" cap="none" strike="noStrike">
              <a:solidFill>
                <a:schemeClr val="lt1"/>
              </a:solidFill>
              <a:latin typeface="Consolas"/>
              <a:ea typeface="Consolas"/>
              <a:cs typeface="Consolas"/>
              <a:sym typeface="Consolas"/>
            </a:endParaRPr>
          </a:p>
        </p:txBody>
      </p:sp>
      <p:graphicFrame>
        <p:nvGraphicFramePr>
          <p:cNvPr id="511" name="Google Shape;511;p20"/>
          <p:cNvGraphicFramePr/>
          <p:nvPr/>
        </p:nvGraphicFramePr>
        <p:xfrm>
          <a:off x="5169363" y="4093075"/>
          <a:ext cx="3000000" cy="3000000"/>
        </p:xfrm>
        <a:graphic>
          <a:graphicData uri="http://schemas.openxmlformats.org/drawingml/2006/table">
            <a:tbl>
              <a:tblPr>
                <a:noFill/>
                <a:tableStyleId>{CE7067D3-EC51-43AC-B40C-FBC4B9B2D841}</a:tableStyleId>
              </a:tblPr>
              <a:tblGrid>
                <a:gridCol w="1635550"/>
              </a:tblGrid>
              <a:tr h="4237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AVG(rating)</a:t>
                      </a:r>
                      <a:endParaRPr b="1"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7.13</a:t>
                      </a:r>
                      <a:endParaRPr sz="1400" u="none" cap="none" strike="noStrike">
                        <a:latin typeface="Arial"/>
                        <a:ea typeface="Arial"/>
                        <a:cs typeface="Arial"/>
                        <a:sym typeface="Arial"/>
                      </a:endParaRPr>
                    </a:p>
                  </a:txBody>
                  <a:tcPr marT="91425" marB="91425" marR="91425" marL="91425"/>
                </a:tc>
              </a:tr>
            </a:tbl>
          </a:graphicData>
        </a:graphic>
      </p:graphicFrame>
      <p:graphicFrame>
        <p:nvGraphicFramePr>
          <p:cNvPr id="512" name="Google Shape;512;p20"/>
          <p:cNvGraphicFramePr/>
          <p:nvPr/>
        </p:nvGraphicFramePr>
        <p:xfrm>
          <a:off x="7995538" y="4093075"/>
          <a:ext cx="3000000" cy="3000000"/>
        </p:xfrm>
        <a:graphic>
          <a:graphicData uri="http://schemas.openxmlformats.org/drawingml/2006/table">
            <a:tbl>
              <a:tblPr>
                <a:noFill/>
                <a:tableStyleId>{CE7067D3-EC51-43AC-B40C-FBC4B9B2D841}</a:tableStyleId>
              </a:tblPr>
              <a:tblGrid>
                <a:gridCol w="1635550"/>
              </a:tblGrid>
              <a:tr h="4237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AVG(rating)</a:t>
                      </a:r>
                      <a:endParaRPr b="1"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8.13</a:t>
                      </a:r>
                      <a:endParaRPr sz="1400" u="none" cap="none" strike="noStrike">
                        <a:latin typeface="Arial"/>
                        <a:ea typeface="Arial"/>
                        <a:cs typeface="Arial"/>
                        <a:sym typeface="Arial"/>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1"/>
          <p:cNvSpPr txBox="1"/>
          <p:nvPr>
            <p:ph idx="1" type="body"/>
          </p:nvPr>
        </p:nvSpPr>
        <p:spPr>
          <a:xfrm>
            <a:off x="4441925" y="1207300"/>
            <a:ext cx="5612100" cy="860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lang="en-US" sz="1600">
                <a:latin typeface="Arial"/>
                <a:ea typeface="Arial"/>
                <a:cs typeface="Arial"/>
                <a:sym typeface="Arial"/>
              </a:rPr>
              <a:t>GROUP BY clause allows grouping of data by one or more fields and then perform aggregation by each grouping value</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Arial"/>
              <a:ea typeface="Arial"/>
              <a:cs typeface="Arial"/>
              <a:sym typeface="Arial"/>
            </a:endParaRPr>
          </a:p>
          <a:p>
            <a:pPr indent="0" lvl="0" marL="0" rtl="0" algn="l">
              <a:lnSpc>
                <a:spcPct val="150000"/>
              </a:lnSpc>
              <a:spcBef>
                <a:spcPts val="0"/>
              </a:spcBef>
              <a:spcAft>
                <a:spcPts val="0"/>
              </a:spcAft>
              <a:buSzPts val="1800"/>
              <a:buNone/>
            </a:pPr>
            <a:r>
              <a:t/>
            </a:r>
            <a:endParaRPr sz="1600">
              <a:latin typeface="Consolas"/>
              <a:ea typeface="Consolas"/>
              <a:cs typeface="Consolas"/>
              <a:sym typeface="Consolas"/>
            </a:endParaRPr>
          </a:p>
        </p:txBody>
      </p:sp>
      <p:sp>
        <p:nvSpPr>
          <p:cNvPr id="518" name="Google Shape;518;p21"/>
          <p:cNvSpPr/>
          <p:nvPr/>
        </p:nvSpPr>
        <p:spPr>
          <a:xfrm>
            <a:off x="4441925" y="2455975"/>
            <a:ext cx="4943400" cy="1803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6"/>
                </a:highlight>
                <a:latin typeface="Consolas"/>
                <a:ea typeface="Consolas"/>
                <a:cs typeface="Consolas"/>
                <a:sym typeface="Consolas"/>
              </a:rPr>
              <a:t>year</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AVG(rating) AS avg_rating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sample_movies</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highlight>
                  <a:schemeClr val="accent6"/>
                </a:highlight>
                <a:latin typeface="Consolas"/>
                <a:ea typeface="Consolas"/>
                <a:cs typeface="Consolas"/>
                <a:sym typeface="Consolas"/>
              </a:rPr>
              <a:t>GROUP BY year</a:t>
            </a:r>
            <a:endParaRPr b="0" i="0" sz="1800" u="none" cap="none" strike="noStrike">
              <a:solidFill>
                <a:schemeClr val="dk1"/>
              </a:solidFill>
              <a:highlight>
                <a:schemeClr val="accent6"/>
              </a:highlight>
              <a:latin typeface="Consolas"/>
              <a:ea typeface="Consolas"/>
              <a:cs typeface="Consolas"/>
              <a:sym typeface="Consolas"/>
            </a:endParaRPr>
          </a:p>
        </p:txBody>
      </p:sp>
      <p:sp>
        <p:nvSpPr>
          <p:cNvPr id="519" name="Google Shape;519;p21"/>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20" name="Google Shape;520;p21"/>
          <p:cNvGraphicFramePr/>
          <p:nvPr/>
        </p:nvGraphicFramePr>
        <p:xfrm>
          <a:off x="183988" y="1242313"/>
          <a:ext cx="3000000" cy="3000000"/>
        </p:xfrm>
        <a:graphic>
          <a:graphicData uri="http://schemas.openxmlformats.org/drawingml/2006/table">
            <a:tbl>
              <a:tblPr>
                <a:noFill/>
                <a:tableStyleId>{CE7067D3-EC51-43AC-B40C-FBC4B9B2D841}</a:tableStyleId>
              </a:tblPr>
              <a:tblGrid>
                <a:gridCol w="491225"/>
                <a:gridCol w="962600"/>
                <a:gridCol w="1018550"/>
                <a:gridCol w="1018550"/>
              </a:tblGrid>
              <a:tr h="195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A</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B</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C</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D</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E</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F</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521" name="Google Shape;521;p21"/>
          <p:cNvSpPr txBox="1"/>
          <p:nvPr/>
        </p:nvSpPr>
        <p:spPr>
          <a:xfrm>
            <a:off x="183988" y="8637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Table: sample_movies</a:t>
            </a:r>
            <a:endParaRPr b="1" i="0" sz="1400" u="none" cap="none" strike="noStrike">
              <a:solidFill>
                <a:srgbClr val="FFFFFF"/>
              </a:solidFill>
              <a:latin typeface="Arial"/>
              <a:ea typeface="Arial"/>
              <a:cs typeface="Arial"/>
              <a:sym typeface="Arial"/>
            </a:endParaRPr>
          </a:p>
        </p:txBody>
      </p:sp>
      <p:sp>
        <p:nvSpPr>
          <p:cNvPr id="522" name="Google Shape;522;p21"/>
          <p:cNvSpPr txBox="1"/>
          <p:nvPr/>
        </p:nvSpPr>
        <p:spPr>
          <a:xfrm>
            <a:off x="4441925" y="146200"/>
            <a:ext cx="59166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GROUP BY</a:t>
            </a:r>
            <a:endParaRPr b="0" i="0" sz="3500" u="none" cap="none" strike="noStrike">
              <a:solidFill>
                <a:srgbClr val="3E4754"/>
              </a:solidFill>
              <a:latin typeface="Arial"/>
              <a:ea typeface="Arial"/>
              <a:cs typeface="Arial"/>
              <a:sym typeface="Arial"/>
            </a:endParaRPr>
          </a:p>
        </p:txBody>
      </p:sp>
      <p:graphicFrame>
        <p:nvGraphicFramePr>
          <p:cNvPr id="523" name="Google Shape;523;p21"/>
          <p:cNvGraphicFramePr/>
          <p:nvPr/>
        </p:nvGraphicFramePr>
        <p:xfrm>
          <a:off x="287050" y="4482425"/>
          <a:ext cx="3000000" cy="3000000"/>
        </p:xfrm>
        <a:graphic>
          <a:graphicData uri="http://schemas.openxmlformats.org/drawingml/2006/table">
            <a:tbl>
              <a:tblPr>
                <a:noFill/>
                <a:tableStyleId>{CE7067D3-EC51-43AC-B40C-FBC4B9B2D841}</a:tableStyleId>
              </a:tblPr>
              <a:tblGrid>
                <a:gridCol w="908050"/>
                <a:gridCol w="1548050"/>
              </a:tblGrid>
              <a:tr h="403575">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avg_rating</a:t>
                      </a:r>
                      <a:endParaRPr b="1" sz="12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7.13</a:t>
                      </a:r>
                      <a:endParaRPr sz="12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8.13</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524" name="Google Shape;524;p21"/>
          <p:cNvSpPr txBox="1"/>
          <p:nvPr/>
        </p:nvSpPr>
        <p:spPr>
          <a:xfrm>
            <a:off x="260188" y="41403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Results</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8" name="Shape 528"/>
        <p:cNvGrpSpPr/>
        <p:nvPr/>
      </p:nvGrpSpPr>
      <p:grpSpPr>
        <a:xfrm>
          <a:off x="0" y="0"/>
          <a:ext cx="0" cy="0"/>
          <a:chOff x="0" y="0"/>
          <a:chExt cx="0" cy="0"/>
        </a:xfrm>
      </p:grpSpPr>
      <p:sp>
        <p:nvSpPr>
          <p:cNvPr id="529" name="Google Shape;529;p22"/>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30" name="Google Shape;530;p22"/>
          <p:cNvGrpSpPr/>
          <p:nvPr/>
        </p:nvGrpSpPr>
        <p:grpSpPr>
          <a:xfrm>
            <a:off x="8923271" y="3307227"/>
            <a:ext cx="2993546" cy="2620037"/>
            <a:chOff x="5259751" y="732778"/>
            <a:chExt cx="6557604" cy="5739403"/>
          </a:xfrm>
        </p:grpSpPr>
        <p:grpSp>
          <p:nvGrpSpPr>
            <p:cNvPr id="531" name="Google Shape;531;p22"/>
            <p:cNvGrpSpPr/>
            <p:nvPr/>
          </p:nvGrpSpPr>
          <p:grpSpPr>
            <a:xfrm rot="-819746">
              <a:off x="7170211" y="1966797"/>
              <a:ext cx="818210" cy="1067033"/>
              <a:chOff x="7135192" y="1236172"/>
              <a:chExt cx="818214" cy="1067038"/>
            </a:xfrm>
          </p:grpSpPr>
          <p:sp>
            <p:nvSpPr>
              <p:cNvPr id="532" name="Google Shape;532;p22"/>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33" name="Google Shape;533;p22"/>
              <p:cNvGrpSpPr/>
              <p:nvPr/>
            </p:nvGrpSpPr>
            <p:grpSpPr>
              <a:xfrm>
                <a:off x="7135192" y="1625685"/>
                <a:ext cx="791271" cy="677525"/>
                <a:chOff x="1934025" y="1001650"/>
                <a:chExt cx="415300" cy="355600"/>
              </a:xfrm>
            </p:grpSpPr>
            <p:sp>
              <p:nvSpPr>
                <p:cNvPr id="534" name="Google Shape;534;p22"/>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5" name="Google Shape;535;p22"/>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6" name="Google Shape;536;p22"/>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7" name="Google Shape;537;p22"/>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38" name="Google Shape;538;p22"/>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39" name="Google Shape;539;p22"/>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540" name="Google Shape;540;p22"/>
            <p:cNvGrpSpPr/>
            <p:nvPr/>
          </p:nvGrpSpPr>
          <p:grpSpPr>
            <a:xfrm rot="929101">
              <a:off x="10666777" y="845650"/>
              <a:ext cx="970514" cy="919313"/>
              <a:chOff x="2583100" y="2973775"/>
              <a:chExt cx="461550" cy="437200"/>
            </a:xfrm>
          </p:grpSpPr>
          <p:sp>
            <p:nvSpPr>
              <p:cNvPr id="541" name="Google Shape;541;p22"/>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2" name="Google Shape;542;p22"/>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3" name="Google Shape;543;p22"/>
            <p:cNvGrpSpPr/>
            <p:nvPr/>
          </p:nvGrpSpPr>
          <p:grpSpPr>
            <a:xfrm>
              <a:off x="5259751" y="5850496"/>
              <a:ext cx="836142" cy="621685"/>
              <a:chOff x="5247525" y="3007275"/>
              <a:chExt cx="517575" cy="384825"/>
            </a:xfrm>
          </p:grpSpPr>
          <p:sp>
            <p:nvSpPr>
              <p:cNvPr id="544" name="Google Shape;544;p22"/>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5" name="Google Shape;545;p22"/>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46" name="Google Shape;546;p22"/>
            <p:cNvGrpSpPr/>
            <p:nvPr/>
          </p:nvGrpSpPr>
          <p:grpSpPr>
            <a:xfrm rot="-995577">
              <a:off x="8647544" y="3714912"/>
              <a:ext cx="874251" cy="717776"/>
              <a:chOff x="2599525" y="3688600"/>
              <a:chExt cx="428675" cy="351950"/>
            </a:xfrm>
          </p:grpSpPr>
          <p:sp>
            <p:nvSpPr>
              <p:cNvPr id="547" name="Google Shape;547;p22"/>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8" name="Google Shape;548;p22"/>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49" name="Google Shape;549;p22"/>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50" name="Google Shape;550;p22"/>
            <p:cNvGrpSpPr/>
            <p:nvPr/>
          </p:nvGrpSpPr>
          <p:grpSpPr>
            <a:xfrm>
              <a:off x="10447751" y="3460900"/>
              <a:ext cx="688381" cy="688381"/>
              <a:chOff x="5941025" y="3634400"/>
              <a:chExt cx="467650" cy="467650"/>
            </a:xfrm>
          </p:grpSpPr>
          <p:sp>
            <p:nvSpPr>
              <p:cNvPr id="551" name="Google Shape;551;p22"/>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2" name="Google Shape;552;p22"/>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3" name="Google Shape;553;p22"/>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4" name="Google Shape;554;p22"/>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5" name="Google Shape;555;p22"/>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6" name="Google Shape;556;p22"/>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57" name="Google Shape;557;p22"/>
            <p:cNvGrpSpPr/>
            <p:nvPr/>
          </p:nvGrpSpPr>
          <p:grpSpPr>
            <a:xfrm rot="-1150372">
              <a:off x="9034375" y="1570689"/>
              <a:ext cx="754925" cy="714869"/>
              <a:chOff x="5973900" y="318475"/>
              <a:chExt cx="401900" cy="380575"/>
            </a:xfrm>
          </p:grpSpPr>
          <p:sp>
            <p:nvSpPr>
              <p:cNvPr id="558" name="Google Shape;558;p22"/>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59" name="Google Shape;559;p22"/>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0" name="Google Shape;560;p22"/>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1" name="Google Shape;561;p22"/>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2" name="Google Shape;562;p22"/>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3" name="Google Shape;563;p22"/>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4" name="Google Shape;564;p22"/>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5" name="Google Shape;565;p22"/>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6" name="Google Shape;566;p22"/>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7" name="Google Shape;567;p22"/>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8" name="Google Shape;568;p22"/>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69" name="Google Shape;569;p22"/>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0" name="Google Shape;570;p22"/>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1" name="Google Shape;571;p22"/>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572" name="Google Shape;572;p22"/>
            <p:cNvGrpSpPr/>
            <p:nvPr/>
          </p:nvGrpSpPr>
          <p:grpSpPr>
            <a:xfrm rot="-2485038">
              <a:off x="7686107" y="5449622"/>
              <a:ext cx="833851" cy="799886"/>
              <a:chOff x="5233525" y="4954450"/>
              <a:chExt cx="538275" cy="516350"/>
            </a:xfrm>
          </p:grpSpPr>
          <p:sp>
            <p:nvSpPr>
              <p:cNvPr id="573" name="Google Shape;573;p22"/>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4" name="Google Shape;574;p22"/>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5" name="Google Shape;575;p22"/>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6" name="Google Shape;576;p22"/>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7" name="Google Shape;577;p22"/>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8" name="Google Shape;578;p22"/>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79" name="Google Shape;579;p22"/>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0" name="Google Shape;580;p22"/>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1" name="Google Shape;581;p22"/>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2" name="Google Shape;582;p22"/>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583" name="Google Shape;583;p22"/>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584" name="Google Shape;584;p22"/>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Advanced Aggregation - HAVING</a:t>
            </a:r>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3"/>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23"/>
          <p:cNvSpPr txBox="1"/>
          <p:nvPr>
            <p:ph idx="1" type="body"/>
          </p:nvPr>
        </p:nvSpPr>
        <p:spPr>
          <a:xfrm>
            <a:off x="4265050" y="1249500"/>
            <a:ext cx="5817300" cy="1464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b="1" lang="en-US" sz="1800">
                <a:latin typeface="Arial"/>
                <a:ea typeface="Arial"/>
                <a:cs typeface="Arial"/>
                <a:sym typeface="Arial"/>
              </a:rPr>
              <a:t>Scenario:</a:t>
            </a:r>
            <a:r>
              <a:rPr lang="en-US" sz="1800">
                <a:latin typeface="Arial"/>
                <a:ea typeface="Arial"/>
                <a:cs typeface="Arial"/>
                <a:sym typeface="Arial"/>
              </a:rPr>
              <a:t>  Let’s say we need to get the year and average rating which the average rating for the year is </a:t>
            </a:r>
            <a:r>
              <a:rPr lang="en-US" sz="1800">
                <a:highlight>
                  <a:schemeClr val="accent6"/>
                </a:highlight>
                <a:latin typeface="Arial"/>
                <a:ea typeface="Arial"/>
                <a:cs typeface="Arial"/>
                <a:sym typeface="Arial"/>
              </a:rPr>
              <a:t>at least 8</a:t>
            </a:r>
            <a:r>
              <a:rPr lang="en-US" sz="1800">
                <a:latin typeface="Arial"/>
                <a:ea typeface="Arial"/>
                <a:cs typeface="Arial"/>
                <a:sym typeface="Arial"/>
              </a:rPr>
              <a:t>.</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rPr lang="en-US" sz="1800">
                <a:latin typeface="Arial"/>
                <a:ea typeface="Arial"/>
                <a:cs typeface="Arial"/>
                <a:sym typeface="Arial"/>
              </a:rPr>
              <a:t>We </a:t>
            </a:r>
            <a:r>
              <a:rPr lang="en-US" sz="1800">
                <a:solidFill>
                  <a:schemeClr val="accent2"/>
                </a:solidFill>
                <a:highlight>
                  <a:schemeClr val="dk1"/>
                </a:highlight>
                <a:latin typeface="Arial"/>
                <a:ea typeface="Arial"/>
                <a:cs typeface="Arial"/>
                <a:sym typeface="Arial"/>
              </a:rPr>
              <a:t>cannot</a:t>
            </a:r>
            <a:r>
              <a:rPr lang="en-US" sz="1800">
                <a:latin typeface="Arial"/>
                <a:ea typeface="Arial"/>
                <a:cs typeface="Arial"/>
                <a:sym typeface="Arial"/>
              </a:rPr>
              <a:t> directly use WHERE clause to filter the aggregation results</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Consolas"/>
              <a:ea typeface="Consolas"/>
              <a:cs typeface="Consolas"/>
              <a:sym typeface="Consolas"/>
            </a:endParaRPr>
          </a:p>
        </p:txBody>
      </p:sp>
      <p:sp>
        <p:nvSpPr>
          <p:cNvPr id="591" name="Google Shape;591;p23"/>
          <p:cNvSpPr txBox="1"/>
          <p:nvPr/>
        </p:nvSpPr>
        <p:spPr>
          <a:xfrm>
            <a:off x="4265050" y="146200"/>
            <a:ext cx="70884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Filtering Aggregated Values</a:t>
            </a:r>
            <a:endParaRPr b="0" i="0" sz="3500" u="none" cap="none" strike="noStrike">
              <a:solidFill>
                <a:srgbClr val="3E4754"/>
              </a:solidFill>
              <a:latin typeface="Arial"/>
              <a:ea typeface="Arial"/>
              <a:cs typeface="Arial"/>
              <a:sym typeface="Arial"/>
            </a:endParaRPr>
          </a:p>
        </p:txBody>
      </p:sp>
      <p:sp>
        <p:nvSpPr>
          <p:cNvPr id="592" name="Google Shape;592;p23"/>
          <p:cNvSpPr/>
          <p:nvPr/>
        </p:nvSpPr>
        <p:spPr>
          <a:xfrm>
            <a:off x="4265050" y="3884400"/>
            <a:ext cx="4943400" cy="23223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SELECT </a:t>
            </a:r>
            <a:endParaRPr b="0" i="0" sz="1600" u="none" cap="none" strike="noStrike">
              <a:solidFill>
                <a:schemeClr val="lt1"/>
              </a:solidFill>
              <a:latin typeface="Consolas"/>
              <a:ea typeface="Consolas"/>
              <a:cs typeface="Consolas"/>
              <a:sym typeface="Consolas"/>
            </a:endParaRPr>
          </a:p>
          <a:p>
            <a:pPr indent="45720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year, </a:t>
            </a:r>
            <a:endParaRPr b="0" i="0" sz="1600" u="none" cap="none" strike="noStrike">
              <a:solidFill>
                <a:schemeClr val="lt1"/>
              </a:solidFill>
              <a:latin typeface="Consolas"/>
              <a:ea typeface="Consolas"/>
              <a:cs typeface="Consolas"/>
              <a:sym typeface="Consolas"/>
            </a:endParaRPr>
          </a:p>
          <a:p>
            <a:pPr indent="45720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AVG(rating) AS avg_rating </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FROM sample_movies</a:t>
            </a:r>
            <a:endParaRPr b="0" i="0" sz="1600" u="none" cap="none" strike="noStrike">
              <a:solidFill>
                <a:schemeClr val="lt1"/>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accent2"/>
                </a:solidFill>
                <a:latin typeface="Consolas"/>
                <a:ea typeface="Consolas"/>
                <a:cs typeface="Consolas"/>
                <a:sym typeface="Consolas"/>
              </a:rPr>
              <a:t>WHERE AVG(rating)&gt;=8 -- causes error</a:t>
            </a:r>
            <a:endParaRPr b="0" i="0" sz="1600" u="none" cap="none" strike="noStrike">
              <a:solidFill>
                <a:schemeClr val="accent2"/>
              </a:solidFill>
              <a:latin typeface="Consolas"/>
              <a:ea typeface="Consolas"/>
              <a:cs typeface="Consolas"/>
              <a:sym typeface="Consolas"/>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GROUP BY year</a:t>
            </a:r>
            <a:endParaRPr b="0" i="0" sz="1600" u="none" cap="none" strike="noStrike">
              <a:solidFill>
                <a:schemeClr val="lt1"/>
              </a:solidFill>
              <a:latin typeface="Consolas"/>
              <a:ea typeface="Consolas"/>
              <a:cs typeface="Consolas"/>
              <a:sym typeface="Consolas"/>
            </a:endParaRPr>
          </a:p>
        </p:txBody>
      </p:sp>
      <p:graphicFrame>
        <p:nvGraphicFramePr>
          <p:cNvPr id="593" name="Google Shape;593;p23"/>
          <p:cNvGraphicFramePr/>
          <p:nvPr/>
        </p:nvGraphicFramePr>
        <p:xfrm>
          <a:off x="754775" y="1264875"/>
          <a:ext cx="3000000" cy="3000000"/>
        </p:xfrm>
        <a:graphic>
          <a:graphicData uri="http://schemas.openxmlformats.org/drawingml/2006/table">
            <a:tbl>
              <a:tblPr>
                <a:noFill/>
                <a:tableStyleId>{CE7067D3-EC51-43AC-B40C-FBC4B9B2D841}</a:tableStyleId>
              </a:tblPr>
              <a:tblGrid>
                <a:gridCol w="908050"/>
                <a:gridCol w="1548050"/>
              </a:tblGrid>
              <a:tr h="4035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year</a:t>
                      </a:r>
                      <a:endParaRPr b="1" sz="14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avg_rating</a:t>
                      </a:r>
                      <a:endParaRPr b="1" sz="14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1994</a:t>
                      </a:r>
                      <a:endParaRPr sz="14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7.13</a:t>
                      </a:r>
                      <a:endParaRPr sz="14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2009</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8.13</a:t>
                      </a:r>
                      <a:endParaRPr sz="1400" u="none" cap="none" strike="noStrike">
                        <a:latin typeface="Arial"/>
                        <a:ea typeface="Arial"/>
                        <a:cs typeface="Arial"/>
                        <a:sym typeface="Arial"/>
                      </a:endParaRPr>
                    </a:p>
                  </a:txBody>
                  <a:tcPr marT="91425" marB="91425" marR="91425" marL="91425">
                    <a:solidFill>
                      <a:schemeClr val="accent6"/>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4"/>
          <p:cNvSpPr txBox="1"/>
          <p:nvPr>
            <p:ph idx="1" type="body"/>
          </p:nvPr>
        </p:nvSpPr>
        <p:spPr>
          <a:xfrm>
            <a:off x="4268925" y="1207300"/>
            <a:ext cx="5485800" cy="1061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1800">
                <a:latin typeface="Arial"/>
                <a:ea typeface="Arial"/>
                <a:cs typeface="Arial"/>
                <a:sym typeface="Arial"/>
              </a:rPr>
              <a:t>We can use </a:t>
            </a:r>
            <a:r>
              <a:rPr lang="en-US" sz="1800">
                <a:highlight>
                  <a:schemeClr val="accent6"/>
                </a:highlight>
                <a:latin typeface="Arial"/>
                <a:ea typeface="Arial"/>
                <a:cs typeface="Arial"/>
                <a:sym typeface="Arial"/>
              </a:rPr>
              <a:t>WHERE</a:t>
            </a:r>
            <a:r>
              <a:rPr lang="en-US" sz="1800">
                <a:latin typeface="Arial"/>
                <a:ea typeface="Arial"/>
                <a:cs typeface="Arial"/>
                <a:sym typeface="Arial"/>
              </a:rPr>
              <a:t> clause to filter aggregation results, but will need to leverage subquery to store the aggregation results first</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Consolas"/>
              <a:ea typeface="Consolas"/>
              <a:cs typeface="Consolas"/>
              <a:sym typeface="Consolas"/>
            </a:endParaRPr>
          </a:p>
        </p:txBody>
      </p:sp>
      <p:sp>
        <p:nvSpPr>
          <p:cNvPr id="599" name="Google Shape;599;p24"/>
          <p:cNvSpPr txBox="1"/>
          <p:nvPr/>
        </p:nvSpPr>
        <p:spPr>
          <a:xfrm>
            <a:off x="4268925" y="146200"/>
            <a:ext cx="70848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Solution 1 - Using Subquery</a:t>
            </a:r>
            <a:endParaRPr b="0" i="0" sz="3500" u="none" cap="none" strike="noStrike">
              <a:solidFill>
                <a:srgbClr val="3E4754"/>
              </a:solidFill>
              <a:latin typeface="Arial"/>
              <a:ea typeface="Arial"/>
              <a:cs typeface="Arial"/>
              <a:sym typeface="Arial"/>
            </a:endParaRPr>
          </a:p>
        </p:txBody>
      </p:sp>
      <p:sp>
        <p:nvSpPr>
          <p:cNvPr id="600" name="Google Shape;600;p24"/>
          <p:cNvSpPr/>
          <p:nvPr/>
        </p:nvSpPr>
        <p:spPr>
          <a:xfrm>
            <a:off x="4268925" y="2518000"/>
            <a:ext cx="4943400" cy="3585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SELECT </a:t>
            </a:r>
            <a:endParaRPr b="0" i="0" sz="16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year, </a:t>
            </a:r>
            <a:endParaRPr b="0" i="0" sz="16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avg_rating </a:t>
            </a:r>
            <a:endParaRPr b="0" i="0" sz="16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FROM</a:t>
            </a:r>
            <a:endParaRPr b="0" i="0" sz="16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rgbClr val="FFF2CC"/>
                </a:highlight>
                <a:latin typeface="Consolas"/>
                <a:ea typeface="Consolas"/>
                <a:cs typeface="Consolas"/>
                <a:sym typeface="Consolas"/>
              </a:rPr>
              <a:t>SELECT </a:t>
            </a:r>
            <a:endParaRPr b="0" i="0" sz="1600" u="none" cap="none" strike="noStrike">
              <a:solidFill>
                <a:schemeClr val="dk1"/>
              </a:solidFill>
              <a:highlight>
                <a:srgbClr val="FFF2CC"/>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rgbClr val="FFF2CC"/>
                </a:highlight>
                <a:latin typeface="Consolas"/>
                <a:ea typeface="Consolas"/>
                <a:cs typeface="Consolas"/>
                <a:sym typeface="Consolas"/>
              </a:rPr>
              <a:t>year, </a:t>
            </a:r>
            <a:endParaRPr b="0" i="0" sz="1600" u="none" cap="none" strike="noStrike">
              <a:solidFill>
                <a:schemeClr val="dk1"/>
              </a:solidFill>
              <a:highlight>
                <a:srgbClr val="FFF2CC"/>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rgbClr val="FFF2CC"/>
                </a:highlight>
                <a:latin typeface="Consolas"/>
                <a:ea typeface="Consolas"/>
                <a:cs typeface="Consolas"/>
                <a:sym typeface="Consolas"/>
              </a:rPr>
              <a:t>AVG(rating) AS avg_rating </a:t>
            </a:r>
            <a:endParaRPr b="0" i="0" sz="1600" u="none" cap="none" strike="noStrike">
              <a:solidFill>
                <a:schemeClr val="dk1"/>
              </a:solidFill>
              <a:highlight>
                <a:srgbClr val="FFF2CC"/>
              </a:highlight>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rgbClr val="FFF2CC"/>
                </a:highlight>
                <a:latin typeface="Consolas"/>
                <a:ea typeface="Consolas"/>
                <a:cs typeface="Consolas"/>
                <a:sym typeface="Consolas"/>
              </a:rPr>
              <a:t>FROM sample_movies</a:t>
            </a:r>
            <a:endParaRPr b="0" i="0" sz="1600" u="none" cap="none" strike="noStrike">
              <a:solidFill>
                <a:schemeClr val="dk1"/>
              </a:solidFill>
              <a:highlight>
                <a:srgbClr val="FFF2CC"/>
              </a:highlight>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rgbClr val="FFF2CC"/>
                </a:highlight>
                <a:latin typeface="Consolas"/>
                <a:ea typeface="Consolas"/>
                <a:cs typeface="Consolas"/>
                <a:sym typeface="Consolas"/>
              </a:rPr>
              <a:t>GROUP BY year</a:t>
            </a:r>
            <a:endParaRPr b="0" i="0" sz="1600" u="none" cap="none" strike="noStrike">
              <a:solidFill>
                <a:schemeClr val="dk1"/>
              </a:solidFill>
              <a:highlight>
                <a:srgbClr val="FFF2CC"/>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lt1"/>
                </a:solidFill>
                <a:latin typeface="Consolas"/>
                <a:ea typeface="Consolas"/>
                <a:cs typeface="Consolas"/>
                <a:sym typeface="Consolas"/>
              </a:rPr>
              <a:t>)</a:t>
            </a:r>
            <a:endParaRPr b="0" i="0" sz="16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chemeClr val="accent6"/>
                </a:highlight>
                <a:latin typeface="Consolas"/>
                <a:ea typeface="Consolas"/>
                <a:cs typeface="Consolas"/>
                <a:sym typeface="Consolas"/>
              </a:rPr>
              <a:t>WHERE avg_rating &gt;= 8</a:t>
            </a:r>
            <a:r>
              <a:rPr b="0" i="0" lang="en-US" sz="1600" u="none" cap="none" strike="noStrike">
                <a:solidFill>
                  <a:schemeClr val="lt1"/>
                </a:solidFill>
                <a:latin typeface="Consolas"/>
                <a:ea typeface="Consolas"/>
                <a:cs typeface="Consolas"/>
                <a:sym typeface="Consolas"/>
              </a:rPr>
              <a:t> -- this works</a:t>
            </a:r>
            <a:endParaRPr b="0" i="0" sz="1600" u="none" cap="none" strike="noStrike">
              <a:solidFill>
                <a:schemeClr val="lt1"/>
              </a:solidFill>
              <a:latin typeface="Consolas"/>
              <a:ea typeface="Consolas"/>
              <a:cs typeface="Consolas"/>
              <a:sym typeface="Consolas"/>
            </a:endParaRPr>
          </a:p>
        </p:txBody>
      </p:sp>
      <p:sp>
        <p:nvSpPr>
          <p:cNvPr id="601" name="Google Shape;601;p24"/>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602" name="Google Shape;602;p24"/>
          <p:cNvGraphicFramePr/>
          <p:nvPr/>
        </p:nvGraphicFramePr>
        <p:xfrm>
          <a:off x="221375" y="3703275"/>
          <a:ext cx="3000000" cy="3000000"/>
        </p:xfrm>
        <a:graphic>
          <a:graphicData uri="http://schemas.openxmlformats.org/drawingml/2006/table">
            <a:tbl>
              <a:tblPr>
                <a:noFill/>
                <a:tableStyleId>{CE7067D3-EC51-43AC-B40C-FBC4B9B2D841}</a:tableStyleId>
              </a:tblPr>
              <a:tblGrid>
                <a:gridCol w="908050"/>
                <a:gridCol w="1548050"/>
              </a:tblGrid>
              <a:tr h="4035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year</a:t>
                      </a:r>
                      <a:endParaRPr b="1" sz="14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avg_rating</a:t>
                      </a:r>
                      <a:endParaRPr b="1" sz="14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1994</a:t>
                      </a:r>
                      <a:endParaRPr sz="14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7.13</a:t>
                      </a:r>
                      <a:endParaRPr sz="14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2009</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8.13</a:t>
                      </a:r>
                      <a:endParaRPr sz="1400" u="none" cap="none" strike="noStrike">
                        <a:latin typeface="Arial"/>
                        <a:ea typeface="Arial"/>
                        <a:cs typeface="Arial"/>
                        <a:sym typeface="Arial"/>
                      </a:endParaRPr>
                    </a:p>
                  </a:txBody>
                  <a:tcPr marT="91425" marB="91425" marR="91425" marL="91425">
                    <a:solidFill>
                      <a:schemeClr val="accent6"/>
                    </a:solidFill>
                  </a:tcPr>
                </a:tc>
              </a:tr>
            </a:tbl>
          </a:graphicData>
        </a:graphic>
      </p:graphicFrame>
      <p:graphicFrame>
        <p:nvGraphicFramePr>
          <p:cNvPr id="603" name="Google Shape;603;p24"/>
          <p:cNvGraphicFramePr/>
          <p:nvPr/>
        </p:nvGraphicFramePr>
        <p:xfrm>
          <a:off x="221375" y="5483113"/>
          <a:ext cx="3000000" cy="3000000"/>
        </p:xfrm>
        <a:graphic>
          <a:graphicData uri="http://schemas.openxmlformats.org/drawingml/2006/table">
            <a:tbl>
              <a:tblPr>
                <a:noFill/>
                <a:tableStyleId>{CE7067D3-EC51-43AC-B40C-FBC4B9B2D841}</a:tableStyleId>
              </a:tblPr>
              <a:tblGrid>
                <a:gridCol w="908050"/>
                <a:gridCol w="1548050"/>
              </a:tblGrid>
              <a:tr h="4035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year</a:t>
                      </a:r>
                      <a:endParaRPr b="1" sz="14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avg_rating</a:t>
                      </a:r>
                      <a:endParaRPr b="1" sz="14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2009</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8.13</a:t>
                      </a:r>
                      <a:endParaRPr sz="1400" u="none" cap="none" strike="noStrike">
                        <a:latin typeface="Arial"/>
                        <a:ea typeface="Arial"/>
                        <a:cs typeface="Arial"/>
                        <a:sym typeface="Arial"/>
                      </a:endParaRPr>
                    </a:p>
                  </a:txBody>
                  <a:tcPr marT="91425" marB="91425" marR="91425" marL="91425">
                    <a:solidFill>
                      <a:schemeClr val="accent6"/>
                    </a:solidFill>
                  </a:tcPr>
                </a:tc>
              </a:tr>
            </a:tbl>
          </a:graphicData>
        </a:graphic>
      </p:graphicFrame>
      <p:sp>
        <p:nvSpPr>
          <p:cNvPr id="604" name="Google Shape;604;p24"/>
          <p:cNvSpPr txBox="1"/>
          <p:nvPr/>
        </p:nvSpPr>
        <p:spPr>
          <a:xfrm>
            <a:off x="107788" y="50547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Results</a:t>
            </a:r>
            <a:endParaRPr b="1" i="0" sz="1400" u="none" cap="none" strike="noStrike">
              <a:solidFill>
                <a:srgbClr val="FFFFFF"/>
              </a:solidFill>
              <a:latin typeface="Arial"/>
              <a:ea typeface="Arial"/>
              <a:cs typeface="Arial"/>
              <a:sym typeface="Arial"/>
            </a:endParaRPr>
          </a:p>
        </p:txBody>
      </p:sp>
      <p:sp>
        <p:nvSpPr>
          <p:cNvPr id="605" name="Google Shape;605;p24"/>
          <p:cNvSpPr txBox="1"/>
          <p:nvPr/>
        </p:nvSpPr>
        <p:spPr>
          <a:xfrm>
            <a:off x="107788" y="33021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Subquery Results</a:t>
            </a:r>
            <a:endParaRPr b="1" i="0" sz="1400" u="none" cap="none" strike="noStrike">
              <a:solidFill>
                <a:srgbClr val="FFFFFF"/>
              </a:solidFill>
              <a:latin typeface="Arial"/>
              <a:ea typeface="Arial"/>
              <a:cs typeface="Arial"/>
              <a:sym typeface="Arial"/>
            </a:endParaRPr>
          </a:p>
        </p:txBody>
      </p:sp>
      <p:graphicFrame>
        <p:nvGraphicFramePr>
          <p:cNvPr id="606" name="Google Shape;606;p24"/>
          <p:cNvGraphicFramePr/>
          <p:nvPr/>
        </p:nvGraphicFramePr>
        <p:xfrm>
          <a:off x="221375" y="708913"/>
          <a:ext cx="3000000" cy="3000000"/>
        </p:xfrm>
        <a:graphic>
          <a:graphicData uri="http://schemas.openxmlformats.org/drawingml/2006/table">
            <a:tbl>
              <a:tblPr>
                <a:noFill/>
                <a:tableStyleId>{CE7067D3-EC51-43AC-B40C-FBC4B9B2D841}</a:tableStyleId>
              </a:tblPr>
              <a:tblGrid>
                <a:gridCol w="491225"/>
                <a:gridCol w="962600"/>
                <a:gridCol w="1018550"/>
                <a:gridCol w="1018550"/>
              </a:tblGrid>
              <a:tr h="195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A</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B</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C</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D</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E</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F</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607" name="Google Shape;607;p24"/>
          <p:cNvSpPr txBox="1"/>
          <p:nvPr/>
        </p:nvSpPr>
        <p:spPr>
          <a:xfrm>
            <a:off x="107788" y="3303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Table: sample_movies</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5"/>
          <p:cNvSpPr/>
          <p:nvPr/>
        </p:nvSpPr>
        <p:spPr>
          <a:xfrm>
            <a:off x="0" y="-10225"/>
            <a:ext cx="3858900" cy="688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25"/>
          <p:cNvSpPr txBox="1"/>
          <p:nvPr>
            <p:ph idx="1" type="body"/>
          </p:nvPr>
        </p:nvSpPr>
        <p:spPr>
          <a:xfrm>
            <a:off x="4278575" y="1207300"/>
            <a:ext cx="6535800" cy="666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US" sz="1800">
                <a:latin typeface="Arial"/>
                <a:ea typeface="Arial"/>
                <a:cs typeface="Arial"/>
                <a:sym typeface="Arial"/>
              </a:rPr>
              <a:t>To simplify the query, we can use HAVING clause to filter aggregation result while keeping the query simple</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Arial"/>
              <a:ea typeface="Arial"/>
              <a:cs typeface="Arial"/>
              <a:sym typeface="Arial"/>
            </a:endParaRPr>
          </a:p>
          <a:p>
            <a:pPr indent="0" lvl="0" marL="0" rtl="0" algn="l">
              <a:lnSpc>
                <a:spcPct val="150000"/>
              </a:lnSpc>
              <a:spcBef>
                <a:spcPts val="0"/>
              </a:spcBef>
              <a:spcAft>
                <a:spcPts val="0"/>
              </a:spcAft>
              <a:buSzPts val="1800"/>
              <a:buNone/>
            </a:pPr>
            <a:r>
              <a:t/>
            </a:r>
            <a:endParaRPr sz="1800">
              <a:latin typeface="Consolas"/>
              <a:ea typeface="Consolas"/>
              <a:cs typeface="Consolas"/>
              <a:sym typeface="Consolas"/>
            </a:endParaRPr>
          </a:p>
        </p:txBody>
      </p:sp>
      <p:sp>
        <p:nvSpPr>
          <p:cNvPr id="614" name="Google Shape;614;p25"/>
          <p:cNvSpPr txBox="1"/>
          <p:nvPr/>
        </p:nvSpPr>
        <p:spPr>
          <a:xfrm>
            <a:off x="4278575" y="146200"/>
            <a:ext cx="7075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Solution 2 - HAVING keyword</a:t>
            </a:r>
            <a:endParaRPr b="0" i="0" sz="3500" u="none" cap="none" strike="noStrike">
              <a:solidFill>
                <a:srgbClr val="3E4754"/>
              </a:solidFill>
              <a:latin typeface="Arial"/>
              <a:ea typeface="Arial"/>
              <a:cs typeface="Arial"/>
              <a:sym typeface="Arial"/>
            </a:endParaRPr>
          </a:p>
        </p:txBody>
      </p:sp>
      <p:sp>
        <p:nvSpPr>
          <p:cNvPr id="615" name="Google Shape;615;p25"/>
          <p:cNvSpPr/>
          <p:nvPr/>
        </p:nvSpPr>
        <p:spPr>
          <a:xfrm>
            <a:off x="8380100" y="2898125"/>
            <a:ext cx="3682200" cy="2720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SELECT </a:t>
            </a:r>
            <a:endParaRPr b="0" i="0" sz="12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year, </a:t>
            </a:r>
            <a:endParaRPr b="0" i="0" sz="12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avg_rating </a:t>
            </a:r>
            <a:endParaRPr b="0" i="0" sz="12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FROM</a:t>
            </a:r>
            <a:endParaRPr b="0" i="0" sz="12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SELECT </a:t>
            </a:r>
            <a:endParaRPr b="0" i="0" sz="1200" u="none" cap="none" strike="noStrike">
              <a:solidFill>
                <a:schemeClr val="lt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year, </a:t>
            </a:r>
            <a:endParaRPr b="0" i="0" sz="1200" u="none" cap="none" strike="noStrike">
              <a:solidFill>
                <a:schemeClr val="lt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AVG(rating) AS avg_rating </a:t>
            </a:r>
            <a:endParaRPr b="0" i="0" sz="1200" u="none" cap="none" strike="noStrike">
              <a:solidFill>
                <a:schemeClr val="lt1"/>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FROM sample_movies</a:t>
            </a:r>
            <a:endParaRPr b="0" i="0" sz="1200" u="none" cap="none" strike="noStrike">
              <a:solidFill>
                <a:schemeClr val="accent2"/>
              </a:solidFill>
              <a:latin typeface="Consolas"/>
              <a:ea typeface="Consolas"/>
              <a:cs typeface="Consolas"/>
              <a:sym typeface="Consolas"/>
            </a:endParaRPr>
          </a:p>
          <a:p>
            <a:pPr indent="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GROUP BY year</a:t>
            </a:r>
            <a:endParaRPr b="0" i="0" sz="12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WHERE avg_rating&gt;=8</a:t>
            </a:r>
            <a:endParaRPr b="0" i="0" sz="1200" u="none" cap="none" strike="noStrike">
              <a:solidFill>
                <a:schemeClr val="lt1"/>
              </a:solidFill>
              <a:latin typeface="Consolas"/>
              <a:ea typeface="Consolas"/>
              <a:cs typeface="Consolas"/>
              <a:sym typeface="Consolas"/>
            </a:endParaRPr>
          </a:p>
        </p:txBody>
      </p:sp>
      <p:sp>
        <p:nvSpPr>
          <p:cNvPr id="616" name="Google Shape;616;p25"/>
          <p:cNvSpPr/>
          <p:nvPr/>
        </p:nvSpPr>
        <p:spPr>
          <a:xfrm>
            <a:off x="4144500" y="2898125"/>
            <a:ext cx="3947400" cy="1902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SELECT </a:t>
            </a:r>
            <a:endParaRPr b="0" i="0" sz="14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year, </a:t>
            </a:r>
            <a:endParaRPr b="0" i="0" sz="14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highlight>
                  <a:schemeClr val="accent3"/>
                </a:highlight>
                <a:latin typeface="Consolas"/>
                <a:ea typeface="Consolas"/>
                <a:cs typeface="Consolas"/>
                <a:sym typeface="Consolas"/>
              </a:rPr>
              <a:t>AVG(rating)</a:t>
            </a:r>
            <a:r>
              <a:rPr b="0" i="0" lang="en-US" sz="1400" u="none" cap="none" strike="noStrike">
                <a:solidFill>
                  <a:schemeClr val="lt1"/>
                </a:solidFill>
                <a:latin typeface="Consolas"/>
                <a:ea typeface="Consolas"/>
                <a:cs typeface="Consolas"/>
                <a:sym typeface="Consolas"/>
              </a:rPr>
              <a:t> AS avg_rating </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FROM sample_movies</a:t>
            </a:r>
            <a:endParaRPr b="0" i="0" sz="1400" u="none" cap="none" strike="noStrike">
              <a:solidFill>
                <a:schemeClr val="accent2"/>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GROUP BY year</a:t>
            </a:r>
            <a:endParaRPr b="0" i="0" sz="14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chemeClr val="dk1"/>
                </a:solidFill>
                <a:highlight>
                  <a:schemeClr val="accent6"/>
                </a:highlight>
                <a:latin typeface="Consolas"/>
                <a:ea typeface="Consolas"/>
                <a:cs typeface="Consolas"/>
                <a:sym typeface="Consolas"/>
              </a:rPr>
              <a:t>HAVING AVG(rating) &gt;= 8</a:t>
            </a:r>
            <a:endParaRPr b="0" i="0" sz="1400" u="none" cap="none" strike="noStrike">
              <a:solidFill>
                <a:schemeClr val="dk1"/>
              </a:solidFill>
              <a:highlight>
                <a:schemeClr val="accent6"/>
              </a:highlight>
              <a:latin typeface="Consolas"/>
              <a:ea typeface="Consolas"/>
              <a:cs typeface="Consolas"/>
              <a:sym typeface="Consolas"/>
            </a:endParaRPr>
          </a:p>
        </p:txBody>
      </p:sp>
      <p:sp>
        <p:nvSpPr>
          <p:cNvPr id="617" name="Google Shape;617;p25"/>
          <p:cNvSpPr txBox="1"/>
          <p:nvPr/>
        </p:nvSpPr>
        <p:spPr>
          <a:xfrm>
            <a:off x="8380100" y="2325425"/>
            <a:ext cx="2938200" cy="572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Solution 1 with Subquery</a:t>
            </a:r>
            <a:endParaRPr b="1" i="0" sz="1400" u="none" cap="none" strike="noStrike">
              <a:solidFill>
                <a:srgbClr val="1C1D21"/>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(Much longer query)</a:t>
            </a:r>
            <a:endParaRPr b="1" i="0" sz="1400" u="none" cap="none" strike="noStrike">
              <a:solidFill>
                <a:srgbClr val="1C1D21"/>
              </a:solidFill>
              <a:latin typeface="Arial"/>
              <a:ea typeface="Arial"/>
              <a:cs typeface="Arial"/>
              <a:sym typeface="Arial"/>
            </a:endParaRPr>
          </a:p>
        </p:txBody>
      </p:sp>
      <p:sp>
        <p:nvSpPr>
          <p:cNvPr id="618" name="Google Shape;618;p25"/>
          <p:cNvSpPr txBox="1"/>
          <p:nvPr/>
        </p:nvSpPr>
        <p:spPr>
          <a:xfrm>
            <a:off x="4144500" y="2325425"/>
            <a:ext cx="3947400" cy="572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Solution 2 with </a:t>
            </a:r>
            <a:r>
              <a:rPr b="1" i="0" lang="en-US" sz="1400" u="none" cap="none" strike="noStrike">
                <a:solidFill>
                  <a:srgbClr val="1C1D21"/>
                </a:solidFill>
                <a:highlight>
                  <a:schemeClr val="accent2"/>
                </a:highlight>
                <a:latin typeface="Arial"/>
                <a:ea typeface="Arial"/>
                <a:cs typeface="Arial"/>
                <a:sym typeface="Arial"/>
              </a:rPr>
              <a:t>HAVING keyword</a:t>
            </a:r>
            <a:endParaRPr b="1" i="0" sz="1400" u="none" cap="none" strike="noStrike">
              <a:solidFill>
                <a:srgbClr val="1C1D21"/>
              </a:solidFill>
              <a:highlight>
                <a:schemeClr val="accent2"/>
              </a:highlight>
              <a:latin typeface="Arial"/>
              <a:ea typeface="Arial"/>
              <a:cs typeface="Arial"/>
              <a:sym typeface="Arial"/>
            </a:endParaRPr>
          </a:p>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(Much longer query)</a:t>
            </a:r>
            <a:endParaRPr b="1" i="0" sz="1400" u="none" cap="none" strike="noStrike">
              <a:solidFill>
                <a:srgbClr val="1C1D21"/>
              </a:solidFill>
              <a:latin typeface="Arial"/>
              <a:ea typeface="Arial"/>
              <a:cs typeface="Arial"/>
              <a:sym typeface="Arial"/>
            </a:endParaRPr>
          </a:p>
        </p:txBody>
      </p:sp>
      <p:graphicFrame>
        <p:nvGraphicFramePr>
          <p:cNvPr id="619" name="Google Shape;619;p25"/>
          <p:cNvGraphicFramePr/>
          <p:nvPr/>
        </p:nvGraphicFramePr>
        <p:xfrm>
          <a:off x="221375" y="4644913"/>
          <a:ext cx="3000000" cy="3000000"/>
        </p:xfrm>
        <a:graphic>
          <a:graphicData uri="http://schemas.openxmlformats.org/drawingml/2006/table">
            <a:tbl>
              <a:tblPr>
                <a:noFill/>
                <a:tableStyleId>{CE7067D3-EC51-43AC-B40C-FBC4B9B2D841}</a:tableStyleId>
              </a:tblPr>
              <a:tblGrid>
                <a:gridCol w="908050"/>
                <a:gridCol w="1548050"/>
              </a:tblGrid>
              <a:tr h="403575">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year</a:t>
                      </a:r>
                      <a:endParaRPr b="1" sz="14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avg_rating</a:t>
                      </a:r>
                      <a:endParaRPr b="1" sz="1400" u="none" cap="none" strike="noStrike">
                        <a:latin typeface="Arial"/>
                        <a:ea typeface="Arial"/>
                        <a:cs typeface="Arial"/>
                        <a:sym typeface="Arial"/>
                      </a:endParaRPr>
                    </a:p>
                  </a:txBody>
                  <a:tcPr marT="91425" marB="91425" marR="91425" marL="91425">
                    <a:solidFill>
                      <a:schemeClr val="lt1"/>
                    </a:solidFill>
                  </a:tcPr>
                </a:tc>
              </a:tr>
              <a:tr h="2623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2009</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8.13</a:t>
                      </a:r>
                      <a:endParaRPr sz="1400" u="none" cap="none" strike="noStrike">
                        <a:latin typeface="Arial"/>
                        <a:ea typeface="Arial"/>
                        <a:cs typeface="Arial"/>
                        <a:sym typeface="Arial"/>
                      </a:endParaRPr>
                    </a:p>
                  </a:txBody>
                  <a:tcPr marT="91425" marB="91425" marR="91425" marL="91425">
                    <a:solidFill>
                      <a:schemeClr val="accent6"/>
                    </a:solidFill>
                  </a:tcPr>
                </a:tc>
              </a:tr>
            </a:tbl>
          </a:graphicData>
        </a:graphic>
      </p:graphicFrame>
      <p:sp>
        <p:nvSpPr>
          <p:cNvPr id="620" name="Google Shape;620;p25"/>
          <p:cNvSpPr txBox="1"/>
          <p:nvPr/>
        </p:nvSpPr>
        <p:spPr>
          <a:xfrm>
            <a:off x="107788" y="42165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Results</a:t>
            </a:r>
            <a:endParaRPr b="1" i="0" sz="1400" u="none" cap="none" strike="noStrike">
              <a:solidFill>
                <a:srgbClr val="FFFFFF"/>
              </a:solidFill>
              <a:latin typeface="Arial"/>
              <a:ea typeface="Arial"/>
              <a:cs typeface="Arial"/>
              <a:sym typeface="Arial"/>
            </a:endParaRPr>
          </a:p>
        </p:txBody>
      </p:sp>
      <p:graphicFrame>
        <p:nvGraphicFramePr>
          <p:cNvPr id="621" name="Google Shape;621;p25"/>
          <p:cNvGraphicFramePr/>
          <p:nvPr/>
        </p:nvGraphicFramePr>
        <p:xfrm>
          <a:off x="221375" y="1394713"/>
          <a:ext cx="3000000" cy="3000000"/>
        </p:xfrm>
        <a:graphic>
          <a:graphicData uri="http://schemas.openxmlformats.org/drawingml/2006/table">
            <a:tbl>
              <a:tblPr>
                <a:noFill/>
                <a:tableStyleId>{CE7067D3-EC51-43AC-B40C-FBC4B9B2D841}</a:tableStyleId>
              </a:tblPr>
              <a:tblGrid>
                <a:gridCol w="491225"/>
                <a:gridCol w="962600"/>
                <a:gridCol w="1018550"/>
                <a:gridCol w="1018550"/>
              </a:tblGrid>
              <a:tr h="19545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A</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B</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C</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1994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D</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7.2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E</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8.2</a:t>
                      </a:r>
                      <a:endParaRPr sz="1200" u="none" cap="none" strike="noStrike">
                        <a:latin typeface="Arial"/>
                        <a:ea typeface="Arial"/>
                        <a:cs typeface="Arial"/>
                        <a:sym typeface="Arial"/>
                      </a:endParaRPr>
                    </a:p>
                  </a:txBody>
                  <a:tcPr marT="91425" marB="91425" marR="91425" marL="91425">
                    <a:solidFill>
                      <a:schemeClr val="lt1"/>
                    </a:solidFill>
                  </a:tcPr>
                </a:tc>
              </a:tr>
              <a:tr h="293175">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F</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622" name="Google Shape;622;p25"/>
          <p:cNvSpPr txBox="1"/>
          <p:nvPr/>
        </p:nvSpPr>
        <p:spPr>
          <a:xfrm>
            <a:off x="107788" y="1016125"/>
            <a:ext cx="3490800" cy="378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FFFFFF"/>
                </a:solidFill>
                <a:latin typeface="Arial"/>
                <a:ea typeface="Arial"/>
                <a:cs typeface="Arial"/>
                <a:sym typeface="Arial"/>
              </a:rPr>
              <a:t>Table: sample_movies</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26"/>
          <p:cNvSpPr/>
          <p:nvPr/>
        </p:nvSpPr>
        <p:spPr>
          <a:xfrm rot="5400000">
            <a:off x="-1630587" y="1614163"/>
            <a:ext cx="6858000" cy="3629675"/>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28" name="Google Shape;628;p26"/>
          <p:cNvPicPr preferRelativeResize="0"/>
          <p:nvPr/>
        </p:nvPicPr>
        <p:blipFill rotWithShape="1">
          <a:blip r:embed="rId3">
            <a:alphaModFix/>
          </a:blip>
          <a:srcRect b="0" l="0" r="0" t="0"/>
          <a:stretch/>
        </p:blipFill>
        <p:spPr>
          <a:xfrm>
            <a:off x="797111" y="4038467"/>
            <a:ext cx="2933798" cy="2933798"/>
          </a:xfrm>
          <a:prstGeom prst="rect">
            <a:avLst/>
          </a:prstGeom>
          <a:noFill/>
          <a:ln>
            <a:noFill/>
          </a:ln>
        </p:spPr>
      </p:pic>
      <p:sp>
        <p:nvSpPr>
          <p:cNvPr id="629" name="Google Shape;629;p26"/>
          <p:cNvSpPr txBox="1"/>
          <p:nvPr/>
        </p:nvSpPr>
        <p:spPr>
          <a:xfrm>
            <a:off x="1072650" y="5181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Summary</a:t>
            </a:r>
            <a:endParaRPr b="0" i="0" sz="3500" u="none" cap="none" strike="noStrike">
              <a:solidFill>
                <a:srgbClr val="3E4754"/>
              </a:solidFill>
              <a:latin typeface="Arial"/>
              <a:ea typeface="Arial"/>
              <a:cs typeface="Arial"/>
              <a:sym typeface="Arial"/>
            </a:endParaRPr>
          </a:p>
        </p:txBody>
      </p:sp>
      <p:sp>
        <p:nvSpPr>
          <p:cNvPr id="630" name="Google Shape;630;p26"/>
          <p:cNvSpPr txBox="1"/>
          <p:nvPr>
            <p:ph idx="1" type="body"/>
          </p:nvPr>
        </p:nvSpPr>
        <p:spPr>
          <a:xfrm>
            <a:off x="3166650" y="2056000"/>
            <a:ext cx="6093000" cy="32727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We’ve learnt </a:t>
            </a:r>
            <a:r>
              <a:rPr lang="en-US" sz="1800">
                <a:highlight>
                  <a:schemeClr val="accent4"/>
                </a:highlight>
                <a:latin typeface="Arial"/>
                <a:ea typeface="Arial"/>
                <a:cs typeface="Arial"/>
                <a:sym typeface="Arial"/>
              </a:rPr>
              <a:t>subqueries</a:t>
            </a:r>
            <a:r>
              <a:rPr lang="en-US" sz="1800">
                <a:latin typeface="Arial"/>
                <a:ea typeface="Arial"/>
                <a:cs typeface="Arial"/>
                <a:sym typeface="Arial"/>
              </a:rPr>
              <a:t> and </a:t>
            </a:r>
            <a:r>
              <a:rPr lang="en-US" sz="1800">
                <a:highlight>
                  <a:schemeClr val="accent4"/>
                </a:highlight>
                <a:latin typeface="Arial"/>
                <a:ea typeface="Arial"/>
                <a:cs typeface="Arial"/>
                <a:sym typeface="Arial"/>
              </a:rPr>
              <a:t>WITH keyword</a:t>
            </a:r>
            <a:r>
              <a:rPr lang="en-US" sz="1800">
                <a:latin typeface="Arial"/>
                <a:ea typeface="Arial"/>
                <a:cs typeface="Arial"/>
                <a:sym typeface="Arial"/>
              </a:rPr>
              <a:t> for subquery organization</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We’ve learnt </a:t>
            </a:r>
            <a:r>
              <a:rPr lang="en-US" sz="1800">
                <a:highlight>
                  <a:schemeClr val="accent6"/>
                </a:highlight>
                <a:latin typeface="Arial"/>
                <a:ea typeface="Arial"/>
                <a:cs typeface="Arial"/>
                <a:sym typeface="Arial"/>
              </a:rPr>
              <a:t>CASE statement</a:t>
            </a:r>
            <a:r>
              <a:rPr lang="en-US" sz="1800">
                <a:latin typeface="Arial"/>
                <a:ea typeface="Arial"/>
                <a:cs typeface="Arial"/>
                <a:sym typeface="Arial"/>
              </a:rPr>
              <a:t> for working with conditions for data values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We’ve learnt </a:t>
            </a:r>
            <a:r>
              <a:rPr lang="en-US" sz="1800">
                <a:highlight>
                  <a:srgbClr val="D9D2E9"/>
                </a:highlight>
                <a:latin typeface="Arial"/>
                <a:ea typeface="Arial"/>
                <a:cs typeface="Arial"/>
                <a:sym typeface="Arial"/>
              </a:rPr>
              <a:t>aggregations</a:t>
            </a:r>
            <a:r>
              <a:rPr lang="en-US" sz="1800">
                <a:latin typeface="Arial"/>
                <a:ea typeface="Arial"/>
                <a:cs typeface="Arial"/>
                <a:sym typeface="Arial"/>
              </a:rPr>
              <a:t>, followed by </a:t>
            </a:r>
            <a:r>
              <a:rPr lang="en-US" sz="1800">
                <a:highlight>
                  <a:srgbClr val="D9D2E9"/>
                </a:highlight>
                <a:latin typeface="Arial"/>
                <a:ea typeface="Arial"/>
                <a:cs typeface="Arial"/>
                <a:sym typeface="Arial"/>
              </a:rPr>
              <a:t>GROUP BY</a:t>
            </a:r>
            <a:r>
              <a:rPr lang="en-US" sz="1800">
                <a:latin typeface="Arial"/>
                <a:ea typeface="Arial"/>
                <a:cs typeface="Arial"/>
                <a:sym typeface="Arial"/>
              </a:rPr>
              <a:t> and </a:t>
            </a:r>
            <a:r>
              <a:rPr lang="en-US" sz="1800">
                <a:highlight>
                  <a:srgbClr val="D9D2E9"/>
                </a:highlight>
                <a:latin typeface="Arial"/>
                <a:ea typeface="Arial"/>
                <a:cs typeface="Arial"/>
                <a:sym typeface="Arial"/>
              </a:rPr>
              <a:t>HAVING</a:t>
            </a:r>
            <a:r>
              <a:rPr lang="en-US" sz="1800">
                <a:latin typeface="Arial"/>
                <a:ea typeface="Arial"/>
                <a:cs typeface="Arial"/>
                <a:sym typeface="Arial"/>
              </a:rPr>
              <a:t> for data grouping and aggregation filtering</a:t>
            </a:r>
            <a:endParaRPr sz="1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sp>
        <p:nvSpPr>
          <p:cNvPr id="118" name="Google Shape;118;p3"/>
          <p:cNvSpPr/>
          <p:nvPr/>
        </p:nvSpPr>
        <p:spPr>
          <a:xfrm>
            <a:off x="5441049" y="1166224"/>
            <a:ext cx="7799816" cy="6734956"/>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9" name="Google Shape;119;p3"/>
          <p:cNvGrpSpPr/>
          <p:nvPr/>
        </p:nvGrpSpPr>
        <p:grpSpPr>
          <a:xfrm>
            <a:off x="8923271" y="3307227"/>
            <a:ext cx="2993546" cy="2620037"/>
            <a:chOff x="5259751" y="732778"/>
            <a:chExt cx="6557604" cy="5739403"/>
          </a:xfrm>
        </p:grpSpPr>
        <p:grpSp>
          <p:nvGrpSpPr>
            <p:cNvPr id="120" name="Google Shape;120;p3"/>
            <p:cNvGrpSpPr/>
            <p:nvPr/>
          </p:nvGrpSpPr>
          <p:grpSpPr>
            <a:xfrm rot="-819746">
              <a:off x="7170211" y="1966797"/>
              <a:ext cx="818210" cy="1067033"/>
              <a:chOff x="7135192" y="1236172"/>
              <a:chExt cx="818214" cy="1067038"/>
            </a:xfrm>
          </p:grpSpPr>
          <p:sp>
            <p:nvSpPr>
              <p:cNvPr id="121" name="Google Shape;121;p3"/>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2" name="Google Shape;122;p3"/>
              <p:cNvGrpSpPr/>
              <p:nvPr/>
            </p:nvGrpSpPr>
            <p:grpSpPr>
              <a:xfrm>
                <a:off x="7135192" y="1625685"/>
                <a:ext cx="791271" cy="677525"/>
                <a:chOff x="1934025" y="1001650"/>
                <a:chExt cx="415300" cy="355600"/>
              </a:xfrm>
            </p:grpSpPr>
            <p:sp>
              <p:nvSpPr>
                <p:cNvPr id="123" name="Google Shape;123;p3"/>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4" name="Google Shape;124;p3"/>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3"/>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6" name="Google Shape;126;p3"/>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27" name="Google Shape;127;p3"/>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129" name="Google Shape;129;p3"/>
            <p:cNvGrpSpPr/>
            <p:nvPr/>
          </p:nvGrpSpPr>
          <p:grpSpPr>
            <a:xfrm rot="929101">
              <a:off x="10666777" y="845650"/>
              <a:ext cx="970514" cy="919313"/>
              <a:chOff x="2583100" y="2973775"/>
              <a:chExt cx="461550" cy="437200"/>
            </a:xfrm>
          </p:grpSpPr>
          <p:sp>
            <p:nvSpPr>
              <p:cNvPr id="130" name="Google Shape;130;p3"/>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1" name="Google Shape;131;p3"/>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2" name="Google Shape;132;p3"/>
            <p:cNvGrpSpPr/>
            <p:nvPr/>
          </p:nvGrpSpPr>
          <p:grpSpPr>
            <a:xfrm>
              <a:off x="5259751" y="5850496"/>
              <a:ext cx="836142" cy="621685"/>
              <a:chOff x="5247525" y="3007275"/>
              <a:chExt cx="517575" cy="384825"/>
            </a:xfrm>
          </p:grpSpPr>
          <p:sp>
            <p:nvSpPr>
              <p:cNvPr id="133" name="Google Shape;133;p3"/>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5" name="Google Shape;135;p3"/>
            <p:cNvGrpSpPr/>
            <p:nvPr/>
          </p:nvGrpSpPr>
          <p:grpSpPr>
            <a:xfrm rot="-995577">
              <a:off x="8647544" y="3714912"/>
              <a:ext cx="874251" cy="717776"/>
              <a:chOff x="2599525" y="3688600"/>
              <a:chExt cx="428675" cy="351950"/>
            </a:xfrm>
          </p:grpSpPr>
          <p:sp>
            <p:nvSpPr>
              <p:cNvPr id="136" name="Google Shape;136;p3"/>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39" name="Google Shape;139;p3"/>
            <p:cNvGrpSpPr/>
            <p:nvPr/>
          </p:nvGrpSpPr>
          <p:grpSpPr>
            <a:xfrm>
              <a:off x="10447751" y="3460900"/>
              <a:ext cx="688381" cy="688381"/>
              <a:chOff x="5941025" y="3634400"/>
              <a:chExt cx="467650" cy="467650"/>
            </a:xfrm>
          </p:grpSpPr>
          <p:sp>
            <p:nvSpPr>
              <p:cNvPr id="140" name="Google Shape;140;p3"/>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5" name="Google Shape;145;p3"/>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3"/>
            <p:cNvGrpSpPr/>
            <p:nvPr/>
          </p:nvGrpSpPr>
          <p:grpSpPr>
            <a:xfrm rot="-1150372">
              <a:off x="9034375" y="1570689"/>
              <a:ext cx="754925" cy="714869"/>
              <a:chOff x="5973900" y="318475"/>
              <a:chExt cx="401900" cy="380575"/>
            </a:xfrm>
          </p:grpSpPr>
          <p:sp>
            <p:nvSpPr>
              <p:cNvPr id="147" name="Google Shape;147;p3"/>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9" name="Google Shape;149;p3"/>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0" name="Google Shape;150;p3"/>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3"/>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3"/>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4" name="Google Shape;154;p3"/>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5" name="Google Shape;155;p3"/>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6" name="Google Shape;156;p3"/>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7" name="Google Shape;157;p3"/>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8" name="Google Shape;158;p3"/>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9" name="Google Shape;159;p3"/>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0" name="Google Shape;160;p3"/>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3"/>
            <p:cNvGrpSpPr/>
            <p:nvPr/>
          </p:nvGrpSpPr>
          <p:grpSpPr>
            <a:xfrm rot="-2485038">
              <a:off x="7686107" y="5449622"/>
              <a:ext cx="833851" cy="799886"/>
              <a:chOff x="5233525" y="4954450"/>
              <a:chExt cx="538275" cy="516350"/>
            </a:xfrm>
          </p:grpSpPr>
          <p:sp>
            <p:nvSpPr>
              <p:cNvPr id="162" name="Google Shape;162;p3"/>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3"/>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3"/>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5" name="Google Shape;165;p3"/>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6" name="Google Shape;166;p3"/>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7" name="Google Shape;167;p3"/>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8" name="Google Shape;168;p3"/>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9" name="Google Shape;169;p3"/>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0" name="Google Shape;170;p3"/>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1" name="Google Shape;171;p3"/>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72" name="Google Shape;172;p3"/>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grpSp>
      <p:sp>
        <p:nvSpPr>
          <p:cNvPr id="173" name="Google Shape;173;p3"/>
          <p:cNvSpPr txBox="1"/>
          <p:nvPr>
            <p:ph type="title"/>
          </p:nvPr>
        </p:nvSpPr>
        <p:spPr>
          <a:xfrm>
            <a:off x="838199" y="365125"/>
            <a:ext cx="108924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US">
                <a:solidFill>
                  <a:schemeClr val="lt1"/>
                </a:solidFill>
                <a:latin typeface="Arial"/>
                <a:ea typeface="Arial"/>
                <a:cs typeface="Arial"/>
                <a:sym typeface="Arial"/>
              </a:rPr>
              <a:t>Subqueries</a:t>
            </a:r>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
          <p:cNvSpPr/>
          <p:nvPr/>
        </p:nvSpPr>
        <p:spPr>
          <a:xfrm rot="5400000">
            <a:off x="-1338875" y="1322450"/>
            <a:ext cx="6858000" cy="4213100"/>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4"/>
          <p:cNvSpPr txBox="1"/>
          <p:nvPr>
            <p:ph idx="1" type="body"/>
          </p:nvPr>
        </p:nvSpPr>
        <p:spPr>
          <a:xfrm>
            <a:off x="3981725" y="1207300"/>
            <a:ext cx="6811200" cy="20340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 may need to use the data of one table to query another table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We may also need to filter or query a table twice to get the results we want</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US" sz="1800">
                <a:latin typeface="Arial"/>
                <a:ea typeface="Arial"/>
                <a:cs typeface="Arial"/>
                <a:sym typeface="Arial"/>
              </a:rPr>
              <a:t>Let’s assume we have the below table and columns</a:t>
            </a:r>
            <a:endParaRPr sz="1800">
              <a:latin typeface="Arial"/>
              <a:ea typeface="Arial"/>
              <a:cs typeface="Arial"/>
              <a:sym typeface="Arial"/>
            </a:endParaRPr>
          </a:p>
        </p:txBody>
      </p:sp>
      <p:pic>
        <p:nvPicPr>
          <p:cNvPr id="180" name="Google Shape;180;p4"/>
          <p:cNvPicPr preferRelativeResize="0"/>
          <p:nvPr/>
        </p:nvPicPr>
        <p:blipFill rotWithShape="1">
          <a:blip r:embed="rId3">
            <a:alphaModFix/>
          </a:blip>
          <a:srcRect b="0" l="0" r="0" t="0"/>
          <a:stretch/>
        </p:blipFill>
        <p:spPr>
          <a:xfrm>
            <a:off x="234136" y="4038467"/>
            <a:ext cx="2933798" cy="2933798"/>
          </a:xfrm>
          <a:prstGeom prst="rect">
            <a:avLst/>
          </a:prstGeom>
          <a:noFill/>
          <a:ln>
            <a:noFill/>
          </a:ln>
        </p:spPr>
      </p:pic>
      <p:sp>
        <p:nvSpPr>
          <p:cNvPr id="181" name="Google Shape;181;p4"/>
          <p:cNvSpPr txBox="1"/>
          <p:nvPr/>
        </p:nvSpPr>
        <p:spPr>
          <a:xfrm>
            <a:off x="3981725" y="146200"/>
            <a:ext cx="73719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When queries getting complicated</a:t>
            </a:r>
            <a:endParaRPr b="0" i="0" sz="3500" u="none" cap="none" strike="noStrike">
              <a:solidFill>
                <a:srgbClr val="3E4754"/>
              </a:solidFill>
              <a:latin typeface="Arial"/>
              <a:ea typeface="Arial"/>
              <a:cs typeface="Arial"/>
              <a:sym typeface="Arial"/>
            </a:endParaRPr>
          </a:p>
        </p:txBody>
      </p:sp>
      <p:graphicFrame>
        <p:nvGraphicFramePr>
          <p:cNvPr id="182" name="Google Shape;182;p4"/>
          <p:cNvGraphicFramePr/>
          <p:nvPr/>
        </p:nvGraphicFramePr>
        <p:xfrm>
          <a:off x="3981725" y="3723875"/>
          <a:ext cx="3000000" cy="3000000"/>
        </p:xfrm>
        <a:graphic>
          <a:graphicData uri="http://schemas.openxmlformats.org/drawingml/2006/table">
            <a:tbl>
              <a:tblPr>
                <a:noFill/>
                <a:tableStyleId>{CE7067D3-EC51-43AC-B40C-FBC4B9B2D841}</a:tableStyleId>
              </a:tblPr>
              <a:tblGrid>
                <a:gridCol w="1406950"/>
                <a:gridCol w="1406475"/>
              </a:tblGrid>
              <a:tr h="4267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id</a:t>
                      </a:r>
                      <a:endParaRPr b="1" sz="1600" u="none" cap="none" strike="noStrike">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title</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Movie A</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2</a:t>
                      </a:r>
                      <a:endParaRPr sz="1400" u="none" cap="none" strike="noStrike">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Movie B</a:t>
                      </a:r>
                      <a:endParaRPr sz="1400" u="none" cap="none" strike="noStrike">
                        <a:highlight>
                          <a:schemeClr val="accent3"/>
                        </a:highlight>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3</a:t>
                      </a:r>
                      <a:endParaRPr sz="1400" u="none" cap="none" strike="noStrike">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Movie C</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4</a:t>
                      </a:r>
                      <a:endParaRPr sz="1400" u="none" cap="none" strike="noStrike">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Movie D</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5</a:t>
                      </a:r>
                      <a:endParaRPr sz="1400" u="none" cap="none" strike="noStrike">
                        <a:latin typeface="Arial"/>
                        <a:ea typeface="Arial"/>
                        <a:cs typeface="Arial"/>
                        <a:sym typeface="Arial"/>
                      </a:endParaRPr>
                    </a:p>
                  </a:txBody>
                  <a:tcPr marT="91425" marB="91425" marR="91425" marL="91425">
                    <a:solidFill>
                      <a:schemeClr val="accent3"/>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Movie E</a:t>
                      </a:r>
                      <a:endParaRPr sz="1400" u="none" cap="none" strike="noStrike">
                        <a:latin typeface="Arial"/>
                        <a:ea typeface="Arial"/>
                        <a:cs typeface="Arial"/>
                        <a:sym typeface="Arial"/>
                      </a:endParaRPr>
                    </a:p>
                  </a:txBody>
                  <a:tcPr marT="91425" marB="91425" marR="91425" marL="91425"/>
                </a:tc>
              </a:tr>
            </a:tbl>
          </a:graphicData>
        </a:graphic>
      </p:graphicFrame>
      <p:sp>
        <p:nvSpPr>
          <p:cNvPr id="183" name="Google Shape;183;p4"/>
          <p:cNvSpPr txBox="1"/>
          <p:nvPr/>
        </p:nvSpPr>
        <p:spPr>
          <a:xfrm>
            <a:off x="3981725" y="324132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Movies</a:t>
            </a:r>
            <a:endParaRPr b="1" i="0" sz="1800" u="none" cap="none" strike="noStrike">
              <a:solidFill>
                <a:srgbClr val="1C1D21"/>
              </a:solidFill>
              <a:highlight>
                <a:schemeClr val="accent3"/>
              </a:highlight>
              <a:latin typeface="Arial"/>
              <a:ea typeface="Arial"/>
              <a:cs typeface="Arial"/>
              <a:sym typeface="Arial"/>
            </a:endParaRPr>
          </a:p>
        </p:txBody>
      </p:sp>
      <p:graphicFrame>
        <p:nvGraphicFramePr>
          <p:cNvPr id="184" name="Google Shape;184;p4"/>
          <p:cNvGraphicFramePr/>
          <p:nvPr/>
        </p:nvGraphicFramePr>
        <p:xfrm>
          <a:off x="7317300" y="3723875"/>
          <a:ext cx="3000000" cy="3000000"/>
        </p:xfrm>
        <a:graphic>
          <a:graphicData uri="http://schemas.openxmlformats.org/drawingml/2006/table">
            <a:tbl>
              <a:tblPr>
                <a:noFill/>
                <a:tableStyleId>{CE7067D3-EC51-43AC-B40C-FBC4B9B2D841}</a:tableStyleId>
              </a:tblPr>
              <a:tblGrid>
                <a:gridCol w="1365750"/>
                <a:gridCol w="1365275"/>
              </a:tblGrid>
              <a:tr h="426700">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movie_id</a:t>
                      </a:r>
                      <a:endParaRPr b="1" sz="16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latin typeface="Arial"/>
                          <a:ea typeface="Arial"/>
                          <a:cs typeface="Arial"/>
                          <a:sym typeface="Arial"/>
                        </a:rPr>
                        <a:t>rating</a:t>
                      </a:r>
                      <a:endParaRPr b="1" sz="16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1</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5.7</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2</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3.0</a:t>
                      </a:r>
                      <a:endParaRPr sz="1400" u="none" cap="none" strike="noStrike">
                        <a:highlight>
                          <a:schemeClr val="accent3"/>
                        </a:highlight>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3</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9.3</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4</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2.5</a:t>
                      </a:r>
                      <a:endParaRPr sz="1400" u="none" cap="none" strike="noStrike">
                        <a:latin typeface="Arial"/>
                        <a:ea typeface="Arial"/>
                        <a:cs typeface="Arial"/>
                        <a:sym typeface="Arial"/>
                      </a:endParaRPr>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5</a:t>
                      </a:r>
                      <a:endParaRPr sz="14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6.2</a:t>
                      </a:r>
                      <a:endParaRPr sz="1400" u="none" cap="none" strike="noStrike">
                        <a:latin typeface="Arial"/>
                        <a:ea typeface="Arial"/>
                        <a:cs typeface="Arial"/>
                        <a:sym typeface="Arial"/>
                      </a:endParaRPr>
                    </a:p>
                  </a:txBody>
                  <a:tcPr marT="91425" marB="91425" marR="91425" marL="91425"/>
                </a:tc>
              </a:tr>
            </a:tbl>
          </a:graphicData>
        </a:graphic>
      </p:graphicFrame>
      <p:sp>
        <p:nvSpPr>
          <p:cNvPr id="185" name="Google Shape;185;p4"/>
          <p:cNvSpPr txBox="1"/>
          <p:nvPr/>
        </p:nvSpPr>
        <p:spPr>
          <a:xfrm>
            <a:off x="7317300" y="3241325"/>
            <a:ext cx="3000000" cy="4341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800"/>
              <a:buFont typeface="Arial"/>
              <a:buNone/>
            </a:pPr>
            <a:r>
              <a:rPr b="1" i="0" lang="en-US" sz="1800" u="none" cap="none" strike="noStrike">
                <a:solidFill>
                  <a:srgbClr val="1C1D21"/>
                </a:solidFill>
                <a:latin typeface="Arial"/>
                <a:ea typeface="Arial"/>
                <a:cs typeface="Arial"/>
                <a:sym typeface="Arial"/>
              </a:rPr>
              <a:t>Ratings</a:t>
            </a:r>
            <a:endParaRPr b="1" i="0" sz="1800" u="none" cap="none" strike="noStrike">
              <a:solidFill>
                <a:srgbClr val="1C1D2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p:nvPr/>
        </p:nvSpPr>
        <p:spPr>
          <a:xfrm rot="5400000">
            <a:off x="-1338875" y="1322450"/>
            <a:ext cx="6858000" cy="4213100"/>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5"/>
          <p:cNvSpPr txBox="1"/>
          <p:nvPr>
            <p:ph idx="1" type="body"/>
          </p:nvPr>
        </p:nvSpPr>
        <p:spPr>
          <a:xfrm>
            <a:off x="4196675" y="1394175"/>
            <a:ext cx="6603600" cy="45426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From the sample tables, let’s say we want to extract the movie rating of Toy Story</a:t>
            </a:r>
            <a:endParaRPr sz="16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We have a query to movies table for the movie id of “Toy Story” before we query the ratings table</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In this example, the query to movies table is a </a:t>
            </a:r>
            <a:r>
              <a:rPr lang="en-US" sz="1600">
                <a:solidFill>
                  <a:schemeClr val="lt1"/>
                </a:solidFill>
                <a:highlight>
                  <a:schemeClr val="dk2"/>
                </a:highlight>
                <a:latin typeface="Arial"/>
                <a:ea typeface="Arial"/>
                <a:cs typeface="Arial"/>
                <a:sym typeface="Arial"/>
              </a:rPr>
              <a:t>subquery</a:t>
            </a:r>
            <a:endParaRPr sz="1600">
              <a:solidFill>
                <a:schemeClr val="lt1"/>
              </a:solidFill>
              <a:highlight>
                <a:schemeClr val="dk2"/>
              </a:highlight>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The id data queried (id=1) from movies table is passed to the main query as a WHERE clause condition (movie_id=1)</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The result will be 5.7</a:t>
            </a:r>
            <a:endParaRPr sz="1600">
              <a:latin typeface="Arial"/>
              <a:ea typeface="Arial"/>
              <a:cs typeface="Arial"/>
              <a:sym typeface="Arial"/>
            </a:endParaRPr>
          </a:p>
        </p:txBody>
      </p:sp>
      <p:sp>
        <p:nvSpPr>
          <p:cNvPr id="192" name="Google Shape;192;p5"/>
          <p:cNvSpPr txBox="1"/>
          <p:nvPr/>
        </p:nvSpPr>
        <p:spPr>
          <a:xfrm>
            <a:off x="4404425" y="146200"/>
            <a:ext cx="6949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Subquery</a:t>
            </a:r>
            <a:endParaRPr b="0" i="0" sz="3500" u="none" cap="none" strike="noStrike">
              <a:solidFill>
                <a:srgbClr val="3E4754"/>
              </a:solidFill>
              <a:latin typeface="Arial"/>
              <a:ea typeface="Arial"/>
              <a:cs typeface="Arial"/>
              <a:sym typeface="Arial"/>
            </a:endParaRPr>
          </a:p>
        </p:txBody>
      </p:sp>
      <p:graphicFrame>
        <p:nvGraphicFramePr>
          <p:cNvPr id="193" name="Google Shape;193;p5"/>
          <p:cNvGraphicFramePr/>
          <p:nvPr/>
        </p:nvGraphicFramePr>
        <p:xfrm>
          <a:off x="448325" y="1439913"/>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a:t>
                      </a:r>
                      <a:endParaRPr sz="1200" u="none" cap="none" strike="noStrike">
                        <a:latin typeface="Arial"/>
                        <a:ea typeface="Arial"/>
                        <a:cs typeface="Arial"/>
                        <a:sym typeface="Arial"/>
                      </a:endParaRPr>
                    </a:p>
                  </a:txBody>
                  <a:tcPr marT="91425" marB="91425" marR="91425" marL="91425">
                    <a:solidFill>
                      <a:schemeClr val="accent4"/>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2</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3</a:t>
                      </a:r>
                      <a:endParaRPr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1</a:t>
                      </a:r>
                      <a:endParaRPr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2</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194" name="Google Shape;194;p5"/>
          <p:cNvSpPr txBox="1"/>
          <p:nvPr/>
        </p:nvSpPr>
        <p:spPr>
          <a:xfrm>
            <a:off x="448325" y="1061325"/>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Table: movies</a:t>
            </a:r>
            <a:endParaRPr b="1" i="0" sz="1400" u="none" cap="none" strike="noStrike">
              <a:solidFill>
                <a:srgbClr val="1C1D21"/>
              </a:solidFill>
              <a:latin typeface="Arial"/>
              <a:ea typeface="Arial"/>
              <a:cs typeface="Arial"/>
              <a:sym typeface="Arial"/>
            </a:endParaRPr>
          </a:p>
        </p:txBody>
      </p:sp>
      <p:sp>
        <p:nvSpPr>
          <p:cNvPr id="195" name="Google Shape;195;p5"/>
          <p:cNvSpPr txBox="1"/>
          <p:nvPr/>
        </p:nvSpPr>
        <p:spPr>
          <a:xfrm>
            <a:off x="448325" y="3957725"/>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Table: ratings</a:t>
            </a:r>
            <a:endParaRPr b="1" i="0" sz="1400" u="none" cap="none" strike="noStrike">
              <a:solidFill>
                <a:srgbClr val="1C1D21"/>
              </a:solidFill>
              <a:latin typeface="Arial"/>
              <a:ea typeface="Arial"/>
              <a:cs typeface="Arial"/>
              <a:sym typeface="Arial"/>
            </a:endParaRPr>
          </a:p>
        </p:txBody>
      </p:sp>
      <p:graphicFrame>
        <p:nvGraphicFramePr>
          <p:cNvPr id="196" name="Google Shape;196;p5"/>
          <p:cNvGraphicFramePr/>
          <p:nvPr/>
        </p:nvGraphicFramePr>
        <p:xfrm>
          <a:off x="448325" y="4336313"/>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5.7</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3.0</a:t>
                      </a:r>
                      <a:endParaRPr sz="1200" u="none" cap="none" strike="noStrike">
                        <a:highlight>
                          <a:schemeClr val="accent3"/>
                        </a:highlight>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9.3</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2.5</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197" name="Google Shape;197;p5"/>
          <p:cNvSpPr/>
          <p:nvPr/>
        </p:nvSpPr>
        <p:spPr>
          <a:xfrm>
            <a:off x="4404425" y="2246625"/>
            <a:ext cx="6395700" cy="15453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r>
              <a:rPr b="0" i="0" lang="en-US" sz="1800" u="none" cap="none" strike="noStrike">
                <a:solidFill>
                  <a:srgbClr val="333333"/>
                </a:solidFill>
                <a:highlight>
                  <a:schemeClr val="accent3"/>
                </a:highlight>
                <a:latin typeface="Consolas"/>
                <a:ea typeface="Consolas"/>
                <a:cs typeface="Consolas"/>
                <a:sym typeface="Consolas"/>
              </a:rPr>
              <a:t>rating</a:t>
            </a:r>
            <a:r>
              <a:rPr b="0" i="0" lang="en-US" sz="1800" u="none" cap="none" strike="noStrike">
                <a:solidFill>
                  <a:schemeClr val="lt1"/>
                </a:solidFill>
                <a:latin typeface="Consolas"/>
                <a:ea typeface="Consolas"/>
                <a:cs typeface="Consolas"/>
                <a:sym typeface="Consolas"/>
              </a:rPr>
              <a:t> FROM ratings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a:t>
            </a:r>
            <a:r>
              <a:rPr b="0" i="0" lang="en-US" sz="1800" u="none" cap="none" strike="noStrike">
                <a:solidFill>
                  <a:srgbClr val="333333"/>
                </a:solidFill>
                <a:highlight>
                  <a:schemeClr val="accent6"/>
                </a:highlight>
                <a:latin typeface="Consolas"/>
                <a:ea typeface="Consolas"/>
                <a:cs typeface="Consolas"/>
                <a:sym typeface="Consolas"/>
              </a:rPr>
              <a:t>movie_id</a:t>
            </a:r>
            <a:r>
              <a:rPr b="0" i="0" lang="en-US" sz="1800" u="none" cap="none" strike="noStrike">
                <a:solidFill>
                  <a:schemeClr val="lt1"/>
                </a:solidFill>
                <a:latin typeface="Consolas"/>
                <a:ea typeface="Consolas"/>
                <a:cs typeface="Consolas"/>
                <a:sym typeface="Consolas"/>
              </a:rPr>
              <a:t> =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r>
              <a:rPr b="0" i="0" lang="en-US" sz="1800" u="none" cap="none" strike="noStrike">
                <a:solidFill>
                  <a:srgbClr val="333333"/>
                </a:solidFill>
                <a:highlight>
                  <a:schemeClr val="accent6"/>
                </a:highlight>
                <a:latin typeface="Consolas"/>
                <a:ea typeface="Consolas"/>
                <a:cs typeface="Consolas"/>
                <a:sym typeface="Consolas"/>
              </a:rPr>
              <a:t>id</a:t>
            </a:r>
            <a:r>
              <a:rPr b="0" i="0" lang="en-US" sz="1800" u="none" cap="none" strike="noStrike">
                <a:solidFill>
                  <a:schemeClr val="lt1"/>
                </a:solidFill>
                <a:latin typeface="Consolas"/>
                <a:ea typeface="Consolas"/>
                <a:cs typeface="Consolas"/>
                <a:sym typeface="Consolas"/>
              </a:rPr>
              <a:t> FROM movies WHERE </a:t>
            </a:r>
            <a:r>
              <a:rPr b="0" i="0" lang="en-US" sz="1800" u="none" cap="none" strike="noStrike">
                <a:solidFill>
                  <a:srgbClr val="333333"/>
                </a:solidFill>
                <a:highlight>
                  <a:schemeClr val="accent4"/>
                </a:highlight>
                <a:latin typeface="Consolas"/>
                <a:ea typeface="Consolas"/>
                <a:cs typeface="Consolas"/>
                <a:sym typeface="Consolas"/>
              </a:rPr>
              <a:t>title='Toy Story'</a:t>
            </a:r>
            <a:endParaRPr b="0" i="0" sz="1800" u="none" cap="none" strike="noStrike">
              <a:solidFill>
                <a:srgbClr val="333333"/>
              </a:solidFill>
              <a:highlight>
                <a:schemeClr val="accent4"/>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6"/>
          <p:cNvSpPr txBox="1"/>
          <p:nvPr>
            <p:ph idx="1" type="body"/>
          </p:nvPr>
        </p:nvSpPr>
        <p:spPr>
          <a:xfrm>
            <a:off x="6336700" y="1581238"/>
            <a:ext cx="5184000" cy="17295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If we need to get the ratings of Toy Story Series (i.e. all three episodes.)</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t/>
            </a:r>
            <a:endParaRPr sz="16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We can use IN keyword to pick up multiple result of the subquery</a:t>
            </a:r>
            <a:endParaRPr sz="1600">
              <a:latin typeface="Arial"/>
              <a:ea typeface="Arial"/>
              <a:cs typeface="Arial"/>
              <a:sym typeface="Arial"/>
            </a:endParaRPr>
          </a:p>
        </p:txBody>
      </p:sp>
      <p:sp>
        <p:nvSpPr>
          <p:cNvPr id="203" name="Google Shape;203;p6"/>
          <p:cNvSpPr/>
          <p:nvPr/>
        </p:nvSpPr>
        <p:spPr>
          <a:xfrm rot="5400000">
            <a:off x="-1338875" y="1322450"/>
            <a:ext cx="6858000" cy="4213100"/>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aphicFrame>
        <p:nvGraphicFramePr>
          <p:cNvPr id="204" name="Google Shape;204;p6"/>
          <p:cNvGraphicFramePr/>
          <p:nvPr/>
        </p:nvGraphicFramePr>
        <p:xfrm>
          <a:off x="448325" y="1403513"/>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title</a:t>
                      </a:r>
                      <a:endParaRPr b="1"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a:t>
                      </a:r>
                      <a:endParaRPr sz="1200" u="none" cap="none" strike="noStrike">
                        <a:latin typeface="Arial"/>
                        <a:ea typeface="Arial"/>
                        <a:cs typeface="Arial"/>
                        <a:sym typeface="Arial"/>
                      </a:endParaRPr>
                    </a:p>
                  </a:txBody>
                  <a:tcPr marT="91425" marB="91425" marR="91425" marL="91425">
                    <a:solidFill>
                      <a:schemeClr val="accent4"/>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2</a:t>
                      </a:r>
                      <a:endParaRPr sz="1200" u="none" cap="none" strike="noStrike">
                        <a:highlight>
                          <a:schemeClr val="accent3"/>
                        </a:highlight>
                        <a:latin typeface="Arial"/>
                        <a:ea typeface="Arial"/>
                        <a:cs typeface="Arial"/>
                        <a:sym typeface="Arial"/>
                      </a:endParaRPr>
                    </a:p>
                  </a:txBody>
                  <a:tcPr marT="91425" marB="91425" marR="91425" marL="91425">
                    <a:solidFill>
                      <a:schemeClr val="accent4"/>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Toy Story 3</a:t>
                      </a:r>
                      <a:endParaRPr sz="1200" u="none" cap="none" strike="noStrike">
                        <a:latin typeface="Arial"/>
                        <a:ea typeface="Arial"/>
                        <a:cs typeface="Arial"/>
                        <a:sym typeface="Arial"/>
                      </a:endParaRPr>
                    </a:p>
                  </a:txBody>
                  <a:tcPr marT="91425" marB="91425" marR="91425" marL="91425">
                    <a:solidFill>
                      <a:schemeClr val="accent4"/>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1</a:t>
                      </a:r>
                      <a:endParaRPr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Star Wars 2</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205" name="Google Shape;205;p6"/>
          <p:cNvSpPr txBox="1"/>
          <p:nvPr/>
        </p:nvSpPr>
        <p:spPr>
          <a:xfrm>
            <a:off x="448325" y="1030225"/>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Table: movies</a:t>
            </a:r>
            <a:endParaRPr b="1" i="0" sz="1400" u="none" cap="none" strike="noStrike">
              <a:solidFill>
                <a:srgbClr val="1C1D21"/>
              </a:solidFill>
              <a:latin typeface="Arial"/>
              <a:ea typeface="Arial"/>
              <a:cs typeface="Arial"/>
              <a:sym typeface="Arial"/>
            </a:endParaRPr>
          </a:p>
        </p:txBody>
      </p:sp>
      <p:sp>
        <p:nvSpPr>
          <p:cNvPr id="206" name="Google Shape;206;p6"/>
          <p:cNvSpPr txBox="1"/>
          <p:nvPr/>
        </p:nvSpPr>
        <p:spPr>
          <a:xfrm>
            <a:off x="448325" y="3933788"/>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Table: ratings</a:t>
            </a:r>
            <a:endParaRPr b="1" i="0" sz="1400" u="none" cap="none" strike="noStrike">
              <a:solidFill>
                <a:srgbClr val="1C1D21"/>
              </a:solidFill>
              <a:latin typeface="Arial"/>
              <a:ea typeface="Arial"/>
              <a:cs typeface="Arial"/>
              <a:sym typeface="Arial"/>
            </a:endParaRPr>
          </a:p>
        </p:txBody>
      </p:sp>
      <p:graphicFrame>
        <p:nvGraphicFramePr>
          <p:cNvPr id="207" name="Google Shape;207;p6"/>
          <p:cNvGraphicFramePr/>
          <p:nvPr/>
        </p:nvGraphicFramePr>
        <p:xfrm>
          <a:off x="448325" y="4307075"/>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5.7</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3.0</a:t>
                      </a:r>
                      <a:endParaRPr sz="1200" u="none" cap="none" strike="noStrike">
                        <a:highlight>
                          <a:schemeClr val="accent3"/>
                        </a:highlight>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9.3</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2.5</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6.2</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208" name="Google Shape;208;p6"/>
          <p:cNvSpPr/>
          <p:nvPr/>
        </p:nvSpPr>
        <p:spPr>
          <a:xfrm>
            <a:off x="6490175" y="2358513"/>
            <a:ext cx="4887300" cy="21717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r>
              <a:rPr b="0" i="0" lang="en-US" sz="1800" u="none" cap="none" strike="noStrike">
                <a:solidFill>
                  <a:schemeClr val="dk1"/>
                </a:solidFill>
                <a:highlight>
                  <a:schemeClr val="accent6"/>
                </a:highlight>
                <a:latin typeface="Consolas"/>
                <a:ea typeface="Consolas"/>
                <a:cs typeface="Consolas"/>
                <a:sym typeface="Consolas"/>
              </a:rPr>
              <a:t>movie_id</a:t>
            </a:r>
            <a:r>
              <a:rPr b="0" i="0" lang="en-US" sz="1800" u="none" cap="none" strike="noStrike">
                <a:solidFill>
                  <a:schemeClr val="lt1"/>
                </a:solidFill>
                <a:latin typeface="Consolas"/>
                <a:ea typeface="Consolas"/>
                <a:cs typeface="Consolas"/>
                <a:sym typeface="Consolas"/>
              </a:rPr>
              <a:t>, </a:t>
            </a:r>
            <a:r>
              <a:rPr b="0" i="0" lang="en-US" sz="1800" u="none" cap="none" strike="noStrike">
                <a:solidFill>
                  <a:srgbClr val="333333"/>
                </a:solidFill>
                <a:highlight>
                  <a:schemeClr val="accent3"/>
                </a:highlight>
                <a:latin typeface="Consolas"/>
                <a:ea typeface="Consolas"/>
                <a:cs typeface="Consolas"/>
                <a:sym typeface="Consolas"/>
              </a:rPr>
              <a:t>rating</a:t>
            </a:r>
            <a:r>
              <a:rPr b="0" i="0" lang="en-US" sz="1800" u="none" cap="none" strike="noStrike">
                <a:solidFill>
                  <a:schemeClr val="lt1"/>
                </a:solidFill>
                <a:latin typeface="Consolas"/>
                <a:ea typeface="Consolas"/>
                <a:cs typeface="Consolas"/>
                <a:sym typeface="Consolas"/>
              </a:rPr>
              <a:t> FROM ratings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a:t>
            </a:r>
            <a:r>
              <a:rPr b="0" i="0" lang="en-US" sz="1800" u="none" cap="none" strike="noStrike">
                <a:solidFill>
                  <a:srgbClr val="333333"/>
                </a:solidFill>
                <a:highlight>
                  <a:schemeClr val="accent6"/>
                </a:highlight>
                <a:latin typeface="Consolas"/>
                <a:ea typeface="Consolas"/>
                <a:cs typeface="Consolas"/>
                <a:sym typeface="Consolas"/>
              </a:rPr>
              <a:t>movie_id</a:t>
            </a:r>
            <a:r>
              <a:rPr b="0" i="0" lang="en-US" sz="1800" u="none" cap="none" strike="noStrike">
                <a:solidFill>
                  <a:schemeClr val="lt1"/>
                </a:solidFill>
                <a:latin typeface="Consolas"/>
                <a:ea typeface="Consolas"/>
                <a:cs typeface="Consolas"/>
                <a:sym typeface="Consolas"/>
              </a:rPr>
              <a:t> IN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a:t>
            </a:r>
            <a:r>
              <a:rPr b="0" i="0" lang="en-US" sz="1800" u="none" cap="none" strike="noStrike">
                <a:solidFill>
                  <a:srgbClr val="333333"/>
                </a:solidFill>
                <a:highlight>
                  <a:schemeClr val="accent6"/>
                </a:highlight>
                <a:latin typeface="Consolas"/>
                <a:ea typeface="Consolas"/>
                <a:cs typeface="Consolas"/>
                <a:sym typeface="Consolas"/>
              </a:rPr>
              <a:t>id</a:t>
            </a: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FROM movies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a:t>
            </a:r>
            <a:r>
              <a:rPr b="0" i="0" lang="en-US" sz="1800" u="none" cap="none" strike="noStrike">
                <a:solidFill>
                  <a:srgbClr val="333333"/>
                </a:solidFill>
                <a:highlight>
                  <a:schemeClr val="accent4"/>
                </a:highlight>
                <a:latin typeface="Consolas"/>
                <a:ea typeface="Consolas"/>
                <a:cs typeface="Consolas"/>
                <a:sym typeface="Consolas"/>
              </a:rPr>
              <a:t>title LIKE 'Toy Story%'</a:t>
            </a:r>
            <a:endParaRPr b="0" i="0" sz="1800" u="none" cap="none" strike="noStrike">
              <a:solidFill>
                <a:srgbClr val="333333"/>
              </a:solidFill>
              <a:highlight>
                <a:schemeClr val="accent4"/>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graphicFrame>
        <p:nvGraphicFramePr>
          <p:cNvPr id="209" name="Google Shape;209;p6"/>
          <p:cNvGraphicFramePr/>
          <p:nvPr/>
        </p:nvGraphicFramePr>
        <p:xfrm>
          <a:off x="3219550" y="3245013"/>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movie_id</a:t>
                      </a:r>
                      <a:endParaRPr b="1" sz="1200" u="none" cap="none" strike="noStrike">
                        <a:latin typeface="Arial"/>
                        <a:ea typeface="Arial"/>
                        <a:cs typeface="Arial"/>
                        <a:sym typeface="Arial"/>
                      </a:endParaRPr>
                    </a:p>
                  </a:txBody>
                  <a:tcPr marT="91425" marB="91425" marR="91425" marL="91425">
                    <a:solidFill>
                      <a:schemeClr val="lt1"/>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rating</a:t>
                      </a:r>
                      <a:endParaRPr b="1" sz="1200" u="none" cap="none" strike="noStrike">
                        <a:latin typeface="Arial"/>
                        <a:ea typeface="Arial"/>
                        <a:cs typeface="Arial"/>
                        <a:sym typeface="Arial"/>
                      </a:endParaRPr>
                    </a:p>
                  </a:txBody>
                  <a:tcPr marT="91425" marB="91425" marR="91425" marL="91425">
                    <a:lnB cap="flat" cmpd="sng" w="9525">
                      <a:solidFill>
                        <a:srgbClr val="9E9E9E"/>
                      </a:solidFill>
                      <a:prstDash val="solid"/>
                      <a:round/>
                      <a:headEnd len="sm" w="sm" type="none"/>
                      <a:tailEnd len="sm" w="sm" type="none"/>
                    </a:lnB>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5.7</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3.0</a:t>
                      </a:r>
                      <a:endParaRPr sz="1200" u="none" cap="none" strike="noStrike">
                        <a:highlight>
                          <a:schemeClr val="accent3"/>
                        </a:highlight>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lnR cap="flat" cmpd="sng" w="9525">
                      <a:solidFill>
                        <a:srgbClr val="9E9E9E"/>
                      </a:solidFill>
                      <a:prstDash val="solid"/>
                      <a:round/>
                      <a:headEnd len="sm" w="sm" type="none"/>
                      <a:tailEnd len="sm" w="sm" type="none"/>
                    </a:lnR>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9.3</a:t>
                      </a:r>
                      <a:endParaRPr sz="1200" u="none" cap="none" strike="noStrike">
                        <a:latin typeface="Arial"/>
                        <a:ea typeface="Arial"/>
                        <a:cs typeface="Arial"/>
                        <a:sym typeface="Aria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accent3"/>
                    </a:solidFill>
                  </a:tcPr>
                </a:tc>
              </a:tr>
            </a:tbl>
          </a:graphicData>
        </a:graphic>
      </p:graphicFrame>
      <p:sp>
        <p:nvSpPr>
          <p:cNvPr id="210" name="Google Shape;210;p6"/>
          <p:cNvSpPr txBox="1"/>
          <p:nvPr/>
        </p:nvSpPr>
        <p:spPr>
          <a:xfrm>
            <a:off x="3227300" y="2866425"/>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Results</a:t>
            </a:r>
            <a:endParaRPr b="1" i="0" sz="1400" u="none" cap="none" strike="noStrike">
              <a:solidFill>
                <a:srgbClr val="1C1D21"/>
              </a:solidFill>
              <a:latin typeface="Arial"/>
              <a:ea typeface="Arial"/>
              <a:cs typeface="Arial"/>
              <a:sym typeface="Arial"/>
            </a:endParaRPr>
          </a:p>
        </p:txBody>
      </p:sp>
      <p:sp>
        <p:nvSpPr>
          <p:cNvPr id="211" name="Google Shape;211;p6"/>
          <p:cNvSpPr txBox="1"/>
          <p:nvPr/>
        </p:nvSpPr>
        <p:spPr>
          <a:xfrm>
            <a:off x="4404425" y="146200"/>
            <a:ext cx="69492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Subquery</a:t>
            </a:r>
            <a:endParaRPr b="0" i="0" sz="3500" u="none" cap="none" strike="noStrike">
              <a:solidFill>
                <a:srgbClr val="3E4754"/>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7"/>
          <p:cNvSpPr/>
          <p:nvPr/>
        </p:nvSpPr>
        <p:spPr>
          <a:xfrm rot="5400000">
            <a:off x="-1338875" y="1322450"/>
            <a:ext cx="6858000" cy="4213100"/>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7"/>
          <p:cNvSpPr txBox="1"/>
          <p:nvPr>
            <p:ph idx="1" type="body"/>
          </p:nvPr>
        </p:nvSpPr>
        <p:spPr>
          <a:xfrm>
            <a:off x="4114775" y="1321775"/>
            <a:ext cx="6377100" cy="50337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Assume we have a </a:t>
            </a:r>
            <a:r>
              <a:rPr lang="en-US" sz="1600">
                <a:highlight>
                  <a:srgbClr val="FFFF00"/>
                </a:highlight>
                <a:latin typeface="Arial"/>
                <a:ea typeface="Arial"/>
                <a:cs typeface="Arial"/>
                <a:sym typeface="Arial"/>
              </a:rPr>
              <a:t>years table</a:t>
            </a:r>
            <a:r>
              <a:rPr lang="en-US" sz="1600">
                <a:latin typeface="Arial"/>
                <a:ea typeface="Arial"/>
                <a:cs typeface="Arial"/>
                <a:sym typeface="Arial"/>
              </a:rPr>
              <a:t> for each movie_id</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Read the below query and try to tell what it is trying to accomplish.</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t/>
            </a:r>
            <a:endParaRPr sz="16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t/>
            </a:r>
            <a:endParaRPr sz="1600">
              <a:latin typeface="Arial"/>
              <a:ea typeface="Arial"/>
              <a:cs typeface="Arial"/>
              <a:sym typeface="Arial"/>
            </a:endParaRPr>
          </a:p>
          <a:p>
            <a:pPr indent="0" lvl="0" marL="457200" rtl="0" algn="l">
              <a:lnSpc>
                <a:spcPct val="115000"/>
              </a:lnSpc>
              <a:spcBef>
                <a:spcPts val="0"/>
              </a:spcBef>
              <a:spcAft>
                <a:spcPts val="0"/>
              </a:spcAft>
              <a:buSzPts val="1800"/>
              <a:buNone/>
            </a:pPr>
            <a:r>
              <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a:latin typeface="Arial"/>
                <a:ea typeface="Arial"/>
                <a:cs typeface="Arial"/>
                <a:sym typeface="Arial"/>
              </a:rPr>
              <a:t>The query is getting difficult to read as the subqueries are nested together</a:t>
            </a:r>
            <a:endParaRPr sz="1600">
              <a:latin typeface="Arial"/>
              <a:ea typeface="Arial"/>
              <a:cs typeface="Arial"/>
              <a:sym typeface="Arial"/>
            </a:endParaRPr>
          </a:p>
        </p:txBody>
      </p:sp>
      <p:sp>
        <p:nvSpPr>
          <p:cNvPr id="218" name="Google Shape;218;p7"/>
          <p:cNvSpPr txBox="1"/>
          <p:nvPr/>
        </p:nvSpPr>
        <p:spPr>
          <a:xfrm>
            <a:off x="4263950" y="146200"/>
            <a:ext cx="7089600" cy="1061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Organizing Subqueries</a:t>
            </a:r>
            <a:endParaRPr b="0" i="0" sz="3500" u="none" cap="none" strike="noStrike">
              <a:solidFill>
                <a:srgbClr val="3E4754"/>
              </a:solidFill>
              <a:latin typeface="Arial"/>
              <a:ea typeface="Arial"/>
              <a:cs typeface="Arial"/>
              <a:sym typeface="Arial"/>
            </a:endParaRPr>
          </a:p>
        </p:txBody>
      </p:sp>
      <p:sp>
        <p:nvSpPr>
          <p:cNvPr id="219" name="Google Shape;219;p7"/>
          <p:cNvSpPr/>
          <p:nvPr/>
        </p:nvSpPr>
        <p:spPr>
          <a:xfrm>
            <a:off x="4286675" y="2335900"/>
            <a:ext cx="6033300" cy="3273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rating FROM ratings </a:t>
            </a:r>
            <a:endParaRPr b="0" i="0" sz="1800" u="none" cap="none" strike="noStrike">
              <a:solidFill>
                <a:schemeClr val="lt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movie_id IN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id FROM movies </a:t>
            </a:r>
            <a:endParaRPr b="0" i="0" sz="1800" u="none" cap="none" strike="noStrike">
              <a:solidFill>
                <a:schemeClr val="lt1"/>
              </a:solidFill>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a:t>
            </a:r>
            <a:endParaRPr b="0" i="0" sz="1800" u="none" cap="none" strike="noStrike">
              <a:solidFill>
                <a:schemeClr val="lt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id IN (</a:t>
            </a:r>
            <a:endParaRPr b="0" i="0" sz="1800" u="none" cap="none" strike="noStrike">
              <a:solidFill>
                <a:schemeClr val="lt1"/>
              </a:solidFill>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SELECT movie_id FROM years </a:t>
            </a:r>
            <a:endParaRPr b="0" i="0" sz="1800" u="none" cap="none" strike="noStrike">
              <a:solidFill>
                <a:schemeClr val="lt1"/>
              </a:solidFill>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WHERE year &gt; 2010</a:t>
            </a:r>
            <a:endParaRPr b="0" i="0" sz="1800" u="none" cap="none" strike="noStrike">
              <a:solidFill>
                <a:schemeClr val="lt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 </a:t>
            </a:r>
            <a:endParaRPr b="0" i="0" sz="1800" u="none" cap="none" strike="noStrike">
              <a:solidFill>
                <a:schemeClr val="lt1"/>
              </a:solidFill>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AND title LIKE 'Toy Story%')</a:t>
            </a:r>
            <a:endParaRPr b="0" i="0" sz="1800" u="none" cap="none" strike="noStrike">
              <a:solidFill>
                <a:srgbClr val="333333"/>
              </a:solidFill>
              <a:highlight>
                <a:schemeClr val="accent4"/>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chemeClr val="lt1"/>
                </a:solidFill>
                <a:latin typeface="Consolas"/>
                <a:ea typeface="Consolas"/>
                <a:cs typeface="Consolas"/>
                <a:sym typeface="Consolas"/>
              </a:rPr>
              <a:t>)</a:t>
            </a:r>
            <a:endParaRPr b="0" i="0" sz="1800" u="none" cap="none" strike="noStrike">
              <a:solidFill>
                <a:schemeClr val="lt1"/>
              </a:solidFill>
              <a:latin typeface="Consolas"/>
              <a:ea typeface="Consolas"/>
              <a:cs typeface="Consolas"/>
              <a:sym typeface="Consolas"/>
            </a:endParaRPr>
          </a:p>
        </p:txBody>
      </p:sp>
      <p:graphicFrame>
        <p:nvGraphicFramePr>
          <p:cNvPr id="220" name="Google Shape;220;p7"/>
          <p:cNvGraphicFramePr/>
          <p:nvPr/>
        </p:nvGraphicFramePr>
        <p:xfrm>
          <a:off x="683575" y="2461588"/>
          <a:ext cx="3000000" cy="3000000"/>
        </p:xfrm>
        <a:graphic>
          <a:graphicData uri="http://schemas.openxmlformats.org/drawingml/2006/table">
            <a:tbl>
              <a:tblPr>
                <a:noFill/>
                <a:tableStyleId>{CE7067D3-EC51-43AC-B40C-FBC4B9B2D841}</a:tableStyleId>
              </a:tblPr>
              <a:tblGrid>
                <a:gridCol w="1158925"/>
                <a:gridCol w="1158575"/>
              </a:tblGrid>
              <a:tr h="2792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movie_id</a:t>
                      </a:r>
                      <a:endParaRPr b="1"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Arial"/>
                          <a:ea typeface="Arial"/>
                          <a:cs typeface="Arial"/>
                          <a:sym typeface="Arial"/>
                        </a:rPr>
                        <a:t>year</a:t>
                      </a:r>
                      <a:endParaRPr b="1"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2000</a:t>
                      </a:r>
                      <a:endParaRPr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2009</a:t>
                      </a:r>
                      <a:endParaRPr sz="1200" u="none" cap="none" strike="noStrike">
                        <a:highlight>
                          <a:schemeClr val="accent3"/>
                        </a:highlight>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3</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2013</a:t>
                      </a:r>
                      <a:endParaRPr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4</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1980</a:t>
                      </a:r>
                      <a:endParaRPr sz="1200" u="none" cap="none" strike="noStrike">
                        <a:latin typeface="Arial"/>
                        <a:ea typeface="Arial"/>
                        <a:cs typeface="Arial"/>
                        <a:sym typeface="Arial"/>
                      </a:endParaRPr>
                    </a:p>
                  </a:txBody>
                  <a:tcPr marT="91425" marB="91425" marR="91425" marL="91425">
                    <a:solidFill>
                      <a:schemeClr val="lt1"/>
                    </a:solidFill>
                  </a:tcPr>
                </a:tc>
              </a:tr>
              <a:tr h="2792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5</a:t>
                      </a:r>
                      <a:endParaRPr sz="1200" u="none" cap="none" strike="noStrike">
                        <a:latin typeface="Arial"/>
                        <a:ea typeface="Arial"/>
                        <a:cs typeface="Arial"/>
                        <a:sym typeface="Arial"/>
                      </a:endParaRPr>
                    </a:p>
                  </a:txBody>
                  <a:tcPr marT="91425" marB="91425" marR="91425" marL="91425">
                    <a:solidFill>
                      <a:schemeClr val="accent6"/>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Arial"/>
                          <a:ea typeface="Arial"/>
                          <a:cs typeface="Arial"/>
                          <a:sym typeface="Arial"/>
                        </a:rPr>
                        <a:t>1983</a:t>
                      </a:r>
                      <a:endParaRPr sz="1200" u="none" cap="none" strike="noStrike">
                        <a:latin typeface="Arial"/>
                        <a:ea typeface="Arial"/>
                        <a:cs typeface="Arial"/>
                        <a:sym typeface="Arial"/>
                      </a:endParaRPr>
                    </a:p>
                  </a:txBody>
                  <a:tcPr marT="91425" marB="91425" marR="91425" marL="91425">
                    <a:solidFill>
                      <a:schemeClr val="lt1"/>
                    </a:solidFill>
                  </a:tcPr>
                </a:tc>
              </a:tr>
            </a:tbl>
          </a:graphicData>
        </a:graphic>
      </p:graphicFrame>
      <p:sp>
        <p:nvSpPr>
          <p:cNvPr id="221" name="Google Shape;221;p7"/>
          <p:cNvSpPr txBox="1"/>
          <p:nvPr/>
        </p:nvSpPr>
        <p:spPr>
          <a:xfrm>
            <a:off x="683575" y="2083000"/>
            <a:ext cx="2317500" cy="3786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rgbClr val="1C1D21"/>
                </a:solidFill>
                <a:latin typeface="Arial"/>
                <a:ea typeface="Arial"/>
                <a:cs typeface="Arial"/>
                <a:sym typeface="Arial"/>
              </a:rPr>
              <a:t>Table: years</a:t>
            </a:r>
            <a:endParaRPr b="1" i="0" sz="1400" u="none" cap="none" strike="noStrike">
              <a:solidFill>
                <a:srgbClr val="1C1D2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p:nvPr/>
        </p:nvSpPr>
        <p:spPr>
          <a:xfrm rot="5400000">
            <a:off x="-1338875" y="1322450"/>
            <a:ext cx="6858000" cy="4213100"/>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8"/>
          <p:cNvSpPr txBox="1"/>
          <p:nvPr>
            <p:ph idx="1" type="body"/>
          </p:nvPr>
        </p:nvSpPr>
        <p:spPr>
          <a:xfrm>
            <a:off x="3851625" y="1166338"/>
            <a:ext cx="6811200" cy="14262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We can use the WITH keyword to organize a long query especially when there are subqueries.</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WITH keyword enables you to </a:t>
            </a:r>
            <a:r>
              <a:rPr lang="en-US" sz="1600">
                <a:highlight>
                  <a:schemeClr val="accent3"/>
                </a:highlight>
                <a:latin typeface="Arial"/>
                <a:ea typeface="Arial"/>
                <a:cs typeface="Arial"/>
                <a:sym typeface="Arial"/>
              </a:rPr>
              <a:t>customize subquery name</a:t>
            </a:r>
            <a:r>
              <a:rPr lang="en-US" sz="1600">
                <a:latin typeface="Arial"/>
                <a:ea typeface="Arial"/>
                <a:cs typeface="Arial"/>
                <a:sym typeface="Arial"/>
              </a:rPr>
              <a:t> to make the subqueries more meaningful.</a:t>
            </a:r>
            <a:endParaRPr sz="1600">
              <a:latin typeface="Arial"/>
              <a:ea typeface="Arial"/>
              <a:cs typeface="Arial"/>
              <a:sym typeface="Arial"/>
            </a:endParaRPr>
          </a:p>
        </p:txBody>
      </p:sp>
      <p:sp>
        <p:nvSpPr>
          <p:cNvPr id="228" name="Google Shape;228;p8"/>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Organizing Subqueries</a:t>
            </a:r>
            <a:endParaRPr b="0" i="0" sz="3500" u="none" cap="none" strike="noStrike">
              <a:solidFill>
                <a:srgbClr val="3E4754"/>
              </a:solidFill>
              <a:latin typeface="Arial"/>
              <a:ea typeface="Arial"/>
              <a:cs typeface="Arial"/>
              <a:sym typeface="Arial"/>
            </a:endParaRPr>
          </a:p>
        </p:txBody>
      </p:sp>
      <p:sp>
        <p:nvSpPr>
          <p:cNvPr id="229" name="Google Shape;229;p8"/>
          <p:cNvSpPr/>
          <p:nvPr/>
        </p:nvSpPr>
        <p:spPr>
          <a:xfrm>
            <a:off x="760075" y="3359825"/>
            <a:ext cx="3962400" cy="228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SELECT rating FROM ratings </a:t>
            </a:r>
            <a:endParaRPr b="0" i="0" sz="1200" u="none" cap="none" strike="noStrike">
              <a:solidFill>
                <a:schemeClr val="lt1"/>
              </a:solidFill>
              <a:highlight>
                <a:schemeClr val="dk2"/>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WHERE movie_id IN (</a:t>
            </a:r>
            <a:endParaRPr b="0" i="0" sz="1200" u="none" cap="none" strike="noStrike">
              <a:solidFill>
                <a:schemeClr val="lt1"/>
              </a:solidFill>
              <a:highlight>
                <a:schemeClr val="dk2"/>
              </a:highlight>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SELECT id FROM movies </a:t>
            </a:r>
            <a:endParaRPr b="0" i="0" sz="1200" u="none" cap="none" strike="noStrike">
              <a:solidFill>
                <a:schemeClr val="dk1"/>
              </a:solidFill>
              <a:highlight>
                <a:schemeClr val="accent4"/>
              </a:highlight>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WHERE </a:t>
            </a:r>
            <a:endParaRPr b="0" i="0" sz="1200" u="none" cap="none" strike="noStrike">
              <a:solidFill>
                <a:schemeClr val="dk1"/>
              </a:solidFill>
              <a:highlight>
                <a:schemeClr val="accent4"/>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id IN (</a:t>
            </a:r>
            <a:endParaRPr b="0" i="0" sz="1200" u="none" cap="none" strike="noStrike">
              <a:solidFill>
                <a:schemeClr val="dk1"/>
              </a:solidFill>
              <a:highlight>
                <a:schemeClr val="accent4"/>
              </a:highlight>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SELECT movie_id FROM years </a:t>
            </a:r>
            <a:endParaRPr b="0" i="0" sz="1200" u="none" cap="none" strike="noStrike">
              <a:solidFill>
                <a:schemeClr val="dk1"/>
              </a:solidFill>
              <a:highlight>
                <a:schemeClr val="accent6"/>
              </a:highlight>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WHERE year &gt; 2010</a:t>
            </a:r>
            <a:endParaRPr b="0" i="0" sz="1200" u="none" cap="none" strike="noStrike">
              <a:solidFill>
                <a:schemeClr val="dk1"/>
              </a:solidFill>
              <a:highlight>
                <a:schemeClr val="accent6"/>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a:t>
            </a:r>
            <a:endParaRPr b="0" i="0" sz="1200" u="none" cap="none" strike="noStrike">
              <a:solidFill>
                <a:schemeClr val="dk1"/>
              </a:solidFill>
              <a:highlight>
                <a:schemeClr val="accent4"/>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AND title LIKE ‘Toy Story%’)</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a:t>
            </a:r>
            <a:endParaRPr b="0" i="0" sz="1200" u="none" cap="none" strike="noStrike">
              <a:solidFill>
                <a:schemeClr val="lt1"/>
              </a:solidFill>
              <a:highlight>
                <a:schemeClr val="dk2"/>
              </a:highlight>
              <a:latin typeface="Consolas"/>
              <a:ea typeface="Consolas"/>
              <a:cs typeface="Consolas"/>
              <a:sym typeface="Consolas"/>
            </a:endParaRPr>
          </a:p>
        </p:txBody>
      </p:sp>
      <p:sp>
        <p:nvSpPr>
          <p:cNvPr id="230" name="Google Shape;230;p8"/>
          <p:cNvSpPr/>
          <p:nvPr/>
        </p:nvSpPr>
        <p:spPr>
          <a:xfrm>
            <a:off x="6455275" y="2865125"/>
            <a:ext cx="4722300" cy="3273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sng" cap="none" strike="noStrike">
                <a:solidFill>
                  <a:schemeClr val="lt1"/>
                </a:solidFill>
                <a:latin typeface="Consolas"/>
                <a:ea typeface="Consolas"/>
                <a:cs typeface="Consolas"/>
                <a:sym typeface="Consolas"/>
              </a:rPr>
              <a:t>STEP 1: Extract all the subqueries into “temp tables”</a:t>
            </a:r>
            <a:endParaRPr b="1" i="0" sz="1200" u="sng"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WITH</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3"/>
                </a:highlight>
                <a:latin typeface="Consolas"/>
                <a:ea typeface="Consolas"/>
                <a:cs typeface="Consolas"/>
                <a:sym typeface="Consolas"/>
              </a:rPr>
              <a:t>id_after_2010</a:t>
            </a:r>
            <a:r>
              <a:rPr b="0" i="0" lang="en-US" sz="1200" u="none" cap="none" strike="noStrike">
                <a:solidFill>
                  <a:schemeClr val="lt1"/>
                </a:solidFill>
                <a:latin typeface="Consolas"/>
                <a:ea typeface="Consolas"/>
                <a:cs typeface="Consolas"/>
                <a:sym typeface="Consolas"/>
              </a:rPr>
              <a:t> AS</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  SELECT movie_id FROM years </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  WHERE year &gt; 2010</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highlight>
                <a:schemeClr val="dk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cxnSp>
        <p:nvCxnSpPr>
          <p:cNvPr id="231" name="Google Shape;231;p8"/>
          <p:cNvCxnSpPr/>
          <p:nvPr/>
        </p:nvCxnSpPr>
        <p:spPr>
          <a:xfrm>
            <a:off x="4969075" y="4478500"/>
            <a:ext cx="1239600" cy="0"/>
          </a:xfrm>
          <a:prstGeom prst="straightConnector1">
            <a:avLst/>
          </a:prstGeom>
          <a:noFill/>
          <a:ln cap="flat" cmpd="sng" w="9525">
            <a:solidFill>
              <a:schemeClr val="dk2"/>
            </a:solidFill>
            <a:prstDash val="solid"/>
            <a:round/>
            <a:headEnd len="sm" w="sm" type="none"/>
            <a:tailEnd len="med" w="med" type="triangle"/>
          </a:ln>
        </p:spPr>
      </p:cxnSp>
      <p:sp>
        <p:nvSpPr>
          <p:cNvPr id="232" name="Google Shape;232;p8"/>
          <p:cNvSpPr/>
          <p:nvPr/>
        </p:nvSpPr>
        <p:spPr>
          <a:xfrm>
            <a:off x="3418500" y="3421048"/>
            <a:ext cx="3118450" cy="1061175"/>
          </a:xfrm>
          <a:custGeom>
            <a:rect b="b" l="l" r="r" t="t"/>
            <a:pathLst>
              <a:path extrusionOk="0" h="42447" w="124738">
                <a:moveTo>
                  <a:pt x="0" y="42447"/>
                </a:moveTo>
                <a:cubicBezTo>
                  <a:pt x="12001" y="35477"/>
                  <a:pt x="51216" y="4565"/>
                  <a:pt x="72006" y="625"/>
                </a:cubicBezTo>
                <a:cubicBezTo>
                  <a:pt x="92796" y="-3315"/>
                  <a:pt x="115949" y="15778"/>
                  <a:pt x="124738" y="18808"/>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p:nvPr/>
        </p:nvSpPr>
        <p:spPr>
          <a:xfrm rot="5400000">
            <a:off x="-1338875" y="1322450"/>
            <a:ext cx="6858000" cy="4213100"/>
          </a:xfrm>
          <a:prstGeom prst="flowChartManualInpu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9"/>
          <p:cNvSpPr txBox="1"/>
          <p:nvPr>
            <p:ph idx="1" type="body"/>
          </p:nvPr>
        </p:nvSpPr>
        <p:spPr>
          <a:xfrm>
            <a:off x="3851625" y="1166338"/>
            <a:ext cx="6811200" cy="14262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We can use the WITH keyword to organize a long query especially when there are subqueries.</a:t>
            </a:r>
            <a:endParaRPr sz="16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600">
                <a:latin typeface="Arial"/>
                <a:ea typeface="Arial"/>
                <a:cs typeface="Arial"/>
                <a:sym typeface="Arial"/>
              </a:rPr>
              <a:t>WITH keyword enables you to </a:t>
            </a:r>
            <a:r>
              <a:rPr lang="en-US" sz="1600">
                <a:highlight>
                  <a:schemeClr val="accent3"/>
                </a:highlight>
                <a:latin typeface="Arial"/>
                <a:ea typeface="Arial"/>
                <a:cs typeface="Arial"/>
                <a:sym typeface="Arial"/>
              </a:rPr>
              <a:t>customize subquery name</a:t>
            </a:r>
            <a:r>
              <a:rPr lang="en-US" sz="1600">
                <a:latin typeface="Arial"/>
                <a:ea typeface="Arial"/>
                <a:cs typeface="Arial"/>
                <a:sym typeface="Arial"/>
              </a:rPr>
              <a:t> to make the subqueries more meaningful.</a:t>
            </a:r>
            <a:endParaRPr sz="1600">
              <a:latin typeface="Arial"/>
              <a:ea typeface="Arial"/>
              <a:cs typeface="Arial"/>
              <a:sym typeface="Arial"/>
            </a:endParaRPr>
          </a:p>
        </p:txBody>
      </p:sp>
      <p:sp>
        <p:nvSpPr>
          <p:cNvPr id="239" name="Google Shape;239;p9"/>
          <p:cNvSpPr txBox="1"/>
          <p:nvPr/>
        </p:nvSpPr>
        <p:spPr>
          <a:xfrm>
            <a:off x="1072650" y="146200"/>
            <a:ext cx="10281000" cy="1061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3500"/>
              <a:buFont typeface="Arial"/>
              <a:buNone/>
            </a:pPr>
            <a:r>
              <a:rPr b="0" i="0" lang="en-US" sz="3500" u="none" cap="none" strike="noStrike">
                <a:solidFill>
                  <a:srgbClr val="3E4754"/>
                </a:solidFill>
                <a:latin typeface="Arial"/>
                <a:ea typeface="Arial"/>
                <a:cs typeface="Arial"/>
                <a:sym typeface="Arial"/>
              </a:rPr>
              <a:t>Organizing Subqueries</a:t>
            </a:r>
            <a:endParaRPr b="0" i="0" sz="3500" u="none" cap="none" strike="noStrike">
              <a:solidFill>
                <a:srgbClr val="3E4754"/>
              </a:solidFill>
              <a:latin typeface="Arial"/>
              <a:ea typeface="Arial"/>
              <a:cs typeface="Arial"/>
              <a:sym typeface="Arial"/>
            </a:endParaRPr>
          </a:p>
        </p:txBody>
      </p:sp>
      <p:sp>
        <p:nvSpPr>
          <p:cNvPr id="240" name="Google Shape;240;p9"/>
          <p:cNvSpPr/>
          <p:nvPr/>
        </p:nvSpPr>
        <p:spPr>
          <a:xfrm>
            <a:off x="760075" y="3359825"/>
            <a:ext cx="3962400" cy="22836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SELECT rating FROM ratings </a:t>
            </a:r>
            <a:endParaRPr b="0" i="0" sz="1200" u="none" cap="none" strike="noStrike">
              <a:solidFill>
                <a:schemeClr val="lt1"/>
              </a:solidFill>
              <a:highlight>
                <a:schemeClr val="dk2"/>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WHERE movie_id IN (</a:t>
            </a:r>
            <a:endParaRPr b="0" i="0" sz="1200" u="none" cap="none" strike="noStrike">
              <a:solidFill>
                <a:schemeClr val="lt1"/>
              </a:solidFill>
              <a:highlight>
                <a:schemeClr val="dk2"/>
              </a:highlight>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SELECT id FROM movies </a:t>
            </a:r>
            <a:endParaRPr b="0" i="0" sz="1200" u="none" cap="none" strike="noStrike">
              <a:solidFill>
                <a:schemeClr val="dk1"/>
              </a:solidFill>
              <a:highlight>
                <a:schemeClr val="accent4"/>
              </a:highlight>
              <a:latin typeface="Consolas"/>
              <a:ea typeface="Consolas"/>
              <a:cs typeface="Consolas"/>
              <a:sym typeface="Consolas"/>
            </a:endParaRPr>
          </a:p>
          <a:p>
            <a:pPr indent="45720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WHERE </a:t>
            </a:r>
            <a:endParaRPr b="0" i="0" sz="1200" u="none" cap="none" strike="noStrike">
              <a:solidFill>
                <a:schemeClr val="dk1"/>
              </a:solidFill>
              <a:highlight>
                <a:schemeClr val="accent4"/>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id IN (</a:t>
            </a:r>
            <a:endParaRPr b="0" i="0" sz="1200" u="none" cap="none" strike="noStrike">
              <a:solidFill>
                <a:schemeClr val="dk1"/>
              </a:solidFill>
              <a:highlight>
                <a:schemeClr val="accent4"/>
              </a:highlight>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SELECT movie_id FROM years </a:t>
            </a:r>
            <a:endParaRPr b="0" i="0" sz="1200" u="none" cap="none" strike="noStrike">
              <a:solidFill>
                <a:schemeClr val="dk1"/>
              </a:solidFill>
              <a:highlight>
                <a:schemeClr val="accent6"/>
              </a:highlight>
              <a:latin typeface="Consolas"/>
              <a:ea typeface="Consolas"/>
              <a:cs typeface="Consolas"/>
              <a:sym typeface="Consolas"/>
            </a:endParaRPr>
          </a:p>
          <a:p>
            <a:pPr indent="457200" lvl="0" marL="9144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WHERE year &gt; 2010</a:t>
            </a:r>
            <a:endParaRPr b="0" i="0" sz="1200" u="none" cap="none" strike="noStrike">
              <a:solidFill>
                <a:schemeClr val="dk1"/>
              </a:solidFill>
              <a:highlight>
                <a:schemeClr val="accent6"/>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a:t>
            </a:r>
            <a:endParaRPr b="0" i="0" sz="1200" u="none" cap="none" strike="noStrike">
              <a:solidFill>
                <a:schemeClr val="dk1"/>
              </a:solidFill>
              <a:highlight>
                <a:schemeClr val="accent4"/>
              </a:highlight>
              <a:latin typeface="Consolas"/>
              <a:ea typeface="Consolas"/>
              <a:cs typeface="Consolas"/>
              <a:sym typeface="Consolas"/>
            </a:endParaRPr>
          </a:p>
          <a:p>
            <a:pPr indent="457200" lvl="0" marL="45720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AND title LIKE ‘Toy Story%’)</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lt1"/>
                </a:solidFill>
                <a:highlight>
                  <a:schemeClr val="dk2"/>
                </a:highlight>
                <a:latin typeface="Consolas"/>
                <a:ea typeface="Consolas"/>
                <a:cs typeface="Consolas"/>
                <a:sym typeface="Consolas"/>
              </a:rPr>
              <a:t>)</a:t>
            </a:r>
            <a:endParaRPr b="0" i="0" sz="1200" u="none" cap="none" strike="noStrike">
              <a:solidFill>
                <a:schemeClr val="lt1"/>
              </a:solidFill>
              <a:highlight>
                <a:schemeClr val="dk2"/>
              </a:highlight>
              <a:latin typeface="Consolas"/>
              <a:ea typeface="Consolas"/>
              <a:cs typeface="Consolas"/>
              <a:sym typeface="Consolas"/>
            </a:endParaRPr>
          </a:p>
        </p:txBody>
      </p:sp>
      <p:sp>
        <p:nvSpPr>
          <p:cNvPr id="241" name="Google Shape;241;p9"/>
          <p:cNvSpPr/>
          <p:nvPr/>
        </p:nvSpPr>
        <p:spPr>
          <a:xfrm>
            <a:off x="6455275" y="2865125"/>
            <a:ext cx="4722300" cy="3273000"/>
          </a:xfrm>
          <a:prstGeom prst="rect">
            <a:avLst/>
          </a:prstGeom>
          <a:solidFill>
            <a:srgbClr val="333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sng" cap="none" strike="noStrike">
                <a:solidFill>
                  <a:schemeClr val="lt1"/>
                </a:solidFill>
                <a:latin typeface="Consolas"/>
                <a:ea typeface="Consolas"/>
                <a:cs typeface="Consolas"/>
                <a:sym typeface="Consolas"/>
              </a:rPr>
              <a:t>STEP 1: Extract all the subqueries into “temp tables”</a:t>
            </a:r>
            <a:endParaRPr b="1" i="0" sz="1200" u="sng"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WITH</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3"/>
                </a:highlight>
                <a:latin typeface="Consolas"/>
                <a:ea typeface="Consolas"/>
                <a:cs typeface="Consolas"/>
                <a:sym typeface="Consolas"/>
              </a:rPr>
              <a:t>id_after_2010</a:t>
            </a:r>
            <a:r>
              <a:rPr b="0" i="0" lang="en-US" sz="1200" u="none" cap="none" strike="noStrike">
                <a:solidFill>
                  <a:schemeClr val="lt1"/>
                </a:solidFill>
                <a:latin typeface="Consolas"/>
                <a:ea typeface="Consolas"/>
                <a:cs typeface="Consolas"/>
                <a:sym typeface="Consolas"/>
              </a:rPr>
              <a:t> AS</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  SELECT movie_id FROM years </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6"/>
                </a:highlight>
                <a:latin typeface="Consolas"/>
                <a:ea typeface="Consolas"/>
                <a:cs typeface="Consolas"/>
                <a:sym typeface="Consolas"/>
              </a:rPr>
              <a:t>  WHERE year &gt; 2010</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3"/>
                </a:highlight>
                <a:latin typeface="Consolas"/>
                <a:ea typeface="Consolas"/>
                <a:cs typeface="Consolas"/>
                <a:sym typeface="Consolas"/>
              </a:rPr>
              <a:t>toy_story_id_after_2010</a:t>
            </a:r>
            <a:r>
              <a:rPr b="0" i="0" lang="en-US" sz="1200" u="none" cap="none" strike="noStrike">
                <a:solidFill>
                  <a:schemeClr val="lt1"/>
                </a:solidFill>
                <a:latin typeface="Consolas"/>
                <a:ea typeface="Consolas"/>
                <a:cs typeface="Consolas"/>
                <a:sym typeface="Consolas"/>
              </a:rPr>
              <a:t> AS</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SELECT id FROM movies</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WHERE </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id IN </a:t>
            </a:r>
            <a:r>
              <a:rPr b="0" i="0" lang="en-US" sz="1200" u="none" cap="none" strike="noStrike">
                <a:solidFill>
                  <a:schemeClr val="dk1"/>
                </a:solidFill>
                <a:highlight>
                  <a:schemeClr val="accent6"/>
                </a:highlight>
                <a:latin typeface="Consolas"/>
                <a:ea typeface="Consolas"/>
                <a:cs typeface="Consolas"/>
                <a:sym typeface="Consolas"/>
              </a:rPr>
              <a:t>(SELECT movie_id FROM id_after_2010)</a:t>
            </a:r>
            <a:endParaRPr b="0" i="0" sz="1200" u="none" cap="none" strike="noStrike">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chemeClr val="accent4"/>
                </a:highlight>
                <a:latin typeface="Consolas"/>
                <a:ea typeface="Consolas"/>
                <a:cs typeface="Consolas"/>
                <a:sym typeface="Consolas"/>
              </a:rPr>
              <a:t>    AND title LIKE ‘Toy Story%’</a:t>
            </a:r>
            <a:endParaRPr b="0" i="0" sz="1200" u="none" cap="none" strike="noStrike">
              <a:solidFill>
                <a:schemeClr val="dk1"/>
              </a:solidFill>
              <a:highlight>
                <a:schemeClr val="accent4"/>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onsolas"/>
                <a:ea typeface="Consolas"/>
                <a:cs typeface="Consolas"/>
                <a:sym typeface="Consolas"/>
              </a:rPr>
              <a:t>)</a:t>
            </a:r>
            <a:endParaRPr b="0" i="0" sz="1200" u="none" cap="none" strike="noStrike">
              <a:solidFill>
                <a:schemeClr val="lt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highlight>
                <a:schemeClr val="dk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onsolas"/>
              <a:ea typeface="Consolas"/>
              <a:cs typeface="Consolas"/>
              <a:sym typeface="Consolas"/>
            </a:endParaRPr>
          </a:p>
        </p:txBody>
      </p:sp>
      <p:cxnSp>
        <p:nvCxnSpPr>
          <p:cNvPr id="242" name="Google Shape;242;p9"/>
          <p:cNvCxnSpPr/>
          <p:nvPr/>
        </p:nvCxnSpPr>
        <p:spPr>
          <a:xfrm>
            <a:off x="4969075" y="4478500"/>
            <a:ext cx="1239600" cy="0"/>
          </a:xfrm>
          <a:prstGeom prst="straightConnector1">
            <a:avLst/>
          </a:prstGeom>
          <a:noFill/>
          <a:ln cap="flat" cmpd="sng" w="9525">
            <a:solidFill>
              <a:schemeClr val="dk2"/>
            </a:solidFill>
            <a:prstDash val="solid"/>
            <a:round/>
            <a:headEnd len="sm" w="sm" type="none"/>
            <a:tailEnd len="med" w="med" type="triangle"/>
          </a:ln>
        </p:spPr>
      </p:cxnSp>
      <p:sp>
        <p:nvSpPr>
          <p:cNvPr id="243" name="Google Shape;243;p9"/>
          <p:cNvSpPr/>
          <p:nvPr/>
        </p:nvSpPr>
        <p:spPr>
          <a:xfrm>
            <a:off x="8928075" y="3982175"/>
            <a:ext cx="1184900" cy="1145550"/>
          </a:xfrm>
          <a:custGeom>
            <a:rect b="b" l="l" r="r" t="t"/>
            <a:pathLst>
              <a:path extrusionOk="0" h="45822" w="47396">
                <a:moveTo>
                  <a:pt x="0" y="0"/>
                </a:moveTo>
                <a:cubicBezTo>
                  <a:pt x="7516" y="2728"/>
                  <a:pt x="38307" y="8728"/>
                  <a:pt x="45095" y="16365"/>
                </a:cubicBezTo>
                <a:cubicBezTo>
                  <a:pt x="51884" y="24002"/>
                  <a:pt x="41458" y="40913"/>
                  <a:pt x="40731" y="45822"/>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9"/>
          <p:cNvSpPr/>
          <p:nvPr/>
        </p:nvSpPr>
        <p:spPr>
          <a:xfrm>
            <a:off x="3436675" y="5385775"/>
            <a:ext cx="3573050" cy="731500"/>
          </a:xfrm>
          <a:custGeom>
            <a:rect b="b" l="l" r="r" t="t"/>
            <a:pathLst>
              <a:path extrusionOk="0" h="29260" w="142922">
                <a:moveTo>
                  <a:pt x="0" y="0"/>
                </a:moveTo>
                <a:cubicBezTo>
                  <a:pt x="14244" y="4849"/>
                  <a:pt x="61642" y="27760"/>
                  <a:pt x="85462" y="29093"/>
                </a:cubicBezTo>
                <a:cubicBezTo>
                  <a:pt x="109282" y="30426"/>
                  <a:pt x="133345" y="11516"/>
                  <a:pt x="142922" y="8000"/>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