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Poppins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NmYeqE0rjdgnVTW5Ov5bddRxU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oppinsLigh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oppinsLight-italic.fntdata"/><Relationship Id="rId14" Type="http://schemas.openxmlformats.org/officeDocument/2006/relationships/slide" Target="slides/slide10.xml"/><Relationship Id="rId36" Type="http://schemas.openxmlformats.org/officeDocument/2006/relationships/font" Target="fonts/PoppinsLight-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Poppins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6d74b9d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Welcome to this lecture in the SQL Chapter. In this first lecture of the course chapter, we are going to do an introduction of databases and relational databases.</a:t>
            </a:r>
            <a:endParaRPr/>
          </a:p>
        </p:txBody>
      </p:sp>
      <p:sp>
        <p:nvSpPr>
          <p:cNvPr id="97" name="Google Shape;97;g2ec6d74b9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Now that we have learned about the database concept. In the part, we are going to build our first database with Excel.</a:t>
            </a:r>
            <a:endParaRPr sz="1800"/>
          </a:p>
          <a:p>
            <a:pPr indent="0" lvl="0" marL="0" rtl="0" algn="l">
              <a:lnSpc>
                <a:spcPct val="107000"/>
              </a:lnSpc>
              <a:spcBef>
                <a:spcPts val="0"/>
              </a:spcBef>
              <a:spcAft>
                <a:spcPts val="0"/>
              </a:spcAft>
              <a:buClr>
                <a:schemeClr val="dk1"/>
              </a:buClr>
              <a:buSzPts val="1100"/>
              <a:buFont typeface="Arial"/>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97" name="Google Shape;2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Before we actually building the database, we will first need to design the database.</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Let</a:t>
            </a:r>
            <a:r>
              <a:rPr lang="en-US" sz="1800">
                <a:latin typeface="Arial"/>
                <a:ea typeface="Arial"/>
                <a:cs typeface="Arial"/>
                <a:sym typeface="Arial"/>
              </a:rPr>
              <a:t>’</a:t>
            </a:r>
            <a:r>
              <a:rPr lang="en-US" sz="1800"/>
              <a:t>s imagine we are Facebook. Users create their user profiles to connect with their friends. When a user creates a user profile, they need to include some of the basic information, such as name, age, school or education history, city, and other interests that they may have. Each of the profile is connected to a number of other user profiles as “facebook friends”.</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a:p>
        </p:txBody>
      </p:sp>
      <p:sp>
        <p:nvSpPr>
          <p:cNvPr id="357" name="Google Shape;3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After they create a profile, they typically create a post. It is not must for everyone, but if a user is creating a post, then the post would include a post title and some content. </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So we will need to also store this post content to database when the user publish the post.</a:t>
            </a:r>
            <a:endParaRPr/>
          </a:p>
        </p:txBody>
      </p:sp>
      <p:sp>
        <p:nvSpPr>
          <p:cNvPr id="367" name="Google Shape;3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Once a user published a post, then all his/her friends would be seeing the post. Some of them might like the post by clicking the like button. Facebook database would also need to store this piece of information including who liked it, and when.</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t/>
            </a:r>
            <a:endParaRPr sz="1800"/>
          </a:p>
        </p:txBody>
      </p:sp>
      <p:sp>
        <p:nvSpPr>
          <p:cNvPr id="381" name="Google Shape;3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Apart from likes, people would also leave comments on a facebook post. Of course facebook databases will need to capture this piece of information. So you would probably know - we need to store who commented on the post, and the comment itself.</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a:p>
        </p:txBody>
      </p:sp>
      <p:sp>
        <p:nvSpPr>
          <p:cNvPr id="398" name="Google Shape;3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Speaker notes:</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Before we start building a database with excel, let’s learn about a few database concepts first. They are Table, column and rows. Actually, these concept are the same for most of the databases.</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Table represent a physical concept, for example, you can have a car table which store all the car information in the city. For talentlabs, we have a students table in our database to store all the students’ information. You can consider a table as a category of data.</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Column represent different properties of the physical object. For example, for the car table, we will have columns like “brand” of the car, “model” of the car, “price” of the car, “max speed” of the car etc as table columns.</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The last concept for a database is row. Each row in the table represents one record. For example, if I have 10 students in my students table, then there should be 10 rows in my table.</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These concepts should be pretty simple and intuitive for most of the people, as we have all used tables in our day to day life. There are nothing special for database table and the table that we use in our day to day life.</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a:t>
            </a:r>
            <a:endParaRPr sz="1800"/>
          </a:p>
          <a:p>
            <a:pPr indent="0" lvl="0" marL="0" rtl="0" algn="l">
              <a:lnSpc>
                <a:spcPct val="107000"/>
              </a:lnSpc>
              <a:spcBef>
                <a:spcPts val="0"/>
              </a:spcBef>
              <a:spcAft>
                <a:spcPts val="0"/>
              </a:spcAft>
              <a:buClr>
                <a:schemeClr val="dk1"/>
              </a:buClr>
              <a:buSzPts val="1100"/>
              <a:buFont typeface="Arial"/>
              <a:buNone/>
            </a:pPr>
            <a:r>
              <a:rPr lang="en-US" sz="1800"/>
              <a:t>For this page, we are expecting the instructor to use Excel to build a database to understand the concept of tables.</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7000"/>
              </a:lnSpc>
              <a:spcBef>
                <a:spcPts val="0"/>
              </a:spcBef>
              <a:spcAft>
                <a:spcPts val="0"/>
              </a:spcAft>
              <a:buClr>
                <a:schemeClr val="dk1"/>
              </a:buClr>
              <a:buSzPts val="1100"/>
              <a:buFont typeface="Arial"/>
              <a:buNone/>
            </a:pPr>
            <a:r>
              <a:rPr lang="en-US" sz="1800"/>
              <a:t>Create the demo on Excel. Perform some of the listed tasks on the slide.</a:t>
            </a:r>
            <a:endParaRPr sz="1800"/>
          </a:p>
          <a:p>
            <a:pPr indent="0" lvl="0" marL="0" rtl="0" algn="l">
              <a:lnSpc>
                <a:spcPct val="100000"/>
              </a:lnSpc>
              <a:spcBef>
                <a:spcPts val="0"/>
              </a:spcBef>
              <a:spcAft>
                <a:spcPts val="0"/>
              </a:spcAft>
              <a:buSzPts val="1400"/>
              <a:buNone/>
            </a:pPr>
            <a:r>
              <a:t/>
            </a:r>
            <a:endParaRPr/>
          </a:p>
        </p:txBody>
      </p:sp>
      <p:sp>
        <p:nvSpPr>
          <p:cNvPr id="419" name="Google Shape;4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Now imagine you are facebook: </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Would you use Excel as a database? Probably not. There are just too many data to be stored and Excel is not very user friendly in handling complex data of this scale. Also, we cannot just store the data in an excel file as it’s not possible to share the excel file with everyone in real time. And not to mention that there is a maximum number of rows in Excel and it is not enough for storing all the facebook data.</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That’s why we need to use some professional database system to store application data in a scalable and reliable way.</a:t>
            </a:r>
            <a:endParaRPr sz="1800"/>
          </a:p>
          <a:p>
            <a:pPr indent="0" lvl="0" marL="0" rtl="0" algn="l">
              <a:lnSpc>
                <a:spcPct val="107000"/>
              </a:lnSpc>
              <a:spcBef>
                <a:spcPts val="0"/>
              </a:spcBef>
              <a:spcAft>
                <a:spcPts val="0"/>
              </a:spcAft>
              <a:buClr>
                <a:schemeClr val="dk1"/>
              </a:buClr>
              <a:buSzPts val="1100"/>
              <a:buFont typeface="Arial"/>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31" name="Google Shape;4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previous section, we mentioned that we will need to use some professional database system to store application data. We are going to discuss this in details.</a:t>
            </a:r>
            <a:endParaRPr/>
          </a:p>
        </p:txBody>
      </p:sp>
      <p:sp>
        <p:nvSpPr>
          <p:cNvPr id="439" name="Google Shape;4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So, we have just built an Excel database for Facebook users. Even though most of the information about the users was there, it was not easy to manage. As the Excel file size grows, it becomes difficult to manage it. You also have difficulty in making changes </a:t>
            </a:r>
            <a:r>
              <a:rPr lang="en-US" sz="1800">
                <a:latin typeface="Arial"/>
                <a:ea typeface="Arial"/>
                <a:cs typeface="Arial"/>
                <a:sym typeface="Arial"/>
              </a:rPr>
              <a:t>–</a:t>
            </a:r>
            <a:r>
              <a:rPr lang="en-US" sz="1800"/>
              <a:t> well, you can make the changes, but then you need to figure out how to manage conflicts and different versions of the same file. </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7000"/>
              </a:lnSpc>
              <a:spcBef>
                <a:spcPts val="0"/>
              </a:spcBef>
              <a:spcAft>
                <a:spcPts val="0"/>
              </a:spcAft>
              <a:buClr>
                <a:schemeClr val="dk1"/>
              </a:buClr>
              <a:buSzPts val="1100"/>
              <a:buFont typeface="Arial"/>
              <a:buNone/>
            </a:pPr>
            <a:r>
              <a:rPr lang="en-US" sz="1800"/>
              <a:t>We will face other challenges like sharing the information in Excel with other users. Excel is not like Google Sheets or Microsoft OneDrive, it may not be easy for all of the users to make changes at the same. Even with online editing technologies, the file gets locked out if you are editing a field and someone else tries to edit the same field.</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7000"/>
              </a:lnSpc>
              <a:spcBef>
                <a:spcPts val="0"/>
              </a:spcBef>
              <a:spcAft>
                <a:spcPts val="0"/>
              </a:spcAft>
              <a:buClr>
                <a:schemeClr val="dk1"/>
              </a:buClr>
              <a:buSzPts val="1100"/>
              <a:buFont typeface="Arial"/>
              <a:buNone/>
            </a:pPr>
            <a:r>
              <a:rPr lang="en-US" sz="1800"/>
              <a:t>Then, there is a row limitation. In Excel, there are a maximum of 1 million records per worksheet. After that, you cannot add more records to the same worksheet but facebook got billions of users.</a:t>
            </a:r>
            <a:endParaRPr sz="1800"/>
          </a:p>
          <a:p>
            <a:pPr indent="0" lvl="0" marL="0" rtl="0" algn="l">
              <a:lnSpc>
                <a:spcPct val="107000"/>
              </a:lnSpc>
              <a:spcBef>
                <a:spcPts val="0"/>
              </a:spcBef>
              <a:spcAft>
                <a:spcPts val="0"/>
              </a:spcAft>
              <a:buClr>
                <a:schemeClr val="dk1"/>
              </a:buClr>
              <a:buSzPts val="1100"/>
              <a:buFont typeface="Arial"/>
              <a:buNone/>
            </a:pPr>
            <a:r>
              <a:t/>
            </a:r>
            <a:endParaRPr sz="1800"/>
          </a:p>
          <a:p>
            <a:pPr indent="0" lvl="0" marL="0" rtl="0" algn="l">
              <a:lnSpc>
                <a:spcPct val="107000"/>
              </a:lnSpc>
              <a:spcBef>
                <a:spcPts val="0"/>
              </a:spcBef>
              <a:spcAft>
                <a:spcPts val="0"/>
              </a:spcAft>
              <a:buClr>
                <a:schemeClr val="dk1"/>
              </a:buClr>
              <a:buSzPts val="1100"/>
              <a:buFont typeface="Arial"/>
              <a:buNone/>
            </a:pPr>
            <a:r>
              <a:rPr lang="en-US" sz="1800"/>
              <a:t>Finding a record is another challenge. What if there are 10 users with the same name. Locating the correct user in the file becomes difficult. We will have to apply several filters to get the correct data. For example, we may have to filter by name, then age and maybe city.</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7000"/>
              </a:lnSpc>
              <a:spcBef>
                <a:spcPts val="0"/>
              </a:spcBef>
              <a:spcAft>
                <a:spcPts val="0"/>
              </a:spcAft>
              <a:buClr>
                <a:schemeClr val="dk1"/>
              </a:buClr>
              <a:buSzPts val="1100"/>
              <a:buFont typeface="Arial"/>
              <a:buNone/>
            </a:pPr>
            <a:r>
              <a:rPr lang="en-US" sz="1800"/>
              <a:t>What if you need to create a summary or perform some analysis? Even though Excel provides analysis tools, but they have limited functionality. We may not get the desired results.</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7000"/>
              </a:lnSpc>
              <a:spcBef>
                <a:spcPts val="0"/>
              </a:spcBef>
              <a:spcAft>
                <a:spcPts val="0"/>
              </a:spcAft>
              <a:buClr>
                <a:schemeClr val="dk1"/>
              </a:buClr>
              <a:buSzPts val="1100"/>
              <a:buFont typeface="Arial"/>
              <a:buNone/>
            </a:pPr>
            <a:r>
              <a:rPr lang="en-US" sz="1800"/>
              <a:t>Now that we know all these problems, what is the solution? We need something that is more dynamic and provide solutions to all these problems that we have just discussed. So what are the features a professional databases should include?</a:t>
            </a:r>
            <a:endParaRPr sz="1800"/>
          </a:p>
          <a:p>
            <a:pPr indent="0" lvl="0" marL="0" rtl="0" algn="l">
              <a:lnSpc>
                <a:spcPct val="107000"/>
              </a:lnSpc>
              <a:spcBef>
                <a:spcPts val="0"/>
              </a:spcBef>
              <a:spcAft>
                <a:spcPts val="0"/>
              </a:spcAft>
              <a:buClr>
                <a:schemeClr val="dk1"/>
              </a:buClr>
              <a:buSzPts val="1100"/>
              <a:buFont typeface="Arial"/>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US" sz="1800"/>
              <a:t> </a:t>
            </a:r>
            <a:endParaRPr sz="1800"/>
          </a:p>
          <a:p>
            <a:pPr indent="0" lvl="0" marL="0" rtl="0" algn="l">
              <a:lnSpc>
                <a:spcPct val="100000"/>
              </a:lnSpc>
              <a:spcBef>
                <a:spcPts val="800"/>
              </a:spcBef>
              <a:spcAft>
                <a:spcPts val="0"/>
              </a:spcAft>
              <a:buSzPts val="1400"/>
              <a:buNone/>
            </a:pPr>
            <a:r>
              <a:t/>
            </a:r>
            <a:endParaRPr/>
          </a:p>
        </p:txBody>
      </p:sp>
      <p:sp>
        <p:nvSpPr>
          <p:cNvPr id="499" name="Google Shape;4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Other than just storing and retrieving data, a professional database should be equipped with features, such as:</a:t>
            </a:r>
            <a:endParaRPr/>
          </a:p>
          <a:p>
            <a:pPr indent="0" lvl="0" marL="0" rtl="0" algn="l">
              <a:lnSpc>
                <a:spcPct val="200000"/>
              </a:lnSpc>
              <a:spcBef>
                <a:spcPts val="0"/>
              </a:spcBef>
              <a:spcAft>
                <a:spcPts val="0"/>
              </a:spcAft>
              <a:buClr>
                <a:schemeClr val="dk1"/>
              </a:buClr>
              <a:buSzPts val="1100"/>
              <a:buFont typeface="Arial"/>
              <a:buNone/>
            </a:pPr>
            <a:r>
              <a:rPr lang="en-US">
                <a:solidFill>
                  <a:srgbClr val="3E4754"/>
                </a:solidFill>
              </a:rPr>
              <a:t>➕ Backup Mechanisms</a:t>
            </a:r>
            <a:endParaRPr>
              <a:solidFill>
                <a:srgbClr val="3E4754"/>
              </a:solidFill>
            </a:endParaRPr>
          </a:p>
          <a:p>
            <a:pPr indent="0" lvl="0" marL="0" rtl="0" algn="l">
              <a:lnSpc>
                <a:spcPct val="200000"/>
              </a:lnSpc>
              <a:spcBef>
                <a:spcPts val="0"/>
              </a:spcBef>
              <a:spcAft>
                <a:spcPts val="0"/>
              </a:spcAft>
              <a:buClr>
                <a:schemeClr val="dk1"/>
              </a:buClr>
              <a:buSzPts val="1100"/>
              <a:buFont typeface="Arial"/>
              <a:buNone/>
            </a:pPr>
            <a:r>
              <a:rPr lang="en-US">
                <a:solidFill>
                  <a:srgbClr val="3E4754"/>
                </a:solidFill>
              </a:rPr>
              <a:t>➕ Simultaneous Connections</a:t>
            </a:r>
            <a:endParaRPr>
              <a:solidFill>
                <a:srgbClr val="3E4754"/>
              </a:solidFill>
            </a:endParaRPr>
          </a:p>
          <a:p>
            <a:pPr indent="0" lvl="0" marL="0" rtl="0" algn="l">
              <a:lnSpc>
                <a:spcPct val="200000"/>
              </a:lnSpc>
              <a:spcBef>
                <a:spcPts val="0"/>
              </a:spcBef>
              <a:spcAft>
                <a:spcPts val="0"/>
              </a:spcAft>
              <a:buClr>
                <a:schemeClr val="dk1"/>
              </a:buClr>
              <a:buSzPts val="1100"/>
              <a:buFont typeface="Arial"/>
              <a:buNone/>
            </a:pPr>
            <a:r>
              <a:rPr lang="en-US">
                <a:solidFill>
                  <a:srgbClr val="3E4754"/>
                </a:solidFill>
              </a:rPr>
              <a:t>➕ Data Integrity Features</a:t>
            </a:r>
            <a:endParaRPr>
              <a:solidFill>
                <a:srgbClr val="3E4754"/>
              </a:solidFill>
            </a:endParaRPr>
          </a:p>
          <a:p>
            <a:pPr indent="0" lvl="0" marL="0" rtl="0" algn="l">
              <a:lnSpc>
                <a:spcPct val="200000"/>
              </a:lnSpc>
              <a:spcBef>
                <a:spcPts val="0"/>
              </a:spcBef>
              <a:spcAft>
                <a:spcPts val="0"/>
              </a:spcAft>
              <a:buClr>
                <a:schemeClr val="dk1"/>
              </a:buClr>
              <a:buSzPts val="1100"/>
              <a:buFont typeface="Arial"/>
              <a:buNone/>
            </a:pPr>
            <a:r>
              <a:rPr lang="en-US">
                <a:solidFill>
                  <a:srgbClr val="3E4754"/>
                </a:solidFill>
              </a:rPr>
              <a:t>➕ Scalability</a:t>
            </a:r>
            <a:endParaRPr>
              <a:solidFill>
                <a:srgbClr val="3E4754"/>
              </a:solidFill>
            </a:endParaRPr>
          </a:p>
          <a:p>
            <a:pPr indent="0" lvl="0" marL="0" rtl="0" algn="l">
              <a:lnSpc>
                <a:spcPct val="200000"/>
              </a:lnSpc>
              <a:spcBef>
                <a:spcPts val="0"/>
              </a:spcBef>
              <a:spcAft>
                <a:spcPts val="0"/>
              </a:spcAft>
              <a:buSzPts val="1400"/>
              <a:buNone/>
            </a:pPr>
            <a:r>
              <a:rPr lang="en-US">
                <a:solidFill>
                  <a:srgbClr val="3E4754"/>
                </a:solidFill>
              </a:rPr>
              <a:t>➕ Speed (Optimize the memory architecture)</a:t>
            </a:r>
            <a:endParaRPr>
              <a:solidFill>
                <a:srgbClr val="3E4754"/>
              </a:solidFill>
            </a:endParaRPr>
          </a:p>
          <a:p>
            <a:pPr indent="0" lvl="0" marL="0" rtl="0" algn="l">
              <a:lnSpc>
                <a:spcPct val="200000"/>
              </a:lnSpc>
              <a:spcBef>
                <a:spcPts val="0"/>
              </a:spcBef>
              <a:spcAft>
                <a:spcPts val="0"/>
              </a:spcAft>
              <a:buClr>
                <a:schemeClr val="dk1"/>
              </a:buClr>
              <a:buSzPts val="1100"/>
              <a:buFont typeface="Arial"/>
              <a:buNone/>
            </a:pPr>
            <a:r>
              <a:rPr lang="en-US">
                <a:solidFill>
                  <a:srgbClr val="3E4754"/>
                </a:solidFill>
              </a:rPr>
              <a:t>Most modern professional database applications have these features. For example, automatically backup is a basic feature nowadays. Similarly, there are data integrity features to ensure the data are intact. Most of these are advanced database administrator skills and we will leave it for advanced database courses. We will focus on SQL queries in this course.</a:t>
            </a:r>
            <a:endParaRPr>
              <a:solidFill>
                <a:srgbClr val="3E4754"/>
              </a:solidFill>
            </a:endParaRPr>
          </a:p>
        </p:txBody>
      </p:sp>
      <p:sp>
        <p:nvSpPr>
          <p:cNvPr id="507" name="Google Shape;5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But before that, let’s talk about the agenda of chapter 1. We will start by doing a course introduction, follow by an introduction to databases. Then you will get chance in building you first database with Excel. After that, we are going to discuss why do we need to use the professional databases as well as the different types of databases. Before we wrap up this chapter, we are going to talk about how to interact with databases and the database software that we are going to use throughout the course.</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By now, we should all know that we need a professional database. In this section, we will discuss the different types of professional databases.</a:t>
            </a:r>
            <a:endParaRPr/>
          </a:p>
        </p:txBody>
      </p:sp>
      <p:sp>
        <p:nvSpPr>
          <p:cNvPr id="520" name="Google Shape;52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we are talking about professional databases, there are two types of databases, SQL and NoSQL.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SQL databases is also refers to relational database that is designed to store structured data. That means you need to define tables, columns and rows. you cannot just random add rows or store random data in the database without setting up the data structure first.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 the other hand, NoSQL is a document store that stores unstructured data, that means the data are not organized in table format. Data could be organized as spider web-like network, folders and any innovative ways of storing data. Basically any structure that’s not a table. They CANNOT be accessed or managed by using SQL tools and softwares.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the question is which one should we choose. There is no concrete answer. The choice is dependent on the business requirements and needs that we may have. Both types can have their own advantages and disadvantages. As you have more practical experiences with both, you will have more idea in picking between the two main types of databases.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course, we will be focusing on SQL databases.</a:t>
            </a:r>
            <a:endParaRPr/>
          </a:p>
        </p:txBody>
      </p:sp>
      <p:sp>
        <p:nvSpPr>
          <p:cNvPr id="580" name="Google Shape;58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When we refer to the relational databases, we need to have structured data, which means that the data should have certain fields or columns and should be stored in rows. Each row represents an individual record within the database. In relational databases, a table can be linked with the other tables within a database to represent relationships. For example, in the previous chapter, we saw there is a table for users, one for posts, and another one for comments. All these were linked with each other by using ids. We will discuss how to link tables in a dedicated chapter.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we store the data in a SQL database, we need to retrieve it when we want to use the data. This could be done by using SQL queries, a special programming language for SQL databases.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also use SQL queries to make changes to a database. Whether we are adding the information or deleting it or updating it. SQL syntaxes are mostly the same across different relational databases, so once you learn how to write SQL queries on one relational database, and later you can apply your knowledge in other relational databases.</a:t>
            </a:r>
            <a:endParaRPr/>
          </a:p>
        </p:txBody>
      </p:sp>
      <p:sp>
        <p:nvSpPr>
          <p:cNvPr id="594" name="Google Shape;59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reality, there are many different SQL or relational databases. They all work similarly and can be query by using a similar SQL language.</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400"/>
              </a:spcBef>
              <a:spcAft>
                <a:spcPts val="0"/>
              </a:spcAft>
              <a:buClr>
                <a:schemeClr val="dk1"/>
              </a:buClr>
              <a:buSzPts val="1100"/>
              <a:buFont typeface="Arial"/>
              <a:buNone/>
            </a:pPr>
            <a:r>
              <a:rPr b="1" lang="en-US">
                <a:solidFill>
                  <a:srgbClr val="222635"/>
                </a:solidFill>
                <a:highlight>
                  <a:srgbClr val="FFFFFF"/>
                </a:highlight>
              </a:rPr>
              <a:t>sql </a:t>
            </a:r>
            <a:r>
              <a:rPr lang="en-US">
                <a:solidFill>
                  <a:srgbClr val="222635"/>
                </a:solidFill>
                <a:highlight>
                  <a:srgbClr val="FFFFFF"/>
                </a:highlight>
              </a:rPr>
              <a:t> : mysql, Microsoft SQL Server, postgresql, SQLite and more</a:t>
            </a:r>
            <a:endParaRPr>
              <a:solidFill>
                <a:srgbClr val="222635"/>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US">
                <a:solidFill>
                  <a:srgbClr val="222635"/>
                </a:solidFill>
                <a:highlight>
                  <a:srgbClr val="FFFFFF"/>
                </a:highlight>
              </a:rPr>
              <a:t>All of them have their own good and bad and usually we will need to do some research when we pick from the list. Don’t worry about that for now, we have helped you in picking the easiest one for this course.</a:t>
            </a:r>
            <a:endParaRPr>
              <a:solidFill>
                <a:srgbClr val="222635"/>
              </a:solidFill>
              <a:highlight>
                <a:srgbClr val="FFFFFF"/>
              </a:highlight>
            </a:endParaRPr>
          </a:p>
          <a:p>
            <a:pPr indent="0" lvl="0" marL="0" rtl="0" algn="l">
              <a:lnSpc>
                <a:spcPct val="100000"/>
              </a:lnSpc>
              <a:spcBef>
                <a:spcPts val="1100"/>
              </a:spcBef>
              <a:spcAft>
                <a:spcPts val="0"/>
              </a:spcAft>
              <a:buSzPts val="1400"/>
              <a:buNone/>
            </a:pPr>
            <a:r>
              <a:t/>
            </a:r>
            <a:endParaRPr/>
          </a:p>
        </p:txBody>
      </p:sp>
      <p:sp>
        <p:nvSpPr>
          <p:cNvPr id="610" name="Google Shape;61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talk about how an application interact with a database. </a:t>
            </a:r>
            <a:endParaRPr/>
          </a:p>
        </p:txBody>
      </p:sp>
      <p:sp>
        <p:nvSpPr>
          <p:cNvPr id="624" name="Google Shape;6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we need to understand that a database is both a data storage space and an interface to pull or query the data. Applications like mobile apps, web pages would talk to the database in pulling data or saving data.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All data related operations are sent to the database as SQL queries. When the database receives a SQL query command, it would follow the instruction to retrieve data or make changes to data. For example, when we open our profile in Facebook, the app would fetch information from the database using SQL queries, and display in the app. This is how we get to see our information in an app or website.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684" name="Google Shape;68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Apart from retrieving data, an application can also creates or updates user records according to some business logic. You can leverage the facebook app to create, update, delete, or retrieve information in the facebook database. Again, this is done by SQL queries.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when you add a post in Facebook, the SQL queries are triggered to add the post to the database in the backend by sending a SQL query. The database will then follow the SQL queries instruction to save the post in the database. This might sound very complex at this moment, but we will learn more about this when we get to the SQL queries.</a:t>
            </a:r>
            <a:endParaRPr/>
          </a:p>
        </p:txBody>
      </p:sp>
      <p:sp>
        <p:nvSpPr>
          <p:cNvPr id="702" name="Google Shape;7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apart from using an app to interact with a database, what are the other methods? There are 3 different methods.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first method is going through the database clients, which can be a Web interface or a piece of software you install on your computer. This would be the major way of interacting with databases in this course.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can also access the database using programming interfaces. Most of the mobile apps are using programming interfaces to interact with the database. You will learn more about this if you are going to become a software engineer.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last and rarely used method is that we can use the commands in a terminal, those black and white terminal where you always see in movies.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now you know how to interact with a database. Let’s move on to the next video. </a:t>
            </a:r>
            <a:endParaRPr/>
          </a:p>
          <a:p>
            <a:pPr indent="0" lvl="0" marL="0" rtl="0" algn="l">
              <a:lnSpc>
                <a:spcPct val="100000"/>
              </a:lnSpc>
              <a:spcBef>
                <a:spcPts val="0"/>
              </a:spcBef>
              <a:spcAft>
                <a:spcPts val="0"/>
              </a:spcAft>
              <a:buSzPts val="1400"/>
              <a:buNone/>
            </a:pPr>
            <a:r>
              <a:t/>
            </a:r>
            <a:endParaRPr/>
          </a:p>
        </p:txBody>
      </p:sp>
      <p:sp>
        <p:nvSpPr>
          <p:cNvPr id="720" name="Google Shape;7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introduce with you the database software that we are going to use throughout this course</a:t>
            </a:r>
            <a:endParaRPr/>
          </a:p>
        </p:txBody>
      </p:sp>
      <p:sp>
        <p:nvSpPr>
          <p:cNvPr id="735" name="Google Shape;7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mentioned that there are multiple relational databases that we can choose.  In this course, we will be using SQLite as our database software. It is a super lightweight database software and got a couple benefits for beginners.</a:t>
            </a:r>
            <a:endParaRPr/>
          </a:p>
        </p:txBody>
      </p:sp>
      <p:sp>
        <p:nvSpPr>
          <p:cNvPr id="795" name="Google Shape;79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Without further adieu, Let</a:t>
            </a:r>
            <a:r>
              <a:rPr lang="en-US" sz="1800">
                <a:latin typeface="Arial"/>
                <a:ea typeface="Arial"/>
                <a:cs typeface="Arial"/>
                <a:sym typeface="Arial"/>
              </a:rPr>
              <a:t>’</a:t>
            </a:r>
            <a:r>
              <a:rPr lang="en-US" sz="1800"/>
              <a:t>s look at the course introduction so that you will know what you are going to learn.</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of all, it can be run locally as a embedded database, which means that no installation required and therefore, the you do not have to perform a complicated setup like the other SQL databases. You can start by downloading a database file and no complicated server setup is needed.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mentioned that SQLite database is an embedded database. That means that it could be embedded into a app or software. One example of this would be WhatsApp, which stores the the conversions using SQLite database on the your mobile phone. So later on, if you want to build your own databases for your day-to-day applications, it would be super easy.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learn about the environment setup of SQLite in the next chapter so you can directly practice your SQL skills. This is the end of chapter 1 and I hope you have a good understanding of relational databases now.</a:t>
            </a:r>
            <a:endParaRPr/>
          </a:p>
        </p:txBody>
      </p:sp>
      <p:sp>
        <p:nvSpPr>
          <p:cNvPr id="803" name="Google Shape;80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t>In this course, we are going to teach you in operating a wide range of SQL databases, and build your proficiencies in SQL query languages.</a:t>
            </a:r>
            <a:endParaRPr sz="1800"/>
          </a:p>
          <a:p>
            <a:pPr indent="0" lvl="0" marL="0" rtl="0" algn="l">
              <a:lnSpc>
                <a:spcPct val="100000"/>
              </a:lnSpc>
              <a:spcBef>
                <a:spcPts val="0"/>
              </a:spcBef>
              <a:spcAft>
                <a:spcPts val="0"/>
              </a:spcAft>
              <a:buSzPts val="1400"/>
              <a:buNone/>
            </a:pPr>
            <a:r>
              <a:rPr lang="en-US" sz="1800"/>
              <a:t>You will also get change to write advanced SQL queries with logics, various functions, aggregations and GROUP BY statement.</a:t>
            </a:r>
            <a:endParaRPr sz="1800"/>
          </a:p>
          <a:p>
            <a:pPr indent="0" lvl="0" marL="0" rtl="0" algn="l">
              <a:lnSpc>
                <a:spcPct val="100000"/>
              </a:lnSpc>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rPr lang="en-US" sz="1800"/>
              <a:t>We will also cover table relationships by using primary keys and foreign keys, as well as using SQL joins to combine tables with different dimensions. We will also learn to manage SQL tables using SQL statements.</a:t>
            </a:r>
            <a:endParaRPr sz="1800"/>
          </a:p>
          <a:p>
            <a:pPr indent="0" lvl="0" marL="0" rtl="0" algn="l">
              <a:lnSpc>
                <a:spcPct val="100000"/>
              </a:lnSpc>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rPr lang="en-US" sz="1800"/>
              <a:t>Before we end this course, we will learn to draw ERD Diagram to visualize SQL table linkages and database architecture.</a:t>
            </a:r>
            <a:endParaRPr sz="1800"/>
          </a:p>
          <a:p>
            <a:pPr indent="0" lvl="0" marL="0" rtl="0" algn="l">
              <a:lnSpc>
                <a:spcPct val="100000"/>
              </a:lnSpc>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rPr lang="en-US" sz="1800"/>
              <a:t>So now you are clear that what you are going to learn in this course. Let’s jump on to the next video to start learning about databases</a:t>
            </a:r>
            <a:endParaRPr sz="1800"/>
          </a:p>
        </p:txBody>
      </p:sp>
      <p:sp>
        <p:nvSpPr>
          <p:cNvPr id="175" name="Google Shape;1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t>In this session, we are going to give u an overview of databases and why do you need it.</a:t>
            </a:r>
            <a:endParaRPr/>
          </a:p>
        </p:txBody>
      </p:sp>
      <p:sp>
        <p:nvSpPr>
          <p:cNvPr id="183" name="Google Shape;1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Let</a:t>
            </a:r>
            <a:r>
              <a:rPr lang="en-US" sz="1800">
                <a:latin typeface="Arial"/>
                <a:ea typeface="Arial"/>
                <a:cs typeface="Arial"/>
                <a:sym typeface="Arial"/>
              </a:rPr>
              <a:t>’</a:t>
            </a:r>
            <a:r>
              <a:rPr lang="en-US" sz="1800"/>
              <a:t>s first look at the definition from whatis.com:</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7000"/>
              </a:lnSpc>
              <a:spcBef>
                <a:spcPts val="0"/>
              </a:spcBef>
              <a:spcAft>
                <a:spcPts val="0"/>
              </a:spcAft>
              <a:buClr>
                <a:schemeClr val="dk1"/>
              </a:buClr>
              <a:buSzPts val="1100"/>
              <a:buFont typeface="Arial"/>
              <a:buNone/>
            </a:pPr>
            <a:r>
              <a:rPr lang="en-US" sz="1800"/>
              <a:t>A database is a collection of organized information so that it can be easily accessed, managed and updated. </a:t>
            </a:r>
            <a:endParaRPr sz="1800"/>
          </a:p>
          <a:p>
            <a:pPr indent="0" lvl="0" marL="0" rtl="0" algn="l">
              <a:lnSpc>
                <a:spcPct val="107000"/>
              </a:lnSpc>
              <a:spcBef>
                <a:spcPts val="0"/>
              </a:spcBef>
              <a:spcAft>
                <a:spcPts val="0"/>
              </a:spcAft>
              <a:buClr>
                <a:schemeClr val="dk1"/>
              </a:buClr>
              <a:buSzPts val="1100"/>
              <a:buFont typeface="Arial"/>
              <a:buNone/>
            </a:pPr>
            <a:r>
              <a:rPr lang="en-US" sz="1800"/>
              <a:t> </a:t>
            </a:r>
            <a:endParaRPr sz="1800"/>
          </a:p>
          <a:p>
            <a:pPr indent="0" lvl="0" marL="0" rtl="0" algn="l">
              <a:lnSpc>
                <a:spcPct val="100000"/>
              </a:lnSpc>
              <a:spcBef>
                <a:spcPts val="0"/>
              </a:spcBef>
              <a:spcAft>
                <a:spcPts val="0"/>
              </a:spcAft>
              <a:buSzPts val="1400"/>
              <a:buNone/>
            </a:pPr>
            <a:r>
              <a:rPr lang="en-US" sz="1800"/>
              <a:t>So basically, any methods that you are using to store and organize data could be considered as a database, including an excel file, a stack of 3M memo notes, a physical notebook, a Microsoft Word document, or even a folder on your computer. As long as it is being used to store and retrieve data, then it could be consider as a database.</a:t>
            </a:r>
            <a:endParaRPr/>
          </a:p>
        </p:txBody>
      </p:sp>
      <p:sp>
        <p:nvSpPr>
          <p:cNvPr id="243" name="Google Shape;2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sz="1800"/>
              <a:t>Now we know what are databases, let’s take a quick look in where a database sits in a computer system. A typical computer system consists of 3 parts, input, process and output. Take Facebook App as an example, the input is the user actions like clicking, scrolling, and the process is the facebook app. The output is the content that you are reading on Facebook.</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Usually the process would be connecting to a database for pulling and storing data. Every time when there are user actions like clicking or scrolling, the facebook app will go to the database to pull the relevant content and display as an output.</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t/>
            </a:r>
            <a:endParaRPr sz="1800"/>
          </a:p>
        </p:txBody>
      </p:sp>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sz="1800"/>
              <a:t>You might wonder what are the applications that would use databases. The fact is, probably 99% of the computer softwares, apps, and web pages are connecting to at least one databases for storing and retrieving data. For example, Paypal leverage databases to store your transaction records and Twitter use databases to store all the tweets and likes.</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t/>
            </a:r>
            <a:endParaRPr sz="1800"/>
          </a:p>
        </p:txBody>
      </p:sp>
      <p:sp>
        <p:nvSpPr>
          <p:cNvPr id="265" name="Google Shape;2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sz="1800"/>
              <a:t>So the next question is - what are the data being stored on a database?</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There are 4 main types of data on a databases, including user status, user history, user data and website content.</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Take Facebook as an example again, user status is the storing whether you are online or offline at the moment. User history is all your historic interactions on facebook, including what are the posts that you have clicked, read, or left comment with.</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User data would be your personal profile, like your name, gender, education, age and all other personal information that you uploaded on Facebook.</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And lastly, website or app content refers to the information that you are reading on the website or app. In the case of facebook, of course those content are facebook articles and posts.</a:t>
            </a:r>
            <a:endParaRPr sz="1800"/>
          </a:p>
          <a:p>
            <a:pPr indent="0" lvl="0" marL="0" rtl="0" algn="l">
              <a:lnSpc>
                <a:spcPct val="90000"/>
              </a:lnSpc>
              <a:spcBef>
                <a:spcPts val="0"/>
              </a:spcBef>
              <a:spcAft>
                <a:spcPts val="0"/>
              </a:spcAft>
              <a:buSzPts val="1400"/>
              <a:buNone/>
            </a:pPr>
            <a:r>
              <a:t/>
            </a:r>
            <a:endParaRPr sz="1800"/>
          </a:p>
          <a:p>
            <a:pPr indent="0" lvl="0" marL="0" rtl="0" algn="l">
              <a:lnSpc>
                <a:spcPct val="90000"/>
              </a:lnSpc>
              <a:spcBef>
                <a:spcPts val="0"/>
              </a:spcBef>
              <a:spcAft>
                <a:spcPts val="0"/>
              </a:spcAft>
              <a:buSzPts val="1400"/>
              <a:buNone/>
            </a:pPr>
            <a:r>
              <a:rPr lang="en-US" sz="1800"/>
              <a:t>Hopefully you should have a high level overview of database and the purposes of databases now. See you in the next video.</a:t>
            </a:r>
            <a:endParaRPr sz="1800"/>
          </a:p>
        </p:txBody>
      </p:sp>
      <p:sp>
        <p:nvSpPr>
          <p:cNvPr id="275" name="Google Shape;2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8b8c5be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8b8c5be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8b8c5be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8b8c5be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8b8c5be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8b8c5be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8b8c5be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8b8c5be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8b8c5be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8b8c5be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8b8c5be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8b8c5be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8b8c5be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8b8c5be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8b8c5be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8b8c5be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8b8c5be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8b8c5be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8b8c5be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8b8c5be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8b8c5be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8b8c5be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8b8c5be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8b8c5be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8b8c5be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8b8c5be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8b8c5be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8b8c5be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8b8c5be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8b8c5be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8b8c5be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8b8c5be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8b8c5be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8b8c5be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8b8c5be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8b8c5be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8b8c5be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8b8c5be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8b8c5be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8b8c5be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8b8c5be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8b8c5be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8b8c5be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8b8c5be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8b8c5be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8b8c5be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8b8c5be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8b8c5be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8b8c5be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8b8c5be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8b8c5be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8b8c5be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8b8c5be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8b8c5be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8b8c5be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8b8c5be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8b8c5be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8b8c5be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8b8c5be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8b8c5be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8b8c5be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8b8c5be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8b8c5be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8b8c5be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8b8c5be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8b8c5be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8b8c5be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8b8c5be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8b8c5be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ec6d74b9d6_0_0"/>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ec6d74b9d6_0_0"/>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ec6d74b9d6_0_0"/>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.1</a:t>
            </a:r>
            <a:endParaRPr b="1" i="0" sz="4400" u="none" cap="none" strike="noStrike">
              <a:solidFill>
                <a:srgbClr val="3E4754"/>
              </a:solidFill>
              <a:latin typeface="Arial"/>
              <a:ea typeface="Arial"/>
              <a:cs typeface="Arial"/>
              <a:sym typeface="Arial"/>
            </a:endParaRPr>
          </a:p>
        </p:txBody>
      </p:sp>
      <p:sp>
        <p:nvSpPr>
          <p:cNvPr id="102" name="Google Shape;102;g2ec6d74b9d6_0_0"/>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rgbClr val="F0EFEE"/>
                </a:solidFill>
                <a:latin typeface="Arial"/>
                <a:ea typeface="Arial"/>
                <a:cs typeface="Arial"/>
                <a:sym typeface="Arial"/>
              </a:rPr>
              <a:t>Introduction to </a:t>
            </a:r>
            <a:r>
              <a:rPr b="0" i="0" lang="en-US" sz="2800" u="none" cap="none" strike="noStrike">
                <a:solidFill>
                  <a:schemeClr val="lt1"/>
                </a:solidFill>
                <a:latin typeface="Arial"/>
                <a:ea typeface="Arial"/>
                <a:cs typeface="Arial"/>
                <a:sym typeface="Arial"/>
              </a:rPr>
              <a:t>Relational</a:t>
            </a:r>
            <a:r>
              <a:rPr b="0" i="0" lang="en-US" sz="2800" u="none" cap="none" strike="noStrike">
                <a:solidFill>
                  <a:srgbClr val="F0EFEE"/>
                </a:solidFill>
                <a:latin typeface="Arial"/>
                <a:ea typeface="Arial"/>
                <a:cs typeface="Arial"/>
                <a:sym typeface="Arial"/>
              </a:rPr>
              <a:t> Databases</a:t>
            </a:r>
            <a:endParaRPr b="0" i="0" sz="2800" u="none" cap="none" strike="noStrike">
              <a:solidFill>
                <a:srgbClr val="F0EFEE"/>
              </a:solidFill>
              <a:latin typeface="Arial"/>
              <a:ea typeface="Arial"/>
              <a:cs typeface="Arial"/>
              <a:sym typeface="Arial"/>
            </a:endParaRPr>
          </a:p>
        </p:txBody>
      </p:sp>
      <p:cxnSp>
        <p:nvCxnSpPr>
          <p:cNvPr id="103" name="Google Shape;103;g2ec6d74b9d6_0_0"/>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10"/>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10"/>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Building our First Database with Excel</a:t>
            </a:r>
            <a:endParaRPr>
              <a:latin typeface="Arial"/>
              <a:ea typeface="Arial"/>
              <a:cs typeface="Arial"/>
              <a:sym typeface="Arial"/>
            </a:endParaRPr>
          </a:p>
        </p:txBody>
      </p:sp>
      <p:grpSp>
        <p:nvGrpSpPr>
          <p:cNvPr id="301" name="Google Shape;301;p10"/>
          <p:cNvGrpSpPr/>
          <p:nvPr/>
        </p:nvGrpSpPr>
        <p:grpSpPr>
          <a:xfrm>
            <a:off x="8923271" y="3307227"/>
            <a:ext cx="2993546" cy="2620037"/>
            <a:chOff x="5259751" y="732778"/>
            <a:chExt cx="6557604" cy="5739403"/>
          </a:xfrm>
        </p:grpSpPr>
        <p:grpSp>
          <p:nvGrpSpPr>
            <p:cNvPr id="302" name="Google Shape;302;p10"/>
            <p:cNvGrpSpPr/>
            <p:nvPr/>
          </p:nvGrpSpPr>
          <p:grpSpPr>
            <a:xfrm rot="-819746">
              <a:off x="7170211" y="1966797"/>
              <a:ext cx="818210" cy="1067033"/>
              <a:chOff x="7135192" y="1236172"/>
              <a:chExt cx="818214" cy="1067038"/>
            </a:xfrm>
          </p:grpSpPr>
          <p:sp>
            <p:nvSpPr>
              <p:cNvPr id="303" name="Google Shape;303;p10"/>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04" name="Google Shape;304;p10"/>
              <p:cNvGrpSpPr/>
              <p:nvPr/>
            </p:nvGrpSpPr>
            <p:grpSpPr>
              <a:xfrm>
                <a:off x="7135192" y="1625685"/>
                <a:ext cx="791271" cy="677525"/>
                <a:chOff x="1934025" y="1001650"/>
                <a:chExt cx="415300" cy="355600"/>
              </a:xfrm>
            </p:grpSpPr>
            <p:sp>
              <p:nvSpPr>
                <p:cNvPr id="305" name="Google Shape;305;p1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6" name="Google Shape;306;p1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p1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p1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09" name="Google Shape;309;p10"/>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p10"/>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11" name="Google Shape;311;p10"/>
            <p:cNvGrpSpPr/>
            <p:nvPr/>
          </p:nvGrpSpPr>
          <p:grpSpPr>
            <a:xfrm rot="929101">
              <a:off x="10666777" y="845650"/>
              <a:ext cx="970514" cy="919313"/>
              <a:chOff x="2583100" y="2973775"/>
              <a:chExt cx="461550" cy="437200"/>
            </a:xfrm>
          </p:grpSpPr>
          <p:sp>
            <p:nvSpPr>
              <p:cNvPr id="312" name="Google Shape;312;p1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p1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10"/>
            <p:cNvGrpSpPr/>
            <p:nvPr/>
          </p:nvGrpSpPr>
          <p:grpSpPr>
            <a:xfrm>
              <a:off x="5259751" y="5850496"/>
              <a:ext cx="836142" cy="621685"/>
              <a:chOff x="5247525" y="3007275"/>
              <a:chExt cx="517575" cy="384825"/>
            </a:xfrm>
          </p:grpSpPr>
          <p:sp>
            <p:nvSpPr>
              <p:cNvPr id="315" name="Google Shape;315;p1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p1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p10"/>
            <p:cNvGrpSpPr/>
            <p:nvPr/>
          </p:nvGrpSpPr>
          <p:grpSpPr>
            <a:xfrm rot="-995577">
              <a:off x="8647544" y="3714912"/>
              <a:ext cx="874251" cy="717776"/>
              <a:chOff x="2599525" y="3688600"/>
              <a:chExt cx="428675" cy="351950"/>
            </a:xfrm>
          </p:grpSpPr>
          <p:sp>
            <p:nvSpPr>
              <p:cNvPr id="318" name="Google Shape;318;p1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9" name="Google Shape;319;p1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p1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21" name="Google Shape;321;p10"/>
            <p:cNvGrpSpPr/>
            <p:nvPr/>
          </p:nvGrpSpPr>
          <p:grpSpPr>
            <a:xfrm>
              <a:off x="10447751" y="3460900"/>
              <a:ext cx="688381" cy="688381"/>
              <a:chOff x="5941025" y="3634400"/>
              <a:chExt cx="467650" cy="467650"/>
            </a:xfrm>
          </p:grpSpPr>
          <p:sp>
            <p:nvSpPr>
              <p:cNvPr id="322" name="Google Shape;322;p1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p1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4" name="Google Shape;324;p1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5" name="Google Shape;325;p1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p1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p1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28" name="Google Shape;328;p10"/>
            <p:cNvGrpSpPr/>
            <p:nvPr/>
          </p:nvGrpSpPr>
          <p:grpSpPr>
            <a:xfrm rot="-1150372">
              <a:off x="9034375" y="1570689"/>
              <a:ext cx="754925" cy="714869"/>
              <a:chOff x="5973900" y="318475"/>
              <a:chExt cx="401900" cy="380575"/>
            </a:xfrm>
          </p:grpSpPr>
          <p:sp>
            <p:nvSpPr>
              <p:cNvPr id="329" name="Google Shape;329;p1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p1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p1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p1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p1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p1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p1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p1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p10"/>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8" name="Google Shape;338;p10"/>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9" name="Google Shape;339;p10"/>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0" name="Google Shape;340;p10"/>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p10"/>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p10"/>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43" name="Google Shape;343;p10"/>
            <p:cNvGrpSpPr/>
            <p:nvPr/>
          </p:nvGrpSpPr>
          <p:grpSpPr>
            <a:xfrm rot="-2485038">
              <a:off x="7686107" y="5449622"/>
              <a:ext cx="833851" cy="799886"/>
              <a:chOff x="5233525" y="4954450"/>
              <a:chExt cx="538275" cy="516350"/>
            </a:xfrm>
          </p:grpSpPr>
          <p:sp>
            <p:nvSpPr>
              <p:cNvPr id="344" name="Google Shape;344;p1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p1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1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p1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p1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9" name="Google Shape;349;p1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0" name="Google Shape;350;p10"/>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1" name="Google Shape;351;p10"/>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2" name="Google Shape;352;p10"/>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3" name="Google Shape;353;p10"/>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4" name="Google Shape;354;p10"/>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11"/>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Imagine we are Facebook...</a:t>
            </a:r>
            <a:endParaRPr sz="3500">
              <a:latin typeface="Arial"/>
              <a:ea typeface="Arial"/>
              <a:cs typeface="Arial"/>
              <a:sym typeface="Arial"/>
            </a:endParaRPr>
          </a:p>
        </p:txBody>
      </p:sp>
      <p:sp>
        <p:nvSpPr>
          <p:cNvPr id="361" name="Google Shape;361;p11"/>
          <p:cNvSpPr/>
          <p:nvPr/>
        </p:nvSpPr>
        <p:spPr>
          <a:xfrm>
            <a:off x="1261750" y="2353075"/>
            <a:ext cx="1938600" cy="21945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User Profile</a:t>
            </a:r>
            <a:endParaRPr b="1" i="0" sz="16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School</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City</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Interest</a:t>
            </a:r>
            <a:endParaRPr b="0" i="0" sz="1400" u="none" cap="none" strike="noStrike">
              <a:solidFill>
                <a:srgbClr val="000000"/>
              </a:solidFill>
              <a:latin typeface="Arial"/>
              <a:ea typeface="Arial"/>
              <a:cs typeface="Arial"/>
              <a:sym typeface="Arial"/>
            </a:endParaRPr>
          </a:p>
        </p:txBody>
      </p:sp>
      <p:pic>
        <p:nvPicPr>
          <p:cNvPr id="362" name="Google Shape;362;p11"/>
          <p:cNvPicPr preferRelativeResize="0"/>
          <p:nvPr/>
        </p:nvPicPr>
        <p:blipFill rotWithShape="1">
          <a:blip r:embed="rId3">
            <a:alphaModFix/>
          </a:blip>
          <a:srcRect b="0" l="0" r="0" t="0"/>
          <a:stretch/>
        </p:blipFill>
        <p:spPr>
          <a:xfrm>
            <a:off x="2767750" y="2105650"/>
            <a:ext cx="830575" cy="830575"/>
          </a:xfrm>
          <a:prstGeom prst="rect">
            <a:avLst/>
          </a:prstGeom>
          <a:noFill/>
          <a:ln>
            <a:noFill/>
          </a:ln>
        </p:spPr>
      </p:pic>
      <p:cxnSp>
        <p:nvCxnSpPr>
          <p:cNvPr id="363" name="Google Shape;363;p11"/>
          <p:cNvCxnSpPr/>
          <p:nvPr/>
        </p:nvCxnSpPr>
        <p:spPr>
          <a:xfrm flipH="1" rot="5400000">
            <a:off x="1197850" y="3519900"/>
            <a:ext cx="1097100" cy="969300"/>
          </a:xfrm>
          <a:prstGeom prst="curvedConnector4">
            <a:avLst>
              <a:gd fmla="val -50542" name="adj1"/>
              <a:gd fmla="val 164090" name="adj2"/>
            </a:avLst>
          </a:prstGeom>
          <a:noFill/>
          <a:ln cap="flat" cmpd="sng" w="28575">
            <a:solidFill>
              <a:schemeClr val="dk2"/>
            </a:solidFill>
            <a:prstDash val="solid"/>
            <a:round/>
            <a:headEnd len="sm" w="sm" type="none"/>
            <a:tailEnd len="med" w="med" type="triangle"/>
          </a:ln>
        </p:spPr>
      </p:cxnSp>
      <p:sp>
        <p:nvSpPr>
          <p:cNvPr id="364" name="Google Shape;364;p11"/>
          <p:cNvSpPr txBox="1"/>
          <p:nvPr/>
        </p:nvSpPr>
        <p:spPr>
          <a:xfrm>
            <a:off x="1704825" y="4923675"/>
            <a:ext cx="953100" cy="6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 Friends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0" name="Google Shape;370;p12"/>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Imagine we are Facebook...</a:t>
            </a:r>
            <a:endParaRPr sz="3500">
              <a:latin typeface="Arial"/>
              <a:ea typeface="Arial"/>
              <a:cs typeface="Arial"/>
              <a:sym typeface="Arial"/>
            </a:endParaRPr>
          </a:p>
        </p:txBody>
      </p:sp>
      <p:sp>
        <p:nvSpPr>
          <p:cNvPr id="371" name="Google Shape;371;p12"/>
          <p:cNvSpPr txBox="1"/>
          <p:nvPr/>
        </p:nvSpPr>
        <p:spPr>
          <a:xfrm>
            <a:off x="3776388" y="2994800"/>
            <a:ext cx="719400" cy="3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a:t>
            </a:r>
            <a:endParaRPr b="0" i="0" sz="1400" u="none" cap="none" strike="noStrike">
              <a:solidFill>
                <a:srgbClr val="000000"/>
              </a:solidFill>
              <a:latin typeface="Arial"/>
              <a:ea typeface="Arial"/>
              <a:cs typeface="Arial"/>
              <a:sym typeface="Arial"/>
            </a:endParaRPr>
          </a:p>
        </p:txBody>
      </p:sp>
      <p:sp>
        <p:nvSpPr>
          <p:cNvPr id="372" name="Google Shape;372;p12"/>
          <p:cNvSpPr/>
          <p:nvPr/>
        </p:nvSpPr>
        <p:spPr>
          <a:xfrm>
            <a:off x="5071825" y="2353075"/>
            <a:ext cx="1852500" cy="2194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Post</a:t>
            </a:r>
            <a:endParaRPr b="1" i="0" sz="16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Post Title</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Post Content</a:t>
            </a:r>
            <a:endParaRPr b="0" i="0" sz="1400" u="none" cap="none" strike="noStrike">
              <a:solidFill>
                <a:srgbClr val="000000"/>
              </a:solidFill>
              <a:latin typeface="Arial"/>
              <a:ea typeface="Arial"/>
              <a:cs typeface="Arial"/>
              <a:sym typeface="Arial"/>
            </a:endParaRPr>
          </a:p>
        </p:txBody>
      </p:sp>
      <p:sp>
        <p:nvSpPr>
          <p:cNvPr id="373" name="Google Shape;373;p12"/>
          <p:cNvSpPr/>
          <p:nvPr/>
        </p:nvSpPr>
        <p:spPr>
          <a:xfrm>
            <a:off x="1261750" y="2353075"/>
            <a:ext cx="1938600" cy="21945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User Profile</a:t>
            </a:r>
            <a:endParaRPr b="1" i="0" sz="16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School</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City</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Interest</a:t>
            </a:r>
            <a:endParaRPr b="0" i="0" sz="1400" u="none" cap="none" strike="noStrike">
              <a:solidFill>
                <a:srgbClr val="000000"/>
              </a:solidFill>
              <a:latin typeface="Arial"/>
              <a:ea typeface="Arial"/>
              <a:cs typeface="Arial"/>
              <a:sym typeface="Arial"/>
            </a:endParaRPr>
          </a:p>
        </p:txBody>
      </p:sp>
      <p:cxnSp>
        <p:nvCxnSpPr>
          <p:cNvPr id="374" name="Google Shape;374;p12"/>
          <p:cNvCxnSpPr/>
          <p:nvPr/>
        </p:nvCxnSpPr>
        <p:spPr>
          <a:xfrm>
            <a:off x="3200350" y="3450325"/>
            <a:ext cx="1871400" cy="0"/>
          </a:xfrm>
          <a:prstGeom prst="straightConnector1">
            <a:avLst/>
          </a:prstGeom>
          <a:noFill/>
          <a:ln cap="flat" cmpd="sng" w="19050">
            <a:solidFill>
              <a:schemeClr val="dk2"/>
            </a:solidFill>
            <a:prstDash val="solid"/>
            <a:round/>
            <a:headEnd len="sm" w="sm" type="none"/>
            <a:tailEnd len="med" w="med" type="triangle"/>
          </a:ln>
        </p:spPr>
      </p:cxnSp>
      <p:pic>
        <p:nvPicPr>
          <p:cNvPr id="375" name="Google Shape;375;p12"/>
          <p:cNvPicPr preferRelativeResize="0"/>
          <p:nvPr/>
        </p:nvPicPr>
        <p:blipFill rotWithShape="1">
          <a:blip r:embed="rId3">
            <a:alphaModFix/>
          </a:blip>
          <a:srcRect b="0" l="0" r="0" t="0"/>
          <a:stretch/>
        </p:blipFill>
        <p:spPr>
          <a:xfrm>
            <a:off x="2767750" y="2105650"/>
            <a:ext cx="830575" cy="830575"/>
          </a:xfrm>
          <a:prstGeom prst="rect">
            <a:avLst/>
          </a:prstGeom>
          <a:noFill/>
          <a:ln>
            <a:noFill/>
          </a:ln>
        </p:spPr>
      </p:pic>
      <p:pic>
        <p:nvPicPr>
          <p:cNvPr id="376" name="Google Shape;376;p12"/>
          <p:cNvPicPr preferRelativeResize="0"/>
          <p:nvPr/>
        </p:nvPicPr>
        <p:blipFill rotWithShape="1">
          <a:blip r:embed="rId4">
            <a:alphaModFix/>
          </a:blip>
          <a:srcRect b="0" l="0" r="0" t="0"/>
          <a:stretch/>
        </p:blipFill>
        <p:spPr>
          <a:xfrm>
            <a:off x="6330675" y="2193899"/>
            <a:ext cx="830575" cy="830575"/>
          </a:xfrm>
          <a:prstGeom prst="rect">
            <a:avLst/>
          </a:prstGeom>
          <a:noFill/>
          <a:ln>
            <a:noFill/>
          </a:ln>
        </p:spPr>
      </p:pic>
      <p:cxnSp>
        <p:nvCxnSpPr>
          <p:cNvPr id="377" name="Google Shape;377;p12"/>
          <p:cNvCxnSpPr/>
          <p:nvPr/>
        </p:nvCxnSpPr>
        <p:spPr>
          <a:xfrm flipH="1" rot="5400000">
            <a:off x="1197850" y="3519900"/>
            <a:ext cx="1097100" cy="969300"/>
          </a:xfrm>
          <a:prstGeom prst="curvedConnector4">
            <a:avLst>
              <a:gd fmla="val -50542" name="adj1"/>
              <a:gd fmla="val 164090" name="adj2"/>
            </a:avLst>
          </a:prstGeom>
          <a:noFill/>
          <a:ln cap="flat" cmpd="sng" w="28575">
            <a:solidFill>
              <a:schemeClr val="dk2"/>
            </a:solidFill>
            <a:prstDash val="solid"/>
            <a:round/>
            <a:headEnd len="sm" w="sm" type="none"/>
            <a:tailEnd len="med" w="med" type="triangle"/>
          </a:ln>
        </p:spPr>
      </p:cxnSp>
      <p:sp>
        <p:nvSpPr>
          <p:cNvPr id="378" name="Google Shape;378;p12"/>
          <p:cNvSpPr txBox="1"/>
          <p:nvPr/>
        </p:nvSpPr>
        <p:spPr>
          <a:xfrm>
            <a:off x="1704825" y="4923675"/>
            <a:ext cx="953100" cy="6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 Friends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4" name="Google Shape;384;p13"/>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Imagine we are Facebook...</a:t>
            </a:r>
            <a:endParaRPr sz="3500">
              <a:latin typeface="Arial"/>
              <a:ea typeface="Arial"/>
              <a:cs typeface="Arial"/>
              <a:sym typeface="Arial"/>
            </a:endParaRPr>
          </a:p>
        </p:txBody>
      </p:sp>
      <p:sp>
        <p:nvSpPr>
          <p:cNvPr id="385" name="Google Shape;385;p13"/>
          <p:cNvSpPr/>
          <p:nvPr/>
        </p:nvSpPr>
        <p:spPr>
          <a:xfrm>
            <a:off x="9180900" y="1508338"/>
            <a:ext cx="1852500" cy="176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Likes</a:t>
            </a:r>
            <a:endParaRPr b="1" i="0" sz="16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User</a:t>
            </a:r>
            <a:endParaRPr b="0" i="0" sz="14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(User Profile)</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Like Time</a:t>
            </a:r>
            <a:endParaRPr b="0" i="0" sz="1400" u="none" cap="none" strike="noStrike">
              <a:solidFill>
                <a:srgbClr val="000000"/>
              </a:solidFill>
              <a:latin typeface="Arial"/>
              <a:ea typeface="Arial"/>
              <a:cs typeface="Arial"/>
              <a:sym typeface="Arial"/>
            </a:endParaRPr>
          </a:p>
        </p:txBody>
      </p:sp>
      <p:cxnSp>
        <p:nvCxnSpPr>
          <p:cNvPr id="386" name="Google Shape;386;p13"/>
          <p:cNvCxnSpPr>
            <a:stCxn id="387" idx="3"/>
            <a:endCxn id="385" idx="1"/>
          </p:cNvCxnSpPr>
          <p:nvPr/>
        </p:nvCxnSpPr>
        <p:spPr>
          <a:xfrm flipH="1" rot="10800000">
            <a:off x="6924325" y="2392950"/>
            <a:ext cx="2256600" cy="681900"/>
          </a:xfrm>
          <a:prstGeom prst="straightConnector1">
            <a:avLst/>
          </a:prstGeom>
          <a:noFill/>
          <a:ln cap="flat" cmpd="sng" w="19050">
            <a:solidFill>
              <a:schemeClr val="dk2"/>
            </a:solidFill>
            <a:prstDash val="solid"/>
            <a:round/>
            <a:headEnd len="sm" w="sm" type="none"/>
            <a:tailEnd len="med" w="med" type="triangle"/>
          </a:ln>
        </p:spPr>
      </p:cxnSp>
      <p:sp>
        <p:nvSpPr>
          <p:cNvPr id="388" name="Google Shape;388;p13"/>
          <p:cNvSpPr txBox="1"/>
          <p:nvPr/>
        </p:nvSpPr>
        <p:spPr>
          <a:xfrm rot="-1038077">
            <a:off x="7560421" y="2296208"/>
            <a:ext cx="719243" cy="30572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a:t>
            </a:r>
            <a:endParaRPr b="0" i="0" sz="1400" u="none" cap="none" strike="noStrike">
              <a:solidFill>
                <a:srgbClr val="000000"/>
              </a:solidFill>
              <a:latin typeface="Arial"/>
              <a:ea typeface="Arial"/>
              <a:cs typeface="Arial"/>
              <a:sym typeface="Arial"/>
            </a:endParaRPr>
          </a:p>
        </p:txBody>
      </p:sp>
      <p:sp>
        <p:nvSpPr>
          <p:cNvPr id="387" name="Google Shape;387;p13"/>
          <p:cNvSpPr/>
          <p:nvPr/>
        </p:nvSpPr>
        <p:spPr>
          <a:xfrm>
            <a:off x="5071825" y="1977600"/>
            <a:ext cx="1852500" cy="2194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Post</a:t>
            </a:r>
            <a:endParaRPr b="1" i="0" sz="16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Post Title</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Post Content</a:t>
            </a:r>
            <a:endParaRPr b="0" i="0" sz="1400" u="none" cap="none" strike="noStrike">
              <a:solidFill>
                <a:srgbClr val="000000"/>
              </a:solidFill>
              <a:latin typeface="Arial"/>
              <a:ea typeface="Arial"/>
              <a:cs typeface="Arial"/>
              <a:sym typeface="Arial"/>
            </a:endParaRPr>
          </a:p>
        </p:txBody>
      </p:sp>
      <p:sp>
        <p:nvSpPr>
          <p:cNvPr id="389" name="Google Shape;389;p13"/>
          <p:cNvSpPr/>
          <p:nvPr/>
        </p:nvSpPr>
        <p:spPr>
          <a:xfrm>
            <a:off x="1261750" y="1977600"/>
            <a:ext cx="1938600" cy="21945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User Profile</a:t>
            </a:r>
            <a:endParaRPr b="1" i="0" sz="16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School</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City</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Interest</a:t>
            </a:r>
            <a:endParaRPr b="0" i="0" sz="1400" u="none" cap="none" strike="noStrike">
              <a:solidFill>
                <a:srgbClr val="000000"/>
              </a:solidFill>
              <a:latin typeface="Arial"/>
              <a:ea typeface="Arial"/>
              <a:cs typeface="Arial"/>
              <a:sym typeface="Arial"/>
            </a:endParaRPr>
          </a:p>
        </p:txBody>
      </p:sp>
      <p:cxnSp>
        <p:nvCxnSpPr>
          <p:cNvPr id="390" name="Google Shape;390;p13"/>
          <p:cNvCxnSpPr/>
          <p:nvPr/>
        </p:nvCxnSpPr>
        <p:spPr>
          <a:xfrm>
            <a:off x="3200350" y="3074850"/>
            <a:ext cx="1871400" cy="0"/>
          </a:xfrm>
          <a:prstGeom prst="straightConnector1">
            <a:avLst/>
          </a:prstGeom>
          <a:noFill/>
          <a:ln cap="flat" cmpd="sng" w="19050">
            <a:solidFill>
              <a:schemeClr val="dk2"/>
            </a:solidFill>
            <a:prstDash val="solid"/>
            <a:round/>
            <a:headEnd len="sm" w="sm" type="none"/>
            <a:tailEnd len="med" w="med" type="triangle"/>
          </a:ln>
        </p:spPr>
      </p:cxnSp>
      <p:pic>
        <p:nvPicPr>
          <p:cNvPr id="391" name="Google Shape;391;p13"/>
          <p:cNvPicPr preferRelativeResize="0"/>
          <p:nvPr/>
        </p:nvPicPr>
        <p:blipFill rotWithShape="1">
          <a:blip r:embed="rId3">
            <a:alphaModFix/>
          </a:blip>
          <a:srcRect b="0" l="0" r="0" t="0"/>
          <a:stretch/>
        </p:blipFill>
        <p:spPr>
          <a:xfrm>
            <a:off x="2767750" y="1562375"/>
            <a:ext cx="830575" cy="830575"/>
          </a:xfrm>
          <a:prstGeom prst="rect">
            <a:avLst/>
          </a:prstGeom>
          <a:noFill/>
          <a:ln>
            <a:noFill/>
          </a:ln>
        </p:spPr>
      </p:pic>
      <p:pic>
        <p:nvPicPr>
          <p:cNvPr id="392" name="Google Shape;392;p13"/>
          <p:cNvPicPr preferRelativeResize="0"/>
          <p:nvPr/>
        </p:nvPicPr>
        <p:blipFill rotWithShape="1">
          <a:blip r:embed="rId4">
            <a:alphaModFix/>
          </a:blip>
          <a:srcRect b="0" l="0" r="0" t="0"/>
          <a:stretch/>
        </p:blipFill>
        <p:spPr>
          <a:xfrm>
            <a:off x="6330675" y="1650624"/>
            <a:ext cx="830575" cy="830575"/>
          </a:xfrm>
          <a:prstGeom prst="rect">
            <a:avLst/>
          </a:prstGeom>
          <a:noFill/>
          <a:ln>
            <a:noFill/>
          </a:ln>
        </p:spPr>
      </p:pic>
      <p:pic>
        <p:nvPicPr>
          <p:cNvPr id="393" name="Google Shape;393;p13"/>
          <p:cNvPicPr preferRelativeResize="0"/>
          <p:nvPr/>
        </p:nvPicPr>
        <p:blipFill rotWithShape="1">
          <a:blip r:embed="rId5">
            <a:alphaModFix/>
          </a:blip>
          <a:srcRect b="0" l="0" r="0" t="0"/>
          <a:stretch/>
        </p:blipFill>
        <p:spPr>
          <a:xfrm>
            <a:off x="10476800" y="1089875"/>
            <a:ext cx="685766" cy="685770"/>
          </a:xfrm>
          <a:prstGeom prst="rect">
            <a:avLst/>
          </a:prstGeom>
          <a:noFill/>
          <a:ln>
            <a:noFill/>
          </a:ln>
        </p:spPr>
      </p:pic>
      <p:cxnSp>
        <p:nvCxnSpPr>
          <p:cNvPr id="394" name="Google Shape;394;p13"/>
          <p:cNvCxnSpPr/>
          <p:nvPr/>
        </p:nvCxnSpPr>
        <p:spPr>
          <a:xfrm flipH="1" rot="5400000">
            <a:off x="1197850" y="3138900"/>
            <a:ext cx="1097100" cy="969300"/>
          </a:xfrm>
          <a:prstGeom prst="curvedConnector4">
            <a:avLst>
              <a:gd fmla="val -50542" name="adj1"/>
              <a:gd fmla="val 164090" name="adj2"/>
            </a:avLst>
          </a:prstGeom>
          <a:noFill/>
          <a:ln cap="flat" cmpd="sng" w="28575">
            <a:solidFill>
              <a:schemeClr val="dk2"/>
            </a:solidFill>
            <a:prstDash val="solid"/>
            <a:round/>
            <a:headEnd len="sm" w="sm" type="none"/>
            <a:tailEnd len="med" w="med" type="triangle"/>
          </a:ln>
        </p:spPr>
      </p:cxnSp>
      <p:sp>
        <p:nvSpPr>
          <p:cNvPr id="395" name="Google Shape;395;p13"/>
          <p:cNvSpPr txBox="1"/>
          <p:nvPr/>
        </p:nvSpPr>
        <p:spPr>
          <a:xfrm>
            <a:off x="1704825" y="4542675"/>
            <a:ext cx="953100" cy="6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 Friends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401" name="Google Shape;401;p14"/>
          <p:cNvCxnSpPr>
            <a:stCxn id="402" idx="2"/>
            <a:endCxn id="402" idx="1"/>
          </p:cNvCxnSpPr>
          <p:nvPr/>
        </p:nvCxnSpPr>
        <p:spPr>
          <a:xfrm flipH="1" rot="5400000">
            <a:off x="1197850" y="3138900"/>
            <a:ext cx="1097100" cy="969300"/>
          </a:xfrm>
          <a:prstGeom prst="curvedConnector4">
            <a:avLst>
              <a:gd fmla="val -50542" name="adj1"/>
              <a:gd fmla="val 164090" name="adj2"/>
            </a:avLst>
          </a:prstGeom>
          <a:noFill/>
          <a:ln cap="flat" cmpd="sng" w="28575">
            <a:solidFill>
              <a:schemeClr val="dk2"/>
            </a:solidFill>
            <a:prstDash val="solid"/>
            <a:round/>
            <a:headEnd len="sm" w="sm" type="none"/>
            <a:tailEnd len="med" w="med" type="triangle"/>
          </a:ln>
        </p:spPr>
      </p:cxnSp>
      <p:sp>
        <p:nvSpPr>
          <p:cNvPr id="403" name="Google Shape;403;p14"/>
          <p:cNvSpPr txBox="1"/>
          <p:nvPr/>
        </p:nvSpPr>
        <p:spPr>
          <a:xfrm>
            <a:off x="1704825" y="4542675"/>
            <a:ext cx="953100" cy="6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 Friends</a:t>
            </a:r>
            <a:endParaRPr b="0" i="0" sz="1400" u="none" cap="none" strike="noStrike">
              <a:solidFill>
                <a:srgbClr val="000000"/>
              </a:solidFill>
              <a:latin typeface="Arial"/>
              <a:ea typeface="Arial"/>
              <a:cs typeface="Arial"/>
              <a:sym typeface="Arial"/>
            </a:endParaRPr>
          </a:p>
        </p:txBody>
      </p:sp>
      <p:sp>
        <p:nvSpPr>
          <p:cNvPr id="404" name="Google Shape;404;p14"/>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Imagine we are Facebook...</a:t>
            </a:r>
            <a:endParaRPr sz="3500">
              <a:latin typeface="Arial"/>
              <a:ea typeface="Arial"/>
              <a:cs typeface="Arial"/>
              <a:sym typeface="Arial"/>
            </a:endParaRPr>
          </a:p>
        </p:txBody>
      </p:sp>
      <p:sp>
        <p:nvSpPr>
          <p:cNvPr id="405" name="Google Shape;405;p14"/>
          <p:cNvSpPr/>
          <p:nvPr/>
        </p:nvSpPr>
        <p:spPr>
          <a:xfrm>
            <a:off x="9180900" y="1508338"/>
            <a:ext cx="1852500" cy="1769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Likes</a:t>
            </a:r>
            <a:endParaRPr b="1" i="0" sz="16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User</a:t>
            </a:r>
            <a:endParaRPr b="0" i="0" sz="14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(User Profile)</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Like Time</a:t>
            </a:r>
            <a:endParaRPr b="0" i="0" sz="1400" u="none" cap="none" strike="noStrike">
              <a:solidFill>
                <a:srgbClr val="000000"/>
              </a:solidFill>
              <a:latin typeface="Arial"/>
              <a:ea typeface="Arial"/>
              <a:cs typeface="Arial"/>
              <a:sym typeface="Arial"/>
            </a:endParaRPr>
          </a:p>
        </p:txBody>
      </p:sp>
      <p:cxnSp>
        <p:nvCxnSpPr>
          <p:cNvPr id="406" name="Google Shape;406;p14"/>
          <p:cNvCxnSpPr>
            <a:stCxn id="407" idx="3"/>
            <a:endCxn id="405" idx="1"/>
          </p:cNvCxnSpPr>
          <p:nvPr/>
        </p:nvCxnSpPr>
        <p:spPr>
          <a:xfrm flipH="1" rot="10800000">
            <a:off x="6924325" y="2392950"/>
            <a:ext cx="2256600" cy="681900"/>
          </a:xfrm>
          <a:prstGeom prst="straightConnector1">
            <a:avLst/>
          </a:prstGeom>
          <a:noFill/>
          <a:ln cap="flat" cmpd="sng" w="19050">
            <a:solidFill>
              <a:schemeClr val="dk2"/>
            </a:solidFill>
            <a:prstDash val="solid"/>
            <a:round/>
            <a:headEnd len="sm" w="sm" type="none"/>
            <a:tailEnd len="med" w="med" type="triangle"/>
          </a:ln>
        </p:spPr>
      </p:cxnSp>
      <p:sp>
        <p:nvSpPr>
          <p:cNvPr id="408" name="Google Shape;408;p14"/>
          <p:cNvSpPr txBox="1"/>
          <p:nvPr/>
        </p:nvSpPr>
        <p:spPr>
          <a:xfrm rot="-1038077">
            <a:off x="7560421" y="2296208"/>
            <a:ext cx="719243" cy="30572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5071825" y="1977600"/>
            <a:ext cx="1852500" cy="2194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Post</a:t>
            </a:r>
            <a:endParaRPr b="1" i="0" sz="16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Post Title</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Post Content</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1261750" y="1977600"/>
            <a:ext cx="1938600" cy="21945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User Profile</a:t>
            </a:r>
            <a:endParaRPr b="1" i="0" sz="16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Age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School</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City</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Interest</a:t>
            </a:r>
            <a:endParaRPr b="0" i="0" sz="1400" u="none" cap="none" strike="noStrike">
              <a:solidFill>
                <a:srgbClr val="000000"/>
              </a:solidFill>
              <a:latin typeface="Arial"/>
              <a:ea typeface="Arial"/>
              <a:cs typeface="Arial"/>
              <a:sym typeface="Arial"/>
            </a:endParaRPr>
          </a:p>
        </p:txBody>
      </p:sp>
      <p:cxnSp>
        <p:nvCxnSpPr>
          <p:cNvPr id="409" name="Google Shape;409;p14"/>
          <p:cNvCxnSpPr/>
          <p:nvPr/>
        </p:nvCxnSpPr>
        <p:spPr>
          <a:xfrm>
            <a:off x="3200350" y="3074850"/>
            <a:ext cx="1871400" cy="0"/>
          </a:xfrm>
          <a:prstGeom prst="straightConnector1">
            <a:avLst/>
          </a:prstGeom>
          <a:noFill/>
          <a:ln cap="flat" cmpd="sng" w="19050">
            <a:solidFill>
              <a:schemeClr val="dk2"/>
            </a:solidFill>
            <a:prstDash val="solid"/>
            <a:round/>
            <a:headEnd len="sm" w="sm" type="none"/>
            <a:tailEnd len="med" w="med" type="triangle"/>
          </a:ln>
        </p:spPr>
      </p:cxnSp>
      <p:sp>
        <p:nvSpPr>
          <p:cNvPr id="410" name="Google Shape;410;p14"/>
          <p:cNvSpPr/>
          <p:nvPr/>
        </p:nvSpPr>
        <p:spPr>
          <a:xfrm>
            <a:off x="9180900" y="3485113"/>
            <a:ext cx="1852500" cy="1769400"/>
          </a:xfrm>
          <a:prstGeom prst="rect">
            <a:avLst/>
          </a:prstGeom>
          <a:solidFill>
            <a:srgbClr val="D9D2E9"/>
          </a:solidFill>
          <a:ln>
            <a:noFill/>
          </a:ln>
        </p:spPr>
        <p:txBody>
          <a:bodyPr anchorCtr="0" anchor="ctr" bIns="91425" lIns="91425" spcFirstLastPara="1" rIns="91425" wrap="square" tIns="91425">
            <a:no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Comments</a:t>
            </a:r>
            <a:endParaRPr b="1" i="0" sz="16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User</a:t>
            </a:r>
            <a:endParaRPr b="0" i="0" sz="14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(User Profile)</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Content</a:t>
            </a:r>
            <a:endParaRPr b="0" i="0" sz="1400" u="none" cap="none" strike="noStrike">
              <a:solidFill>
                <a:srgbClr val="000000"/>
              </a:solidFill>
              <a:latin typeface="Arial"/>
              <a:ea typeface="Arial"/>
              <a:cs typeface="Arial"/>
              <a:sym typeface="Arial"/>
            </a:endParaRPr>
          </a:p>
        </p:txBody>
      </p:sp>
      <p:cxnSp>
        <p:nvCxnSpPr>
          <p:cNvPr id="411" name="Google Shape;411;p14"/>
          <p:cNvCxnSpPr>
            <a:stCxn id="407" idx="3"/>
            <a:endCxn id="410" idx="1"/>
          </p:cNvCxnSpPr>
          <p:nvPr/>
        </p:nvCxnSpPr>
        <p:spPr>
          <a:xfrm>
            <a:off x="6924325" y="3074850"/>
            <a:ext cx="2256600" cy="1295100"/>
          </a:xfrm>
          <a:prstGeom prst="straightConnector1">
            <a:avLst/>
          </a:prstGeom>
          <a:noFill/>
          <a:ln cap="flat" cmpd="sng" w="19050">
            <a:solidFill>
              <a:schemeClr val="dk2"/>
            </a:solidFill>
            <a:prstDash val="solid"/>
            <a:round/>
            <a:headEnd len="sm" w="sm" type="none"/>
            <a:tailEnd len="med" w="med" type="triangle"/>
          </a:ln>
        </p:spPr>
      </p:cxnSp>
      <p:sp>
        <p:nvSpPr>
          <p:cNvPr id="412" name="Google Shape;412;p14"/>
          <p:cNvSpPr txBox="1"/>
          <p:nvPr/>
        </p:nvSpPr>
        <p:spPr>
          <a:xfrm rot="1934306">
            <a:off x="7692920" y="3770806"/>
            <a:ext cx="719289" cy="30579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Have</a:t>
            </a:r>
            <a:endParaRPr b="0" i="0" sz="1400" u="none" cap="none" strike="noStrike">
              <a:solidFill>
                <a:srgbClr val="000000"/>
              </a:solidFill>
              <a:latin typeface="Arial"/>
              <a:ea typeface="Arial"/>
              <a:cs typeface="Arial"/>
              <a:sym typeface="Arial"/>
            </a:endParaRPr>
          </a:p>
        </p:txBody>
      </p:sp>
      <p:pic>
        <p:nvPicPr>
          <p:cNvPr id="413" name="Google Shape;413;p14"/>
          <p:cNvPicPr preferRelativeResize="0"/>
          <p:nvPr/>
        </p:nvPicPr>
        <p:blipFill rotWithShape="1">
          <a:blip r:embed="rId3">
            <a:alphaModFix/>
          </a:blip>
          <a:srcRect b="0" l="0" r="0" t="0"/>
          <a:stretch/>
        </p:blipFill>
        <p:spPr>
          <a:xfrm>
            <a:off x="2767750" y="1562375"/>
            <a:ext cx="830575" cy="830575"/>
          </a:xfrm>
          <a:prstGeom prst="rect">
            <a:avLst/>
          </a:prstGeom>
          <a:noFill/>
          <a:ln>
            <a:noFill/>
          </a:ln>
        </p:spPr>
      </p:pic>
      <p:pic>
        <p:nvPicPr>
          <p:cNvPr id="414" name="Google Shape;414;p14"/>
          <p:cNvPicPr preferRelativeResize="0"/>
          <p:nvPr/>
        </p:nvPicPr>
        <p:blipFill rotWithShape="1">
          <a:blip r:embed="rId4">
            <a:alphaModFix/>
          </a:blip>
          <a:srcRect b="0" l="0" r="0" t="0"/>
          <a:stretch/>
        </p:blipFill>
        <p:spPr>
          <a:xfrm>
            <a:off x="6330675" y="1650624"/>
            <a:ext cx="830575" cy="830575"/>
          </a:xfrm>
          <a:prstGeom prst="rect">
            <a:avLst/>
          </a:prstGeom>
          <a:noFill/>
          <a:ln>
            <a:noFill/>
          </a:ln>
        </p:spPr>
      </p:pic>
      <p:pic>
        <p:nvPicPr>
          <p:cNvPr id="415" name="Google Shape;415;p14"/>
          <p:cNvPicPr preferRelativeResize="0"/>
          <p:nvPr/>
        </p:nvPicPr>
        <p:blipFill rotWithShape="1">
          <a:blip r:embed="rId5">
            <a:alphaModFix/>
          </a:blip>
          <a:srcRect b="0" l="0" r="0" t="0"/>
          <a:stretch/>
        </p:blipFill>
        <p:spPr>
          <a:xfrm>
            <a:off x="10476800" y="1089875"/>
            <a:ext cx="685766" cy="685770"/>
          </a:xfrm>
          <a:prstGeom prst="rect">
            <a:avLst/>
          </a:prstGeom>
          <a:noFill/>
          <a:ln>
            <a:noFill/>
          </a:ln>
        </p:spPr>
      </p:pic>
      <p:pic>
        <p:nvPicPr>
          <p:cNvPr id="416" name="Google Shape;416;p14"/>
          <p:cNvPicPr preferRelativeResize="0"/>
          <p:nvPr/>
        </p:nvPicPr>
        <p:blipFill rotWithShape="1">
          <a:blip r:embed="rId6">
            <a:alphaModFix/>
          </a:blip>
          <a:srcRect b="0" l="0" r="0" t="0"/>
          <a:stretch/>
        </p:blipFill>
        <p:spPr>
          <a:xfrm>
            <a:off x="10476800" y="3409055"/>
            <a:ext cx="685766" cy="6857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15"/>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Let’s get STARTED with Excel!</a:t>
            </a:r>
            <a:endParaRPr sz="3500">
              <a:latin typeface="Arial"/>
              <a:ea typeface="Arial"/>
              <a:cs typeface="Arial"/>
              <a:sym typeface="Arial"/>
            </a:endParaRPr>
          </a:p>
        </p:txBody>
      </p:sp>
      <p:sp>
        <p:nvSpPr>
          <p:cNvPr id="423" name="Google Shape;423;p15"/>
          <p:cNvSpPr/>
          <p:nvPr/>
        </p:nvSpPr>
        <p:spPr>
          <a:xfrm>
            <a:off x="8167050" y="1552700"/>
            <a:ext cx="3285300" cy="3285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9961875" y="1652105"/>
            <a:ext cx="1446300" cy="1446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5" name="Google Shape;425;p15"/>
          <p:cNvPicPr preferRelativeResize="0"/>
          <p:nvPr/>
        </p:nvPicPr>
        <p:blipFill rotWithShape="1">
          <a:blip r:embed="rId3">
            <a:alphaModFix/>
          </a:blip>
          <a:srcRect b="0" l="0" r="0" t="0"/>
          <a:stretch/>
        </p:blipFill>
        <p:spPr>
          <a:xfrm rot="-738396">
            <a:off x="8372199" y="1846526"/>
            <a:ext cx="2569803" cy="2801825"/>
          </a:xfrm>
          <a:prstGeom prst="rect">
            <a:avLst/>
          </a:prstGeom>
          <a:noFill/>
          <a:ln>
            <a:noFill/>
          </a:ln>
          <a:effectLst>
            <a:outerShdw blurRad="114300" rotWithShape="0" algn="bl">
              <a:srgbClr val="000000">
                <a:alpha val="49411"/>
              </a:srgbClr>
            </a:outerShdw>
          </a:effectLst>
        </p:spPr>
      </p:pic>
      <p:sp>
        <p:nvSpPr>
          <p:cNvPr id="426" name="Google Shape;426;p15"/>
          <p:cNvSpPr/>
          <p:nvPr/>
        </p:nvSpPr>
        <p:spPr>
          <a:xfrm>
            <a:off x="8388900" y="3941038"/>
            <a:ext cx="1061100" cy="10611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10659850" y="2762295"/>
            <a:ext cx="629400" cy="629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txBox="1"/>
          <p:nvPr>
            <p:ph idx="1" type="body"/>
          </p:nvPr>
        </p:nvSpPr>
        <p:spPr>
          <a:xfrm>
            <a:off x="1653250" y="1757250"/>
            <a:ext cx="6458700" cy="36483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Font typeface="Arial"/>
              <a:buChar char="•"/>
            </a:pPr>
            <a:r>
              <a:rPr lang="en-US" sz="2000">
                <a:latin typeface="Arial"/>
                <a:ea typeface="Arial"/>
                <a:cs typeface="Arial"/>
                <a:sym typeface="Arial"/>
              </a:rPr>
              <a:t>Building a Facebook Database with Excel!</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US" sz="2000">
                <a:latin typeface="Arial"/>
                <a:ea typeface="Arial"/>
                <a:cs typeface="Arial"/>
                <a:sym typeface="Arial"/>
              </a:rPr>
              <a:t>Three important concepts:</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b="1" lang="en-US" sz="2000">
                <a:highlight>
                  <a:schemeClr val="accent6"/>
                </a:highlight>
                <a:latin typeface="Arial"/>
                <a:ea typeface="Arial"/>
                <a:cs typeface="Arial"/>
                <a:sym typeface="Arial"/>
              </a:rPr>
              <a:t>Table</a:t>
            </a:r>
            <a:r>
              <a:rPr lang="en-US" sz="2000">
                <a:latin typeface="Arial"/>
                <a:ea typeface="Arial"/>
                <a:cs typeface="Arial"/>
                <a:sym typeface="Arial"/>
              </a:rPr>
              <a:t> - Represent a physical concept</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b="1" lang="en-US" sz="2000">
                <a:highlight>
                  <a:srgbClr val="F6B26B"/>
                </a:highlight>
                <a:latin typeface="Arial"/>
                <a:ea typeface="Arial"/>
                <a:cs typeface="Arial"/>
                <a:sym typeface="Arial"/>
              </a:rPr>
              <a:t>Column/Field</a:t>
            </a:r>
            <a:r>
              <a:rPr lang="en-US" sz="2000">
                <a:latin typeface="Arial"/>
                <a:ea typeface="Arial"/>
                <a:cs typeface="Arial"/>
                <a:sym typeface="Arial"/>
              </a:rPr>
              <a:t> - Represent a property</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b="1" lang="en-US" sz="2000">
                <a:highlight>
                  <a:srgbClr val="B4A7D6"/>
                </a:highlight>
                <a:latin typeface="Arial"/>
                <a:ea typeface="Arial"/>
                <a:cs typeface="Arial"/>
                <a:sym typeface="Arial"/>
              </a:rPr>
              <a:t>Row</a:t>
            </a:r>
            <a:r>
              <a:rPr lang="en-US" sz="2000">
                <a:latin typeface="Arial"/>
                <a:ea typeface="Arial"/>
                <a:cs typeface="Arial"/>
                <a:sym typeface="Arial"/>
              </a:rPr>
              <a:t> - Represent a record</a:t>
            </a:r>
            <a:endParaRPr sz="2000">
              <a:latin typeface="Arial"/>
              <a:ea typeface="Arial"/>
              <a:cs typeface="Arial"/>
              <a:sym typeface="Arial"/>
            </a:endParaRPr>
          </a:p>
          <a:p>
            <a:pPr indent="0" lvl="0" marL="0" rtl="0" algn="l">
              <a:lnSpc>
                <a:spcPct val="150000"/>
              </a:lnSpc>
              <a:spcBef>
                <a:spcPts val="0"/>
              </a:spcBef>
              <a:spcAft>
                <a:spcPts val="0"/>
              </a:spcAft>
              <a:buSzPts val="1800"/>
              <a:buNone/>
            </a:pPr>
            <a:r>
              <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6"/>
          <p:cNvSpPr txBox="1"/>
          <p:nvPr>
            <p:ph idx="1" type="body"/>
          </p:nvPr>
        </p:nvSpPr>
        <p:spPr>
          <a:xfrm>
            <a:off x="1500275" y="1825625"/>
            <a:ext cx="10281000" cy="27906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SzPts val="1800"/>
              <a:buNone/>
            </a:pPr>
            <a:r>
              <a:rPr lang="en-US" sz="2400">
                <a:latin typeface="Arial"/>
                <a:ea typeface="Arial"/>
                <a:cs typeface="Arial"/>
                <a:sym typeface="Arial"/>
              </a:rPr>
              <a:t>🤔  The data is </a:t>
            </a:r>
            <a:r>
              <a:rPr lang="en-US" sz="2400">
                <a:highlight>
                  <a:srgbClr val="FFF2CC"/>
                </a:highlight>
                <a:latin typeface="Arial"/>
                <a:ea typeface="Arial"/>
                <a:cs typeface="Arial"/>
                <a:sym typeface="Arial"/>
              </a:rPr>
              <a:t>too complex</a:t>
            </a:r>
            <a:r>
              <a:rPr lang="en-US" sz="2400">
                <a:latin typeface="Arial"/>
                <a:ea typeface="Arial"/>
                <a:cs typeface="Arial"/>
                <a:sym typeface="Arial"/>
              </a:rPr>
              <a:t> to just write into Excel</a:t>
            </a:r>
            <a:endParaRPr sz="2400">
              <a:latin typeface="Arial"/>
              <a:ea typeface="Arial"/>
              <a:cs typeface="Arial"/>
              <a:sym typeface="Arial"/>
            </a:endParaRPr>
          </a:p>
          <a:p>
            <a:pPr indent="0" lvl="0" marL="0" rtl="0" algn="l">
              <a:lnSpc>
                <a:spcPct val="200000"/>
              </a:lnSpc>
              <a:spcBef>
                <a:spcPts val="0"/>
              </a:spcBef>
              <a:spcAft>
                <a:spcPts val="0"/>
              </a:spcAft>
              <a:buSzPts val="1800"/>
              <a:buNone/>
            </a:pPr>
            <a:r>
              <a:rPr lang="en-US" sz="2400">
                <a:latin typeface="Arial"/>
                <a:ea typeface="Arial"/>
                <a:cs typeface="Arial"/>
                <a:sym typeface="Arial"/>
              </a:rPr>
              <a:t>🏢  We have to </a:t>
            </a:r>
            <a:r>
              <a:rPr lang="en-US" sz="2400">
                <a:highlight>
                  <a:srgbClr val="D9D2E9"/>
                </a:highlight>
                <a:latin typeface="Arial"/>
                <a:ea typeface="Arial"/>
                <a:cs typeface="Arial"/>
                <a:sym typeface="Arial"/>
              </a:rPr>
              <a:t>store the data somewhere</a:t>
            </a:r>
            <a:r>
              <a:rPr lang="en-US" sz="2400">
                <a:latin typeface="Arial"/>
                <a:ea typeface="Arial"/>
                <a:cs typeface="Arial"/>
                <a:sym typeface="Arial"/>
              </a:rPr>
              <a:t> - every user’s hard drive?</a:t>
            </a:r>
            <a:endParaRPr sz="2400">
              <a:latin typeface="Arial"/>
              <a:ea typeface="Arial"/>
              <a:cs typeface="Arial"/>
              <a:sym typeface="Arial"/>
            </a:endParaRPr>
          </a:p>
          <a:p>
            <a:pPr indent="0" lvl="0" marL="0" rtl="0" algn="l">
              <a:lnSpc>
                <a:spcPct val="200000"/>
              </a:lnSpc>
              <a:spcBef>
                <a:spcPts val="0"/>
              </a:spcBef>
              <a:spcAft>
                <a:spcPts val="0"/>
              </a:spcAft>
              <a:buSzPts val="1800"/>
              <a:buNone/>
            </a:pPr>
            <a:r>
              <a:rPr lang="en-US" sz="2400">
                <a:latin typeface="Arial"/>
                <a:ea typeface="Arial"/>
                <a:cs typeface="Arial"/>
                <a:sym typeface="Arial"/>
              </a:rPr>
              <a:t>⚙️  There must be a </a:t>
            </a:r>
            <a:r>
              <a:rPr lang="en-US" sz="2400">
                <a:highlight>
                  <a:srgbClr val="F6B26B"/>
                </a:highlight>
                <a:latin typeface="Arial"/>
                <a:ea typeface="Arial"/>
                <a:cs typeface="Arial"/>
                <a:sym typeface="Arial"/>
              </a:rPr>
              <a:t>system to manage</a:t>
            </a:r>
            <a:r>
              <a:rPr lang="en-US" sz="2400">
                <a:latin typeface="Arial"/>
                <a:ea typeface="Arial"/>
                <a:cs typeface="Arial"/>
                <a:sym typeface="Arial"/>
              </a:rPr>
              <a:t> the data</a:t>
            </a:r>
            <a:endParaRPr sz="2400">
              <a:latin typeface="Arial"/>
              <a:ea typeface="Arial"/>
              <a:cs typeface="Arial"/>
              <a:sym typeface="Arial"/>
            </a:endParaRPr>
          </a:p>
        </p:txBody>
      </p:sp>
      <p:sp>
        <p:nvSpPr>
          <p:cNvPr id="434" name="Google Shape;434;p1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5" name="Google Shape;435;p16"/>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Imagine we are Facebook...</a:t>
            </a:r>
            <a:endParaRPr sz="3500">
              <a:latin typeface="Arial"/>
              <a:ea typeface="Arial"/>
              <a:cs typeface="Arial"/>
              <a:sym typeface="Arial"/>
            </a:endParaRPr>
          </a:p>
        </p:txBody>
      </p:sp>
      <p:pic>
        <p:nvPicPr>
          <p:cNvPr id="436" name="Google Shape;436;p16"/>
          <p:cNvPicPr preferRelativeResize="0"/>
          <p:nvPr/>
        </p:nvPicPr>
        <p:blipFill rotWithShape="1">
          <a:blip r:embed="rId3">
            <a:alphaModFix/>
          </a:blip>
          <a:srcRect b="0" l="0" r="0" t="0"/>
          <a:stretch/>
        </p:blipFill>
        <p:spPr>
          <a:xfrm>
            <a:off x="9562331" y="3974298"/>
            <a:ext cx="2218949" cy="2218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0" name="Shape 440"/>
        <p:cNvGrpSpPr/>
        <p:nvPr/>
      </p:nvGrpSpPr>
      <p:grpSpPr>
        <a:xfrm>
          <a:off x="0" y="0"/>
          <a:ext cx="0" cy="0"/>
          <a:chOff x="0" y="0"/>
          <a:chExt cx="0" cy="0"/>
        </a:xfrm>
      </p:grpSpPr>
      <p:sp>
        <p:nvSpPr>
          <p:cNvPr id="441" name="Google Shape;441;p17"/>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2" name="Google Shape;442;p17"/>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The Need for a Professional Database</a:t>
            </a:r>
            <a:endParaRPr>
              <a:solidFill>
                <a:schemeClr val="lt1"/>
              </a:solidFill>
              <a:latin typeface="Arial"/>
              <a:ea typeface="Arial"/>
              <a:cs typeface="Arial"/>
              <a:sym typeface="Arial"/>
            </a:endParaRPr>
          </a:p>
        </p:txBody>
      </p:sp>
      <p:grpSp>
        <p:nvGrpSpPr>
          <p:cNvPr id="443" name="Google Shape;443;p17"/>
          <p:cNvGrpSpPr/>
          <p:nvPr/>
        </p:nvGrpSpPr>
        <p:grpSpPr>
          <a:xfrm>
            <a:off x="8923271" y="3307227"/>
            <a:ext cx="2993546" cy="2620037"/>
            <a:chOff x="5259751" y="732778"/>
            <a:chExt cx="6557604" cy="5739403"/>
          </a:xfrm>
        </p:grpSpPr>
        <p:grpSp>
          <p:nvGrpSpPr>
            <p:cNvPr id="444" name="Google Shape;444;p17"/>
            <p:cNvGrpSpPr/>
            <p:nvPr/>
          </p:nvGrpSpPr>
          <p:grpSpPr>
            <a:xfrm rot="-819746">
              <a:off x="7170211" y="1966797"/>
              <a:ext cx="818210" cy="1067033"/>
              <a:chOff x="7135192" y="1236172"/>
              <a:chExt cx="818214" cy="1067038"/>
            </a:xfrm>
          </p:grpSpPr>
          <p:sp>
            <p:nvSpPr>
              <p:cNvPr id="445" name="Google Shape;445;p17"/>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46" name="Google Shape;446;p17"/>
              <p:cNvGrpSpPr/>
              <p:nvPr/>
            </p:nvGrpSpPr>
            <p:grpSpPr>
              <a:xfrm>
                <a:off x="7135192" y="1625685"/>
                <a:ext cx="791271" cy="677525"/>
                <a:chOff x="1934025" y="1001650"/>
                <a:chExt cx="415300" cy="355600"/>
              </a:xfrm>
            </p:grpSpPr>
            <p:sp>
              <p:nvSpPr>
                <p:cNvPr id="447" name="Google Shape;447;p17"/>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p17"/>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p17"/>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p17"/>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51" name="Google Shape;451;p17"/>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p17"/>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53" name="Google Shape;453;p17"/>
            <p:cNvGrpSpPr/>
            <p:nvPr/>
          </p:nvGrpSpPr>
          <p:grpSpPr>
            <a:xfrm rot="929101">
              <a:off x="10666777" y="845650"/>
              <a:ext cx="970514" cy="919313"/>
              <a:chOff x="2583100" y="2973775"/>
              <a:chExt cx="461550" cy="437200"/>
            </a:xfrm>
          </p:grpSpPr>
          <p:sp>
            <p:nvSpPr>
              <p:cNvPr id="454" name="Google Shape;454;p17"/>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p17"/>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6" name="Google Shape;456;p17"/>
            <p:cNvGrpSpPr/>
            <p:nvPr/>
          </p:nvGrpSpPr>
          <p:grpSpPr>
            <a:xfrm>
              <a:off x="5259751" y="5850496"/>
              <a:ext cx="836142" cy="621685"/>
              <a:chOff x="5247525" y="3007275"/>
              <a:chExt cx="517575" cy="384825"/>
            </a:xfrm>
          </p:grpSpPr>
          <p:sp>
            <p:nvSpPr>
              <p:cNvPr id="457" name="Google Shape;457;p1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8" name="Google Shape;458;p1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9" name="Google Shape;459;p17"/>
            <p:cNvGrpSpPr/>
            <p:nvPr/>
          </p:nvGrpSpPr>
          <p:grpSpPr>
            <a:xfrm rot="-995577">
              <a:off x="8647544" y="3714912"/>
              <a:ext cx="874251" cy="717776"/>
              <a:chOff x="2599525" y="3688600"/>
              <a:chExt cx="428675" cy="351950"/>
            </a:xfrm>
          </p:grpSpPr>
          <p:sp>
            <p:nvSpPr>
              <p:cNvPr id="460" name="Google Shape;460;p1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1" name="Google Shape;461;p1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2" name="Google Shape;462;p1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63" name="Google Shape;463;p17"/>
            <p:cNvGrpSpPr/>
            <p:nvPr/>
          </p:nvGrpSpPr>
          <p:grpSpPr>
            <a:xfrm>
              <a:off x="10447751" y="3460900"/>
              <a:ext cx="688381" cy="688381"/>
              <a:chOff x="5941025" y="3634400"/>
              <a:chExt cx="467650" cy="467650"/>
            </a:xfrm>
          </p:grpSpPr>
          <p:sp>
            <p:nvSpPr>
              <p:cNvPr id="464" name="Google Shape;464;p17"/>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5" name="Google Shape;465;p17"/>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6" name="Google Shape;466;p17"/>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7" name="Google Shape;467;p17"/>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8" name="Google Shape;468;p17"/>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9" name="Google Shape;469;p17"/>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70" name="Google Shape;470;p17"/>
            <p:cNvGrpSpPr/>
            <p:nvPr/>
          </p:nvGrpSpPr>
          <p:grpSpPr>
            <a:xfrm rot="-1150372">
              <a:off x="9034375" y="1570689"/>
              <a:ext cx="754925" cy="714869"/>
              <a:chOff x="5973900" y="318475"/>
              <a:chExt cx="401900" cy="380575"/>
            </a:xfrm>
          </p:grpSpPr>
          <p:sp>
            <p:nvSpPr>
              <p:cNvPr id="471" name="Google Shape;471;p17"/>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2" name="Google Shape;472;p17"/>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3" name="Google Shape;473;p17"/>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4" name="Google Shape;474;p17"/>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5" name="Google Shape;475;p17"/>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6" name="Google Shape;476;p17"/>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7" name="Google Shape;477;p17"/>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8" name="Google Shape;478;p17"/>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9" name="Google Shape;479;p17"/>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0" name="Google Shape;480;p17"/>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1" name="Google Shape;481;p17"/>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2" name="Google Shape;482;p17"/>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3" name="Google Shape;483;p17"/>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4" name="Google Shape;484;p17"/>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85" name="Google Shape;485;p17"/>
            <p:cNvGrpSpPr/>
            <p:nvPr/>
          </p:nvGrpSpPr>
          <p:grpSpPr>
            <a:xfrm rot="-2485038">
              <a:off x="7686107" y="5449622"/>
              <a:ext cx="833851" cy="799886"/>
              <a:chOff x="5233525" y="4954450"/>
              <a:chExt cx="538275" cy="516350"/>
            </a:xfrm>
          </p:grpSpPr>
          <p:sp>
            <p:nvSpPr>
              <p:cNvPr id="486" name="Google Shape;486;p1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7" name="Google Shape;487;p1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8" name="Google Shape;488;p1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9" name="Google Shape;489;p1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0" name="Google Shape;490;p1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1" name="Google Shape;491;p1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2" name="Google Shape;492;p17"/>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3" name="Google Shape;493;p17"/>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4" name="Google Shape;494;p17"/>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5" name="Google Shape;495;p17"/>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96" name="Google Shape;496;p17"/>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8"/>
          <p:cNvSpPr txBox="1"/>
          <p:nvPr>
            <p:ph idx="1" type="body"/>
          </p:nvPr>
        </p:nvSpPr>
        <p:spPr>
          <a:xfrm>
            <a:off x="1530301" y="1685700"/>
            <a:ext cx="9365700" cy="3486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2200">
                <a:latin typeface="Arial"/>
                <a:ea typeface="Arial"/>
                <a:cs typeface="Arial"/>
                <a:sym typeface="Arial"/>
              </a:rPr>
              <a:t>❌   Too easy to make changes</a:t>
            </a:r>
            <a:endParaRPr sz="2200">
              <a:latin typeface="Arial"/>
              <a:ea typeface="Arial"/>
              <a:cs typeface="Arial"/>
              <a:sym typeface="Arial"/>
            </a:endParaRPr>
          </a:p>
          <a:p>
            <a:pPr indent="0" lvl="0" marL="0" rtl="0" algn="l">
              <a:lnSpc>
                <a:spcPct val="150000"/>
              </a:lnSpc>
              <a:spcBef>
                <a:spcPts val="0"/>
              </a:spcBef>
              <a:spcAft>
                <a:spcPts val="0"/>
              </a:spcAft>
              <a:buSzPts val="1800"/>
              <a:buNone/>
            </a:pPr>
            <a:r>
              <a:rPr lang="en-US" sz="2200">
                <a:latin typeface="Arial"/>
                <a:ea typeface="Arial"/>
                <a:cs typeface="Arial"/>
                <a:sym typeface="Arial"/>
              </a:rPr>
              <a:t>❌   Hard to keep track of changes</a:t>
            </a:r>
            <a:endParaRPr sz="2200">
              <a:latin typeface="Arial"/>
              <a:ea typeface="Arial"/>
              <a:cs typeface="Arial"/>
              <a:sym typeface="Arial"/>
            </a:endParaRPr>
          </a:p>
          <a:p>
            <a:pPr indent="0" lvl="0" marL="0" rtl="0" algn="l">
              <a:lnSpc>
                <a:spcPct val="150000"/>
              </a:lnSpc>
              <a:spcBef>
                <a:spcPts val="0"/>
              </a:spcBef>
              <a:spcAft>
                <a:spcPts val="0"/>
              </a:spcAft>
              <a:buSzPts val="1800"/>
              <a:buNone/>
            </a:pPr>
            <a:r>
              <a:rPr lang="en-US" sz="2200">
                <a:latin typeface="Arial"/>
                <a:ea typeface="Arial"/>
                <a:cs typeface="Arial"/>
                <a:sym typeface="Arial"/>
              </a:rPr>
              <a:t>❌   Cannot be accessed by multiple people at the same time</a:t>
            </a:r>
            <a:endParaRPr sz="2200">
              <a:latin typeface="Arial"/>
              <a:ea typeface="Arial"/>
              <a:cs typeface="Arial"/>
              <a:sym typeface="Arial"/>
            </a:endParaRPr>
          </a:p>
          <a:p>
            <a:pPr indent="0" lvl="0" marL="0" rtl="0" algn="l">
              <a:lnSpc>
                <a:spcPct val="150000"/>
              </a:lnSpc>
              <a:spcBef>
                <a:spcPts val="0"/>
              </a:spcBef>
              <a:spcAft>
                <a:spcPts val="0"/>
              </a:spcAft>
              <a:buSzPts val="1800"/>
              <a:buNone/>
            </a:pPr>
            <a:r>
              <a:rPr lang="en-US" sz="2200">
                <a:latin typeface="Arial"/>
                <a:ea typeface="Arial"/>
                <a:cs typeface="Arial"/>
                <a:sym typeface="Arial"/>
              </a:rPr>
              <a:t>❌   Limited row count - 1,048,576 rows (for xlsx file)</a:t>
            </a:r>
            <a:endParaRPr sz="2200">
              <a:latin typeface="Arial"/>
              <a:ea typeface="Arial"/>
              <a:cs typeface="Arial"/>
              <a:sym typeface="Arial"/>
            </a:endParaRPr>
          </a:p>
          <a:p>
            <a:pPr indent="0" lvl="0" marL="0" rtl="0" algn="l">
              <a:lnSpc>
                <a:spcPct val="150000"/>
              </a:lnSpc>
              <a:spcBef>
                <a:spcPts val="0"/>
              </a:spcBef>
              <a:spcAft>
                <a:spcPts val="0"/>
              </a:spcAft>
              <a:buSzPts val="1800"/>
              <a:buNone/>
            </a:pPr>
            <a:r>
              <a:rPr lang="en-US" sz="2200">
                <a:latin typeface="Arial"/>
                <a:ea typeface="Arial"/>
                <a:cs typeface="Arial"/>
                <a:sym typeface="Arial"/>
              </a:rPr>
              <a:t>❌   Cannot locate a single record easily</a:t>
            </a:r>
            <a:endParaRPr sz="2200">
              <a:latin typeface="Arial"/>
              <a:ea typeface="Arial"/>
              <a:cs typeface="Arial"/>
              <a:sym typeface="Arial"/>
            </a:endParaRPr>
          </a:p>
          <a:p>
            <a:pPr indent="0" lvl="0" marL="0" rtl="0" algn="l">
              <a:lnSpc>
                <a:spcPct val="150000"/>
              </a:lnSpc>
              <a:spcBef>
                <a:spcPts val="0"/>
              </a:spcBef>
              <a:spcAft>
                <a:spcPts val="0"/>
              </a:spcAft>
              <a:buSzPts val="1800"/>
              <a:buNone/>
            </a:pPr>
            <a:r>
              <a:rPr lang="en-US" sz="2200">
                <a:latin typeface="Arial"/>
                <a:ea typeface="Arial"/>
                <a:cs typeface="Arial"/>
                <a:sym typeface="Arial"/>
              </a:rPr>
              <a:t>❌   Cannot create summary to large amount of data easily</a:t>
            </a:r>
            <a:endParaRPr sz="2200">
              <a:latin typeface="Arial"/>
              <a:ea typeface="Arial"/>
              <a:cs typeface="Arial"/>
              <a:sym typeface="Arial"/>
            </a:endParaRPr>
          </a:p>
        </p:txBody>
      </p:sp>
      <p:sp>
        <p:nvSpPr>
          <p:cNvPr id="502" name="Google Shape;502;p1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03" name="Google Shape;503;p18"/>
          <p:cNvPicPr preferRelativeResize="0"/>
          <p:nvPr/>
        </p:nvPicPr>
        <p:blipFill rotWithShape="1">
          <a:blip r:embed="rId3">
            <a:alphaModFix/>
          </a:blip>
          <a:srcRect b="0" l="0" r="0" t="0"/>
          <a:stretch/>
        </p:blipFill>
        <p:spPr>
          <a:xfrm>
            <a:off x="9562331" y="3974298"/>
            <a:ext cx="2218949" cy="2218949"/>
          </a:xfrm>
          <a:prstGeom prst="rect">
            <a:avLst/>
          </a:prstGeom>
          <a:noFill/>
          <a:ln>
            <a:noFill/>
          </a:ln>
        </p:spPr>
      </p:pic>
      <p:sp>
        <p:nvSpPr>
          <p:cNvPr id="504" name="Google Shape;504;p18"/>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Excel as Database? Great START, but...</a:t>
            </a:r>
            <a:endParaRPr sz="3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9"/>
          <p:cNvSpPr txBox="1"/>
          <p:nvPr>
            <p:ph idx="1" type="body"/>
          </p:nvPr>
        </p:nvSpPr>
        <p:spPr>
          <a:xfrm>
            <a:off x="5209575" y="2047325"/>
            <a:ext cx="4601400" cy="26682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SzPts val="1800"/>
              <a:buNone/>
            </a:pPr>
            <a:r>
              <a:rPr lang="en-US" sz="1800">
                <a:latin typeface="Arial"/>
                <a:ea typeface="Arial"/>
                <a:cs typeface="Arial"/>
                <a:sym typeface="Arial"/>
              </a:rPr>
              <a:t>➕ Backup Mechanisms</a:t>
            </a:r>
            <a:endParaRPr sz="1800">
              <a:latin typeface="Arial"/>
              <a:ea typeface="Arial"/>
              <a:cs typeface="Arial"/>
              <a:sym typeface="Arial"/>
            </a:endParaRPr>
          </a:p>
          <a:p>
            <a:pPr indent="0" lvl="0" marL="0" rtl="0" algn="l">
              <a:lnSpc>
                <a:spcPct val="200000"/>
              </a:lnSpc>
              <a:spcBef>
                <a:spcPts val="0"/>
              </a:spcBef>
              <a:spcAft>
                <a:spcPts val="0"/>
              </a:spcAft>
              <a:buSzPts val="1800"/>
              <a:buNone/>
            </a:pPr>
            <a:r>
              <a:rPr lang="en-US" sz="1800">
                <a:latin typeface="Arial"/>
                <a:ea typeface="Arial"/>
                <a:cs typeface="Arial"/>
                <a:sym typeface="Arial"/>
              </a:rPr>
              <a:t>➕ Simultaneous Connections</a:t>
            </a:r>
            <a:endParaRPr sz="1800">
              <a:latin typeface="Arial"/>
              <a:ea typeface="Arial"/>
              <a:cs typeface="Arial"/>
              <a:sym typeface="Arial"/>
            </a:endParaRPr>
          </a:p>
          <a:p>
            <a:pPr indent="0" lvl="0" marL="0" rtl="0" algn="l">
              <a:lnSpc>
                <a:spcPct val="200000"/>
              </a:lnSpc>
              <a:spcBef>
                <a:spcPts val="0"/>
              </a:spcBef>
              <a:spcAft>
                <a:spcPts val="0"/>
              </a:spcAft>
              <a:buSzPts val="1800"/>
              <a:buNone/>
            </a:pPr>
            <a:r>
              <a:rPr lang="en-US" sz="1800">
                <a:latin typeface="Arial"/>
                <a:ea typeface="Arial"/>
                <a:cs typeface="Arial"/>
                <a:sym typeface="Arial"/>
              </a:rPr>
              <a:t>➕ Data Integrity Features</a:t>
            </a:r>
            <a:endParaRPr sz="1800">
              <a:latin typeface="Arial"/>
              <a:ea typeface="Arial"/>
              <a:cs typeface="Arial"/>
              <a:sym typeface="Arial"/>
            </a:endParaRPr>
          </a:p>
          <a:p>
            <a:pPr indent="0" lvl="0" marL="0" rtl="0" algn="l">
              <a:lnSpc>
                <a:spcPct val="200000"/>
              </a:lnSpc>
              <a:spcBef>
                <a:spcPts val="0"/>
              </a:spcBef>
              <a:spcAft>
                <a:spcPts val="0"/>
              </a:spcAft>
              <a:buSzPts val="1800"/>
              <a:buNone/>
            </a:pPr>
            <a:r>
              <a:rPr lang="en-US" sz="1800">
                <a:latin typeface="Arial"/>
                <a:ea typeface="Arial"/>
                <a:cs typeface="Arial"/>
                <a:sym typeface="Arial"/>
              </a:rPr>
              <a:t>➕ Scalability</a:t>
            </a:r>
            <a:endParaRPr sz="1800">
              <a:latin typeface="Arial"/>
              <a:ea typeface="Arial"/>
              <a:cs typeface="Arial"/>
              <a:sym typeface="Arial"/>
            </a:endParaRPr>
          </a:p>
          <a:p>
            <a:pPr indent="0" lvl="0" marL="0" rtl="0" algn="l">
              <a:lnSpc>
                <a:spcPct val="200000"/>
              </a:lnSpc>
              <a:spcBef>
                <a:spcPts val="0"/>
              </a:spcBef>
              <a:spcAft>
                <a:spcPts val="0"/>
              </a:spcAft>
              <a:buSzPts val="1800"/>
              <a:buNone/>
            </a:pPr>
            <a:r>
              <a:rPr lang="en-US" sz="1800">
                <a:latin typeface="Arial"/>
                <a:ea typeface="Arial"/>
                <a:cs typeface="Arial"/>
                <a:sym typeface="Arial"/>
              </a:rPr>
              <a:t>➕ Speed</a:t>
            </a:r>
            <a:endParaRPr sz="1800">
              <a:latin typeface="Arial"/>
              <a:ea typeface="Arial"/>
              <a:cs typeface="Arial"/>
              <a:sym typeface="Arial"/>
            </a:endParaRPr>
          </a:p>
        </p:txBody>
      </p:sp>
      <p:sp>
        <p:nvSpPr>
          <p:cNvPr id="510" name="Google Shape;510;p1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1" name="Google Shape;511;p1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Additional Database Features</a:t>
            </a:r>
            <a:endParaRPr b="0" i="0" sz="3500" u="none" cap="none" strike="noStrike">
              <a:solidFill>
                <a:srgbClr val="3E4754"/>
              </a:solidFill>
              <a:latin typeface="Arial"/>
              <a:ea typeface="Arial"/>
              <a:cs typeface="Arial"/>
              <a:sym typeface="Arial"/>
            </a:endParaRPr>
          </a:p>
        </p:txBody>
      </p:sp>
      <p:pic>
        <p:nvPicPr>
          <p:cNvPr id="512" name="Google Shape;512;p19"/>
          <p:cNvPicPr preferRelativeResize="0"/>
          <p:nvPr/>
        </p:nvPicPr>
        <p:blipFill rotWithShape="1">
          <a:blip r:embed="rId3">
            <a:alphaModFix/>
          </a:blip>
          <a:srcRect b="0" l="0" r="0" t="0"/>
          <a:stretch/>
        </p:blipFill>
        <p:spPr>
          <a:xfrm>
            <a:off x="2425278" y="2096377"/>
            <a:ext cx="1938900" cy="2479425"/>
          </a:xfrm>
          <a:prstGeom prst="rect">
            <a:avLst/>
          </a:prstGeom>
          <a:noFill/>
          <a:ln>
            <a:noFill/>
          </a:ln>
        </p:spPr>
      </p:pic>
      <p:cxnSp>
        <p:nvCxnSpPr>
          <p:cNvPr id="513" name="Google Shape;513;p19"/>
          <p:cNvCxnSpPr>
            <a:stCxn id="512" idx="3"/>
          </p:cNvCxnSpPr>
          <p:nvPr/>
        </p:nvCxnSpPr>
        <p:spPr>
          <a:xfrm flipH="1" rot="10800000">
            <a:off x="4364178" y="2266289"/>
            <a:ext cx="796500" cy="1069800"/>
          </a:xfrm>
          <a:prstGeom prst="straightConnector1">
            <a:avLst/>
          </a:prstGeom>
          <a:noFill/>
          <a:ln cap="flat" cmpd="sng" w="9525">
            <a:solidFill>
              <a:srgbClr val="3D85C6"/>
            </a:solidFill>
            <a:prstDash val="solid"/>
            <a:round/>
            <a:headEnd len="sm" w="sm" type="none"/>
            <a:tailEnd len="sm" w="sm" type="none"/>
          </a:ln>
        </p:spPr>
      </p:cxnSp>
      <p:cxnSp>
        <p:nvCxnSpPr>
          <p:cNvPr id="514" name="Google Shape;514;p19"/>
          <p:cNvCxnSpPr>
            <a:stCxn id="512" idx="3"/>
          </p:cNvCxnSpPr>
          <p:nvPr/>
        </p:nvCxnSpPr>
        <p:spPr>
          <a:xfrm flipH="1" rot="10800000">
            <a:off x="4364178" y="2805989"/>
            <a:ext cx="796500" cy="530100"/>
          </a:xfrm>
          <a:prstGeom prst="straightConnector1">
            <a:avLst/>
          </a:prstGeom>
          <a:noFill/>
          <a:ln cap="flat" cmpd="sng" w="9525">
            <a:solidFill>
              <a:srgbClr val="3D85C6"/>
            </a:solidFill>
            <a:prstDash val="solid"/>
            <a:round/>
            <a:headEnd len="sm" w="sm" type="none"/>
            <a:tailEnd len="sm" w="sm" type="none"/>
          </a:ln>
        </p:spPr>
      </p:cxnSp>
      <p:cxnSp>
        <p:nvCxnSpPr>
          <p:cNvPr id="515" name="Google Shape;515;p19"/>
          <p:cNvCxnSpPr>
            <a:stCxn id="512" idx="3"/>
          </p:cNvCxnSpPr>
          <p:nvPr/>
        </p:nvCxnSpPr>
        <p:spPr>
          <a:xfrm>
            <a:off x="4364178" y="3336089"/>
            <a:ext cx="816000" cy="0"/>
          </a:xfrm>
          <a:prstGeom prst="straightConnector1">
            <a:avLst/>
          </a:prstGeom>
          <a:noFill/>
          <a:ln cap="flat" cmpd="sng" w="9525">
            <a:solidFill>
              <a:srgbClr val="3D85C6"/>
            </a:solidFill>
            <a:prstDash val="solid"/>
            <a:round/>
            <a:headEnd len="sm" w="sm" type="none"/>
            <a:tailEnd len="sm" w="sm" type="none"/>
          </a:ln>
        </p:spPr>
      </p:cxnSp>
      <p:cxnSp>
        <p:nvCxnSpPr>
          <p:cNvPr id="516" name="Google Shape;516;p19"/>
          <p:cNvCxnSpPr>
            <a:stCxn id="512" idx="3"/>
          </p:cNvCxnSpPr>
          <p:nvPr/>
        </p:nvCxnSpPr>
        <p:spPr>
          <a:xfrm>
            <a:off x="4364178" y="3336089"/>
            <a:ext cx="806400" cy="558900"/>
          </a:xfrm>
          <a:prstGeom prst="straightConnector1">
            <a:avLst/>
          </a:prstGeom>
          <a:noFill/>
          <a:ln cap="flat" cmpd="sng" w="9525">
            <a:solidFill>
              <a:srgbClr val="3D85C6"/>
            </a:solidFill>
            <a:prstDash val="solid"/>
            <a:round/>
            <a:headEnd len="sm" w="sm" type="none"/>
            <a:tailEnd len="sm" w="sm" type="none"/>
          </a:ln>
        </p:spPr>
      </p:cxnSp>
      <p:cxnSp>
        <p:nvCxnSpPr>
          <p:cNvPr id="517" name="Google Shape;517;p19"/>
          <p:cNvCxnSpPr>
            <a:stCxn id="512" idx="3"/>
          </p:cNvCxnSpPr>
          <p:nvPr/>
        </p:nvCxnSpPr>
        <p:spPr>
          <a:xfrm>
            <a:off x="4364178" y="3336089"/>
            <a:ext cx="845400" cy="1128000"/>
          </a:xfrm>
          <a:prstGeom prst="straightConnector1">
            <a:avLst/>
          </a:prstGeom>
          <a:noFill/>
          <a:ln cap="flat" cmpd="sng" w="9525">
            <a:solidFill>
              <a:srgbClr val="3D85C6"/>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913363"/>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212525" y="1996076"/>
            <a:ext cx="3731400" cy="4237200"/>
          </a:xfrm>
          <a:prstGeom prst="rect">
            <a:avLst/>
          </a:prstGeom>
          <a:noFill/>
          <a:ln>
            <a:noFill/>
          </a:ln>
        </p:spPr>
        <p:txBody>
          <a:bodyPr anchorCtr="0" anchor="t" bIns="45700" lIns="91425" spcFirstLastPara="1" rIns="91425" wrap="square" tIns="45700">
            <a:noAutofit/>
          </a:bodyPr>
          <a:lstStyle/>
          <a:p>
            <a:pPr indent="-1651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Introduction of the </a:t>
            </a:r>
            <a:r>
              <a:rPr lang="en-US" sz="1800">
                <a:solidFill>
                  <a:schemeClr val="lt1"/>
                </a:solidFill>
              </a:rPr>
              <a:t>Chapter</a:t>
            </a:r>
            <a:endParaRPr sz="1800">
              <a:solidFill>
                <a:schemeClr val="lt1"/>
              </a:solidFill>
              <a:latin typeface="Arial"/>
              <a:ea typeface="Arial"/>
              <a:cs typeface="Arial"/>
              <a:sym typeface="Arial"/>
            </a:endParaRPr>
          </a:p>
          <a:p>
            <a:pPr indent="-1651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Intro to Databases</a:t>
            </a:r>
            <a:endParaRPr sz="1800">
              <a:solidFill>
                <a:schemeClr val="lt1"/>
              </a:solidFill>
              <a:latin typeface="Arial"/>
              <a:ea typeface="Arial"/>
              <a:cs typeface="Arial"/>
              <a:sym typeface="Arial"/>
            </a:endParaRPr>
          </a:p>
          <a:p>
            <a:pPr indent="-2286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Building First Database with Excel</a:t>
            </a:r>
            <a:endParaRPr sz="1800">
              <a:solidFill>
                <a:schemeClr val="lt1"/>
              </a:solidFill>
              <a:latin typeface="Arial"/>
              <a:ea typeface="Arial"/>
              <a:cs typeface="Arial"/>
              <a:sym typeface="Arial"/>
            </a:endParaRPr>
          </a:p>
          <a:p>
            <a:pPr indent="-2286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The Need for an Professional Database</a:t>
            </a:r>
            <a:endParaRPr sz="1800">
              <a:solidFill>
                <a:schemeClr val="lt1"/>
              </a:solidFill>
              <a:latin typeface="Arial"/>
              <a:ea typeface="Arial"/>
              <a:cs typeface="Arial"/>
              <a:sym typeface="Arial"/>
            </a:endParaRPr>
          </a:p>
          <a:p>
            <a:pPr indent="-2286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Different Types of Databases</a:t>
            </a:r>
            <a:endParaRPr sz="1800">
              <a:solidFill>
                <a:schemeClr val="lt1"/>
              </a:solidFill>
              <a:latin typeface="Arial"/>
              <a:ea typeface="Arial"/>
              <a:cs typeface="Arial"/>
              <a:sym typeface="Arial"/>
            </a:endParaRPr>
          </a:p>
          <a:p>
            <a:pPr indent="-2286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Interacting with Databases</a:t>
            </a:r>
            <a:endParaRPr sz="1800">
              <a:solidFill>
                <a:schemeClr val="lt1"/>
              </a:solidFill>
              <a:latin typeface="Arial"/>
              <a:ea typeface="Arial"/>
              <a:cs typeface="Arial"/>
              <a:sym typeface="Arial"/>
            </a:endParaRPr>
          </a:p>
          <a:p>
            <a:pPr indent="-228600" lvl="0" marL="228600" rtl="0" algn="l">
              <a:lnSpc>
                <a:spcPct val="150000"/>
              </a:lnSpc>
              <a:spcBef>
                <a:spcPts val="0"/>
              </a:spcBef>
              <a:spcAft>
                <a:spcPts val="0"/>
              </a:spcAft>
              <a:buClr>
                <a:schemeClr val="lt1"/>
              </a:buClr>
              <a:buSzPts val="1800"/>
              <a:buChar char="•"/>
            </a:pPr>
            <a:r>
              <a:rPr lang="en-US" sz="1800">
                <a:solidFill>
                  <a:schemeClr val="lt1"/>
                </a:solidFill>
              </a:rPr>
              <a:t>What is PostgreSQL?</a:t>
            </a:r>
            <a:endParaRPr sz="1800">
              <a:solidFill>
                <a:schemeClr val="lt1"/>
              </a:solidFill>
            </a:endParaRPr>
          </a:p>
          <a:p>
            <a:pPr indent="-228600" lvl="0" marL="228600" rtl="0" algn="l">
              <a:lnSpc>
                <a:spcPct val="150000"/>
              </a:lnSpc>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Database for th</a:t>
            </a:r>
            <a:r>
              <a:rPr lang="en-US" sz="1800">
                <a:solidFill>
                  <a:schemeClr val="lt1"/>
                </a:solidFill>
              </a:rPr>
              <a:t>e Chapter</a:t>
            </a:r>
            <a:endParaRPr sz="1800">
              <a:solidFill>
                <a:schemeClr val="lt1"/>
              </a:solidFill>
              <a:latin typeface="Arial"/>
              <a:ea typeface="Arial"/>
              <a:cs typeface="Arial"/>
              <a:sym typeface="Arial"/>
            </a:endParaRPr>
          </a:p>
        </p:txBody>
      </p:sp>
      <p:cxnSp>
        <p:nvCxnSpPr>
          <p:cNvPr id="111" name="Google Shape;111;p2"/>
          <p:cNvCxnSpPr/>
          <p:nvPr/>
        </p:nvCxnSpPr>
        <p:spPr>
          <a:xfrm>
            <a:off x="7394800" y="1791938"/>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832488"/>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1" name="Shape 521"/>
        <p:cNvGrpSpPr/>
        <p:nvPr/>
      </p:nvGrpSpPr>
      <p:grpSpPr>
        <a:xfrm>
          <a:off x="0" y="0"/>
          <a:ext cx="0" cy="0"/>
          <a:chOff x="0" y="0"/>
          <a:chExt cx="0" cy="0"/>
        </a:xfrm>
      </p:grpSpPr>
      <p:sp>
        <p:nvSpPr>
          <p:cNvPr id="522" name="Google Shape;522;p20"/>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3" name="Google Shape;523;p20"/>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Different Types of Databases</a:t>
            </a:r>
            <a:endParaRPr>
              <a:solidFill>
                <a:schemeClr val="lt1"/>
              </a:solidFill>
              <a:latin typeface="Arial"/>
              <a:ea typeface="Arial"/>
              <a:cs typeface="Arial"/>
              <a:sym typeface="Arial"/>
            </a:endParaRPr>
          </a:p>
        </p:txBody>
      </p:sp>
      <p:grpSp>
        <p:nvGrpSpPr>
          <p:cNvPr id="524" name="Google Shape;524;p20"/>
          <p:cNvGrpSpPr/>
          <p:nvPr/>
        </p:nvGrpSpPr>
        <p:grpSpPr>
          <a:xfrm>
            <a:off x="8923271" y="3307227"/>
            <a:ext cx="2993546" cy="2620037"/>
            <a:chOff x="5259751" y="732778"/>
            <a:chExt cx="6557604" cy="5739403"/>
          </a:xfrm>
        </p:grpSpPr>
        <p:grpSp>
          <p:nvGrpSpPr>
            <p:cNvPr id="525" name="Google Shape;525;p20"/>
            <p:cNvGrpSpPr/>
            <p:nvPr/>
          </p:nvGrpSpPr>
          <p:grpSpPr>
            <a:xfrm rot="-819746">
              <a:off x="7170211" y="1966797"/>
              <a:ext cx="818210" cy="1067033"/>
              <a:chOff x="7135192" y="1236172"/>
              <a:chExt cx="818214" cy="1067038"/>
            </a:xfrm>
          </p:grpSpPr>
          <p:sp>
            <p:nvSpPr>
              <p:cNvPr id="526" name="Google Shape;526;p20"/>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27" name="Google Shape;527;p20"/>
              <p:cNvGrpSpPr/>
              <p:nvPr/>
            </p:nvGrpSpPr>
            <p:grpSpPr>
              <a:xfrm>
                <a:off x="7135192" y="1625685"/>
                <a:ext cx="791271" cy="677525"/>
                <a:chOff x="1934025" y="1001650"/>
                <a:chExt cx="415300" cy="355600"/>
              </a:xfrm>
            </p:grpSpPr>
            <p:sp>
              <p:nvSpPr>
                <p:cNvPr id="528" name="Google Shape;528;p2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9" name="Google Shape;529;p2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0" name="Google Shape;530;p2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1" name="Google Shape;531;p2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32" name="Google Shape;532;p20"/>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3" name="Google Shape;533;p20"/>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34" name="Google Shape;534;p20"/>
            <p:cNvGrpSpPr/>
            <p:nvPr/>
          </p:nvGrpSpPr>
          <p:grpSpPr>
            <a:xfrm rot="929101">
              <a:off x="10666777" y="845650"/>
              <a:ext cx="970514" cy="919313"/>
              <a:chOff x="2583100" y="2973775"/>
              <a:chExt cx="461550" cy="437200"/>
            </a:xfrm>
          </p:grpSpPr>
          <p:sp>
            <p:nvSpPr>
              <p:cNvPr id="535" name="Google Shape;535;p2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6" name="Google Shape;536;p2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37" name="Google Shape;537;p20"/>
            <p:cNvGrpSpPr/>
            <p:nvPr/>
          </p:nvGrpSpPr>
          <p:grpSpPr>
            <a:xfrm>
              <a:off x="5259751" y="5850496"/>
              <a:ext cx="836142" cy="621685"/>
              <a:chOff x="5247525" y="3007275"/>
              <a:chExt cx="517575" cy="384825"/>
            </a:xfrm>
          </p:grpSpPr>
          <p:sp>
            <p:nvSpPr>
              <p:cNvPr id="538" name="Google Shape;538;p2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9" name="Google Shape;539;p2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0" name="Google Shape;540;p20"/>
            <p:cNvGrpSpPr/>
            <p:nvPr/>
          </p:nvGrpSpPr>
          <p:grpSpPr>
            <a:xfrm rot="-995577">
              <a:off x="8647544" y="3714912"/>
              <a:ext cx="874251" cy="717776"/>
              <a:chOff x="2599525" y="3688600"/>
              <a:chExt cx="428675" cy="351950"/>
            </a:xfrm>
          </p:grpSpPr>
          <p:sp>
            <p:nvSpPr>
              <p:cNvPr id="541" name="Google Shape;541;p2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2" name="Google Shape;542;p2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3" name="Google Shape;543;p2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4" name="Google Shape;544;p20"/>
            <p:cNvGrpSpPr/>
            <p:nvPr/>
          </p:nvGrpSpPr>
          <p:grpSpPr>
            <a:xfrm>
              <a:off x="10447751" y="3460900"/>
              <a:ext cx="688381" cy="688381"/>
              <a:chOff x="5941025" y="3634400"/>
              <a:chExt cx="467650" cy="467650"/>
            </a:xfrm>
          </p:grpSpPr>
          <p:sp>
            <p:nvSpPr>
              <p:cNvPr id="545" name="Google Shape;545;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6" name="Google Shape;546;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7" name="Google Shape;547;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8" name="Google Shape;548;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9" name="Google Shape;549;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0" name="Google Shape;550;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51" name="Google Shape;551;p20"/>
            <p:cNvGrpSpPr/>
            <p:nvPr/>
          </p:nvGrpSpPr>
          <p:grpSpPr>
            <a:xfrm rot="-1150372">
              <a:off x="9034375" y="1570689"/>
              <a:ext cx="754925" cy="714869"/>
              <a:chOff x="5973900" y="318475"/>
              <a:chExt cx="401900" cy="380575"/>
            </a:xfrm>
          </p:grpSpPr>
          <p:sp>
            <p:nvSpPr>
              <p:cNvPr id="552" name="Google Shape;552;p2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3" name="Google Shape;553;p2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4" name="Google Shape;554;p2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5" name="Google Shape;555;p2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p2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7" name="Google Shape;557;p2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8" name="Google Shape;558;p2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9" name="Google Shape;559;p2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0" name="Google Shape;560;p20"/>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1" name="Google Shape;561;p20"/>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2" name="Google Shape;562;p20"/>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3" name="Google Shape;563;p20"/>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4" name="Google Shape;564;p20"/>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5" name="Google Shape;565;p20"/>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66" name="Google Shape;566;p20"/>
            <p:cNvGrpSpPr/>
            <p:nvPr/>
          </p:nvGrpSpPr>
          <p:grpSpPr>
            <a:xfrm rot="-2485038">
              <a:off x="7686107" y="5449622"/>
              <a:ext cx="833851" cy="799886"/>
              <a:chOff x="5233525" y="4954450"/>
              <a:chExt cx="538275" cy="516350"/>
            </a:xfrm>
          </p:grpSpPr>
          <p:sp>
            <p:nvSpPr>
              <p:cNvPr id="567" name="Google Shape;567;p2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8" name="Google Shape;568;p2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9" name="Google Shape;569;p2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0" name="Google Shape;570;p2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1" name="Google Shape;571;p2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2" name="Google Shape;572;p2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3" name="Google Shape;573;p20"/>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4" name="Google Shape;574;p20"/>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5" name="Google Shape;575;p20"/>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6" name="Google Shape;576;p20"/>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7" name="Google Shape;577;p20"/>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1"/>
          <p:cNvSpPr/>
          <p:nvPr/>
        </p:nvSpPr>
        <p:spPr>
          <a:xfrm>
            <a:off x="7066425" y="2345150"/>
            <a:ext cx="2909400" cy="1231500"/>
          </a:xfrm>
          <a:prstGeom prst="roundRect">
            <a:avLst>
              <a:gd fmla="val 16667" name="adj"/>
            </a:avLst>
          </a:prstGeom>
          <a:solidFill>
            <a:schemeClr val="accent6"/>
          </a:solidFill>
          <a:ln>
            <a:noFill/>
          </a:ln>
          <a:effectLst>
            <a:outerShdw blurRad="214313" rotWithShape="0" algn="bl" dir="5400000" dist="19050">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6911675" y="2200575"/>
            <a:ext cx="2909400" cy="1231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1"/>
          <p:cNvSpPr/>
          <p:nvPr/>
        </p:nvSpPr>
        <p:spPr>
          <a:xfrm>
            <a:off x="2770900" y="2345150"/>
            <a:ext cx="2909400" cy="1231500"/>
          </a:xfrm>
          <a:prstGeom prst="roundRect">
            <a:avLst>
              <a:gd fmla="val 16667" name="adj"/>
            </a:avLst>
          </a:prstGeom>
          <a:solidFill>
            <a:schemeClr val="accent3"/>
          </a:solidFill>
          <a:ln>
            <a:noFill/>
          </a:ln>
          <a:effectLst>
            <a:outerShdw blurRad="214313" rotWithShape="0" algn="bl" dir="5400000" dist="19050">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1"/>
          <p:cNvSpPr/>
          <p:nvPr/>
        </p:nvSpPr>
        <p:spPr>
          <a:xfrm>
            <a:off x="2921000" y="2200575"/>
            <a:ext cx="2909400" cy="12315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1"/>
          <p:cNvSpPr txBox="1"/>
          <p:nvPr>
            <p:ph idx="1" type="body"/>
          </p:nvPr>
        </p:nvSpPr>
        <p:spPr>
          <a:xfrm>
            <a:off x="1445475" y="1354700"/>
            <a:ext cx="9407100" cy="12315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For professional databases, there are two main types:</a:t>
            </a:r>
            <a:endParaRPr sz="1800">
              <a:latin typeface="Arial"/>
              <a:ea typeface="Arial"/>
              <a:cs typeface="Arial"/>
              <a:sym typeface="Arial"/>
            </a:endParaRPr>
          </a:p>
        </p:txBody>
      </p:sp>
      <p:sp>
        <p:nvSpPr>
          <p:cNvPr id="587" name="Google Shape;587;p2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8" name="Google Shape;588;p21"/>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Types of Databases</a:t>
            </a:r>
            <a:endParaRPr b="0" i="0" sz="3500" u="none" cap="none" strike="noStrike">
              <a:solidFill>
                <a:srgbClr val="3E4754"/>
              </a:solidFill>
              <a:latin typeface="Arial"/>
              <a:ea typeface="Arial"/>
              <a:cs typeface="Arial"/>
              <a:sym typeface="Arial"/>
            </a:endParaRPr>
          </a:p>
        </p:txBody>
      </p:sp>
      <p:sp>
        <p:nvSpPr>
          <p:cNvPr id="589" name="Google Shape;589;p21"/>
          <p:cNvSpPr txBox="1"/>
          <p:nvPr>
            <p:ph idx="1" type="body"/>
          </p:nvPr>
        </p:nvSpPr>
        <p:spPr>
          <a:xfrm>
            <a:off x="2669838" y="2347325"/>
            <a:ext cx="3369000" cy="9945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lang="en-US" sz="2100">
                <a:latin typeface="Arial"/>
                <a:ea typeface="Arial"/>
                <a:cs typeface="Arial"/>
                <a:sym typeface="Arial"/>
              </a:rPr>
              <a:t>SQL</a:t>
            </a:r>
            <a:endParaRPr sz="2100">
              <a:latin typeface="Arial"/>
              <a:ea typeface="Arial"/>
              <a:cs typeface="Arial"/>
              <a:sym typeface="Arial"/>
            </a:endParaRPr>
          </a:p>
          <a:p>
            <a:pPr indent="0" lvl="0" marL="0" rtl="0" algn="ctr">
              <a:lnSpc>
                <a:spcPct val="150000"/>
              </a:lnSpc>
              <a:spcBef>
                <a:spcPts val="0"/>
              </a:spcBef>
              <a:spcAft>
                <a:spcPts val="0"/>
              </a:spcAft>
              <a:buSzPts val="1800"/>
              <a:buNone/>
            </a:pPr>
            <a:r>
              <a:rPr lang="en-US" sz="2100">
                <a:latin typeface="Arial"/>
                <a:ea typeface="Arial"/>
                <a:cs typeface="Arial"/>
                <a:sym typeface="Arial"/>
              </a:rPr>
              <a:t>(Relational Database)</a:t>
            </a:r>
            <a:endParaRPr sz="2100">
              <a:latin typeface="Arial"/>
              <a:ea typeface="Arial"/>
              <a:cs typeface="Arial"/>
              <a:sym typeface="Arial"/>
            </a:endParaRPr>
          </a:p>
        </p:txBody>
      </p:sp>
      <p:sp>
        <p:nvSpPr>
          <p:cNvPr id="590" name="Google Shape;590;p21"/>
          <p:cNvSpPr txBox="1"/>
          <p:nvPr>
            <p:ph idx="1" type="body"/>
          </p:nvPr>
        </p:nvSpPr>
        <p:spPr>
          <a:xfrm>
            <a:off x="6606817" y="2361958"/>
            <a:ext cx="3369000" cy="9945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lang="en-US" sz="2100">
                <a:latin typeface="Arial"/>
                <a:ea typeface="Arial"/>
                <a:cs typeface="Arial"/>
                <a:sym typeface="Arial"/>
              </a:rPr>
              <a:t>NoSQL</a:t>
            </a:r>
            <a:endParaRPr sz="2100">
              <a:latin typeface="Arial"/>
              <a:ea typeface="Arial"/>
              <a:cs typeface="Arial"/>
              <a:sym typeface="Arial"/>
            </a:endParaRPr>
          </a:p>
          <a:p>
            <a:pPr indent="0" lvl="0" marL="0" rtl="0" algn="ctr">
              <a:lnSpc>
                <a:spcPct val="150000"/>
              </a:lnSpc>
              <a:spcBef>
                <a:spcPts val="0"/>
              </a:spcBef>
              <a:spcAft>
                <a:spcPts val="0"/>
              </a:spcAft>
              <a:buSzPts val="1800"/>
              <a:buNone/>
            </a:pPr>
            <a:r>
              <a:rPr lang="en-US" sz="2100">
                <a:latin typeface="Arial"/>
                <a:ea typeface="Arial"/>
                <a:cs typeface="Arial"/>
                <a:sym typeface="Arial"/>
              </a:rPr>
              <a:t>(Document Store)</a:t>
            </a:r>
            <a:endParaRPr sz="2100">
              <a:latin typeface="Arial"/>
              <a:ea typeface="Arial"/>
              <a:cs typeface="Arial"/>
              <a:sym typeface="Arial"/>
            </a:endParaRPr>
          </a:p>
        </p:txBody>
      </p:sp>
      <p:sp>
        <p:nvSpPr>
          <p:cNvPr id="591" name="Google Shape;591;p21"/>
          <p:cNvSpPr txBox="1"/>
          <p:nvPr>
            <p:ph idx="1" type="body"/>
          </p:nvPr>
        </p:nvSpPr>
        <p:spPr>
          <a:xfrm>
            <a:off x="1445475" y="3947508"/>
            <a:ext cx="9407100" cy="816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Focus of this course: </a:t>
            </a:r>
            <a:r>
              <a:rPr b="1" lang="en-US" sz="1800">
                <a:latin typeface="Arial"/>
                <a:ea typeface="Arial"/>
                <a:cs typeface="Arial"/>
                <a:sym typeface="Arial"/>
              </a:rPr>
              <a:t>Relational Database/SQL</a:t>
            </a: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22"/>
          <p:cNvSpPr/>
          <p:nvPr/>
        </p:nvSpPr>
        <p:spPr>
          <a:xfrm>
            <a:off x="9150725" y="1418700"/>
            <a:ext cx="2119200" cy="1301100"/>
          </a:xfrm>
          <a:prstGeom prst="roundRect">
            <a:avLst>
              <a:gd fmla="val 9621" name="adj"/>
            </a:avLst>
          </a:prstGeom>
          <a:solidFill>
            <a:srgbClr val="FFFFFF"/>
          </a:solidFill>
          <a:ln>
            <a:noFill/>
          </a:ln>
          <a:effectLst>
            <a:outerShdw blurRad="200025" rotWithShape="0" algn="bl" dir="5400000" dist="19050">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2"/>
          <p:cNvSpPr/>
          <p:nvPr/>
        </p:nvSpPr>
        <p:spPr>
          <a:xfrm>
            <a:off x="8252575" y="3656725"/>
            <a:ext cx="2119200" cy="1301100"/>
          </a:xfrm>
          <a:prstGeom prst="roundRect">
            <a:avLst>
              <a:gd fmla="val 9621" name="adj"/>
            </a:avLst>
          </a:prstGeom>
          <a:solidFill>
            <a:srgbClr val="FFFFFF"/>
          </a:solidFill>
          <a:ln>
            <a:noFill/>
          </a:ln>
          <a:effectLst>
            <a:outerShdw blurRad="200025" rotWithShape="0" algn="bl" dir="5400000" dist="19050">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2"/>
          <p:cNvSpPr/>
          <p:nvPr/>
        </p:nvSpPr>
        <p:spPr>
          <a:xfrm>
            <a:off x="8347550" y="3540975"/>
            <a:ext cx="2119200" cy="1301100"/>
          </a:xfrm>
          <a:prstGeom prst="roundRect">
            <a:avLst>
              <a:gd fmla="val 9621"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2"/>
          <p:cNvSpPr/>
          <p:nvPr/>
        </p:nvSpPr>
        <p:spPr>
          <a:xfrm>
            <a:off x="9055750" y="1526400"/>
            <a:ext cx="2119200" cy="1301100"/>
          </a:xfrm>
          <a:prstGeom prst="roundRect">
            <a:avLst>
              <a:gd fmla="val 9621"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2"/>
          <p:cNvSpPr/>
          <p:nvPr/>
        </p:nvSpPr>
        <p:spPr>
          <a:xfrm>
            <a:off x="9150718" y="2452800"/>
            <a:ext cx="1825775" cy="1393175"/>
          </a:xfrm>
          <a:custGeom>
            <a:rect b="b" l="l" r="r" t="t"/>
            <a:pathLst>
              <a:path extrusionOk="0" h="55727" w="73031">
                <a:moveTo>
                  <a:pt x="64403" y="0"/>
                </a:moveTo>
                <a:cubicBezTo>
                  <a:pt x="65319" y="4513"/>
                  <a:pt x="79054" y="23612"/>
                  <a:pt x="69897" y="27079"/>
                </a:cubicBezTo>
                <a:cubicBezTo>
                  <a:pt x="60740" y="30546"/>
                  <a:pt x="20776" y="18772"/>
                  <a:pt x="9460" y="20800"/>
                </a:cubicBezTo>
                <a:cubicBezTo>
                  <a:pt x="-1855" y="22828"/>
                  <a:pt x="-1136" y="33424"/>
                  <a:pt x="2004" y="39245"/>
                </a:cubicBezTo>
                <a:cubicBezTo>
                  <a:pt x="5144" y="45066"/>
                  <a:pt x="23916" y="52980"/>
                  <a:pt x="28298" y="55727"/>
                </a:cubicBezTo>
              </a:path>
            </a:pathLst>
          </a:custGeom>
          <a:noFill/>
          <a:ln cap="flat" cmpd="sng" w="3810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1" name="Google Shape;601;p22"/>
          <p:cNvPicPr preferRelativeResize="0"/>
          <p:nvPr/>
        </p:nvPicPr>
        <p:blipFill rotWithShape="1">
          <a:blip r:embed="rId3">
            <a:alphaModFix/>
          </a:blip>
          <a:srcRect b="0" l="0" r="0" t="0"/>
          <a:stretch/>
        </p:blipFill>
        <p:spPr>
          <a:xfrm>
            <a:off x="9150713" y="1658696"/>
            <a:ext cx="1929273" cy="1061100"/>
          </a:xfrm>
          <a:prstGeom prst="rect">
            <a:avLst/>
          </a:prstGeom>
          <a:noFill/>
          <a:ln>
            <a:noFill/>
          </a:ln>
        </p:spPr>
      </p:pic>
      <p:pic>
        <p:nvPicPr>
          <p:cNvPr id="602" name="Google Shape;602;p22"/>
          <p:cNvPicPr preferRelativeResize="0"/>
          <p:nvPr/>
        </p:nvPicPr>
        <p:blipFill rotWithShape="1">
          <a:blip r:embed="rId3">
            <a:alphaModFix/>
          </a:blip>
          <a:srcRect b="0" l="0" r="0" t="0"/>
          <a:stretch/>
        </p:blipFill>
        <p:spPr>
          <a:xfrm>
            <a:off x="8442500" y="3656721"/>
            <a:ext cx="1929273" cy="1061100"/>
          </a:xfrm>
          <a:prstGeom prst="rect">
            <a:avLst/>
          </a:prstGeom>
          <a:noFill/>
          <a:ln>
            <a:noFill/>
          </a:ln>
        </p:spPr>
      </p:pic>
      <p:sp>
        <p:nvSpPr>
          <p:cNvPr id="603" name="Google Shape;603;p22"/>
          <p:cNvSpPr txBox="1"/>
          <p:nvPr>
            <p:ph idx="1" type="body"/>
          </p:nvPr>
        </p:nvSpPr>
        <p:spPr>
          <a:xfrm>
            <a:off x="1246025" y="1600125"/>
            <a:ext cx="6524400" cy="25245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A relational database has a clear data structure (in tables, rows, and columns)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Each table on the </a:t>
            </a:r>
            <a:r>
              <a:rPr b="1" lang="en-US" sz="1800">
                <a:latin typeface="Arial"/>
                <a:ea typeface="Arial"/>
                <a:cs typeface="Arial"/>
                <a:sym typeface="Arial"/>
              </a:rPr>
              <a:t>database can be linked</a:t>
            </a:r>
            <a:r>
              <a:rPr lang="en-US" sz="1800">
                <a:latin typeface="Arial"/>
                <a:ea typeface="Arial"/>
                <a:cs typeface="Arial"/>
                <a:sym typeface="Arial"/>
              </a:rPr>
              <a:t> to each other</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b="1" lang="en-US" sz="1800">
                <a:latin typeface="Arial"/>
                <a:ea typeface="Arial"/>
                <a:cs typeface="Arial"/>
                <a:sym typeface="Arial"/>
              </a:rPr>
              <a:t>Example</a:t>
            </a:r>
            <a:r>
              <a:rPr lang="en-US" sz="1800">
                <a:latin typeface="Arial"/>
                <a:ea typeface="Arial"/>
                <a:cs typeface="Arial"/>
                <a:sym typeface="Arial"/>
              </a:rPr>
              <a:t>: On Facebook, a “Post” table can be linked to a “Like” table as “posts can have likes”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SQL queries can retrieve or summarize data from tables</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604" name="Google Shape;604;p2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5" name="Google Shape;605;p2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Relational </a:t>
            </a:r>
            <a:r>
              <a:rPr b="0" i="0" lang="en-US" sz="3500" u="none" cap="none" strike="noStrike">
                <a:solidFill>
                  <a:schemeClr val="dk1"/>
                </a:solidFill>
                <a:latin typeface="Arial"/>
                <a:ea typeface="Arial"/>
                <a:cs typeface="Arial"/>
                <a:sym typeface="Arial"/>
              </a:rPr>
              <a:t>Databases</a:t>
            </a:r>
            <a:r>
              <a:rPr b="0" i="0" lang="en-US" sz="3500" u="none" cap="none" strike="noStrike">
                <a:solidFill>
                  <a:srgbClr val="3E4754"/>
                </a:solidFill>
                <a:latin typeface="Arial"/>
                <a:ea typeface="Arial"/>
                <a:cs typeface="Arial"/>
                <a:sym typeface="Arial"/>
              </a:rPr>
              <a:t>/SQL </a:t>
            </a:r>
            <a:endParaRPr b="0" i="0" sz="3500" u="none" cap="none" strike="noStrike">
              <a:solidFill>
                <a:srgbClr val="3E4754"/>
              </a:solidFill>
              <a:latin typeface="Arial"/>
              <a:ea typeface="Arial"/>
              <a:cs typeface="Arial"/>
              <a:sym typeface="Arial"/>
            </a:endParaRPr>
          </a:p>
        </p:txBody>
      </p:sp>
      <p:sp>
        <p:nvSpPr>
          <p:cNvPr id="606" name="Google Shape;606;p22"/>
          <p:cNvSpPr txBox="1"/>
          <p:nvPr>
            <p:ph idx="1" type="body"/>
          </p:nvPr>
        </p:nvSpPr>
        <p:spPr>
          <a:xfrm>
            <a:off x="9053888" y="3915825"/>
            <a:ext cx="706500" cy="666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4000">
                <a:latin typeface="Arial"/>
                <a:ea typeface="Arial"/>
                <a:cs typeface="Arial"/>
                <a:sym typeface="Arial"/>
              </a:rPr>
              <a:t>👍🏼</a:t>
            </a:r>
            <a:endParaRPr sz="4000">
              <a:latin typeface="Arial"/>
              <a:ea typeface="Arial"/>
              <a:cs typeface="Arial"/>
              <a:sym typeface="Arial"/>
            </a:endParaRPr>
          </a:p>
        </p:txBody>
      </p:sp>
      <p:pic>
        <p:nvPicPr>
          <p:cNvPr id="607" name="Google Shape;607;p22"/>
          <p:cNvPicPr preferRelativeResize="0"/>
          <p:nvPr/>
        </p:nvPicPr>
        <p:blipFill rotWithShape="1">
          <a:blip r:embed="rId4">
            <a:alphaModFix/>
          </a:blip>
          <a:srcRect b="0" l="0" r="0" t="0"/>
          <a:stretch/>
        </p:blipFill>
        <p:spPr>
          <a:xfrm>
            <a:off x="9819100" y="1971975"/>
            <a:ext cx="592500" cy="59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1" name="Shape 611"/>
        <p:cNvGrpSpPr/>
        <p:nvPr/>
      </p:nvGrpSpPr>
      <p:grpSpPr>
        <a:xfrm>
          <a:off x="0" y="0"/>
          <a:ext cx="0" cy="0"/>
          <a:chOff x="0" y="0"/>
          <a:chExt cx="0" cy="0"/>
        </a:xfrm>
      </p:grpSpPr>
      <p:sp>
        <p:nvSpPr>
          <p:cNvPr id="612" name="Google Shape;612;p23"/>
          <p:cNvSpPr/>
          <p:nvPr/>
        </p:nvSpPr>
        <p:spPr>
          <a:xfrm>
            <a:off x="4282600" y="1456718"/>
            <a:ext cx="3654900" cy="3341700"/>
          </a:xfrm>
          <a:prstGeom prst="roundRect">
            <a:avLst>
              <a:gd fmla="val 9238"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3"/>
          <p:cNvSpPr/>
          <p:nvPr/>
        </p:nvSpPr>
        <p:spPr>
          <a:xfrm>
            <a:off x="4379416" y="1354850"/>
            <a:ext cx="3654900" cy="3341700"/>
          </a:xfrm>
          <a:prstGeom prst="roundRect">
            <a:avLst>
              <a:gd fmla="val 9238" name="adj"/>
            </a:avLst>
          </a:prstGeom>
          <a:solidFill>
            <a:srgbClr val="FFFFFF"/>
          </a:solidFill>
          <a:ln>
            <a:noFill/>
          </a:ln>
          <a:effectLst>
            <a:outerShdw blurRad="185738" rotWithShape="0" algn="bl" dir="5400000" dist="19050">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15" name="Google Shape;615;p23"/>
          <p:cNvPicPr preferRelativeResize="0"/>
          <p:nvPr/>
        </p:nvPicPr>
        <p:blipFill rotWithShape="1">
          <a:blip r:embed="rId3">
            <a:alphaModFix/>
          </a:blip>
          <a:srcRect b="0" l="0" r="0" t="0"/>
          <a:stretch/>
        </p:blipFill>
        <p:spPr>
          <a:xfrm>
            <a:off x="4763197" y="2381162"/>
            <a:ext cx="1141086" cy="587648"/>
          </a:xfrm>
          <a:prstGeom prst="rect">
            <a:avLst/>
          </a:prstGeom>
          <a:noFill/>
          <a:ln>
            <a:noFill/>
          </a:ln>
        </p:spPr>
      </p:pic>
      <p:pic>
        <p:nvPicPr>
          <p:cNvPr id="616" name="Google Shape;616;p23"/>
          <p:cNvPicPr preferRelativeResize="0"/>
          <p:nvPr/>
        </p:nvPicPr>
        <p:blipFill rotWithShape="1">
          <a:blip r:embed="rId4">
            <a:alphaModFix/>
          </a:blip>
          <a:srcRect b="0" l="0" r="0" t="0"/>
          <a:stretch/>
        </p:blipFill>
        <p:spPr>
          <a:xfrm>
            <a:off x="6217121" y="2442972"/>
            <a:ext cx="1601474" cy="587649"/>
          </a:xfrm>
          <a:prstGeom prst="rect">
            <a:avLst/>
          </a:prstGeom>
          <a:noFill/>
          <a:ln>
            <a:noFill/>
          </a:ln>
        </p:spPr>
      </p:pic>
      <p:pic>
        <p:nvPicPr>
          <p:cNvPr id="617" name="Google Shape;617;p23"/>
          <p:cNvPicPr preferRelativeResize="0"/>
          <p:nvPr/>
        </p:nvPicPr>
        <p:blipFill rotWithShape="1">
          <a:blip r:embed="rId5">
            <a:alphaModFix/>
          </a:blip>
          <a:srcRect b="0" l="0" r="0" t="0"/>
          <a:stretch/>
        </p:blipFill>
        <p:spPr>
          <a:xfrm>
            <a:off x="4763206" y="3536408"/>
            <a:ext cx="1369689" cy="649462"/>
          </a:xfrm>
          <a:prstGeom prst="rect">
            <a:avLst/>
          </a:prstGeom>
          <a:noFill/>
          <a:ln>
            <a:noFill/>
          </a:ln>
        </p:spPr>
      </p:pic>
      <p:sp>
        <p:nvSpPr>
          <p:cNvPr id="618" name="Google Shape;618;p23"/>
          <p:cNvSpPr txBox="1"/>
          <p:nvPr/>
        </p:nvSpPr>
        <p:spPr>
          <a:xfrm>
            <a:off x="4883286" y="1500891"/>
            <a:ext cx="2647200" cy="43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3E4754"/>
                </a:solidFill>
                <a:latin typeface="Arial"/>
                <a:ea typeface="Arial"/>
                <a:cs typeface="Arial"/>
                <a:sym typeface="Arial"/>
              </a:rPr>
              <a:t>SQL DB (Relational DB)</a:t>
            </a:r>
            <a:endParaRPr b="0" i="0" sz="1800" u="none" cap="none" strike="noStrike">
              <a:solidFill>
                <a:srgbClr val="000000"/>
              </a:solidFill>
              <a:latin typeface="Arial"/>
              <a:ea typeface="Arial"/>
              <a:cs typeface="Arial"/>
              <a:sym typeface="Arial"/>
            </a:endParaRPr>
          </a:p>
        </p:txBody>
      </p:sp>
      <p:pic>
        <p:nvPicPr>
          <p:cNvPr id="619" name="Google Shape;619;p23"/>
          <p:cNvPicPr preferRelativeResize="0"/>
          <p:nvPr/>
        </p:nvPicPr>
        <p:blipFill rotWithShape="1">
          <a:blip r:embed="rId6">
            <a:alphaModFix/>
          </a:blip>
          <a:srcRect b="0" l="0" r="0" t="0"/>
          <a:stretch/>
        </p:blipFill>
        <p:spPr>
          <a:xfrm>
            <a:off x="6453917" y="3406846"/>
            <a:ext cx="1127880" cy="991293"/>
          </a:xfrm>
          <a:prstGeom prst="rect">
            <a:avLst/>
          </a:prstGeom>
          <a:noFill/>
          <a:ln>
            <a:noFill/>
          </a:ln>
        </p:spPr>
      </p:pic>
      <p:sp>
        <p:nvSpPr>
          <p:cNvPr id="620" name="Google Shape;620;p2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Examples of Relational Databases</a:t>
            </a:r>
            <a:endParaRPr b="0" i="0" sz="3500" u="none" cap="none" strike="noStrike">
              <a:solidFill>
                <a:srgbClr val="3E4754"/>
              </a:solidFill>
              <a:latin typeface="Arial"/>
              <a:ea typeface="Arial"/>
              <a:cs typeface="Arial"/>
              <a:sym typeface="Arial"/>
            </a:endParaRPr>
          </a:p>
        </p:txBody>
      </p:sp>
      <p:cxnSp>
        <p:nvCxnSpPr>
          <p:cNvPr id="621" name="Google Shape;621;p23"/>
          <p:cNvCxnSpPr/>
          <p:nvPr/>
        </p:nvCxnSpPr>
        <p:spPr>
          <a:xfrm>
            <a:off x="4431365" y="2066734"/>
            <a:ext cx="3506100" cy="0"/>
          </a:xfrm>
          <a:prstGeom prst="straightConnector1">
            <a:avLst/>
          </a:prstGeom>
          <a:noFill/>
          <a:ln cap="flat" cmpd="sng" w="9525">
            <a:solidFill>
              <a:srgbClr val="999999"/>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5" name="Shape 625"/>
        <p:cNvGrpSpPr/>
        <p:nvPr/>
      </p:nvGrpSpPr>
      <p:grpSpPr>
        <a:xfrm>
          <a:off x="0" y="0"/>
          <a:ext cx="0" cy="0"/>
          <a:chOff x="0" y="0"/>
          <a:chExt cx="0" cy="0"/>
        </a:xfrm>
      </p:grpSpPr>
      <p:sp>
        <p:nvSpPr>
          <p:cNvPr id="626" name="Google Shape;626;p24"/>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7" name="Google Shape;627;p24"/>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Interacting with Databases</a:t>
            </a:r>
            <a:endParaRPr>
              <a:solidFill>
                <a:schemeClr val="lt1"/>
              </a:solidFill>
              <a:latin typeface="Arial"/>
              <a:ea typeface="Arial"/>
              <a:cs typeface="Arial"/>
              <a:sym typeface="Arial"/>
            </a:endParaRPr>
          </a:p>
        </p:txBody>
      </p:sp>
      <p:grpSp>
        <p:nvGrpSpPr>
          <p:cNvPr id="628" name="Google Shape;628;p24"/>
          <p:cNvGrpSpPr/>
          <p:nvPr/>
        </p:nvGrpSpPr>
        <p:grpSpPr>
          <a:xfrm>
            <a:off x="8923271" y="3307227"/>
            <a:ext cx="2993546" cy="2620037"/>
            <a:chOff x="5259751" y="732778"/>
            <a:chExt cx="6557604" cy="5739403"/>
          </a:xfrm>
        </p:grpSpPr>
        <p:grpSp>
          <p:nvGrpSpPr>
            <p:cNvPr id="629" name="Google Shape;629;p24"/>
            <p:cNvGrpSpPr/>
            <p:nvPr/>
          </p:nvGrpSpPr>
          <p:grpSpPr>
            <a:xfrm rot="-819746">
              <a:off x="7170211" y="1966797"/>
              <a:ext cx="818210" cy="1067033"/>
              <a:chOff x="7135192" y="1236172"/>
              <a:chExt cx="818214" cy="1067038"/>
            </a:xfrm>
          </p:grpSpPr>
          <p:sp>
            <p:nvSpPr>
              <p:cNvPr id="630" name="Google Shape;630;p24"/>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31" name="Google Shape;631;p24"/>
              <p:cNvGrpSpPr/>
              <p:nvPr/>
            </p:nvGrpSpPr>
            <p:grpSpPr>
              <a:xfrm>
                <a:off x="7135192" y="1625685"/>
                <a:ext cx="791271" cy="677525"/>
                <a:chOff x="1934025" y="1001650"/>
                <a:chExt cx="415300" cy="355600"/>
              </a:xfrm>
            </p:grpSpPr>
            <p:sp>
              <p:nvSpPr>
                <p:cNvPr id="632" name="Google Shape;632;p24"/>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3" name="Google Shape;633;p24"/>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4" name="Google Shape;634;p24"/>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5" name="Google Shape;635;p24"/>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36" name="Google Shape;636;p24"/>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7" name="Google Shape;637;p24"/>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38" name="Google Shape;638;p24"/>
            <p:cNvGrpSpPr/>
            <p:nvPr/>
          </p:nvGrpSpPr>
          <p:grpSpPr>
            <a:xfrm rot="929101">
              <a:off x="10666777" y="845650"/>
              <a:ext cx="970514" cy="919313"/>
              <a:chOff x="2583100" y="2973775"/>
              <a:chExt cx="461550" cy="437200"/>
            </a:xfrm>
          </p:grpSpPr>
          <p:sp>
            <p:nvSpPr>
              <p:cNvPr id="639" name="Google Shape;639;p2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0" name="Google Shape;640;p2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41" name="Google Shape;641;p24"/>
            <p:cNvGrpSpPr/>
            <p:nvPr/>
          </p:nvGrpSpPr>
          <p:grpSpPr>
            <a:xfrm>
              <a:off x="5259751" y="5850496"/>
              <a:ext cx="836142" cy="621685"/>
              <a:chOff x="5247525" y="3007275"/>
              <a:chExt cx="517575" cy="384825"/>
            </a:xfrm>
          </p:grpSpPr>
          <p:sp>
            <p:nvSpPr>
              <p:cNvPr id="642" name="Google Shape;642;p2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3" name="Google Shape;643;p2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44" name="Google Shape;644;p24"/>
            <p:cNvGrpSpPr/>
            <p:nvPr/>
          </p:nvGrpSpPr>
          <p:grpSpPr>
            <a:xfrm rot="-995577">
              <a:off x="8647544" y="3714912"/>
              <a:ext cx="874251" cy="717776"/>
              <a:chOff x="2599525" y="3688600"/>
              <a:chExt cx="428675" cy="351950"/>
            </a:xfrm>
          </p:grpSpPr>
          <p:sp>
            <p:nvSpPr>
              <p:cNvPr id="645" name="Google Shape;645;p24"/>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6" name="Google Shape;646;p24"/>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7" name="Google Shape;647;p24"/>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48" name="Google Shape;648;p24"/>
            <p:cNvGrpSpPr/>
            <p:nvPr/>
          </p:nvGrpSpPr>
          <p:grpSpPr>
            <a:xfrm>
              <a:off x="10447751" y="3460900"/>
              <a:ext cx="688381" cy="688381"/>
              <a:chOff x="5941025" y="3634400"/>
              <a:chExt cx="467650" cy="467650"/>
            </a:xfrm>
          </p:grpSpPr>
          <p:sp>
            <p:nvSpPr>
              <p:cNvPr id="649" name="Google Shape;649;p2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0" name="Google Shape;650;p2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1" name="Google Shape;651;p2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2" name="Google Shape;652;p2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3" name="Google Shape;653;p2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4" name="Google Shape;654;p2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55" name="Google Shape;655;p24"/>
            <p:cNvGrpSpPr/>
            <p:nvPr/>
          </p:nvGrpSpPr>
          <p:grpSpPr>
            <a:xfrm rot="-1150372">
              <a:off x="9034375" y="1570689"/>
              <a:ext cx="754925" cy="714869"/>
              <a:chOff x="5973900" y="318475"/>
              <a:chExt cx="401900" cy="380575"/>
            </a:xfrm>
          </p:grpSpPr>
          <p:sp>
            <p:nvSpPr>
              <p:cNvPr id="656" name="Google Shape;656;p24"/>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7" name="Google Shape;657;p24"/>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8" name="Google Shape;658;p24"/>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59" name="Google Shape;659;p24"/>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0" name="Google Shape;660;p24"/>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1" name="Google Shape;661;p24"/>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2" name="Google Shape;662;p24"/>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3" name="Google Shape;663;p24"/>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4" name="Google Shape;664;p24"/>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5" name="Google Shape;665;p24"/>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6" name="Google Shape;666;p24"/>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7" name="Google Shape;667;p24"/>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8" name="Google Shape;668;p24"/>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69" name="Google Shape;669;p24"/>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70" name="Google Shape;670;p24"/>
            <p:cNvGrpSpPr/>
            <p:nvPr/>
          </p:nvGrpSpPr>
          <p:grpSpPr>
            <a:xfrm rot="-2485038">
              <a:off x="7686107" y="5449622"/>
              <a:ext cx="833851" cy="799886"/>
              <a:chOff x="5233525" y="4954450"/>
              <a:chExt cx="538275" cy="516350"/>
            </a:xfrm>
          </p:grpSpPr>
          <p:sp>
            <p:nvSpPr>
              <p:cNvPr id="671" name="Google Shape;671;p2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2" name="Google Shape;672;p2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3" name="Google Shape;673;p2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4" name="Google Shape;674;p2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5" name="Google Shape;675;p2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6" name="Google Shape;676;p2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7" name="Google Shape;677;p24"/>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8" name="Google Shape;678;p24"/>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79" name="Google Shape;679;p24"/>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0" name="Google Shape;680;p24"/>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1" name="Google Shape;681;p24"/>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5" name="Shape 685"/>
        <p:cNvGrpSpPr/>
        <p:nvPr/>
      </p:nvGrpSpPr>
      <p:grpSpPr>
        <a:xfrm>
          <a:off x="0" y="0"/>
          <a:ext cx="0" cy="0"/>
          <a:chOff x="0" y="0"/>
          <a:chExt cx="0" cy="0"/>
        </a:xfrm>
      </p:grpSpPr>
      <p:sp>
        <p:nvSpPr>
          <p:cNvPr id="686" name="Google Shape;686;p25"/>
          <p:cNvSpPr txBox="1"/>
          <p:nvPr/>
        </p:nvSpPr>
        <p:spPr>
          <a:xfrm>
            <a:off x="5603825" y="1892575"/>
            <a:ext cx="5080500" cy="337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database is both </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data storage space, and</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interface to pull/query the data</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Applications (e.g. apps, web pages) talk to the database to pull data</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Once the data is retrieved, the data is then displayed in the user interfaces (e.g. apps, web pages)</a:t>
            </a:r>
            <a:endParaRPr b="0" i="0" sz="1800" u="none" cap="none" strike="noStrike">
              <a:solidFill>
                <a:srgbClr val="000000"/>
              </a:solidFill>
              <a:latin typeface="Arial"/>
              <a:ea typeface="Arial"/>
              <a:cs typeface="Arial"/>
              <a:sym typeface="Arial"/>
            </a:endParaRPr>
          </a:p>
        </p:txBody>
      </p:sp>
      <p:sp>
        <p:nvSpPr>
          <p:cNvPr id="687" name="Google Shape;687;p25"/>
          <p:cNvSpPr/>
          <p:nvPr/>
        </p:nvSpPr>
        <p:spPr>
          <a:xfrm>
            <a:off x="2750438" y="3059688"/>
            <a:ext cx="217200" cy="552000"/>
          </a:xfrm>
          <a:prstGeom prst="upDownArrow">
            <a:avLst>
              <a:gd fmla="val 50000" name="adj1"/>
              <a:gd fmla="val 50000" name="adj2"/>
            </a:avLst>
          </a:prstGeom>
          <a:solidFill>
            <a:srgbClr val="E6E6E6"/>
          </a:solidFill>
          <a:ln cap="flat" cmpd="sng" w="9525">
            <a:solidFill>
              <a:srgbClr val="3C60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8" name="Google Shape;688;p25"/>
          <p:cNvGrpSpPr/>
          <p:nvPr/>
        </p:nvGrpSpPr>
        <p:grpSpPr>
          <a:xfrm>
            <a:off x="1470188" y="2279875"/>
            <a:ext cx="2777700" cy="666000"/>
            <a:chOff x="5193275" y="2361400"/>
            <a:chExt cx="2777700" cy="666000"/>
          </a:xfrm>
        </p:grpSpPr>
        <p:sp>
          <p:nvSpPr>
            <p:cNvPr id="689" name="Google Shape;689;p25"/>
            <p:cNvSpPr/>
            <p:nvPr/>
          </p:nvSpPr>
          <p:spPr>
            <a:xfrm>
              <a:off x="5193275" y="2361400"/>
              <a:ext cx="2777700" cy="666000"/>
            </a:xfrm>
            <a:prstGeom prst="roundRect">
              <a:avLst>
                <a:gd fmla="val 16667" name="adj"/>
              </a:avLst>
            </a:prstGeom>
            <a:solidFill>
              <a:srgbClr val="E6E6E6"/>
            </a:solidFill>
            <a:ln cap="flat" cmpd="sng" w="9525">
              <a:solidFill>
                <a:srgbClr val="3C60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0" name="Google Shape;690;p25"/>
            <p:cNvGrpSpPr/>
            <p:nvPr/>
          </p:nvGrpSpPr>
          <p:grpSpPr>
            <a:xfrm>
              <a:off x="5422397" y="2494300"/>
              <a:ext cx="2319466" cy="400200"/>
              <a:chOff x="4909484" y="2435175"/>
              <a:chExt cx="2319466" cy="400200"/>
            </a:xfrm>
          </p:grpSpPr>
          <p:sp>
            <p:nvSpPr>
              <p:cNvPr id="691" name="Google Shape;691;p25"/>
              <p:cNvSpPr/>
              <p:nvPr/>
            </p:nvSpPr>
            <p:spPr>
              <a:xfrm>
                <a:off x="4909484" y="2451822"/>
                <a:ext cx="197557" cy="366891"/>
              </a:xfrm>
              <a:custGeom>
                <a:rect b="b" l="l" r="r" t="t"/>
                <a:pathLst>
                  <a:path extrusionOk="0" h="453" w="249">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4B5050"/>
              </a:solidFill>
              <a:ln>
                <a:noFill/>
              </a:ln>
            </p:spPr>
            <p:txBody>
              <a:bodyPr anchorCtr="0" anchor="ctr" bIns="18575" lIns="37150" spcFirstLastPara="1" rIns="37150" wrap="square" tIns="18575">
                <a:noAutofit/>
              </a:bodyPr>
              <a:lstStyle/>
              <a:p>
                <a:pPr indent="0" lvl="0" marL="0" marR="0" rtl="0" algn="l">
                  <a:lnSpc>
                    <a:spcPct val="100000"/>
                  </a:lnSpc>
                  <a:spcBef>
                    <a:spcPts val="0"/>
                  </a:spcBef>
                  <a:spcAft>
                    <a:spcPts val="0"/>
                  </a:spcAft>
                  <a:buClr>
                    <a:srgbClr val="000000"/>
                  </a:buClr>
                  <a:buSzPts val="644"/>
                  <a:buFont typeface="Arial"/>
                  <a:buNone/>
                </a:pPr>
                <a:r>
                  <a:t/>
                </a:r>
                <a:endParaRPr b="0" i="0" sz="644" u="none" cap="none" strike="noStrike">
                  <a:solidFill>
                    <a:srgbClr val="3E4754"/>
                  </a:solidFill>
                  <a:latin typeface="Poppins Light"/>
                  <a:ea typeface="Poppins Light"/>
                  <a:cs typeface="Poppins Light"/>
                  <a:sym typeface="Poppins Light"/>
                </a:endParaRPr>
              </a:p>
            </p:txBody>
          </p:sp>
          <p:sp>
            <p:nvSpPr>
              <p:cNvPr id="692" name="Google Shape;692;p25"/>
              <p:cNvSpPr/>
              <p:nvPr/>
            </p:nvSpPr>
            <p:spPr>
              <a:xfrm>
                <a:off x="5224413" y="2485783"/>
                <a:ext cx="371301" cy="298980"/>
              </a:xfrm>
              <a:custGeom>
                <a:rect b="b" l="l" r="r" t="t"/>
                <a:pathLst>
                  <a:path extrusionOk="0" h="374" w="462">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4B5050"/>
              </a:solidFill>
              <a:ln>
                <a:noFill/>
              </a:ln>
            </p:spPr>
            <p:txBody>
              <a:bodyPr anchorCtr="0" anchor="ctr" bIns="18575" lIns="37150" spcFirstLastPara="1" rIns="37150" wrap="square" tIns="18575">
                <a:noAutofit/>
              </a:bodyPr>
              <a:lstStyle/>
              <a:p>
                <a:pPr indent="0" lvl="0" marL="0" marR="0" rtl="0" algn="l">
                  <a:lnSpc>
                    <a:spcPct val="100000"/>
                  </a:lnSpc>
                  <a:spcBef>
                    <a:spcPts val="0"/>
                  </a:spcBef>
                  <a:spcAft>
                    <a:spcPts val="0"/>
                  </a:spcAft>
                  <a:buClr>
                    <a:srgbClr val="000000"/>
                  </a:buClr>
                  <a:buSzPts val="644"/>
                  <a:buFont typeface="Arial"/>
                  <a:buNone/>
                </a:pPr>
                <a:r>
                  <a:t/>
                </a:r>
                <a:endParaRPr b="0" i="0" sz="644" u="none" cap="none" strike="noStrike">
                  <a:solidFill>
                    <a:srgbClr val="3E4754"/>
                  </a:solidFill>
                  <a:latin typeface="Poppins Light"/>
                  <a:ea typeface="Poppins Light"/>
                  <a:cs typeface="Poppins Light"/>
                  <a:sym typeface="Poppins Light"/>
                </a:endParaRPr>
              </a:p>
            </p:txBody>
          </p:sp>
          <p:sp>
            <p:nvSpPr>
              <p:cNvPr id="693" name="Google Shape;693;p25"/>
              <p:cNvSpPr/>
              <p:nvPr/>
            </p:nvSpPr>
            <p:spPr>
              <a:xfrm>
                <a:off x="5676903" y="2460214"/>
                <a:ext cx="343079" cy="350133"/>
              </a:xfrm>
              <a:custGeom>
                <a:rect b="b" l="l" r="r" t="t"/>
                <a:pathLst>
                  <a:path extrusionOk="0" h="435" w="426">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rgbClr val="4B5050"/>
              </a:solidFill>
              <a:ln>
                <a:noFill/>
              </a:ln>
            </p:spPr>
            <p:txBody>
              <a:bodyPr anchorCtr="0" anchor="ctr" bIns="18575" lIns="37150" spcFirstLastPara="1" rIns="37150" wrap="square" tIns="18575">
                <a:noAutofit/>
              </a:bodyPr>
              <a:lstStyle/>
              <a:p>
                <a:pPr indent="0" lvl="0" marL="0" marR="0" rtl="0" algn="l">
                  <a:lnSpc>
                    <a:spcPct val="100000"/>
                  </a:lnSpc>
                  <a:spcBef>
                    <a:spcPts val="0"/>
                  </a:spcBef>
                  <a:spcAft>
                    <a:spcPts val="0"/>
                  </a:spcAft>
                  <a:buClr>
                    <a:srgbClr val="000000"/>
                  </a:buClr>
                  <a:buSzPts val="644"/>
                  <a:buFont typeface="Arial"/>
                  <a:buNone/>
                </a:pPr>
                <a:r>
                  <a:t/>
                </a:r>
                <a:endParaRPr b="0" i="0" sz="644" u="none" cap="none" strike="noStrike">
                  <a:solidFill>
                    <a:srgbClr val="3E4754"/>
                  </a:solidFill>
                  <a:latin typeface="Poppins Light"/>
                  <a:ea typeface="Poppins Light"/>
                  <a:cs typeface="Poppins Light"/>
                  <a:sym typeface="Poppins Light"/>
                </a:endParaRPr>
              </a:p>
            </p:txBody>
          </p:sp>
          <p:sp>
            <p:nvSpPr>
              <p:cNvPr id="694" name="Google Shape;694;p25"/>
              <p:cNvSpPr txBox="1"/>
              <p:nvPr/>
            </p:nvSpPr>
            <p:spPr>
              <a:xfrm>
                <a:off x="6064950" y="2435175"/>
                <a:ext cx="1164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Applications</a:t>
                </a:r>
                <a:endParaRPr b="0" i="0" sz="1400" u="none" cap="none" strike="noStrike">
                  <a:solidFill>
                    <a:srgbClr val="000000"/>
                  </a:solidFill>
                  <a:latin typeface="Arial"/>
                  <a:ea typeface="Arial"/>
                  <a:cs typeface="Arial"/>
                  <a:sym typeface="Arial"/>
                </a:endParaRPr>
              </a:p>
            </p:txBody>
          </p:sp>
        </p:grpSp>
      </p:grpSp>
      <p:sp>
        <p:nvSpPr>
          <p:cNvPr id="695" name="Google Shape;695;p25"/>
          <p:cNvSpPr/>
          <p:nvPr/>
        </p:nvSpPr>
        <p:spPr>
          <a:xfrm>
            <a:off x="1863800" y="3832825"/>
            <a:ext cx="1990500" cy="1166700"/>
          </a:xfrm>
          <a:prstGeom prst="can">
            <a:avLst>
              <a:gd fmla="val 25000" name="adj"/>
            </a:avLst>
          </a:prstGeom>
          <a:solidFill>
            <a:srgbClr val="FF9900"/>
          </a:solidFill>
          <a:ln>
            <a:noFill/>
          </a:ln>
          <a:effectLst>
            <a:outerShdw blurRad="214313" rotWithShape="0" algn="bl" dir="5400000" dist="19050">
              <a:srgbClr val="000000">
                <a:alpha val="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6" name="Google Shape;696;p25"/>
          <p:cNvGrpSpPr/>
          <p:nvPr/>
        </p:nvGrpSpPr>
        <p:grpSpPr>
          <a:xfrm>
            <a:off x="2096315" y="4312310"/>
            <a:ext cx="1525472" cy="462078"/>
            <a:chOff x="1966853" y="3474110"/>
            <a:chExt cx="1525472" cy="462078"/>
          </a:xfrm>
        </p:grpSpPr>
        <p:sp>
          <p:nvSpPr>
            <p:cNvPr id="697" name="Google Shape;697;p25"/>
            <p:cNvSpPr/>
            <p:nvPr/>
          </p:nvSpPr>
          <p:spPr>
            <a:xfrm>
              <a:off x="1966853" y="3474110"/>
              <a:ext cx="438426" cy="462078"/>
            </a:xfrm>
            <a:custGeom>
              <a:rect b="b" l="l" r="r" t="t"/>
              <a:pathLst>
                <a:path extrusionOk="0" h="21600" w="2160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rgbClr val="FFFFFF"/>
            </a:solidFill>
            <a:ln>
              <a:noFill/>
            </a:ln>
          </p:spPr>
          <p:txBody>
            <a:bodyPr anchorCtr="0" anchor="ctr" bIns="15475" lIns="15475" spcFirstLastPara="1" rIns="15475" wrap="square" tIns="15475">
              <a:noAutofit/>
            </a:bodyPr>
            <a:lstStyle/>
            <a:p>
              <a:pPr indent="0" lvl="0" marL="0" marR="0" rtl="0" algn="l">
                <a:lnSpc>
                  <a:spcPct val="100000"/>
                </a:lnSpc>
                <a:spcBef>
                  <a:spcPts val="0"/>
                </a:spcBef>
                <a:spcAft>
                  <a:spcPts val="0"/>
                </a:spcAft>
                <a:buClr>
                  <a:srgbClr val="000000"/>
                </a:buClr>
                <a:buSzPts val="1219"/>
                <a:buFont typeface="Arial"/>
                <a:buNone/>
              </a:pPr>
              <a:r>
                <a:t/>
              </a:r>
              <a:endParaRPr b="0" i="0" sz="1219" u="none" cap="none" strike="noStrike">
                <a:solidFill>
                  <a:srgbClr val="3E4754"/>
                </a:solidFill>
                <a:latin typeface="Calibri"/>
                <a:ea typeface="Calibri"/>
                <a:cs typeface="Calibri"/>
                <a:sym typeface="Calibri"/>
              </a:endParaRPr>
            </a:p>
          </p:txBody>
        </p:sp>
        <p:sp>
          <p:nvSpPr>
            <p:cNvPr id="698" name="Google Shape;698;p25"/>
            <p:cNvSpPr txBox="1"/>
            <p:nvPr/>
          </p:nvSpPr>
          <p:spPr>
            <a:xfrm>
              <a:off x="2493625" y="3505050"/>
              <a:ext cx="9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Database</a:t>
              </a:r>
              <a:endParaRPr b="0" i="0" sz="1400" u="none" cap="none" strike="noStrike">
                <a:solidFill>
                  <a:srgbClr val="FFFFFF"/>
                </a:solidFill>
                <a:latin typeface="Arial"/>
                <a:ea typeface="Arial"/>
                <a:cs typeface="Arial"/>
                <a:sym typeface="Arial"/>
              </a:endParaRPr>
            </a:p>
          </p:txBody>
        </p:sp>
      </p:grpSp>
      <p:sp>
        <p:nvSpPr>
          <p:cNvPr id="699" name="Google Shape;699;p2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Role of a Database</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3" name="Shape 703"/>
        <p:cNvGrpSpPr/>
        <p:nvPr/>
      </p:nvGrpSpPr>
      <p:grpSpPr>
        <a:xfrm>
          <a:off x="0" y="0"/>
          <a:ext cx="0" cy="0"/>
          <a:chOff x="0" y="0"/>
          <a:chExt cx="0" cy="0"/>
        </a:xfrm>
      </p:grpSpPr>
      <p:grpSp>
        <p:nvGrpSpPr>
          <p:cNvPr id="704" name="Google Shape;704;p26"/>
          <p:cNvGrpSpPr/>
          <p:nvPr/>
        </p:nvGrpSpPr>
        <p:grpSpPr>
          <a:xfrm>
            <a:off x="1470188" y="2432275"/>
            <a:ext cx="2777700" cy="666000"/>
            <a:chOff x="5193275" y="2361400"/>
            <a:chExt cx="2777700" cy="666000"/>
          </a:xfrm>
        </p:grpSpPr>
        <p:sp>
          <p:nvSpPr>
            <p:cNvPr id="705" name="Google Shape;705;p26"/>
            <p:cNvSpPr/>
            <p:nvPr/>
          </p:nvSpPr>
          <p:spPr>
            <a:xfrm>
              <a:off x="5193275" y="2361400"/>
              <a:ext cx="2777700" cy="666000"/>
            </a:xfrm>
            <a:prstGeom prst="roundRect">
              <a:avLst>
                <a:gd fmla="val 16667" name="adj"/>
              </a:avLst>
            </a:prstGeom>
            <a:solidFill>
              <a:srgbClr val="FF9900"/>
            </a:solidFill>
            <a:ln>
              <a:noFill/>
            </a:ln>
            <a:effectLst>
              <a:outerShdw blurRad="214313" rotWithShape="0" algn="bl" dir="5400000" dist="19050">
                <a:srgbClr val="000000">
                  <a:alpha val="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6" name="Google Shape;706;p26"/>
            <p:cNvGrpSpPr/>
            <p:nvPr/>
          </p:nvGrpSpPr>
          <p:grpSpPr>
            <a:xfrm>
              <a:off x="5422397" y="2494300"/>
              <a:ext cx="2319466" cy="400200"/>
              <a:chOff x="4909484" y="2435175"/>
              <a:chExt cx="2319466" cy="400200"/>
            </a:xfrm>
          </p:grpSpPr>
          <p:sp>
            <p:nvSpPr>
              <p:cNvPr id="707" name="Google Shape;707;p26"/>
              <p:cNvSpPr/>
              <p:nvPr/>
            </p:nvSpPr>
            <p:spPr>
              <a:xfrm>
                <a:off x="4909484" y="2451822"/>
                <a:ext cx="197557" cy="366891"/>
              </a:xfrm>
              <a:custGeom>
                <a:rect b="b" l="l" r="r" t="t"/>
                <a:pathLst>
                  <a:path extrusionOk="0" h="453" w="249">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FFFFFF"/>
              </a:solidFill>
              <a:ln>
                <a:noFill/>
              </a:ln>
              <a:effectLst>
                <a:outerShdw blurRad="214313" rotWithShape="0" algn="bl" dir="5400000" dist="19050">
                  <a:srgbClr val="000000">
                    <a:alpha val="9411"/>
                  </a:srgbClr>
                </a:outerShdw>
              </a:effectLst>
            </p:spPr>
            <p:txBody>
              <a:bodyPr anchorCtr="0" anchor="ctr" bIns="18575" lIns="37150" spcFirstLastPara="1" rIns="37150" wrap="square" tIns="18575">
                <a:noAutofit/>
              </a:bodyPr>
              <a:lstStyle/>
              <a:p>
                <a:pPr indent="0" lvl="0" marL="0" marR="0" rtl="0" algn="l">
                  <a:lnSpc>
                    <a:spcPct val="100000"/>
                  </a:lnSpc>
                  <a:spcBef>
                    <a:spcPts val="0"/>
                  </a:spcBef>
                  <a:spcAft>
                    <a:spcPts val="0"/>
                  </a:spcAft>
                  <a:buClr>
                    <a:srgbClr val="000000"/>
                  </a:buClr>
                  <a:buSzPts val="644"/>
                  <a:buFont typeface="Arial"/>
                  <a:buNone/>
                </a:pPr>
                <a:r>
                  <a:t/>
                </a:r>
                <a:endParaRPr b="0" i="0" sz="644" u="none" cap="none" strike="noStrike">
                  <a:solidFill>
                    <a:srgbClr val="3E4754"/>
                  </a:solidFill>
                  <a:latin typeface="Poppins Light"/>
                  <a:ea typeface="Poppins Light"/>
                  <a:cs typeface="Poppins Light"/>
                  <a:sym typeface="Poppins Light"/>
                </a:endParaRPr>
              </a:p>
            </p:txBody>
          </p:sp>
          <p:sp>
            <p:nvSpPr>
              <p:cNvPr id="708" name="Google Shape;708;p26"/>
              <p:cNvSpPr/>
              <p:nvPr/>
            </p:nvSpPr>
            <p:spPr>
              <a:xfrm>
                <a:off x="5224413" y="2485783"/>
                <a:ext cx="371301" cy="298980"/>
              </a:xfrm>
              <a:custGeom>
                <a:rect b="b" l="l" r="r" t="t"/>
                <a:pathLst>
                  <a:path extrusionOk="0" h="374" w="462">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lnTo>
                      <a:pt x="17" y="134"/>
                    </a:ln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FFFFFF"/>
              </a:solidFill>
              <a:ln>
                <a:noFill/>
              </a:ln>
              <a:effectLst>
                <a:outerShdw blurRad="214313" rotWithShape="0" algn="bl" dir="5400000" dist="19050">
                  <a:srgbClr val="000000">
                    <a:alpha val="9411"/>
                  </a:srgbClr>
                </a:outerShdw>
              </a:effectLst>
            </p:spPr>
            <p:txBody>
              <a:bodyPr anchorCtr="0" anchor="ctr" bIns="18575" lIns="37150" spcFirstLastPara="1" rIns="37150" wrap="square" tIns="18575">
                <a:noAutofit/>
              </a:bodyPr>
              <a:lstStyle/>
              <a:p>
                <a:pPr indent="0" lvl="0" marL="0" marR="0" rtl="0" algn="l">
                  <a:lnSpc>
                    <a:spcPct val="100000"/>
                  </a:lnSpc>
                  <a:spcBef>
                    <a:spcPts val="0"/>
                  </a:spcBef>
                  <a:spcAft>
                    <a:spcPts val="0"/>
                  </a:spcAft>
                  <a:buClr>
                    <a:srgbClr val="000000"/>
                  </a:buClr>
                  <a:buSzPts val="644"/>
                  <a:buFont typeface="Arial"/>
                  <a:buNone/>
                </a:pPr>
                <a:r>
                  <a:t/>
                </a:r>
                <a:endParaRPr b="0" i="0" sz="644" u="none" cap="none" strike="noStrike">
                  <a:solidFill>
                    <a:srgbClr val="3E4754"/>
                  </a:solidFill>
                  <a:latin typeface="Poppins Light"/>
                  <a:ea typeface="Poppins Light"/>
                  <a:cs typeface="Poppins Light"/>
                  <a:sym typeface="Poppins Light"/>
                </a:endParaRPr>
              </a:p>
            </p:txBody>
          </p:sp>
          <p:sp>
            <p:nvSpPr>
              <p:cNvPr id="709" name="Google Shape;709;p26"/>
              <p:cNvSpPr/>
              <p:nvPr/>
            </p:nvSpPr>
            <p:spPr>
              <a:xfrm>
                <a:off x="5676903" y="2460214"/>
                <a:ext cx="343079" cy="350133"/>
              </a:xfrm>
              <a:custGeom>
                <a:rect b="b" l="l" r="r" t="t"/>
                <a:pathLst>
                  <a:path extrusionOk="0" h="435" w="426">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rgbClr val="FFFFFF"/>
              </a:solidFill>
              <a:ln>
                <a:noFill/>
              </a:ln>
              <a:effectLst>
                <a:outerShdw blurRad="214313" rotWithShape="0" algn="bl" dir="5400000" dist="19050">
                  <a:srgbClr val="000000">
                    <a:alpha val="9411"/>
                  </a:srgbClr>
                </a:outerShdw>
              </a:effectLst>
            </p:spPr>
            <p:txBody>
              <a:bodyPr anchorCtr="0" anchor="ctr" bIns="18575" lIns="37150" spcFirstLastPara="1" rIns="37150" wrap="square" tIns="18575">
                <a:noAutofit/>
              </a:bodyPr>
              <a:lstStyle/>
              <a:p>
                <a:pPr indent="0" lvl="0" marL="0" marR="0" rtl="0" algn="l">
                  <a:lnSpc>
                    <a:spcPct val="100000"/>
                  </a:lnSpc>
                  <a:spcBef>
                    <a:spcPts val="0"/>
                  </a:spcBef>
                  <a:spcAft>
                    <a:spcPts val="0"/>
                  </a:spcAft>
                  <a:buClr>
                    <a:srgbClr val="000000"/>
                  </a:buClr>
                  <a:buSzPts val="644"/>
                  <a:buFont typeface="Arial"/>
                  <a:buNone/>
                </a:pPr>
                <a:r>
                  <a:t/>
                </a:r>
                <a:endParaRPr b="0" i="0" sz="644" u="none" cap="none" strike="noStrike">
                  <a:solidFill>
                    <a:srgbClr val="3E4754"/>
                  </a:solidFill>
                  <a:latin typeface="Poppins Light"/>
                  <a:ea typeface="Poppins Light"/>
                  <a:cs typeface="Poppins Light"/>
                  <a:sym typeface="Poppins Light"/>
                </a:endParaRPr>
              </a:p>
            </p:txBody>
          </p:sp>
          <p:sp>
            <p:nvSpPr>
              <p:cNvPr id="710" name="Google Shape;710;p26"/>
              <p:cNvSpPr txBox="1"/>
              <p:nvPr/>
            </p:nvSpPr>
            <p:spPr>
              <a:xfrm>
                <a:off x="6064950" y="2435175"/>
                <a:ext cx="1164000" cy="400200"/>
              </a:xfrm>
              <a:prstGeom prst="rect">
                <a:avLst/>
              </a:prstGeom>
              <a:noFill/>
              <a:ln>
                <a:noFill/>
              </a:ln>
              <a:effectLst>
                <a:outerShdw blurRad="214313" rotWithShape="0" algn="bl" dir="5400000" dist="19050">
                  <a:srgbClr val="000000">
                    <a:alpha val="9411"/>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Applications</a:t>
                </a:r>
                <a:endParaRPr b="0" i="0" sz="1400" u="none" cap="none" strike="noStrike">
                  <a:solidFill>
                    <a:srgbClr val="FFFFFF"/>
                  </a:solidFill>
                  <a:latin typeface="Arial"/>
                  <a:ea typeface="Arial"/>
                  <a:cs typeface="Arial"/>
                  <a:sym typeface="Arial"/>
                </a:endParaRPr>
              </a:p>
            </p:txBody>
          </p:sp>
        </p:grpSp>
      </p:grpSp>
      <p:sp>
        <p:nvSpPr>
          <p:cNvPr id="711" name="Google Shape;711;p26"/>
          <p:cNvSpPr txBox="1"/>
          <p:nvPr/>
        </p:nvSpPr>
        <p:spPr>
          <a:xfrm>
            <a:off x="5611925" y="2452825"/>
            <a:ext cx="49644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Apart from retrieving data, an application can also creates/updates user records according to some business logic</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Application will send instructions to the database and database will store the data accordingly</a:t>
            </a:r>
            <a:endParaRPr b="0" i="0" sz="1800" u="none" cap="none" strike="noStrike">
              <a:solidFill>
                <a:srgbClr val="000000"/>
              </a:solidFill>
              <a:latin typeface="Arial"/>
              <a:ea typeface="Arial"/>
              <a:cs typeface="Arial"/>
              <a:sym typeface="Arial"/>
            </a:endParaRPr>
          </a:p>
        </p:txBody>
      </p:sp>
      <p:sp>
        <p:nvSpPr>
          <p:cNvPr id="712" name="Google Shape;712;p26"/>
          <p:cNvSpPr/>
          <p:nvPr/>
        </p:nvSpPr>
        <p:spPr>
          <a:xfrm>
            <a:off x="2750438" y="3212088"/>
            <a:ext cx="217200" cy="552000"/>
          </a:xfrm>
          <a:prstGeom prst="upDownArrow">
            <a:avLst>
              <a:gd fmla="val 50000" name="adj1"/>
              <a:gd fmla="val 50000" name="adj2"/>
            </a:avLst>
          </a:prstGeom>
          <a:solidFill>
            <a:srgbClr val="E6E6E6"/>
          </a:solidFill>
          <a:ln cap="flat" cmpd="sng" w="9525">
            <a:solidFill>
              <a:srgbClr val="3C60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6"/>
          <p:cNvSpPr/>
          <p:nvPr/>
        </p:nvSpPr>
        <p:spPr>
          <a:xfrm>
            <a:off x="1863800" y="3985225"/>
            <a:ext cx="1990500" cy="1166700"/>
          </a:xfrm>
          <a:prstGeom prst="can">
            <a:avLst>
              <a:gd fmla="val 25000" name="adj"/>
            </a:avLst>
          </a:prstGeom>
          <a:solidFill>
            <a:srgbClr val="E6E6E6"/>
          </a:solidFill>
          <a:ln cap="flat" cmpd="sng" w="9525">
            <a:solidFill>
              <a:srgbClr val="3E475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4" name="Google Shape;714;p26"/>
          <p:cNvGrpSpPr/>
          <p:nvPr/>
        </p:nvGrpSpPr>
        <p:grpSpPr>
          <a:xfrm>
            <a:off x="2096315" y="4388510"/>
            <a:ext cx="1525472" cy="462078"/>
            <a:chOff x="1966853" y="3397910"/>
            <a:chExt cx="1525472" cy="462078"/>
          </a:xfrm>
        </p:grpSpPr>
        <p:sp>
          <p:nvSpPr>
            <p:cNvPr id="715" name="Google Shape;715;p26"/>
            <p:cNvSpPr/>
            <p:nvPr/>
          </p:nvSpPr>
          <p:spPr>
            <a:xfrm>
              <a:off x="1966853" y="3397910"/>
              <a:ext cx="438426" cy="462078"/>
            </a:xfrm>
            <a:custGeom>
              <a:rect b="b" l="l" r="r" t="t"/>
              <a:pathLst>
                <a:path extrusionOk="0" h="21600" w="2160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rgbClr val="53585F"/>
            </a:solidFill>
            <a:ln>
              <a:noFill/>
            </a:ln>
          </p:spPr>
          <p:txBody>
            <a:bodyPr anchorCtr="0" anchor="ctr" bIns="15475" lIns="15475" spcFirstLastPara="1" rIns="15475" wrap="square" tIns="15475">
              <a:noAutofit/>
            </a:bodyPr>
            <a:lstStyle/>
            <a:p>
              <a:pPr indent="0" lvl="0" marL="0" marR="0" rtl="0" algn="l">
                <a:lnSpc>
                  <a:spcPct val="100000"/>
                </a:lnSpc>
                <a:spcBef>
                  <a:spcPts val="0"/>
                </a:spcBef>
                <a:spcAft>
                  <a:spcPts val="0"/>
                </a:spcAft>
                <a:buClr>
                  <a:srgbClr val="000000"/>
                </a:buClr>
                <a:buSzPts val="1219"/>
                <a:buFont typeface="Arial"/>
                <a:buNone/>
              </a:pPr>
              <a:r>
                <a:t/>
              </a:r>
              <a:endParaRPr b="0" i="0" sz="1219" u="none" cap="none" strike="noStrike">
                <a:solidFill>
                  <a:srgbClr val="3E4754"/>
                </a:solidFill>
                <a:latin typeface="Arial"/>
                <a:ea typeface="Arial"/>
                <a:cs typeface="Arial"/>
                <a:sym typeface="Arial"/>
              </a:endParaRPr>
            </a:p>
          </p:txBody>
        </p:sp>
        <p:sp>
          <p:nvSpPr>
            <p:cNvPr id="716" name="Google Shape;716;p26"/>
            <p:cNvSpPr txBox="1"/>
            <p:nvPr/>
          </p:nvSpPr>
          <p:spPr>
            <a:xfrm>
              <a:off x="2493625" y="3428850"/>
              <a:ext cx="9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grpSp>
      <p:sp>
        <p:nvSpPr>
          <p:cNvPr id="717" name="Google Shape;717;p2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Role of an Application</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27"/>
          <p:cNvSpPr/>
          <p:nvPr/>
        </p:nvSpPr>
        <p:spPr>
          <a:xfrm>
            <a:off x="8333025" y="2421025"/>
            <a:ext cx="2452800" cy="2325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7"/>
          <p:cNvSpPr/>
          <p:nvPr/>
        </p:nvSpPr>
        <p:spPr>
          <a:xfrm>
            <a:off x="4869600" y="2421025"/>
            <a:ext cx="2452800" cy="2325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7"/>
          <p:cNvSpPr/>
          <p:nvPr/>
        </p:nvSpPr>
        <p:spPr>
          <a:xfrm>
            <a:off x="1530525" y="2421025"/>
            <a:ext cx="2452800" cy="2325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7"/>
          <p:cNvSpPr/>
          <p:nvPr/>
        </p:nvSpPr>
        <p:spPr>
          <a:xfrm>
            <a:off x="4869600" y="2266350"/>
            <a:ext cx="2452800" cy="23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7"/>
          <p:cNvSpPr/>
          <p:nvPr/>
        </p:nvSpPr>
        <p:spPr>
          <a:xfrm>
            <a:off x="8208675" y="2266350"/>
            <a:ext cx="2452800" cy="23253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7"/>
          <p:cNvSpPr/>
          <p:nvPr/>
        </p:nvSpPr>
        <p:spPr>
          <a:xfrm>
            <a:off x="1638450" y="2266350"/>
            <a:ext cx="2452800" cy="23253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7"/>
          <p:cNvSpPr txBox="1"/>
          <p:nvPr>
            <p:ph idx="1" type="body"/>
          </p:nvPr>
        </p:nvSpPr>
        <p:spPr>
          <a:xfrm>
            <a:off x="1554275" y="2629350"/>
            <a:ext cx="2647800" cy="18423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1800"/>
              <a:buNone/>
            </a:pPr>
            <a:r>
              <a:rPr lang="en-US" sz="1800">
                <a:latin typeface="Arial"/>
                <a:ea typeface="Arial"/>
                <a:cs typeface="Arial"/>
                <a:sym typeface="Arial"/>
              </a:rPr>
              <a:t>Using Database clients - web interface or application-based</a:t>
            </a:r>
            <a:endParaRPr sz="1800">
              <a:latin typeface="Arial"/>
              <a:ea typeface="Arial"/>
              <a:cs typeface="Arial"/>
              <a:sym typeface="Arial"/>
            </a:endParaRPr>
          </a:p>
          <a:p>
            <a:pPr indent="0" lvl="0" marL="0" rtl="0" algn="ctr">
              <a:lnSpc>
                <a:spcPct val="150000"/>
              </a:lnSpc>
              <a:spcBef>
                <a:spcPts val="0"/>
              </a:spcBef>
              <a:spcAft>
                <a:spcPts val="0"/>
              </a:spcAft>
              <a:buSzPts val="1800"/>
              <a:buNone/>
            </a:pPr>
            <a:r>
              <a:rPr b="1" lang="en-US" sz="1800">
                <a:latin typeface="Arial"/>
                <a:ea typeface="Arial"/>
                <a:cs typeface="Arial"/>
                <a:sym typeface="Arial"/>
              </a:rPr>
              <a:t>(a software)</a:t>
            </a:r>
            <a:endParaRPr b="1" sz="1800">
              <a:latin typeface="Arial"/>
              <a:ea typeface="Arial"/>
              <a:cs typeface="Arial"/>
              <a:sym typeface="Arial"/>
            </a:endParaRPr>
          </a:p>
        </p:txBody>
      </p:sp>
      <p:sp>
        <p:nvSpPr>
          <p:cNvPr id="729" name="Google Shape;729;p2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0" name="Google Shape;730;p2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Accessing a Database</a:t>
            </a:r>
            <a:endParaRPr b="0" i="0" sz="3500" u="none" cap="none" strike="noStrike">
              <a:solidFill>
                <a:srgbClr val="3E4754"/>
              </a:solidFill>
              <a:latin typeface="Arial"/>
              <a:ea typeface="Arial"/>
              <a:cs typeface="Arial"/>
              <a:sym typeface="Arial"/>
            </a:endParaRPr>
          </a:p>
        </p:txBody>
      </p:sp>
      <p:sp>
        <p:nvSpPr>
          <p:cNvPr id="731" name="Google Shape;731;p27"/>
          <p:cNvSpPr txBox="1"/>
          <p:nvPr>
            <p:ph idx="1" type="body"/>
          </p:nvPr>
        </p:nvSpPr>
        <p:spPr>
          <a:xfrm>
            <a:off x="5043150" y="2957250"/>
            <a:ext cx="2105700" cy="1186500"/>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SzPts val="1800"/>
              <a:buNone/>
            </a:pPr>
            <a:r>
              <a:rPr lang="en-US" sz="1800">
                <a:latin typeface="Arial"/>
                <a:ea typeface="Arial"/>
                <a:cs typeface="Arial"/>
                <a:sym typeface="Arial"/>
              </a:rPr>
              <a:t>Using programming interfaces</a:t>
            </a:r>
            <a:endParaRPr sz="1800">
              <a:latin typeface="Arial"/>
              <a:ea typeface="Arial"/>
              <a:cs typeface="Arial"/>
              <a:sym typeface="Arial"/>
            </a:endParaRPr>
          </a:p>
          <a:p>
            <a:pPr indent="0" lvl="0" marL="0" rtl="0" algn="ctr">
              <a:lnSpc>
                <a:spcPct val="150000"/>
              </a:lnSpc>
              <a:spcBef>
                <a:spcPts val="0"/>
              </a:spcBef>
              <a:spcAft>
                <a:spcPts val="0"/>
              </a:spcAft>
              <a:buSzPts val="1800"/>
              <a:buNone/>
            </a:pPr>
            <a:r>
              <a:rPr b="1" lang="en-US" sz="1800">
                <a:latin typeface="Arial"/>
                <a:ea typeface="Arial"/>
                <a:cs typeface="Arial"/>
                <a:sym typeface="Arial"/>
              </a:rPr>
              <a:t>(a program)</a:t>
            </a:r>
            <a:endParaRPr b="1" sz="1800">
              <a:latin typeface="Arial"/>
              <a:ea typeface="Arial"/>
              <a:cs typeface="Arial"/>
              <a:sym typeface="Arial"/>
            </a:endParaRPr>
          </a:p>
        </p:txBody>
      </p:sp>
      <p:sp>
        <p:nvSpPr>
          <p:cNvPr id="732" name="Google Shape;732;p27"/>
          <p:cNvSpPr txBox="1"/>
          <p:nvPr>
            <p:ph idx="1" type="body"/>
          </p:nvPr>
        </p:nvSpPr>
        <p:spPr>
          <a:xfrm>
            <a:off x="8450775" y="2957250"/>
            <a:ext cx="1968600" cy="11865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lang="en-US" sz="1800">
                <a:latin typeface="Arial"/>
                <a:ea typeface="Arial"/>
                <a:cs typeface="Arial"/>
                <a:sym typeface="Arial"/>
              </a:rPr>
              <a:t>Using command line</a:t>
            </a:r>
            <a:endParaRPr sz="1800">
              <a:latin typeface="Arial"/>
              <a:ea typeface="Arial"/>
              <a:cs typeface="Arial"/>
              <a:sym typeface="Arial"/>
            </a:endParaRPr>
          </a:p>
          <a:p>
            <a:pPr indent="0" lvl="0" marL="0" rtl="0" algn="ctr">
              <a:lnSpc>
                <a:spcPct val="150000"/>
              </a:lnSpc>
              <a:spcBef>
                <a:spcPts val="0"/>
              </a:spcBef>
              <a:spcAft>
                <a:spcPts val="0"/>
              </a:spcAft>
              <a:buSzPts val="1800"/>
              <a:buNone/>
            </a:pPr>
            <a:r>
              <a:rPr b="1" lang="en-US" sz="1800">
                <a:latin typeface="Arial"/>
                <a:ea typeface="Arial"/>
                <a:cs typeface="Arial"/>
                <a:sym typeface="Arial"/>
              </a:rPr>
              <a:t>(seldomly used)</a:t>
            </a:r>
            <a:endParaRPr b="1" sz="18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6" name="Shape 736"/>
        <p:cNvGrpSpPr/>
        <p:nvPr/>
      </p:nvGrpSpPr>
      <p:grpSpPr>
        <a:xfrm>
          <a:off x="0" y="0"/>
          <a:ext cx="0" cy="0"/>
          <a:chOff x="0" y="0"/>
          <a:chExt cx="0" cy="0"/>
        </a:xfrm>
      </p:grpSpPr>
      <p:sp>
        <p:nvSpPr>
          <p:cNvPr id="737" name="Google Shape;737;p2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8" name="Google Shape;738;p2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Database for th</a:t>
            </a:r>
            <a:r>
              <a:rPr lang="en-US">
                <a:solidFill>
                  <a:schemeClr val="lt1"/>
                </a:solidFill>
              </a:rPr>
              <a:t>is Chapter</a:t>
            </a:r>
            <a:endParaRPr>
              <a:solidFill>
                <a:schemeClr val="lt1"/>
              </a:solidFill>
              <a:latin typeface="Arial"/>
              <a:ea typeface="Arial"/>
              <a:cs typeface="Arial"/>
              <a:sym typeface="Arial"/>
            </a:endParaRPr>
          </a:p>
        </p:txBody>
      </p:sp>
      <p:grpSp>
        <p:nvGrpSpPr>
          <p:cNvPr id="739" name="Google Shape;739;p28"/>
          <p:cNvGrpSpPr/>
          <p:nvPr/>
        </p:nvGrpSpPr>
        <p:grpSpPr>
          <a:xfrm>
            <a:off x="8923271" y="3307227"/>
            <a:ext cx="2993546" cy="2620037"/>
            <a:chOff x="5259751" y="732778"/>
            <a:chExt cx="6557604" cy="5739403"/>
          </a:xfrm>
        </p:grpSpPr>
        <p:grpSp>
          <p:nvGrpSpPr>
            <p:cNvPr id="740" name="Google Shape;740;p28"/>
            <p:cNvGrpSpPr/>
            <p:nvPr/>
          </p:nvGrpSpPr>
          <p:grpSpPr>
            <a:xfrm rot="-819746">
              <a:off x="7170211" y="1966797"/>
              <a:ext cx="818210" cy="1067033"/>
              <a:chOff x="7135192" y="1236172"/>
              <a:chExt cx="818214" cy="1067038"/>
            </a:xfrm>
          </p:grpSpPr>
          <p:sp>
            <p:nvSpPr>
              <p:cNvPr id="741" name="Google Shape;741;p2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742" name="Google Shape;742;p28"/>
              <p:cNvGrpSpPr/>
              <p:nvPr/>
            </p:nvGrpSpPr>
            <p:grpSpPr>
              <a:xfrm>
                <a:off x="7135192" y="1625685"/>
                <a:ext cx="791271" cy="677525"/>
                <a:chOff x="1934025" y="1001650"/>
                <a:chExt cx="415300" cy="355600"/>
              </a:xfrm>
            </p:grpSpPr>
            <p:sp>
              <p:nvSpPr>
                <p:cNvPr id="743" name="Google Shape;743;p2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4" name="Google Shape;744;p2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5" name="Google Shape;745;p2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6" name="Google Shape;746;p2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747" name="Google Shape;747;p2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8" name="Google Shape;748;p2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749" name="Google Shape;749;p28"/>
            <p:cNvGrpSpPr/>
            <p:nvPr/>
          </p:nvGrpSpPr>
          <p:grpSpPr>
            <a:xfrm rot="929101">
              <a:off x="10666777" y="845650"/>
              <a:ext cx="970514" cy="919313"/>
              <a:chOff x="2583100" y="2973775"/>
              <a:chExt cx="461550" cy="437200"/>
            </a:xfrm>
          </p:grpSpPr>
          <p:sp>
            <p:nvSpPr>
              <p:cNvPr id="750" name="Google Shape;750;p2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1" name="Google Shape;751;p2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52" name="Google Shape;752;p28"/>
            <p:cNvGrpSpPr/>
            <p:nvPr/>
          </p:nvGrpSpPr>
          <p:grpSpPr>
            <a:xfrm>
              <a:off x="5259751" y="5850496"/>
              <a:ext cx="836142" cy="621685"/>
              <a:chOff x="5247525" y="3007275"/>
              <a:chExt cx="517575" cy="384825"/>
            </a:xfrm>
          </p:grpSpPr>
          <p:sp>
            <p:nvSpPr>
              <p:cNvPr id="753" name="Google Shape;753;p2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4" name="Google Shape;754;p2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55" name="Google Shape;755;p28"/>
            <p:cNvGrpSpPr/>
            <p:nvPr/>
          </p:nvGrpSpPr>
          <p:grpSpPr>
            <a:xfrm rot="-995577">
              <a:off x="8647544" y="3714912"/>
              <a:ext cx="874251" cy="717776"/>
              <a:chOff x="2599525" y="3688600"/>
              <a:chExt cx="428675" cy="351950"/>
            </a:xfrm>
          </p:grpSpPr>
          <p:sp>
            <p:nvSpPr>
              <p:cNvPr id="756" name="Google Shape;756;p2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7" name="Google Shape;757;p2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8" name="Google Shape;758;p2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59" name="Google Shape;759;p28"/>
            <p:cNvGrpSpPr/>
            <p:nvPr/>
          </p:nvGrpSpPr>
          <p:grpSpPr>
            <a:xfrm>
              <a:off x="10447751" y="3460900"/>
              <a:ext cx="688381" cy="688381"/>
              <a:chOff x="5941025" y="3634400"/>
              <a:chExt cx="467650" cy="467650"/>
            </a:xfrm>
          </p:grpSpPr>
          <p:sp>
            <p:nvSpPr>
              <p:cNvPr id="760" name="Google Shape;760;p2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1" name="Google Shape;761;p2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2" name="Google Shape;762;p2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3" name="Google Shape;763;p2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4" name="Google Shape;764;p2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5" name="Google Shape;765;p2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66" name="Google Shape;766;p28"/>
            <p:cNvGrpSpPr/>
            <p:nvPr/>
          </p:nvGrpSpPr>
          <p:grpSpPr>
            <a:xfrm rot="-1150372">
              <a:off x="9034375" y="1570689"/>
              <a:ext cx="754925" cy="714869"/>
              <a:chOff x="5973900" y="318475"/>
              <a:chExt cx="401900" cy="380575"/>
            </a:xfrm>
          </p:grpSpPr>
          <p:sp>
            <p:nvSpPr>
              <p:cNvPr id="767" name="Google Shape;767;p2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8" name="Google Shape;768;p2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9" name="Google Shape;769;p2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0" name="Google Shape;770;p2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1" name="Google Shape;771;p2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2" name="Google Shape;772;p2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3" name="Google Shape;773;p2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4" name="Google Shape;774;p2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5" name="Google Shape;775;p2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6" name="Google Shape;776;p2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7" name="Google Shape;777;p2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8" name="Google Shape;778;p2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9" name="Google Shape;779;p2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0" name="Google Shape;780;p2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81" name="Google Shape;781;p28"/>
            <p:cNvGrpSpPr/>
            <p:nvPr/>
          </p:nvGrpSpPr>
          <p:grpSpPr>
            <a:xfrm rot="-2485038">
              <a:off x="7686107" y="5449622"/>
              <a:ext cx="833851" cy="799886"/>
              <a:chOff x="5233525" y="4954450"/>
              <a:chExt cx="538275" cy="516350"/>
            </a:xfrm>
          </p:grpSpPr>
          <p:sp>
            <p:nvSpPr>
              <p:cNvPr id="782" name="Google Shape;782;p2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3" name="Google Shape;783;p2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4" name="Google Shape;784;p2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5" name="Google Shape;785;p2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6" name="Google Shape;786;p2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7" name="Google Shape;787;p2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8" name="Google Shape;788;p2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9" name="Google Shape;789;p2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0" name="Google Shape;790;p2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1" name="Google Shape;791;p2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2" name="Google Shape;792;p2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29"/>
          <p:cNvSpPr/>
          <p:nvPr/>
        </p:nvSpPr>
        <p:spPr>
          <a:xfrm rot="5400000">
            <a:off x="4231800" y="-4231803"/>
            <a:ext cx="3728400" cy="12192000"/>
          </a:xfrm>
          <a:prstGeom prst="homePlate">
            <a:avLst>
              <a:gd fmla="val 50007" name="adj"/>
            </a:avLst>
          </a:prstGeom>
          <a:solidFill>
            <a:schemeClr val="accent1"/>
          </a:solidFill>
          <a:ln>
            <a:noFill/>
          </a:ln>
          <a:effectLst>
            <a:outerShdw blurRad="57150" rotWithShape="0" algn="bl" dir="5400000" dist="19050">
              <a:srgbClr val="000000">
                <a:alpha val="4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8" name="Google Shape;798;p29"/>
          <p:cNvSpPr/>
          <p:nvPr/>
        </p:nvSpPr>
        <p:spPr>
          <a:xfrm>
            <a:off x="4520188" y="1707150"/>
            <a:ext cx="3041400" cy="3041400"/>
          </a:xfrm>
          <a:prstGeom prst="ellipse">
            <a:avLst/>
          </a:prstGeom>
          <a:solidFill>
            <a:srgbClr val="FFFFFF"/>
          </a:solidFill>
          <a:ln>
            <a:noFill/>
          </a:ln>
          <a:effectLst>
            <a:outerShdw blurRad="257175" rotWithShape="0" algn="bl" dir="5400000" dist="19050">
              <a:srgbClr val="000000">
                <a:alpha val="1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9"/>
          <p:cNvSpPr txBox="1"/>
          <p:nvPr>
            <p:ph type="title"/>
          </p:nvPr>
        </p:nvSpPr>
        <p:spPr>
          <a:xfrm>
            <a:off x="4262338" y="4817275"/>
            <a:ext cx="3557100" cy="79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2400">
                <a:latin typeface="Arial"/>
                <a:ea typeface="Arial"/>
                <a:cs typeface="Arial"/>
                <a:sym typeface="Arial"/>
              </a:rPr>
              <a:t>We’ll be using SQLite!</a:t>
            </a:r>
            <a:endParaRPr sz="2400">
              <a:latin typeface="Arial"/>
              <a:ea typeface="Arial"/>
              <a:cs typeface="Arial"/>
              <a:sym typeface="Arial"/>
            </a:endParaRPr>
          </a:p>
        </p:txBody>
      </p:sp>
      <p:pic>
        <p:nvPicPr>
          <p:cNvPr id="800" name="Google Shape;800;p29"/>
          <p:cNvPicPr preferRelativeResize="0"/>
          <p:nvPr/>
        </p:nvPicPr>
        <p:blipFill rotWithShape="1">
          <a:blip r:embed="rId3">
            <a:alphaModFix/>
          </a:blip>
          <a:srcRect b="0" l="0" r="0" t="0"/>
          <a:stretch/>
        </p:blipFill>
        <p:spPr>
          <a:xfrm>
            <a:off x="4775674" y="2528538"/>
            <a:ext cx="2530476" cy="11998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Introduction of the C</a:t>
            </a:r>
            <a:r>
              <a:rPr lang="en-US">
                <a:solidFill>
                  <a:schemeClr val="lt1"/>
                </a:solidFill>
              </a:rPr>
              <a:t>hapter</a:t>
            </a:r>
            <a:endParaRPr>
              <a:latin typeface="Arial"/>
              <a:ea typeface="Arial"/>
              <a:cs typeface="Arial"/>
              <a:sym typeface="Arial"/>
            </a:endParaRPr>
          </a:p>
        </p:txBody>
      </p:sp>
      <p:grpSp>
        <p:nvGrpSpPr>
          <p:cNvPr id="119" name="Google Shape;119;p3"/>
          <p:cNvGrpSpPr/>
          <p:nvPr/>
        </p:nvGrpSpPr>
        <p:grpSpPr>
          <a:xfrm>
            <a:off x="8923271" y="3307227"/>
            <a:ext cx="2993546" cy="2620037"/>
            <a:chOff x="5259751" y="732778"/>
            <a:chExt cx="6557604" cy="5739403"/>
          </a:xfrm>
        </p:grpSpPr>
        <p:grpSp>
          <p:nvGrpSpPr>
            <p:cNvPr id="120" name="Google Shape;120;p3"/>
            <p:cNvGrpSpPr/>
            <p:nvPr/>
          </p:nvGrpSpPr>
          <p:grpSpPr>
            <a:xfrm rot="-819746">
              <a:off x="7170211" y="1966797"/>
              <a:ext cx="818210" cy="1067033"/>
              <a:chOff x="7135192" y="1236172"/>
              <a:chExt cx="818214" cy="1067038"/>
            </a:xfrm>
          </p:grpSpPr>
          <p:sp>
            <p:nvSpPr>
              <p:cNvPr id="121" name="Google Shape;121;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2" name="Google Shape;122;p3"/>
              <p:cNvGrpSpPr/>
              <p:nvPr/>
            </p:nvGrpSpPr>
            <p:grpSpPr>
              <a:xfrm>
                <a:off x="7135192" y="1625685"/>
                <a:ext cx="791271" cy="677525"/>
                <a:chOff x="1934025" y="1001650"/>
                <a:chExt cx="415300" cy="355600"/>
              </a:xfrm>
            </p:grpSpPr>
            <p:sp>
              <p:nvSpPr>
                <p:cNvPr id="123" name="Google Shape;123;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7" name="Google Shape;127;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rot="929101">
              <a:off x="10666777" y="845650"/>
              <a:ext cx="970514" cy="919313"/>
              <a:chOff x="2583100" y="2973775"/>
              <a:chExt cx="461550" cy="437200"/>
            </a:xfrm>
          </p:grpSpPr>
          <p:sp>
            <p:nvSpPr>
              <p:cNvPr id="130" name="Google Shape;130;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2" name="Google Shape;132;p3"/>
            <p:cNvGrpSpPr/>
            <p:nvPr/>
          </p:nvGrpSpPr>
          <p:grpSpPr>
            <a:xfrm>
              <a:off x="5259751" y="5850496"/>
              <a:ext cx="836142" cy="621685"/>
              <a:chOff x="5247525" y="3007275"/>
              <a:chExt cx="517575" cy="384825"/>
            </a:xfrm>
          </p:grpSpPr>
          <p:sp>
            <p:nvSpPr>
              <p:cNvPr id="133" name="Google Shape;133;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3"/>
            <p:cNvGrpSpPr/>
            <p:nvPr/>
          </p:nvGrpSpPr>
          <p:grpSpPr>
            <a:xfrm rot="-995577">
              <a:off x="8647544" y="3714912"/>
              <a:ext cx="874251" cy="717776"/>
              <a:chOff x="2599525" y="3688600"/>
              <a:chExt cx="428675" cy="351950"/>
            </a:xfrm>
          </p:grpSpPr>
          <p:sp>
            <p:nvSpPr>
              <p:cNvPr id="136" name="Google Shape;136;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3"/>
            <p:cNvGrpSpPr/>
            <p:nvPr/>
          </p:nvGrpSpPr>
          <p:grpSpPr>
            <a:xfrm>
              <a:off x="10447751" y="3460900"/>
              <a:ext cx="688381" cy="688381"/>
              <a:chOff x="5941025" y="3634400"/>
              <a:chExt cx="467650" cy="467650"/>
            </a:xfrm>
          </p:grpSpPr>
          <p:sp>
            <p:nvSpPr>
              <p:cNvPr id="140" name="Google Shape;140;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3"/>
            <p:cNvGrpSpPr/>
            <p:nvPr/>
          </p:nvGrpSpPr>
          <p:grpSpPr>
            <a:xfrm rot="-1150372">
              <a:off x="9034375" y="1570689"/>
              <a:ext cx="754925" cy="714869"/>
              <a:chOff x="5973900" y="318475"/>
              <a:chExt cx="401900" cy="380575"/>
            </a:xfrm>
          </p:grpSpPr>
          <p:sp>
            <p:nvSpPr>
              <p:cNvPr id="147" name="Google Shape;147;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3"/>
            <p:cNvGrpSpPr/>
            <p:nvPr/>
          </p:nvGrpSpPr>
          <p:grpSpPr>
            <a:xfrm rot="-2485038">
              <a:off x="7686107" y="5449622"/>
              <a:ext cx="833851" cy="799886"/>
              <a:chOff x="5233525" y="4954450"/>
              <a:chExt cx="538275" cy="516350"/>
            </a:xfrm>
          </p:grpSpPr>
          <p:sp>
            <p:nvSpPr>
              <p:cNvPr id="162" name="Google Shape;162;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0"/>
          <p:cNvSpPr/>
          <p:nvPr/>
        </p:nvSpPr>
        <p:spPr>
          <a:xfrm flipH="1">
            <a:off x="7285300" y="3800"/>
            <a:ext cx="5818800" cy="6854100"/>
          </a:xfrm>
          <a:prstGeom prst="flowChartDelay">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06" name="Google Shape;806;p30"/>
          <p:cNvPicPr preferRelativeResize="0"/>
          <p:nvPr/>
        </p:nvPicPr>
        <p:blipFill rotWithShape="1">
          <a:blip r:embed="rId3">
            <a:alphaModFix/>
          </a:blip>
          <a:srcRect b="0" l="0" r="0" t="0"/>
          <a:stretch/>
        </p:blipFill>
        <p:spPr>
          <a:xfrm>
            <a:off x="8027322" y="1690688"/>
            <a:ext cx="2977588" cy="2977588"/>
          </a:xfrm>
          <a:prstGeom prst="rect">
            <a:avLst/>
          </a:prstGeom>
          <a:noFill/>
          <a:ln>
            <a:noFill/>
          </a:ln>
        </p:spPr>
      </p:pic>
      <p:sp>
        <p:nvSpPr>
          <p:cNvPr id="807" name="Google Shape;807;p30"/>
          <p:cNvSpPr txBox="1"/>
          <p:nvPr>
            <p:ph idx="1" type="body"/>
          </p:nvPr>
        </p:nvSpPr>
        <p:spPr>
          <a:xfrm>
            <a:off x="1377825" y="1584900"/>
            <a:ext cx="4607100" cy="4621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Run locally as a embedded database</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b="1" lang="en-US" sz="1800">
                <a:latin typeface="Arial"/>
                <a:ea typeface="Arial"/>
                <a:cs typeface="Arial"/>
                <a:sym typeface="Arial"/>
              </a:rPr>
              <a:t>No installation</a:t>
            </a:r>
            <a:r>
              <a:rPr lang="en-US" sz="1800">
                <a:latin typeface="Arial"/>
                <a:ea typeface="Arial"/>
                <a:cs typeface="Arial"/>
                <a:sym typeface="Arial"/>
              </a:rPr>
              <a:t> is needed</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Other SQL databases require a server to run on (Complicated setup)</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b="1" lang="en-US" sz="1800">
                <a:latin typeface="Arial"/>
                <a:ea typeface="Arial"/>
                <a:cs typeface="Arial"/>
                <a:sym typeface="Arial"/>
              </a:rPr>
              <a:t>Can be embedded </a:t>
            </a:r>
            <a:r>
              <a:rPr lang="en-US" sz="1800">
                <a:latin typeface="Arial"/>
                <a:ea typeface="Arial"/>
                <a:cs typeface="Arial"/>
                <a:sym typeface="Arial"/>
              </a:rPr>
              <a:t>into a program</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WhatsApp chat history is maintained on a SQLite database on your mobile phone!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 will walk through the database setup in the next chapter</a:t>
            </a:r>
            <a:endParaRPr sz="1800">
              <a:latin typeface="Arial"/>
              <a:ea typeface="Arial"/>
              <a:cs typeface="Arial"/>
              <a:sym typeface="Arial"/>
            </a:endParaRPr>
          </a:p>
        </p:txBody>
      </p:sp>
      <p:sp>
        <p:nvSpPr>
          <p:cNvPr id="808" name="Google Shape;808;p30"/>
          <p:cNvSpPr txBox="1"/>
          <p:nvPr/>
        </p:nvSpPr>
        <p:spPr>
          <a:xfrm>
            <a:off x="1072650" y="146200"/>
            <a:ext cx="75849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Why SQLite?</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ph idx="1" type="body"/>
          </p:nvPr>
        </p:nvSpPr>
        <p:spPr>
          <a:xfrm>
            <a:off x="1899600" y="1467900"/>
            <a:ext cx="8627100" cy="2861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2000">
                <a:latin typeface="Arial"/>
                <a:ea typeface="Arial"/>
                <a:cs typeface="Arial"/>
                <a:sym typeface="Arial"/>
              </a:rPr>
              <a:t>✅    Get to operate a wide range of SQL database, in particular SQLite</a:t>
            </a:r>
            <a:endParaRPr sz="2000">
              <a:latin typeface="Arial"/>
              <a:ea typeface="Arial"/>
              <a:cs typeface="Arial"/>
              <a:sym typeface="Arial"/>
            </a:endParaRPr>
          </a:p>
          <a:p>
            <a:pPr indent="0" lvl="0" marL="0" rtl="0" algn="l">
              <a:lnSpc>
                <a:spcPct val="150000"/>
              </a:lnSpc>
              <a:spcBef>
                <a:spcPts val="0"/>
              </a:spcBef>
              <a:spcAft>
                <a:spcPts val="0"/>
              </a:spcAft>
              <a:buSzPts val="1800"/>
              <a:buNone/>
            </a:pPr>
            <a:r>
              <a:rPr lang="en-US" sz="2000">
                <a:latin typeface="Arial"/>
                <a:ea typeface="Arial"/>
                <a:cs typeface="Arial"/>
                <a:sym typeface="Arial"/>
              </a:rPr>
              <a:t>✅    Basic proficiencies in SQL query language</a:t>
            </a:r>
            <a:endParaRPr sz="2000">
              <a:latin typeface="Arial"/>
              <a:ea typeface="Arial"/>
              <a:cs typeface="Arial"/>
              <a:sym typeface="Arial"/>
            </a:endParaRPr>
          </a:p>
          <a:p>
            <a:pPr indent="0" lvl="0" marL="0" rtl="0" algn="l">
              <a:lnSpc>
                <a:spcPct val="150000"/>
              </a:lnSpc>
              <a:spcBef>
                <a:spcPts val="0"/>
              </a:spcBef>
              <a:spcAft>
                <a:spcPts val="0"/>
              </a:spcAft>
              <a:buSzPts val="1800"/>
              <a:buNone/>
            </a:pPr>
            <a:r>
              <a:rPr lang="en-US" sz="2000">
                <a:latin typeface="Arial"/>
                <a:ea typeface="Arial"/>
                <a:cs typeface="Arial"/>
                <a:sym typeface="Arial"/>
              </a:rPr>
              <a:t>✅    SQL aggregation using GROUP BY statement</a:t>
            </a:r>
            <a:endParaRPr sz="2000">
              <a:latin typeface="Arial"/>
              <a:ea typeface="Arial"/>
              <a:cs typeface="Arial"/>
              <a:sym typeface="Arial"/>
            </a:endParaRPr>
          </a:p>
          <a:p>
            <a:pPr indent="0" lvl="0" marL="0" rtl="0" algn="l">
              <a:lnSpc>
                <a:spcPct val="150000"/>
              </a:lnSpc>
              <a:spcBef>
                <a:spcPts val="0"/>
              </a:spcBef>
              <a:spcAft>
                <a:spcPts val="0"/>
              </a:spcAft>
              <a:buSzPts val="1800"/>
              <a:buNone/>
            </a:pPr>
            <a:r>
              <a:rPr lang="en-US" sz="2000">
                <a:latin typeface="Arial"/>
                <a:ea typeface="Arial"/>
                <a:cs typeface="Arial"/>
                <a:sym typeface="Arial"/>
              </a:rPr>
              <a:t>✅    Advanced queries with logics and various functions</a:t>
            </a:r>
            <a:endParaRPr sz="2000">
              <a:latin typeface="Arial"/>
              <a:ea typeface="Arial"/>
              <a:cs typeface="Arial"/>
              <a:sym typeface="Arial"/>
            </a:endParaRPr>
          </a:p>
          <a:p>
            <a:pPr indent="0" lvl="0" marL="0" rtl="0" algn="l">
              <a:lnSpc>
                <a:spcPct val="150000"/>
              </a:lnSpc>
              <a:spcBef>
                <a:spcPts val="0"/>
              </a:spcBef>
              <a:spcAft>
                <a:spcPts val="0"/>
              </a:spcAft>
              <a:buSzPts val="1800"/>
              <a:buNone/>
            </a:pPr>
            <a:r>
              <a:rPr lang="en-US" sz="2000">
                <a:latin typeface="Arial"/>
                <a:ea typeface="Arial"/>
                <a:cs typeface="Arial"/>
                <a:sym typeface="Arial"/>
              </a:rPr>
              <a:t>✅    Identify primary keys and </a:t>
            </a:r>
            <a:r>
              <a:rPr lang="en-US" sz="2000"/>
              <a:t>foreign</a:t>
            </a:r>
            <a:r>
              <a:rPr lang="en-US" sz="2000">
                <a:latin typeface="Arial"/>
                <a:ea typeface="Arial"/>
                <a:cs typeface="Arial"/>
                <a:sym typeface="Arial"/>
              </a:rPr>
              <a:t> keys</a:t>
            </a:r>
            <a:endParaRPr sz="2000">
              <a:latin typeface="Arial"/>
              <a:ea typeface="Arial"/>
              <a:cs typeface="Arial"/>
              <a:sym typeface="Arial"/>
            </a:endParaRPr>
          </a:p>
          <a:p>
            <a:pPr indent="0" lvl="0" marL="0" rtl="0" algn="l">
              <a:lnSpc>
                <a:spcPct val="150000"/>
              </a:lnSpc>
              <a:spcBef>
                <a:spcPts val="0"/>
              </a:spcBef>
              <a:spcAft>
                <a:spcPts val="0"/>
              </a:spcAft>
              <a:buSzPts val="1800"/>
              <a:buNone/>
            </a:pPr>
            <a:r>
              <a:rPr lang="en-US" sz="2000">
                <a:latin typeface="Arial"/>
                <a:ea typeface="Arial"/>
                <a:cs typeface="Arial"/>
                <a:sym typeface="Arial"/>
              </a:rPr>
              <a:t>✅    SQL JOINs to combine tables with different dimensions</a:t>
            </a:r>
            <a:endParaRPr sz="2000">
              <a:latin typeface="Arial"/>
              <a:ea typeface="Arial"/>
              <a:cs typeface="Arial"/>
              <a:sym typeface="Arial"/>
            </a:endParaRPr>
          </a:p>
        </p:txBody>
      </p:sp>
      <p:sp>
        <p:nvSpPr>
          <p:cNvPr id="178" name="Google Shape;178;p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9" name="Google Shape;179;p4"/>
          <p:cNvPicPr preferRelativeResize="0"/>
          <p:nvPr/>
        </p:nvPicPr>
        <p:blipFill rotWithShape="1">
          <a:blip r:embed="rId3">
            <a:alphaModFix/>
          </a:blip>
          <a:srcRect b="0" l="0" r="0" t="0"/>
          <a:stretch/>
        </p:blipFill>
        <p:spPr>
          <a:xfrm>
            <a:off x="9562331" y="3974298"/>
            <a:ext cx="2218949" cy="2218949"/>
          </a:xfrm>
          <a:prstGeom prst="rect">
            <a:avLst/>
          </a:prstGeom>
          <a:noFill/>
          <a:ln>
            <a:noFill/>
          </a:ln>
        </p:spPr>
      </p:pic>
      <p:sp>
        <p:nvSpPr>
          <p:cNvPr id="180" name="Google Shape;180;p4"/>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t>Chapter</a:t>
            </a:r>
            <a:r>
              <a:rPr lang="en-US" sz="3500">
                <a:latin typeface="Arial"/>
                <a:ea typeface="Arial"/>
                <a:cs typeface="Arial"/>
                <a:sym typeface="Arial"/>
              </a:rPr>
              <a:t> Objectives</a:t>
            </a:r>
            <a:endParaRPr sz="3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sp>
        <p:nvSpPr>
          <p:cNvPr id="185" name="Google Shape;185;p5"/>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86" name="Google Shape;186;p5"/>
          <p:cNvGrpSpPr/>
          <p:nvPr/>
        </p:nvGrpSpPr>
        <p:grpSpPr>
          <a:xfrm>
            <a:off x="8923271" y="3307227"/>
            <a:ext cx="2993546" cy="2620037"/>
            <a:chOff x="5259751" y="732778"/>
            <a:chExt cx="6557604" cy="5739403"/>
          </a:xfrm>
        </p:grpSpPr>
        <p:grpSp>
          <p:nvGrpSpPr>
            <p:cNvPr id="187" name="Google Shape;187;p5"/>
            <p:cNvGrpSpPr/>
            <p:nvPr/>
          </p:nvGrpSpPr>
          <p:grpSpPr>
            <a:xfrm rot="-819746">
              <a:off x="7170211" y="1966797"/>
              <a:ext cx="818210" cy="1067033"/>
              <a:chOff x="7135192" y="1236172"/>
              <a:chExt cx="818214" cy="1067038"/>
            </a:xfrm>
          </p:grpSpPr>
          <p:sp>
            <p:nvSpPr>
              <p:cNvPr id="188" name="Google Shape;188;p5"/>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89" name="Google Shape;189;p5"/>
              <p:cNvGrpSpPr/>
              <p:nvPr/>
            </p:nvGrpSpPr>
            <p:grpSpPr>
              <a:xfrm>
                <a:off x="7135192" y="1625685"/>
                <a:ext cx="791271" cy="677525"/>
                <a:chOff x="1934025" y="1001650"/>
                <a:chExt cx="415300" cy="355600"/>
              </a:xfrm>
            </p:grpSpPr>
            <p:sp>
              <p:nvSpPr>
                <p:cNvPr id="190" name="Google Shape;190;p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1" name="Google Shape;191;p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2" name="Google Shape;192;p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3" name="Google Shape;193;p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94" name="Google Shape;194;p5"/>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5" name="Google Shape;195;p5"/>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96" name="Google Shape;196;p5"/>
            <p:cNvGrpSpPr/>
            <p:nvPr/>
          </p:nvGrpSpPr>
          <p:grpSpPr>
            <a:xfrm rot="929101">
              <a:off x="10666777" y="845650"/>
              <a:ext cx="970514" cy="919313"/>
              <a:chOff x="2583100" y="2973775"/>
              <a:chExt cx="461550" cy="437200"/>
            </a:xfrm>
          </p:grpSpPr>
          <p:sp>
            <p:nvSpPr>
              <p:cNvPr id="197" name="Google Shape;197;p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8" name="Google Shape;198;p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99" name="Google Shape;199;p5"/>
            <p:cNvGrpSpPr/>
            <p:nvPr/>
          </p:nvGrpSpPr>
          <p:grpSpPr>
            <a:xfrm>
              <a:off x="5259751" y="5850496"/>
              <a:ext cx="836142" cy="621685"/>
              <a:chOff x="5247525" y="3007275"/>
              <a:chExt cx="517575" cy="384825"/>
            </a:xfrm>
          </p:grpSpPr>
          <p:sp>
            <p:nvSpPr>
              <p:cNvPr id="200" name="Google Shape;200;p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1" name="Google Shape;201;p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02" name="Google Shape;202;p5"/>
            <p:cNvGrpSpPr/>
            <p:nvPr/>
          </p:nvGrpSpPr>
          <p:grpSpPr>
            <a:xfrm rot="-995577">
              <a:off x="8647544" y="3714912"/>
              <a:ext cx="874251" cy="717776"/>
              <a:chOff x="2599525" y="3688600"/>
              <a:chExt cx="428675" cy="351950"/>
            </a:xfrm>
          </p:grpSpPr>
          <p:sp>
            <p:nvSpPr>
              <p:cNvPr id="203" name="Google Shape;203;p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4" name="Google Shape;204;p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5" name="Google Shape;205;p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06" name="Google Shape;206;p5"/>
            <p:cNvGrpSpPr/>
            <p:nvPr/>
          </p:nvGrpSpPr>
          <p:grpSpPr>
            <a:xfrm>
              <a:off x="10447751" y="3460900"/>
              <a:ext cx="688381" cy="688381"/>
              <a:chOff x="5941025" y="3634400"/>
              <a:chExt cx="467650" cy="467650"/>
            </a:xfrm>
          </p:grpSpPr>
          <p:sp>
            <p:nvSpPr>
              <p:cNvPr id="207" name="Google Shape;207;p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8" name="Google Shape;208;p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9" name="Google Shape;209;p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0" name="Google Shape;210;p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1" name="Google Shape;211;p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2" name="Google Shape;212;p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13" name="Google Shape;213;p5"/>
            <p:cNvGrpSpPr/>
            <p:nvPr/>
          </p:nvGrpSpPr>
          <p:grpSpPr>
            <a:xfrm rot="-1150372">
              <a:off x="9034375" y="1570689"/>
              <a:ext cx="754925" cy="714869"/>
              <a:chOff x="5973900" y="318475"/>
              <a:chExt cx="401900" cy="380575"/>
            </a:xfrm>
          </p:grpSpPr>
          <p:sp>
            <p:nvSpPr>
              <p:cNvPr id="214" name="Google Shape;214;p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5" name="Google Shape;215;p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6" name="Google Shape;216;p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7" name="Google Shape;217;p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8" name="Google Shape;218;p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9" name="Google Shape;219;p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0" name="Google Shape;220;p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1" name="Google Shape;221;p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2" name="Google Shape;222;p5"/>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3" name="Google Shape;223;p5"/>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4" name="Google Shape;224;p5"/>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5" name="Google Shape;225;p5"/>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6" name="Google Shape;226;p5"/>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7" name="Google Shape;227;p5"/>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5"/>
            <p:cNvGrpSpPr/>
            <p:nvPr/>
          </p:nvGrpSpPr>
          <p:grpSpPr>
            <a:xfrm rot="-2485038">
              <a:off x="7686107" y="5449622"/>
              <a:ext cx="833851" cy="799886"/>
              <a:chOff x="5233525" y="4954450"/>
              <a:chExt cx="538275" cy="516350"/>
            </a:xfrm>
          </p:grpSpPr>
          <p:sp>
            <p:nvSpPr>
              <p:cNvPr id="229" name="Google Shape;229;p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p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5" name="Google Shape;235;p5"/>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p5"/>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7" name="Google Shape;237;p5"/>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8" name="Google Shape;238;p5"/>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5"/>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40" name="Google Shape;240;p5"/>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solidFill>
                  <a:schemeClr val="lt1"/>
                </a:solidFill>
                <a:latin typeface="Arial"/>
                <a:ea typeface="Arial"/>
                <a:cs typeface="Arial"/>
                <a:sym typeface="Arial"/>
              </a:rPr>
              <a:t>Database 101</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46" name="Google Shape;246;p6"/>
          <p:cNvPicPr preferRelativeResize="0"/>
          <p:nvPr/>
        </p:nvPicPr>
        <p:blipFill rotWithShape="1">
          <a:blip r:embed="rId3">
            <a:alphaModFix/>
          </a:blip>
          <a:srcRect b="0" l="0" r="0" t="0"/>
          <a:stretch/>
        </p:blipFill>
        <p:spPr>
          <a:xfrm>
            <a:off x="8536396" y="4562323"/>
            <a:ext cx="2286854" cy="1325600"/>
          </a:xfrm>
          <a:prstGeom prst="rect">
            <a:avLst/>
          </a:prstGeom>
          <a:noFill/>
          <a:ln>
            <a:noFill/>
          </a:ln>
        </p:spPr>
      </p:pic>
      <p:sp>
        <p:nvSpPr>
          <p:cNvPr id="247" name="Google Shape;247;p6"/>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What is Database?</a:t>
            </a:r>
            <a:endParaRPr sz="3500">
              <a:latin typeface="Arial"/>
              <a:ea typeface="Arial"/>
              <a:cs typeface="Arial"/>
              <a:sym typeface="Arial"/>
            </a:endParaRPr>
          </a:p>
        </p:txBody>
      </p:sp>
      <p:sp>
        <p:nvSpPr>
          <p:cNvPr id="248" name="Google Shape;248;p6"/>
          <p:cNvSpPr txBox="1"/>
          <p:nvPr/>
        </p:nvSpPr>
        <p:spPr>
          <a:xfrm>
            <a:off x="2387250" y="2010925"/>
            <a:ext cx="7722300" cy="2400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A database is a </a:t>
            </a:r>
            <a:r>
              <a:rPr b="1" i="0" lang="en-US" sz="2100" u="none" cap="none" strike="noStrike">
                <a:solidFill>
                  <a:srgbClr val="000000"/>
                </a:solidFill>
                <a:highlight>
                  <a:srgbClr val="A4C2F4"/>
                </a:highlight>
                <a:latin typeface="Arial"/>
                <a:ea typeface="Arial"/>
                <a:cs typeface="Arial"/>
                <a:sym typeface="Arial"/>
              </a:rPr>
              <a:t>collection of information</a:t>
            </a:r>
            <a:r>
              <a:rPr b="0" i="0" lang="en-US" sz="2100" u="none" cap="none" strike="noStrike">
                <a:solidFill>
                  <a:srgbClr val="000000"/>
                </a:solidFill>
                <a:latin typeface="Arial"/>
                <a:ea typeface="Arial"/>
                <a:cs typeface="Arial"/>
                <a:sym typeface="Arial"/>
              </a:rPr>
              <a:t> that is </a:t>
            </a:r>
            <a:r>
              <a:rPr b="1" i="0" lang="en-US" sz="2100" u="none" cap="none" strike="noStrike">
                <a:solidFill>
                  <a:srgbClr val="000000"/>
                </a:solidFill>
                <a:highlight>
                  <a:schemeClr val="accent3"/>
                </a:highlight>
                <a:latin typeface="Arial"/>
                <a:ea typeface="Arial"/>
                <a:cs typeface="Arial"/>
                <a:sym typeface="Arial"/>
              </a:rPr>
              <a:t>organized</a:t>
            </a:r>
            <a:r>
              <a:rPr b="0" i="0" lang="en-US" sz="2100" u="none" cap="none" strike="noStrike">
                <a:solidFill>
                  <a:srgbClr val="000000"/>
                </a:solidFill>
                <a:latin typeface="Arial"/>
                <a:ea typeface="Arial"/>
                <a:cs typeface="Arial"/>
                <a:sym typeface="Arial"/>
              </a:rPr>
              <a:t> so that it can be </a:t>
            </a:r>
            <a:r>
              <a:rPr b="1" i="0" lang="en-US" sz="2100" u="none" cap="none" strike="noStrike">
                <a:solidFill>
                  <a:srgbClr val="000000"/>
                </a:solidFill>
                <a:highlight>
                  <a:srgbClr val="B4A7D6"/>
                </a:highlight>
                <a:latin typeface="Arial"/>
                <a:ea typeface="Arial"/>
                <a:cs typeface="Arial"/>
                <a:sym typeface="Arial"/>
              </a:rPr>
              <a:t>easily accessed</a:t>
            </a:r>
            <a:r>
              <a:rPr b="1" i="0" lang="en-US" sz="2100" u="none" cap="none" strike="noStrike">
                <a:solidFill>
                  <a:srgbClr val="000000"/>
                </a:solidFill>
                <a:latin typeface="Arial"/>
                <a:ea typeface="Arial"/>
                <a:cs typeface="Arial"/>
                <a:sym typeface="Arial"/>
              </a:rPr>
              <a:t>, </a:t>
            </a:r>
            <a:r>
              <a:rPr b="1" i="0" lang="en-US" sz="2100" u="none" cap="none" strike="noStrike">
                <a:solidFill>
                  <a:srgbClr val="000000"/>
                </a:solidFill>
                <a:highlight>
                  <a:srgbClr val="F9CB9C"/>
                </a:highlight>
                <a:latin typeface="Arial"/>
                <a:ea typeface="Arial"/>
                <a:cs typeface="Arial"/>
                <a:sym typeface="Arial"/>
              </a:rPr>
              <a:t>managed</a:t>
            </a:r>
            <a:r>
              <a:rPr b="1" i="0" lang="en-US" sz="2100" u="none" cap="none" strike="noStrike">
                <a:solidFill>
                  <a:srgbClr val="000000"/>
                </a:solidFill>
                <a:latin typeface="Arial"/>
                <a:ea typeface="Arial"/>
                <a:cs typeface="Arial"/>
                <a:sym typeface="Arial"/>
              </a:rPr>
              <a:t> and </a:t>
            </a:r>
            <a:r>
              <a:rPr b="1" i="0" lang="en-US" sz="2100" u="none" cap="none" strike="noStrike">
                <a:solidFill>
                  <a:srgbClr val="000000"/>
                </a:solidFill>
                <a:highlight>
                  <a:srgbClr val="B6D7A8"/>
                </a:highlight>
                <a:latin typeface="Arial"/>
                <a:ea typeface="Arial"/>
                <a:cs typeface="Arial"/>
                <a:sym typeface="Arial"/>
              </a:rPr>
              <a:t>updated</a:t>
            </a:r>
            <a:r>
              <a:rPr b="0" i="0" lang="en-US" sz="2100" u="none" cap="none" strike="noStrike">
                <a:solidFill>
                  <a:srgbClr val="000000"/>
                </a:solidFill>
                <a:latin typeface="Arial"/>
                <a:ea typeface="Arial"/>
                <a:cs typeface="Arial"/>
                <a:sym typeface="Arial"/>
              </a:rPr>
              <a:t>. Computer databases typically contain aggregations of data records or files, containing information about sales transactions or interactions with specific customers.</a:t>
            </a:r>
            <a:endParaRPr b="0" i="0" sz="2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 Whatis.com</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Elements of a SYSTEM</a:t>
            </a:r>
            <a:endParaRPr sz="3500">
              <a:latin typeface="Arial"/>
              <a:ea typeface="Arial"/>
              <a:cs typeface="Arial"/>
              <a:sym typeface="Arial"/>
            </a:endParaRPr>
          </a:p>
        </p:txBody>
      </p:sp>
      <p:sp>
        <p:nvSpPr>
          <p:cNvPr id="254" name="Google Shape;254;p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p7"/>
          <p:cNvSpPr/>
          <p:nvPr/>
        </p:nvSpPr>
        <p:spPr>
          <a:xfrm>
            <a:off x="2121925" y="3984375"/>
            <a:ext cx="1924200" cy="1258800"/>
          </a:xfrm>
          <a:prstGeom prst="rect">
            <a:avLst/>
          </a:prstGeom>
          <a:solidFill>
            <a:schemeClr val="accent2"/>
          </a:solidFill>
          <a:ln>
            <a:noFill/>
          </a:ln>
          <a:effectLst>
            <a:outerShdw blurRad="128588" rotWithShape="0" algn="bl">
              <a:srgbClr val="000000">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Input</a:t>
            </a:r>
            <a:endParaRPr b="0" i="0" sz="1700" u="none" cap="none" strike="noStrike">
              <a:solidFill>
                <a:srgbClr val="000000"/>
              </a:solidFill>
              <a:latin typeface="Arial"/>
              <a:ea typeface="Arial"/>
              <a:cs typeface="Arial"/>
              <a:sym typeface="Arial"/>
            </a:endParaRPr>
          </a:p>
        </p:txBody>
      </p:sp>
      <p:sp>
        <p:nvSpPr>
          <p:cNvPr id="256" name="Google Shape;256;p7"/>
          <p:cNvSpPr/>
          <p:nvPr/>
        </p:nvSpPr>
        <p:spPr>
          <a:xfrm>
            <a:off x="4926700" y="3984388"/>
            <a:ext cx="1924200" cy="1258800"/>
          </a:xfrm>
          <a:prstGeom prst="rect">
            <a:avLst/>
          </a:prstGeom>
          <a:solidFill>
            <a:schemeClr val="accent4"/>
          </a:solidFill>
          <a:ln>
            <a:noFill/>
          </a:ln>
          <a:effectLst>
            <a:outerShdw blurRad="128588" rotWithShape="0" algn="bl">
              <a:srgbClr val="000000">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Process</a:t>
            </a:r>
            <a:endParaRPr b="0" i="0" sz="1700" u="none" cap="none" strike="noStrike">
              <a:solidFill>
                <a:srgbClr val="000000"/>
              </a:solidFill>
              <a:latin typeface="Arial"/>
              <a:ea typeface="Arial"/>
              <a:cs typeface="Arial"/>
              <a:sym typeface="Arial"/>
            </a:endParaRPr>
          </a:p>
        </p:txBody>
      </p:sp>
      <p:sp>
        <p:nvSpPr>
          <p:cNvPr id="257" name="Google Shape;257;p7"/>
          <p:cNvSpPr/>
          <p:nvPr/>
        </p:nvSpPr>
        <p:spPr>
          <a:xfrm>
            <a:off x="7731475" y="3984375"/>
            <a:ext cx="1924200" cy="1258800"/>
          </a:xfrm>
          <a:prstGeom prst="rect">
            <a:avLst/>
          </a:prstGeom>
          <a:solidFill>
            <a:schemeClr val="accent6"/>
          </a:solidFill>
          <a:ln>
            <a:noFill/>
          </a:ln>
          <a:effectLst>
            <a:outerShdw blurRad="128588" rotWithShape="0" algn="bl">
              <a:srgbClr val="000000">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Output</a:t>
            </a:r>
            <a:endParaRPr b="0" i="0" sz="1700" u="none" cap="none" strike="noStrike">
              <a:solidFill>
                <a:srgbClr val="000000"/>
              </a:solidFill>
              <a:latin typeface="Arial"/>
              <a:ea typeface="Arial"/>
              <a:cs typeface="Arial"/>
              <a:sym typeface="Arial"/>
            </a:endParaRPr>
          </a:p>
        </p:txBody>
      </p:sp>
      <p:sp>
        <p:nvSpPr>
          <p:cNvPr id="258" name="Google Shape;258;p7"/>
          <p:cNvSpPr/>
          <p:nvPr/>
        </p:nvSpPr>
        <p:spPr>
          <a:xfrm>
            <a:off x="4926700" y="1626238"/>
            <a:ext cx="1924200" cy="1258800"/>
          </a:xfrm>
          <a:prstGeom prst="rect">
            <a:avLst/>
          </a:prstGeom>
          <a:solidFill>
            <a:srgbClr val="CFE2F3"/>
          </a:solidFill>
          <a:ln>
            <a:noFill/>
          </a:ln>
          <a:effectLst>
            <a:outerShdw blurRad="128588" rotWithShape="0" algn="bl">
              <a:srgbClr val="000000">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Database</a:t>
            </a:r>
            <a:endParaRPr b="0" i="0" sz="1700" u="none" cap="none" strike="noStrike">
              <a:solidFill>
                <a:srgbClr val="000000"/>
              </a:solidFill>
              <a:latin typeface="Arial"/>
              <a:ea typeface="Arial"/>
              <a:cs typeface="Arial"/>
              <a:sym typeface="Arial"/>
            </a:endParaRPr>
          </a:p>
        </p:txBody>
      </p:sp>
      <p:cxnSp>
        <p:nvCxnSpPr>
          <p:cNvPr id="259" name="Google Shape;259;p7"/>
          <p:cNvCxnSpPr/>
          <p:nvPr/>
        </p:nvCxnSpPr>
        <p:spPr>
          <a:xfrm>
            <a:off x="5529550" y="2912675"/>
            <a:ext cx="0" cy="1061100"/>
          </a:xfrm>
          <a:prstGeom prst="straightConnector1">
            <a:avLst/>
          </a:prstGeom>
          <a:noFill/>
          <a:ln cap="flat" cmpd="sng" w="19050">
            <a:solidFill>
              <a:schemeClr val="accent5"/>
            </a:solidFill>
            <a:prstDash val="solid"/>
            <a:round/>
            <a:headEnd len="sm" w="sm" type="none"/>
            <a:tailEnd len="med" w="med" type="triangle"/>
          </a:ln>
        </p:spPr>
      </p:cxnSp>
      <p:cxnSp>
        <p:nvCxnSpPr>
          <p:cNvPr id="260" name="Google Shape;260;p7"/>
          <p:cNvCxnSpPr/>
          <p:nvPr/>
        </p:nvCxnSpPr>
        <p:spPr>
          <a:xfrm>
            <a:off x="6213150" y="2904175"/>
            <a:ext cx="0" cy="1061100"/>
          </a:xfrm>
          <a:prstGeom prst="straightConnector1">
            <a:avLst/>
          </a:prstGeom>
          <a:noFill/>
          <a:ln cap="flat" cmpd="sng" w="19050">
            <a:solidFill>
              <a:schemeClr val="accent5"/>
            </a:solidFill>
            <a:prstDash val="solid"/>
            <a:round/>
            <a:headEnd len="med" w="med" type="triangle"/>
            <a:tailEnd len="sm" w="sm" type="none"/>
          </a:ln>
        </p:spPr>
      </p:cxnSp>
      <p:cxnSp>
        <p:nvCxnSpPr>
          <p:cNvPr id="261" name="Google Shape;261;p7"/>
          <p:cNvCxnSpPr>
            <a:stCxn id="255" idx="3"/>
            <a:endCxn id="256" idx="1"/>
          </p:cNvCxnSpPr>
          <p:nvPr/>
        </p:nvCxnSpPr>
        <p:spPr>
          <a:xfrm>
            <a:off x="4046125" y="4613775"/>
            <a:ext cx="880500" cy="0"/>
          </a:xfrm>
          <a:prstGeom prst="straightConnector1">
            <a:avLst/>
          </a:prstGeom>
          <a:noFill/>
          <a:ln cap="flat" cmpd="sng" w="19050">
            <a:solidFill>
              <a:schemeClr val="accent5"/>
            </a:solidFill>
            <a:prstDash val="solid"/>
            <a:round/>
            <a:headEnd len="sm" w="sm" type="none"/>
            <a:tailEnd len="med" w="med" type="triangle"/>
          </a:ln>
        </p:spPr>
      </p:cxnSp>
      <p:cxnSp>
        <p:nvCxnSpPr>
          <p:cNvPr id="262" name="Google Shape;262;p7"/>
          <p:cNvCxnSpPr/>
          <p:nvPr/>
        </p:nvCxnSpPr>
        <p:spPr>
          <a:xfrm>
            <a:off x="6850900" y="4613775"/>
            <a:ext cx="880500" cy="0"/>
          </a:xfrm>
          <a:prstGeom prst="straightConnector1">
            <a:avLst/>
          </a:prstGeom>
          <a:noFill/>
          <a:ln cap="flat" cmpd="sng" w="19050">
            <a:solidFill>
              <a:schemeClr val="accent5"/>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8"/>
          <p:cNvSpPr/>
          <p:nvPr/>
        </p:nvSpPr>
        <p:spPr>
          <a:xfrm>
            <a:off x="1432875" y="1369400"/>
            <a:ext cx="4529400" cy="4516800"/>
          </a:xfrm>
          <a:prstGeom prst="rect">
            <a:avLst/>
          </a:prstGeom>
          <a:solidFill>
            <a:schemeClr val="accent6"/>
          </a:solidFill>
          <a:ln>
            <a:noFill/>
          </a:ln>
          <a:effectLst>
            <a:outerShdw blurRad="285750" rotWithShape="0" algn="bl">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p:nvPr/>
        </p:nvSpPr>
        <p:spPr>
          <a:xfrm>
            <a:off x="6747575" y="2175575"/>
            <a:ext cx="4351200" cy="2009700"/>
          </a:xfrm>
          <a:prstGeom prst="rect">
            <a:avLst/>
          </a:prstGeom>
          <a:solidFill>
            <a:schemeClr val="accent4"/>
          </a:solidFill>
          <a:ln>
            <a:noFill/>
          </a:ln>
          <a:effectLst>
            <a:outerShdw blurRad="285750" rotWithShape="0" algn="bl">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0" name="Google Shape;270;p8"/>
          <p:cNvPicPr preferRelativeResize="0"/>
          <p:nvPr/>
        </p:nvPicPr>
        <p:blipFill rotWithShape="1">
          <a:blip r:embed="rId3">
            <a:alphaModFix/>
          </a:blip>
          <a:srcRect b="0" l="0" r="0" t="0"/>
          <a:stretch/>
        </p:blipFill>
        <p:spPr>
          <a:xfrm>
            <a:off x="6574600" y="2355048"/>
            <a:ext cx="4331950" cy="1951908"/>
          </a:xfrm>
          <a:prstGeom prst="rect">
            <a:avLst/>
          </a:prstGeom>
          <a:noFill/>
          <a:ln>
            <a:noFill/>
          </a:ln>
          <a:effectLst>
            <a:outerShdw blurRad="285750" rotWithShape="0" algn="bl">
              <a:srgbClr val="000000">
                <a:alpha val="49411"/>
              </a:srgbClr>
            </a:outerShdw>
          </a:effectLst>
        </p:spPr>
      </p:pic>
      <p:pic>
        <p:nvPicPr>
          <p:cNvPr id="271" name="Google Shape;271;p8"/>
          <p:cNvPicPr preferRelativeResize="0"/>
          <p:nvPr/>
        </p:nvPicPr>
        <p:blipFill rotWithShape="1">
          <a:blip r:embed="rId4">
            <a:alphaModFix/>
          </a:blip>
          <a:srcRect b="0" l="0" r="0" t="0"/>
          <a:stretch/>
        </p:blipFill>
        <p:spPr>
          <a:xfrm>
            <a:off x="1254575" y="1561675"/>
            <a:ext cx="4529500" cy="4441025"/>
          </a:xfrm>
          <a:prstGeom prst="rect">
            <a:avLst/>
          </a:prstGeom>
          <a:noFill/>
          <a:ln>
            <a:noFill/>
          </a:ln>
          <a:effectLst>
            <a:outerShdw blurRad="285750" rotWithShape="0" algn="bl">
              <a:srgbClr val="000000">
                <a:alpha val="49411"/>
              </a:srgbClr>
            </a:outerShdw>
          </a:effectLst>
        </p:spPr>
      </p:pic>
      <p:sp>
        <p:nvSpPr>
          <p:cNvPr id="272" name="Google Shape;272;p8"/>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Which Applications use Database?</a:t>
            </a:r>
            <a:endParaRPr sz="3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9"/>
          <p:cNvSpPr txBox="1"/>
          <p:nvPr>
            <p:ph type="title"/>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sz="3500">
                <a:latin typeface="Arial"/>
                <a:ea typeface="Arial"/>
                <a:cs typeface="Arial"/>
                <a:sym typeface="Arial"/>
              </a:rPr>
              <a:t>Why Do We Need Databases?</a:t>
            </a:r>
            <a:endParaRPr sz="3500">
              <a:latin typeface="Arial"/>
              <a:ea typeface="Arial"/>
              <a:cs typeface="Arial"/>
              <a:sym typeface="Arial"/>
            </a:endParaRPr>
          </a:p>
        </p:txBody>
      </p:sp>
      <p:sp>
        <p:nvSpPr>
          <p:cNvPr id="279" name="Google Shape;279;p9"/>
          <p:cNvSpPr/>
          <p:nvPr/>
        </p:nvSpPr>
        <p:spPr>
          <a:xfrm>
            <a:off x="1474375" y="1905350"/>
            <a:ext cx="1965600" cy="2951700"/>
          </a:xfrm>
          <a:prstGeom prst="rect">
            <a:avLst/>
          </a:prstGeom>
          <a:solidFill>
            <a:srgbClr val="D9D2E9"/>
          </a:solidFill>
          <a:ln>
            <a:noFill/>
          </a:ln>
          <a:effectLst>
            <a:outerShdw blurRad="57150" rotWithShape="0" algn="bl">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9"/>
          <p:cNvSpPr txBox="1"/>
          <p:nvPr/>
        </p:nvSpPr>
        <p:spPr>
          <a:xfrm>
            <a:off x="1763275" y="3769350"/>
            <a:ext cx="1387800" cy="73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User</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Status</a:t>
            </a:r>
            <a:endParaRPr b="0" i="0" sz="2100" u="none" cap="none" strike="noStrike">
              <a:solidFill>
                <a:srgbClr val="000000"/>
              </a:solidFill>
              <a:latin typeface="Arial"/>
              <a:ea typeface="Arial"/>
              <a:cs typeface="Arial"/>
              <a:sym typeface="Arial"/>
            </a:endParaRPr>
          </a:p>
        </p:txBody>
      </p:sp>
      <p:sp>
        <p:nvSpPr>
          <p:cNvPr id="281" name="Google Shape;281;p9"/>
          <p:cNvSpPr/>
          <p:nvPr/>
        </p:nvSpPr>
        <p:spPr>
          <a:xfrm>
            <a:off x="3900258" y="1905350"/>
            <a:ext cx="1965600" cy="2951700"/>
          </a:xfrm>
          <a:prstGeom prst="rect">
            <a:avLst/>
          </a:prstGeom>
          <a:solidFill>
            <a:srgbClr val="9FC5E8"/>
          </a:solidFill>
          <a:ln>
            <a:noFill/>
          </a:ln>
          <a:effectLst>
            <a:outerShdw blurRad="57150" rotWithShape="0" algn="bl">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9"/>
          <p:cNvSpPr txBox="1"/>
          <p:nvPr/>
        </p:nvSpPr>
        <p:spPr>
          <a:xfrm>
            <a:off x="4187996" y="3769350"/>
            <a:ext cx="1434300" cy="73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User</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History</a:t>
            </a:r>
            <a:endParaRPr b="0" i="0" sz="2100" u="none" cap="none" strike="noStrike">
              <a:solidFill>
                <a:srgbClr val="000000"/>
              </a:solidFill>
              <a:latin typeface="Arial"/>
              <a:ea typeface="Arial"/>
              <a:cs typeface="Arial"/>
              <a:sym typeface="Arial"/>
            </a:endParaRPr>
          </a:p>
        </p:txBody>
      </p:sp>
      <p:sp>
        <p:nvSpPr>
          <p:cNvPr id="283" name="Google Shape;283;p9"/>
          <p:cNvSpPr/>
          <p:nvPr/>
        </p:nvSpPr>
        <p:spPr>
          <a:xfrm>
            <a:off x="6326142" y="1905350"/>
            <a:ext cx="1965600" cy="2951700"/>
          </a:xfrm>
          <a:prstGeom prst="rect">
            <a:avLst/>
          </a:prstGeom>
          <a:solidFill>
            <a:schemeClr val="accent3"/>
          </a:solidFill>
          <a:ln>
            <a:noFill/>
          </a:ln>
          <a:effectLst>
            <a:outerShdw blurRad="57150" rotWithShape="0" algn="bl">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
          <p:cNvSpPr txBox="1"/>
          <p:nvPr/>
        </p:nvSpPr>
        <p:spPr>
          <a:xfrm>
            <a:off x="6570866" y="3769350"/>
            <a:ext cx="1434300" cy="73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User</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Data</a:t>
            </a:r>
            <a:endParaRPr b="0" i="0" sz="2100" u="none" cap="none" strike="noStrike">
              <a:solidFill>
                <a:srgbClr val="000000"/>
              </a:solidFill>
              <a:latin typeface="Arial"/>
              <a:ea typeface="Arial"/>
              <a:cs typeface="Arial"/>
              <a:sym typeface="Arial"/>
            </a:endParaRPr>
          </a:p>
        </p:txBody>
      </p:sp>
      <p:sp>
        <p:nvSpPr>
          <p:cNvPr id="285" name="Google Shape;285;p9"/>
          <p:cNvSpPr/>
          <p:nvPr/>
        </p:nvSpPr>
        <p:spPr>
          <a:xfrm>
            <a:off x="8752025" y="1905350"/>
            <a:ext cx="1965600" cy="2951700"/>
          </a:xfrm>
          <a:prstGeom prst="rect">
            <a:avLst/>
          </a:prstGeom>
          <a:solidFill>
            <a:schemeClr val="accent6"/>
          </a:solidFill>
          <a:ln>
            <a:noFill/>
          </a:ln>
          <a:effectLst>
            <a:outerShdw blurRad="57150" rotWithShape="0" algn="bl">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9"/>
          <p:cNvSpPr txBox="1"/>
          <p:nvPr/>
        </p:nvSpPr>
        <p:spPr>
          <a:xfrm>
            <a:off x="9017675" y="3769350"/>
            <a:ext cx="1434300" cy="73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Website</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Content</a:t>
            </a:r>
            <a:endParaRPr b="0" i="0" sz="2100" u="none" cap="none" strike="noStrike">
              <a:solidFill>
                <a:srgbClr val="000000"/>
              </a:solidFill>
              <a:latin typeface="Arial"/>
              <a:ea typeface="Arial"/>
              <a:cs typeface="Arial"/>
              <a:sym typeface="Arial"/>
            </a:endParaRPr>
          </a:p>
        </p:txBody>
      </p:sp>
      <p:sp>
        <p:nvSpPr>
          <p:cNvPr id="287" name="Google Shape;287;p9"/>
          <p:cNvSpPr/>
          <p:nvPr/>
        </p:nvSpPr>
        <p:spPr>
          <a:xfrm>
            <a:off x="1740025" y="2172875"/>
            <a:ext cx="1434300" cy="14343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a:off x="4165913" y="2172875"/>
            <a:ext cx="1434300" cy="14343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9"/>
          <p:cNvSpPr/>
          <p:nvPr/>
        </p:nvSpPr>
        <p:spPr>
          <a:xfrm>
            <a:off x="6591775" y="2172875"/>
            <a:ext cx="1434300" cy="14343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a:off x="9017675" y="2172875"/>
            <a:ext cx="1434300" cy="14343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9"/>
          <p:cNvPicPr preferRelativeResize="0"/>
          <p:nvPr/>
        </p:nvPicPr>
        <p:blipFill rotWithShape="1">
          <a:blip r:embed="rId3">
            <a:alphaModFix/>
          </a:blip>
          <a:srcRect b="0" l="0" r="0" t="0"/>
          <a:stretch/>
        </p:blipFill>
        <p:spPr>
          <a:xfrm rot="278943">
            <a:off x="4265906" y="2205805"/>
            <a:ext cx="1294464" cy="1294464"/>
          </a:xfrm>
          <a:prstGeom prst="rect">
            <a:avLst/>
          </a:prstGeom>
          <a:noFill/>
          <a:ln>
            <a:noFill/>
          </a:ln>
        </p:spPr>
      </p:pic>
      <p:pic>
        <p:nvPicPr>
          <p:cNvPr id="292" name="Google Shape;292;p9"/>
          <p:cNvPicPr preferRelativeResize="0"/>
          <p:nvPr/>
        </p:nvPicPr>
        <p:blipFill rotWithShape="1">
          <a:blip r:embed="rId4">
            <a:alphaModFix/>
          </a:blip>
          <a:srcRect b="0" l="0" r="0" t="0"/>
          <a:stretch/>
        </p:blipFill>
        <p:spPr>
          <a:xfrm rot="-259090">
            <a:off x="6704525" y="2285612"/>
            <a:ext cx="1208825" cy="1208825"/>
          </a:xfrm>
          <a:prstGeom prst="rect">
            <a:avLst/>
          </a:prstGeom>
          <a:noFill/>
          <a:ln>
            <a:noFill/>
          </a:ln>
        </p:spPr>
      </p:pic>
      <p:pic>
        <p:nvPicPr>
          <p:cNvPr id="293" name="Google Shape;293;p9"/>
          <p:cNvPicPr preferRelativeResize="0"/>
          <p:nvPr/>
        </p:nvPicPr>
        <p:blipFill rotWithShape="1">
          <a:blip r:embed="rId5">
            <a:alphaModFix/>
          </a:blip>
          <a:srcRect b="0" l="0" r="0" t="0"/>
          <a:stretch/>
        </p:blipFill>
        <p:spPr>
          <a:xfrm>
            <a:off x="1860125" y="2267388"/>
            <a:ext cx="1245251" cy="1245251"/>
          </a:xfrm>
          <a:prstGeom prst="rect">
            <a:avLst/>
          </a:prstGeom>
          <a:noFill/>
          <a:ln>
            <a:noFill/>
          </a:ln>
        </p:spPr>
      </p:pic>
      <p:pic>
        <p:nvPicPr>
          <p:cNvPr id="294" name="Google Shape;294;p9"/>
          <p:cNvPicPr preferRelativeResize="0"/>
          <p:nvPr/>
        </p:nvPicPr>
        <p:blipFill rotWithShape="1">
          <a:blip r:embed="rId6">
            <a:alphaModFix/>
          </a:blip>
          <a:srcRect b="0" l="0" r="0" t="0"/>
          <a:stretch/>
        </p:blipFill>
        <p:spPr>
          <a:xfrm rot="377476">
            <a:off x="9088413" y="2308964"/>
            <a:ext cx="1296424" cy="1296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