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PpsmZ2G+irvMdP/Xehq3taX56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C92ABC-D8F2-4088-B734-17F7EA86A0D3}">
  <a:tblStyle styleId="{ACC92ABC-D8F2-4088-B734-17F7EA86A0D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6f263bf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ec6f263bf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first one that we want to discuss would be the “one-to-one relationship”. It is not very common but could be useful sometimes. One of the most common usage of this would be to separate a big table into two. Let’s take a look into this example, we have users and users_profile table. Technically, you can store everything of the same user into one single table. But for different reasons, you can separate the users basic information like first name, last name in one table, and other profile information into another table. In this example, we are separating the genger, country, last online time and number of posts into another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Another common reason of attach additional data to a record. Think about a citizen database of a city. In the database, of course we will have a citizens table storing the names, year of birth, gender and other basic information of all the citizens. Imagine that we now want to also store the passport information of all the citizens to the database, what would you do. You can create a “passport_info” table with citizen id as the foreign key. In this case, you can attach the passport information to each of the citizen.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everything about one-to-one relationship and let’s move on to another type of relationships now.</a:t>
            </a:r>
            <a:endParaRPr/>
          </a:p>
        </p:txBody>
      </p:sp>
      <p:sp>
        <p:nvSpPr>
          <p:cNvPr id="367" name="Google Shape;3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second type of table relationships that we want to discuss if the one-to-many relationship. It should be a lot easier to understand comparing to one-to-one relationships. One-to-many relationships represents ownerships. For example a user can own multiple uploaded files on a facebook, and we will use two tables to represent this relationship. We will need a users table which store all of the users and a users_uploads table to store all files that users uploaded. These two tables are linked together using the user_id foreign key. In this setting, each of the user can be linked to multiple records in the users_uploads table. For example, Darren with user id 1, got 2 uploaded files, including img1.jpg, and img4.jpg. That’s why we named this as one-to-many relationship.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very common relationship setup that we will be seeing in almost all databases.</a:t>
            </a:r>
            <a:endParaRPr/>
          </a:p>
        </p:txBody>
      </p:sp>
      <p:sp>
        <p:nvSpPr>
          <p:cNvPr id="381" name="Google Shape;3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last table relationships that we are going to discuss is the many-to-many relationship. Many-to-many relationships is also a very commonly used data setup.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Let’s take a look at this example we have in the movies database. Think about the relationship between movies and actors. Is it a one-to-one relationship? Of course not, each movies would have multiple actors, so it is not a one to one mapping.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What about one to many relationships? Seems it’s also not the case. Each movie would have more than one actor and each actor would be acting in more than one movie. That’s why we would say this is a many-to-many relationship. Each movie can be mapped to multiple actors and each actor can be mapped to multiple movies.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storage of this many-to-many relationship is not as simple as one-to-many relationship. We will need to setup an additional table, just for storing the relationships between movies and actors. In this case, we named that table as “movies_actors”. In the movies_actors table, we have 2 columns, namely movie_id and actor_id, and both of them are foreign keys. One pointing to the movies, and the other one pointing to actors. With this setup, the movies_actors table can store the mapping between movies and actors, and we call this mapping as “membership”. We would say each actor is a member of multiple movies.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have covered all three table relationship types. Before you move on to the next chapter, make sure you spend some time to think through these 3 relationships. See you in the next chapter!</a:t>
            </a:r>
            <a:endParaRPr/>
          </a:p>
        </p:txBody>
      </p:sp>
      <p:sp>
        <p:nvSpPr>
          <p:cNvPr id="401" name="Google Shape;40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chapter,  we will talk about the concept of keys, and the two types of keys in SQL databases, namely Primary keys and foreign keys. Then we will deep dive into the 3 types of table relationships in SQL databases.</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get started. So what is Primary Keys?</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concept of primary key is simple, it’s basically the unique ID in the database table. By using this ID, you can use it to identify a particular row of record in the database. For example, in a citizens data table, citizens’ names can be repeated. There could be multiple citizens with the same name in the city. So we cannot use the name as the identifier for people. Instead, we will need to introduce an ID column, to distinguish each citizen. The ID column could refer to passport id, residence card ID etc.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 me give you another example. Imagine you are working in an eCommerce company, with an online shopping website. You will have an transactions database to store all the historical transactions, right? However, the same user could purchase the same drinks twice, like Darren here, purchased coke for twice. Without an ID, we won’t be able to differentiate between the two transactions. So we will need to introduce a transaction ID column to each of the purchase records. And we will call this “Transaction ID column” as “Primary Key”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now, you don’t need to worry about how to create a primary key column in the database yet. You only need to understand the concept of primary key. We will talk about how to create primary key column in later chapters.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section, we are going to discuss another type of keys in SQL databases, which is Foreign key.</a:t>
            </a:r>
            <a:endParaRPr/>
          </a:p>
        </p:txBody>
      </p:sp>
      <p:sp>
        <p:nvSpPr>
          <p:cNvPr id="188" name="Google Shape;18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Foreign key is quite different from primary keys. It’s not used for identifying a record. Instead, it is designed for linking up the records between tables. Or in databases terms, we would say, to establish relationships between tables.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example, in the movies database, we have a table storing all the movies and also a table storing all the movie ratings. However, how do we know which ratings is for which  movies? We will need to add an movie_id column in the ratings table, which we call it “foreign key” column. Foreign column is for us to link up the data to a record in another table.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Let’s look at another example of students database. Here we have a students table with id, name and class. If we have another table exam_scores storing the exam scores for students, we will for sure need to include a column of “student_id” so we know which students the scores belongs to.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databases, both the movie_id and student_id column are used to link up the data to another table and we will call them “foreign keys”. The value of the foreign key column must be one of the ids in the table that you want to refer to. Say if you only got student id 1, 2, 3 in the students table, you cannot store student_id 4 in the exam scores table. This is simply because there are no “student with id 4” , so you cannot attach an exam score to that student.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again, you don’t need to worry about how to create the foreign key columns for now, as we will discuss that in the later chapters. You just need to make sure that you understand the concept here. See you in the next section.</a:t>
            </a:r>
            <a:endParaRPr/>
          </a:p>
        </p:txBody>
      </p:sp>
      <p:sp>
        <p:nvSpPr>
          <p:cNvPr id="248" name="Google Shape;2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that we know that foreign keys are used to create relationships between tables. In this session, we are going to deep-dive into table relationships and explore the different types of table relationships.</a:t>
            </a:r>
            <a:endParaRPr/>
          </a:p>
        </p:txBody>
      </p:sp>
      <p:sp>
        <p:nvSpPr>
          <p:cNvPr id="270" name="Google Shape;2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SQL databases, usually we will categorize data into different types, and for each types of data, we will setup a new table for them. For example, we would put movie details and movies ratings into different tables. It’s obvious that both move details and movies ratings belongs to the same movie, so for sure there are some sort of relationships between them. As a data analyst, it’s essential for us to understand all different types of relationships in databases.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30" name="Google Shape;3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Luckily, there are only 3 types of table relationships and they are all quite easy to understand. The types are named “one-to-one” relationships, “one-to-many relationships”, and “many to many relationships”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 guess you can already guess what they actually mean already. Let’s deep dive into each of them now! </a:t>
            </a:r>
            <a:endParaRPr/>
          </a:p>
        </p:txBody>
      </p:sp>
      <p:sp>
        <p:nvSpPr>
          <p:cNvPr id="343" name="Google Shape;3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b242ad1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b242ad1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b242ad1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b242ad1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b242ad1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b242ad1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b242ad1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b242ad1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b242ad1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b242ad1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b242ad1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b242ad1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b242ad1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b242ad1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b242ad1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b242ad1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b242ad1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b242ad1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b242ad1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b242ad1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b242ad1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b242ad1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b242ad1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b242ad1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b242ad1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b242ad1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b242ad1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b242ad1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b242ad1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b242ad1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b242ad1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b242ad1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b242ad1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b242ad1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b242ad1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b242ad1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b242ad1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b242ad1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b242ad1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b242ad1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b242ad1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b242ad1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b242ad1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b242ad1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b242ad1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b242ad1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b242ad1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b242ad1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b242ad1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b242ad1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b242ad1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b242ad1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b242ad1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b242ad1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b242ad1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b242ad1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b242ad1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b242ad1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b242ad1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b242ad1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b242ad1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b242ad1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b242ad1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b242ad1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b242ad1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b242ad1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b242ad1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b242ad1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b242ad1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pic>
        <p:nvPicPr>
          <p:cNvPr id="99" name="Google Shape;99;g2ec6f263bf7_0_0"/>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0" name="Google Shape;100;g2ec6f263bf7_0_0"/>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g2ec6f263bf7_0_0"/>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3</a:t>
            </a:r>
            <a:r>
              <a:rPr b="1" i="0" lang="en-US" sz="4400" u="none" cap="none" strike="noStrike">
                <a:solidFill>
                  <a:srgbClr val="F0EFEE"/>
                </a:solidFill>
                <a:latin typeface="Arial"/>
                <a:ea typeface="Arial"/>
                <a:cs typeface="Arial"/>
                <a:sym typeface="Arial"/>
              </a:rPr>
              <a:t>.7</a:t>
            </a:r>
            <a:endParaRPr b="1" i="0" sz="4400" u="none" cap="none" strike="noStrike">
              <a:solidFill>
                <a:srgbClr val="3E4754"/>
              </a:solidFill>
              <a:latin typeface="Arial"/>
              <a:ea typeface="Arial"/>
              <a:cs typeface="Arial"/>
              <a:sym typeface="Arial"/>
            </a:endParaRPr>
          </a:p>
        </p:txBody>
      </p:sp>
      <p:sp>
        <p:nvSpPr>
          <p:cNvPr id="102" name="Google Shape;102;g2ec6f263bf7_0_0"/>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chemeClr val="lt1"/>
                </a:solidFill>
                <a:latin typeface="Arial"/>
                <a:ea typeface="Arial"/>
                <a:cs typeface="Arial"/>
                <a:sym typeface="Arial"/>
              </a:rPr>
              <a:t>Table Relationships</a:t>
            </a:r>
            <a:endParaRPr b="0" i="0" sz="2800" u="none" cap="none" strike="noStrike">
              <a:solidFill>
                <a:srgbClr val="F0EFEE"/>
              </a:solidFill>
              <a:latin typeface="Arial"/>
              <a:ea typeface="Arial"/>
              <a:cs typeface="Arial"/>
              <a:sym typeface="Arial"/>
            </a:endParaRPr>
          </a:p>
        </p:txBody>
      </p:sp>
      <p:cxnSp>
        <p:nvCxnSpPr>
          <p:cNvPr id="103" name="Google Shape;103;g2ec6f263bf7_0_0"/>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0"/>
          <p:cNvSpPr txBox="1"/>
          <p:nvPr>
            <p:ph idx="1" type="body"/>
          </p:nvPr>
        </p:nvSpPr>
        <p:spPr>
          <a:xfrm>
            <a:off x="3282300" y="1207300"/>
            <a:ext cx="7624200" cy="25497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One-to-One relationship are usually used to separate a big table into two, or attaching additional data to a record.</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E.g. </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US" sz="1600">
                <a:latin typeface="Arial"/>
                <a:ea typeface="Arial"/>
                <a:cs typeface="Arial"/>
                <a:sym typeface="Arial"/>
              </a:rPr>
              <a:t>users and users_profile (separate a big users table to users and users_profile)</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US" sz="1600">
                <a:latin typeface="Arial"/>
                <a:ea typeface="Arial"/>
                <a:cs typeface="Arial"/>
                <a:sym typeface="Arial"/>
              </a:rPr>
              <a:t>citizens and passport_info (attaching passport_info to citizen)</a:t>
            </a:r>
            <a:endParaRPr sz="1600">
              <a:latin typeface="Arial"/>
              <a:ea typeface="Arial"/>
              <a:cs typeface="Arial"/>
              <a:sym typeface="Arial"/>
            </a:endParaRPr>
          </a:p>
        </p:txBody>
      </p:sp>
      <p:sp>
        <p:nvSpPr>
          <p:cNvPr id="370" name="Google Shape;370;p10"/>
          <p:cNvSpPr/>
          <p:nvPr/>
        </p:nvSpPr>
        <p:spPr>
          <a:xfrm rot="5400000">
            <a:off x="-1676513" y="1660088"/>
            <a:ext cx="6858000" cy="3537825"/>
          </a:xfrm>
          <a:prstGeom prst="flowChartManualInput">
            <a:avLst/>
          </a:prstGeom>
          <a:solidFill>
            <a:srgbClr val="FCE5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1" name="Google Shape;371;p10"/>
          <p:cNvSpPr txBox="1"/>
          <p:nvPr/>
        </p:nvSpPr>
        <p:spPr>
          <a:xfrm>
            <a:off x="3665175" y="146200"/>
            <a:ext cx="69447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One-to-One Relationship</a:t>
            </a:r>
            <a:endParaRPr b="0" i="0" sz="3500" u="none" cap="none" strike="noStrike">
              <a:solidFill>
                <a:srgbClr val="3E4754"/>
              </a:solidFill>
              <a:latin typeface="Arial"/>
              <a:ea typeface="Arial"/>
              <a:cs typeface="Arial"/>
              <a:sym typeface="Arial"/>
            </a:endParaRPr>
          </a:p>
        </p:txBody>
      </p:sp>
      <p:graphicFrame>
        <p:nvGraphicFramePr>
          <p:cNvPr id="372" name="Google Shape;372;p10"/>
          <p:cNvGraphicFramePr/>
          <p:nvPr/>
        </p:nvGraphicFramePr>
        <p:xfrm>
          <a:off x="3282325" y="4147838"/>
          <a:ext cx="3000000" cy="3000000"/>
        </p:xfrm>
        <a:graphic>
          <a:graphicData uri="http://schemas.openxmlformats.org/drawingml/2006/table">
            <a:tbl>
              <a:tblPr>
                <a:noFill/>
                <a:tableStyleId>{ACC92ABC-D8F2-4088-B734-17F7EA86A0D3}</a:tableStyleId>
              </a:tblPr>
              <a:tblGrid>
                <a:gridCol w="382850"/>
                <a:gridCol w="997125"/>
                <a:gridCol w="1157725"/>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First_name</a:t>
                      </a:r>
                      <a:endParaRPr b="1"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Last_Name</a:t>
                      </a:r>
                      <a:endParaRPr b="1" sz="1200" u="none" cap="none" strike="noStrike">
                        <a:solidFill>
                          <a:schemeClr val="dk1"/>
                        </a:solidFill>
                        <a:latin typeface="Arial"/>
                        <a:ea typeface="Arial"/>
                        <a:cs typeface="Arial"/>
                        <a:sym typeface="Arial"/>
                      </a:endParaRPr>
                    </a:p>
                  </a:txBody>
                  <a:tcPr marT="91425" marB="91425" marR="91425" marL="91425">
                    <a:solidFill>
                      <a:schemeClr val="lt1"/>
                    </a:solidFill>
                  </a:tcPr>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Darren</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Chiu</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Peter</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Chow</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Michelle</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Ling</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Anthony</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Chiu</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r>
            </a:tbl>
          </a:graphicData>
        </a:graphic>
      </p:graphicFrame>
      <p:sp>
        <p:nvSpPr>
          <p:cNvPr id="373" name="Google Shape;373;p10"/>
          <p:cNvSpPr txBox="1"/>
          <p:nvPr/>
        </p:nvSpPr>
        <p:spPr>
          <a:xfrm>
            <a:off x="3300025" y="3668238"/>
            <a:ext cx="25023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users</a:t>
            </a:r>
            <a:endParaRPr b="1" i="0" sz="1800" u="none" cap="none" strike="noStrike">
              <a:solidFill>
                <a:schemeClr val="dk1"/>
              </a:solidFill>
              <a:latin typeface="Arial"/>
              <a:ea typeface="Arial"/>
              <a:cs typeface="Arial"/>
              <a:sym typeface="Arial"/>
            </a:endParaRPr>
          </a:p>
        </p:txBody>
      </p:sp>
      <p:graphicFrame>
        <p:nvGraphicFramePr>
          <p:cNvPr id="374" name="Google Shape;374;p10"/>
          <p:cNvGraphicFramePr/>
          <p:nvPr/>
        </p:nvGraphicFramePr>
        <p:xfrm>
          <a:off x="6075950" y="4147825"/>
          <a:ext cx="3000000" cy="3000000"/>
        </p:xfrm>
        <a:graphic>
          <a:graphicData uri="http://schemas.openxmlformats.org/drawingml/2006/table">
            <a:tbl>
              <a:tblPr>
                <a:noFill/>
                <a:tableStyleId>{ACC92ABC-D8F2-4088-B734-17F7EA86A0D3}</a:tableStyleId>
              </a:tblPr>
              <a:tblGrid>
                <a:gridCol w="773250"/>
                <a:gridCol w="832125"/>
                <a:gridCol w="1123650"/>
                <a:gridCol w="1617250"/>
                <a:gridCol w="1370450"/>
              </a:tblGrid>
              <a:tr h="313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User_id</a:t>
                      </a:r>
                      <a:endParaRPr b="1"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Gender</a:t>
                      </a:r>
                      <a:endParaRPr b="1"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Country</a:t>
                      </a:r>
                      <a:endParaRPr b="1"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Last_Online</a:t>
                      </a:r>
                      <a:endParaRPr b="1"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Number of Posts</a:t>
                      </a:r>
                      <a:endParaRPr b="1" sz="1200" u="none" cap="none" strike="noStrike">
                        <a:solidFill>
                          <a:schemeClr val="dk1"/>
                        </a:solidFill>
                        <a:latin typeface="Arial"/>
                        <a:ea typeface="Arial"/>
                        <a:cs typeface="Arial"/>
                        <a:sym typeface="Arial"/>
                      </a:endParaRPr>
                    </a:p>
                  </a:txBody>
                  <a:tcPr marT="91425" marB="91425" marR="91425" marL="91425">
                    <a:solidFill>
                      <a:schemeClr val="lt1"/>
                    </a:solidFill>
                  </a:tcPr>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M</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Hong Kong</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2019-12-06</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M</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Japan</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2019-12-05</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F</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Malaysia</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2019-12-07</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6</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M</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Hong Kong</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2019-12-06</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5</a:t>
                      </a:r>
                      <a:endParaRPr sz="1200" u="none" cap="none" strike="noStrike">
                        <a:solidFill>
                          <a:schemeClr val="dk1"/>
                        </a:solidFill>
                        <a:latin typeface="Arial"/>
                        <a:ea typeface="Arial"/>
                        <a:cs typeface="Arial"/>
                        <a:sym typeface="Arial"/>
                      </a:endParaRPr>
                    </a:p>
                  </a:txBody>
                  <a:tcPr marT="91425" marB="91425" marR="91425" marL="91425">
                    <a:solidFill>
                      <a:schemeClr val="lt1"/>
                    </a:solidFill>
                  </a:tcPr>
                </a:tc>
              </a:tr>
            </a:tbl>
          </a:graphicData>
        </a:graphic>
      </p:graphicFrame>
      <p:sp>
        <p:nvSpPr>
          <p:cNvPr id="375" name="Google Shape;375;p10"/>
          <p:cNvSpPr txBox="1"/>
          <p:nvPr/>
        </p:nvSpPr>
        <p:spPr>
          <a:xfrm>
            <a:off x="7683163" y="3668238"/>
            <a:ext cx="25023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users_profile</a:t>
            </a:r>
            <a:endParaRPr b="1" i="0" sz="2000" u="none" cap="none" strike="noStrike">
              <a:solidFill>
                <a:srgbClr val="000000"/>
              </a:solidFill>
              <a:latin typeface="Arial"/>
              <a:ea typeface="Arial"/>
              <a:cs typeface="Arial"/>
              <a:sym typeface="Arial"/>
            </a:endParaRPr>
          </a:p>
        </p:txBody>
      </p:sp>
      <p:pic>
        <p:nvPicPr>
          <p:cNvPr id="376" name="Google Shape;376;p10"/>
          <p:cNvPicPr preferRelativeResize="0"/>
          <p:nvPr/>
        </p:nvPicPr>
        <p:blipFill rotWithShape="1">
          <a:blip r:embed="rId3">
            <a:alphaModFix/>
          </a:blip>
          <a:srcRect b="0" l="0" r="0" t="0"/>
          <a:stretch/>
        </p:blipFill>
        <p:spPr>
          <a:xfrm>
            <a:off x="1158805" y="4697342"/>
            <a:ext cx="935535" cy="935533"/>
          </a:xfrm>
          <a:prstGeom prst="rect">
            <a:avLst/>
          </a:prstGeom>
          <a:noFill/>
          <a:ln>
            <a:noFill/>
          </a:ln>
        </p:spPr>
      </p:pic>
      <p:pic>
        <p:nvPicPr>
          <p:cNvPr id="377" name="Google Shape;377;p10"/>
          <p:cNvPicPr preferRelativeResize="0"/>
          <p:nvPr/>
        </p:nvPicPr>
        <p:blipFill rotWithShape="1">
          <a:blip r:embed="rId4">
            <a:alphaModFix/>
          </a:blip>
          <a:srcRect b="0" l="0" r="0" t="0"/>
          <a:stretch/>
        </p:blipFill>
        <p:spPr>
          <a:xfrm>
            <a:off x="1158820" y="1766775"/>
            <a:ext cx="935535" cy="935533"/>
          </a:xfrm>
          <a:prstGeom prst="rect">
            <a:avLst/>
          </a:prstGeom>
          <a:noFill/>
          <a:ln>
            <a:noFill/>
          </a:ln>
        </p:spPr>
      </p:pic>
      <p:cxnSp>
        <p:nvCxnSpPr>
          <p:cNvPr id="378" name="Google Shape;378;p10"/>
          <p:cNvCxnSpPr/>
          <p:nvPr/>
        </p:nvCxnSpPr>
        <p:spPr>
          <a:xfrm>
            <a:off x="1626587" y="2778508"/>
            <a:ext cx="0" cy="1743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1"/>
          <p:cNvSpPr/>
          <p:nvPr/>
        </p:nvSpPr>
        <p:spPr>
          <a:xfrm rot="5400000">
            <a:off x="-1676513" y="1660088"/>
            <a:ext cx="6858000" cy="3537825"/>
          </a:xfrm>
          <a:prstGeom prst="flowChartManualInput">
            <a:avLst/>
          </a:prstGeom>
          <a:solidFill>
            <a:srgbClr val="D9D2E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84" name="Google Shape;384;p11"/>
          <p:cNvPicPr preferRelativeResize="0"/>
          <p:nvPr/>
        </p:nvPicPr>
        <p:blipFill rotWithShape="1">
          <a:blip r:embed="rId3">
            <a:alphaModFix/>
          </a:blip>
          <a:srcRect b="0" l="0" r="0" t="0"/>
          <a:stretch/>
        </p:blipFill>
        <p:spPr>
          <a:xfrm>
            <a:off x="691692" y="4697342"/>
            <a:ext cx="935535" cy="935533"/>
          </a:xfrm>
          <a:prstGeom prst="rect">
            <a:avLst/>
          </a:prstGeom>
          <a:noFill/>
          <a:ln>
            <a:noFill/>
          </a:ln>
        </p:spPr>
      </p:pic>
      <p:pic>
        <p:nvPicPr>
          <p:cNvPr id="385" name="Google Shape;385;p11"/>
          <p:cNvPicPr preferRelativeResize="0"/>
          <p:nvPr/>
        </p:nvPicPr>
        <p:blipFill rotWithShape="1">
          <a:blip r:embed="rId4">
            <a:alphaModFix/>
          </a:blip>
          <a:srcRect b="0" l="0" r="0" t="0"/>
          <a:stretch/>
        </p:blipFill>
        <p:spPr>
          <a:xfrm>
            <a:off x="1158820" y="1766775"/>
            <a:ext cx="935535" cy="935533"/>
          </a:xfrm>
          <a:prstGeom prst="rect">
            <a:avLst/>
          </a:prstGeom>
          <a:noFill/>
          <a:ln>
            <a:noFill/>
          </a:ln>
        </p:spPr>
      </p:pic>
      <p:cxnSp>
        <p:nvCxnSpPr>
          <p:cNvPr id="386" name="Google Shape;386;p11"/>
          <p:cNvCxnSpPr/>
          <p:nvPr/>
        </p:nvCxnSpPr>
        <p:spPr>
          <a:xfrm>
            <a:off x="1626587" y="2778508"/>
            <a:ext cx="0" cy="1743000"/>
          </a:xfrm>
          <a:prstGeom prst="straightConnector1">
            <a:avLst/>
          </a:prstGeom>
          <a:noFill/>
          <a:ln cap="flat" cmpd="sng" w="9525">
            <a:solidFill>
              <a:schemeClr val="dk2"/>
            </a:solidFill>
            <a:prstDash val="solid"/>
            <a:round/>
            <a:headEnd len="sm" w="sm" type="none"/>
            <a:tailEnd len="med" w="med" type="triangle"/>
          </a:ln>
        </p:spPr>
      </p:cxnSp>
      <p:sp>
        <p:nvSpPr>
          <p:cNvPr id="387" name="Google Shape;387;p11"/>
          <p:cNvSpPr txBox="1"/>
          <p:nvPr>
            <p:ph idx="1" type="body"/>
          </p:nvPr>
        </p:nvSpPr>
        <p:spPr>
          <a:xfrm>
            <a:off x="3350150" y="1207300"/>
            <a:ext cx="7556400" cy="14949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One-to-Many relationship usually refers to ownership relationships</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E.g. </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US" sz="1600">
                <a:latin typeface="Arial"/>
                <a:ea typeface="Arial"/>
                <a:cs typeface="Arial"/>
                <a:sym typeface="Arial"/>
              </a:rPr>
              <a:t>users and users_uploads (users owning multiple file uploaded)</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US" sz="1600">
                <a:latin typeface="Arial"/>
                <a:ea typeface="Arial"/>
                <a:cs typeface="Arial"/>
                <a:sym typeface="Arial"/>
              </a:rPr>
              <a:t>country and states (country owning multiple states)</a:t>
            </a:r>
            <a:endParaRPr sz="1600">
              <a:latin typeface="Arial"/>
              <a:ea typeface="Arial"/>
              <a:cs typeface="Arial"/>
              <a:sym typeface="Arial"/>
            </a:endParaRPr>
          </a:p>
        </p:txBody>
      </p:sp>
      <p:sp>
        <p:nvSpPr>
          <p:cNvPr id="388" name="Google Shape;388;p11"/>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One-to-Many relationship</a:t>
            </a:r>
            <a:endParaRPr b="0" i="0" sz="3500" u="none" cap="none" strike="noStrike">
              <a:solidFill>
                <a:srgbClr val="3E4754"/>
              </a:solidFill>
              <a:latin typeface="Arial"/>
              <a:ea typeface="Arial"/>
              <a:cs typeface="Arial"/>
              <a:sym typeface="Arial"/>
            </a:endParaRPr>
          </a:p>
        </p:txBody>
      </p:sp>
      <p:graphicFrame>
        <p:nvGraphicFramePr>
          <p:cNvPr id="389" name="Google Shape;389;p11"/>
          <p:cNvGraphicFramePr/>
          <p:nvPr/>
        </p:nvGraphicFramePr>
        <p:xfrm>
          <a:off x="3566900" y="3890550"/>
          <a:ext cx="3000000" cy="3000000"/>
        </p:xfrm>
        <a:graphic>
          <a:graphicData uri="http://schemas.openxmlformats.org/drawingml/2006/table">
            <a:tbl>
              <a:tblPr>
                <a:noFill/>
                <a:tableStyleId>{ACC92ABC-D8F2-4088-B734-17F7EA86A0D3}</a:tableStyleId>
              </a:tblPr>
              <a:tblGrid>
                <a:gridCol w="382850"/>
                <a:gridCol w="997125"/>
                <a:gridCol w="1157725"/>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First_name</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Last_Name</a:t>
                      </a:r>
                      <a:endParaRPr b="1"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highlight>
                            <a:schemeClr val="accent4"/>
                          </a:highlight>
                          <a:latin typeface="Arial"/>
                          <a:ea typeface="Arial"/>
                          <a:cs typeface="Arial"/>
                          <a:sym typeface="Arial"/>
                        </a:rPr>
                        <a:t>1</a:t>
                      </a:r>
                      <a:endParaRPr sz="1200" u="none" cap="none" strike="noStrike">
                        <a:solidFill>
                          <a:schemeClr val="dk1"/>
                        </a:solidFill>
                        <a:highlight>
                          <a:schemeClr val="accent4"/>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Darren</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Chiu</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highlight>
                            <a:schemeClr val="accent3"/>
                          </a:highlight>
                          <a:latin typeface="Arial"/>
                          <a:ea typeface="Arial"/>
                          <a:cs typeface="Arial"/>
                          <a:sym typeface="Arial"/>
                        </a:rPr>
                        <a:t>2</a:t>
                      </a:r>
                      <a:endParaRPr sz="1200" u="none" cap="none" strike="noStrike">
                        <a:solidFill>
                          <a:schemeClr val="dk1"/>
                        </a:solidFill>
                        <a:highlight>
                          <a:schemeClr val="accent3"/>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Peter</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Chow</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highlight>
                            <a:schemeClr val="accent6"/>
                          </a:highlight>
                          <a:latin typeface="Arial"/>
                          <a:ea typeface="Arial"/>
                          <a:cs typeface="Arial"/>
                          <a:sym typeface="Arial"/>
                        </a:rPr>
                        <a:t>3</a:t>
                      </a:r>
                      <a:endParaRPr sz="1200" u="none" cap="none" strike="noStrike">
                        <a:solidFill>
                          <a:schemeClr val="dk1"/>
                        </a:solidFill>
                        <a:highlight>
                          <a:schemeClr val="accent6"/>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Michelle</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Ling</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Anthony</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Chiu</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390" name="Google Shape;390;p11"/>
          <p:cNvSpPr txBox="1"/>
          <p:nvPr/>
        </p:nvSpPr>
        <p:spPr>
          <a:xfrm>
            <a:off x="3584600" y="3410950"/>
            <a:ext cx="25023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users</a:t>
            </a:r>
            <a:endParaRPr b="1" i="0" sz="1800" u="none" cap="none" strike="noStrike">
              <a:solidFill>
                <a:schemeClr val="dk1"/>
              </a:solidFill>
              <a:latin typeface="Arial"/>
              <a:ea typeface="Arial"/>
              <a:cs typeface="Arial"/>
              <a:sym typeface="Arial"/>
            </a:endParaRPr>
          </a:p>
        </p:txBody>
      </p:sp>
      <p:sp>
        <p:nvSpPr>
          <p:cNvPr id="391" name="Google Shape;391;p11"/>
          <p:cNvSpPr txBox="1"/>
          <p:nvPr/>
        </p:nvSpPr>
        <p:spPr>
          <a:xfrm>
            <a:off x="7967738" y="3018550"/>
            <a:ext cx="25023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users_uploads</a:t>
            </a:r>
            <a:endParaRPr b="1" i="0" sz="2000" u="none" cap="none" strike="noStrike">
              <a:solidFill>
                <a:srgbClr val="000000"/>
              </a:solidFill>
              <a:latin typeface="Arial"/>
              <a:ea typeface="Arial"/>
              <a:cs typeface="Arial"/>
              <a:sym typeface="Arial"/>
            </a:endParaRPr>
          </a:p>
        </p:txBody>
      </p:sp>
      <p:graphicFrame>
        <p:nvGraphicFramePr>
          <p:cNvPr id="392" name="Google Shape;392;p11"/>
          <p:cNvGraphicFramePr/>
          <p:nvPr/>
        </p:nvGraphicFramePr>
        <p:xfrm>
          <a:off x="6724200" y="3526725"/>
          <a:ext cx="3000000" cy="3000000"/>
        </p:xfrm>
        <a:graphic>
          <a:graphicData uri="http://schemas.openxmlformats.org/drawingml/2006/table">
            <a:tbl>
              <a:tblPr>
                <a:noFill/>
                <a:tableStyleId>{ACC92ABC-D8F2-4088-B734-17F7EA86A0D3}</a:tableStyleId>
              </a:tblPr>
              <a:tblGrid>
                <a:gridCol w="807050"/>
                <a:gridCol w="786000"/>
                <a:gridCol w="912750"/>
                <a:gridCol w="1741300"/>
              </a:tblGrid>
              <a:tr h="2099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User_id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Post_ID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Image</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Text</a:t>
                      </a:r>
                      <a:endParaRPr b="1"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highlight>
                            <a:schemeClr val="accent4"/>
                          </a:highlight>
                          <a:latin typeface="Arial"/>
                          <a:ea typeface="Arial"/>
                          <a:cs typeface="Arial"/>
                          <a:sym typeface="Arial"/>
                        </a:rPr>
                        <a:t>1</a:t>
                      </a:r>
                      <a:endParaRPr sz="1200" u="none" cap="none" strike="noStrike">
                        <a:solidFill>
                          <a:schemeClr val="dk1"/>
                        </a:solidFill>
                        <a:highlight>
                          <a:schemeClr val="accent4"/>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img1.jpg</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This is my first post.</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highlight>
                            <a:schemeClr val="accent3"/>
                          </a:highlight>
                          <a:latin typeface="Arial"/>
                          <a:ea typeface="Arial"/>
                          <a:cs typeface="Arial"/>
                          <a:sym typeface="Arial"/>
                        </a:rPr>
                        <a:t>2</a:t>
                      </a:r>
                      <a:endParaRPr sz="1200" u="none" cap="none" strike="noStrike">
                        <a:solidFill>
                          <a:schemeClr val="dk1"/>
                        </a:solidFill>
                        <a:highlight>
                          <a:schemeClr val="accent3"/>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img2.jpg</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Hi Everyone!</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highlight>
                            <a:schemeClr val="accent6"/>
                          </a:highlight>
                          <a:latin typeface="Arial"/>
                          <a:ea typeface="Arial"/>
                          <a:cs typeface="Arial"/>
                          <a:sym typeface="Arial"/>
                        </a:rPr>
                        <a:t>3</a:t>
                      </a:r>
                      <a:endParaRPr sz="1200" u="none" cap="none" strike="noStrike">
                        <a:solidFill>
                          <a:schemeClr val="dk1"/>
                        </a:solidFill>
                        <a:highlight>
                          <a:schemeClr val="accent6"/>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img3.jpg</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Please follow my page!</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highlight>
                            <a:schemeClr val="accent4"/>
                          </a:highlight>
                          <a:latin typeface="Arial"/>
                          <a:ea typeface="Arial"/>
                          <a:cs typeface="Arial"/>
                          <a:sym typeface="Arial"/>
                        </a:rPr>
                        <a:t>1</a:t>
                      </a:r>
                      <a:endParaRPr sz="1200" u="none" cap="none" strike="noStrike">
                        <a:solidFill>
                          <a:schemeClr val="dk1"/>
                        </a:solidFill>
                        <a:highlight>
                          <a:schemeClr val="accent4"/>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img4.jpg</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Another post!</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highlight>
                            <a:schemeClr val="accent3"/>
                          </a:highlight>
                          <a:latin typeface="Arial"/>
                          <a:ea typeface="Arial"/>
                          <a:cs typeface="Arial"/>
                          <a:sym typeface="Arial"/>
                        </a:rPr>
                        <a:t>2</a:t>
                      </a:r>
                      <a:endParaRPr sz="1200" u="none" cap="none" strike="noStrike">
                        <a:solidFill>
                          <a:schemeClr val="dk1"/>
                        </a:solidFill>
                        <a:highlight>
                          <a:schemeClr val="accent3"/>
                        </a:highlight>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5</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img5.jpg</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I love posting!</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cxnSp>
        <p:nvCxnSpPr>
          <p:cNvPr id="393" name="Google Shape;393;p11"/>
          <p:cNvCxnSpPr/>
          <p:nvPr/>
        </p:nvCxnSpPr>
        <p:spPr>
          <a:xfrm flipH="1" rot="10800000">
            <a:off x="6116850" y="4079250"/>
            <a:ext cx="600300" cy="366000"/>
          </a:xfrm>
          <a:prstGeom prst="straightConnector1">
            <a:avLst/>
          </a:prstGeom>
          <a:noFill/>
          <a:ln cap="flat" cmpd="sng" w="28575">
            <a:solidFill>
              <a:schemeClr val="accent4"/>
            </a:solidFill>
            <a:prstDash val="solid"/>
            <a:round/>
            <a:headEnd len="sm" w="sm" type="none"/>
            <a:tailEnd len="med" w="med" type="triangle"/>
          </a:ln>
        </p:spPr>
      </p:cxnSp>
      <p:cxnSp>
        <p:nvCxnSpPr>
          <p:cNvPr id="394" name="Google Shape;394;p11"/>
          <p:cNvCxnSpPr/>
          <p:nvPr/>
        </p:nvCxnSpPr>
        <p:spPr>
          <a:xfrm>
            <a:off x="6125850" y="4448425"/>
            <a:ext cx="593100" cy="741300"/>
          </a:xfrm>
          <a:prstGeom prst="straightConnector1">
            <a:avLst/>
          </a:prstGeom>
          <a:noFill/>
          <a:ln cap="flat" cmpd="sng" w="28575">
            <a:solidFill>
              <a:schemeClr val="accent4"/>
            </a:solidFill>
            <a:prstDash val="solid"/>
            <a:round/>
            <a:headEnd len="sm" w="sm" type="none"/>
            <a:tailEnd len="med" w="med" type="triangle"/>
          </a:ln>
        </p:spPr>
      </p:cxnSp>
      <p:cxnSp>
        <p:nvCxnSpPr>
          <p:cNvPr id="395" name="Google Shape;395;p11"/>
          <p:cNvCxnSpPr/>
          <p:nvPr/>
        </p:nvCxnSpPr>
        <p:spPr>
          <a:xfrm flipH="1" rot="10800000">
            <a:off x="6126225" y="4448475"/>
            <a:ext cx="592800" cy="691200"/>
          </a:xfrm>
          <a:prstGeom prst="straightConnector1">
            <a:avLst/>
          </a:prstGeom>
          <a:noFill/>
          <a:ln cap="flat" cmpd="sng" w="28575">
            <a:solidFill>
              <a:schemeClr val="accent3"/>
            </a:solidFill>
            <a:prstDash val="solid"/>
            <a:round/>
            <a:headEnd len="sm" w="sm" type="none"/>
            <a:tailEnd len="med" w="med" type="triangle"/>
          </a:ln>
        </p:spPr>
      </p:cxnSp>
      <p:cxnSp>
        <p:nvCxnSpPr>
          <p:cNvPr id="396" name="Google Shape;396;p11"/>
          <p:cNvCxnSpPr/>
          <p:nvPr/>
        </p:nvCxnSpPr>
        <p:spPr>
          <a:xfrm>
            <a:off x="6135600" y="5149050"/>
            <a:ext cx="574200" cy="374400"/>
          </a:xfrm>
          <a:prstGeom prst="straightConnector1">
            <a:avLst/>
          </a:prstGeom>
          <a:noFill/>
          <a:ln cap="flat" cmpd="sng" w="28575">
            <a:solidFill>
              <a:schemeClr val="accent3"/>
            </a:solidFill>
            <a:prstDash val="solid"/>
            <a:round/>
            <a:headEnd len="sm" w="sm" type="none"/>
            <a:tailEnd len="med" w="med" type="triangle"/>
          </a:ln>
        </p:spPr>
      </p:cxnSp>
      <p:cxnSp>
        <p:nvCxnSpPr>
          <p:cNvPr id="397" name="Google Shape;397;p11"/>
          <p:cNvCxnSpPr/>
          <p:nvPr/>
        </p:nvCxnSpPr>
        <p:spPr>
          <a:xfrm flipH="1" rot="10800000">
            <a:off x="6126225" y="4819250"/>
            <a:ext cx="592800" cy="695700"/>
          </a:xfrm>
          <a:prstGeom prst="straightConnector1">
            <a:avLst/>
          </a:prstGeom>
          <a:noFill/>
          <a:ln cap="flat" cmpd="sng" w="28575">
            <a:solidFill>
              <a:schemeClr val="accent6"/>
            </a:solidFill>
            <a:prstDash val="solid"/>
            <a:round/>
            <a:headEnd len="sm" w="sm" type="none"/>
            <a:tailEnd len="med" w="med" type="triangle"/>
          </a:ln>
        </p:spPr>
      </p:cxnSp>
      <p:pic>
        <p:nvPicPr>
          <p:cNvPr id="398" name="Google Shape;398;p11"/>
          <p:cNvPicPr preferRelativeResize="0"/>
          <p:nvPr/>
        </p:nvPicPr>
        <p:blipFill rotWithShape="1">
          <a:blip r:embed="rId3">
            <a:alphaModFix/>
          </a:blip>
          <a:srcRect b="0" l="0" r="0" t="0"/>
          <a:stretch/>
        </p:blipFill>
        <p:spPr>
          <a:xfrm>
            <a:off x="1625942" y="4697342"/>
            <a:ext cx="935535" cy="9355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2"/>
          <p:cNvSpPr/>
          <p:nvPr/>
        </p:nvSpPr>
        <p:spPr>
          <a:xfrm rot="5400000">
            <a:off x="-1676513" y="1660088"/>
            <a:ext cx="6858000" cy="3537825"/>
          </a:xfrm>
          <a:prstGeom prst="flowChartManualInput">
            <a:avLst/>
          </a:prstGeom>
          <a:solidFill>
            <a:srgbClr val="D9EA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04" name="Google Shape;404;p12"/>
          <p:cNvPicPr preferRelativeResize="0"/>
          <p:nvPr/>
        </p:nvPicPr>
        <p:blipFill rotWithShape="1">
          <a:blip r:embed="rId3">
            <a:alphaModFix/>
          </a:blip>
          <a:srcRect b="0" l="0" r="0" t="0"/>
          <a:stretch/>
        </p:blipFill>
        <p:spPr>
          <a:xfrm>
            <a:off x="691692" y="4697342"/>
            <a:ext cx="935535" cy="935533"/>
          </a:xfrm>
          <a:prstGeom prst="rect">
            <a:avLst/>
          </a:prstGeom>
          <a:noFill/>
          <a:ln>
            <a:noFill/>
          </a:ln>
        </p:spPr>
      </p:pic>
      <p:pic>
        <p:nvPicPr>
          <p:cNvPr id="405" name="Google Shape;405;p12"/>
          <p:cNvPicPr preferRelativeResize="0"/>
          <p:nvPr/>
        </p:nvPicPr>
        <p:blipFill rotWithShape="1">
          <a:blip r:embed="rId4">
            <a:alphaModFix/>
          </a:blip>
          <a:srcRect b="0" l="0" r="0" t="0"/>
          <a:stretch/>
        </p:blipFill>
        <p:spPr>
          <a:xfrm>
            <a:off x="691045" y="1766775"/>
            <a:ext cx="935535" cy="935533"/>
          </a:xfrm>
          <a:prstGeom prst="rect">
            <a:avLst/>
          </a:prstGeom>
          <a:noFill/>
          <a:ln>
            <a:noFill/>
          </a:ln>
        </p:spPr>
      </p:pic>
      <p:cxnSp>
        <p:nvCxnSpPr>
          <p:cNvPr id="406" name="Google Shape;406;p12"/>
          <p:cNvCxnSpPr/>
          <p:nvPr/>
        </p:nvCxnSpPr>
        <p:spPr>
          <a:xfrm>
            <a:off x="1626587" y="2778508"/>
            <a:ext cx="0" cy="1743000"/>
          </a:xfrm>
          <a:prstGeom prst="straightConnector1">
            <a:avLst/>
          </a:prstGeom>
          <a:noFill/>
          <a:ln cap="flat" cmpd="sng" w="9525">
            <a:solidFill>
              <a:schemeClr val="dk2"/>
            </a:solidFill>
            <a:prstDash val="solid"/>
            <a:round/>
            <a:headEnd len="sm" w="sm" type="none"/>
            <a:tailEnd len="med" w="med" type="triangle"/>
          </a:ln>
        </p:spPr>
      </p:cxnSp>
      <p:pic>
        <p:nvPicPr>
          <p:cNvPr id="407" name="Google Shape;407;p12"/>
          <p:cNvPicPr preferRelativeResize="0"/>
          <p:nvPr/>
        </p:nvPicPr>
        <p:blipFill rotWithShape="1">
          <a:blip r:embed="rId3">
            <a:alphaModFix/>
          </a:blip>
          <a:srcRect b="0" l="0" r="0" t="0"/>
          <a:stretch/>
        </p:blipFill>
        <p:spPr>
          <a:xfrm>
            <a:off x="1625942" y="4697342"/>
            <a:ext cx="935535" cy="935533"/>
          </a:xfrm>
          <a:prstGeom prst="rect">
            <a:avLst/>
          </a:prstGeom>
          <a:noFill/>
          <a:ln>
            <a:noFill/>
          </a:ln>
        </p:spPr>
      </p:pic>
      <p:sp>
        <p:nvSpPr>
          <p:cNvPr id="408" name="Google Shape;408;p12"/>
          <p:cNvSpPr txBox="1"/>
          <p:nvPr>
            <p:ph idx="1" type="body"/>
          </p:nvPr>
        </p:nvSpPr>
        <p:spPr>
          <a:xfrm>
            <a:off x="3272800" y="1207300"/>
            <a:ext cx="6248100" cy="25497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Many-to-Many relationship usually refers to a membership between two categories of data</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E.g. </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US" sz="1600">
                <a:latin typeface="Arial"/>
                <a:ea typeface="Arial"/>
                <a:cs typeface="Arial"/>
                <a:sym typeface="Arial"/>
              </a:rPr>
              <a:t>movies and actors (each actor is a “member” of the multiple movies)</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US" sz="1600">
                <a:latin typeface="Arial"/>
                <a:ea typeface="Arial"/>
                <a:cs typeface="Arial"/>
                <a:sym typeface="Arial"/>
              </a:rPr>
              <a:t>desserts and ingredients (each ingredient is a “member of multiple dessert recipes)</a:t>
            </a:r>
            <a:endParaRPr sz="1600">
              <a:latin typeface="Arial"/>
              <a:ea typeface="Arial"/>
              <a:cs typeface="Arial"/>
              <a:sym typeface="Arial"/>
            </a:endParaRPr>
          </a:p>
        </p:txBody>
      </p:sp>
      <p:sp>
        <p:nvSpPr>
          <p:cNvPr id="409" name="Google Shape;409;p12"/>
          <p:cNvSpPr txBox="1"/>
          <p:nvPr/>
        </p:nvSpPr>
        <p:spPr>
          <a:xfrm>
            <a:off x="3681175" y="146200"/>
            <a:ext cx="78324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Many-to-Many relationship</a:t>
            </a:r>
            <a:endParaRPr b="0" i="0" sz="3500" u="none" cap="none" strike="noStrike">
              <a:solidFill>
                <a:srgbClr val="3E4754"/>
              </a:solidFill>
              <a:latin typeface="Arial"/>
              <a:ea typeface="Arial"/>
              <a:cs typeface="Arial"/>
              <a:sym typeface="Arial"/>
            </a:endParaRPr>
          </a:p>
        </p:txBody>
      </p:sp>
      <p:graphicFrame>
        <p:nvGraphicFramePr>
          <p:cNvPr id="410" name="Google Shape;410;p12"/>
          <p:cNvGraphicFramePr/>
          <p:nvPr/>
        </p:nvGraphicFramePr>
        <p:xfrm>
          <a:off x="3663475" y="4394400"/>
          <a:ext cx="3000000" cy="3000000"/>
        </p:xfrm>
        <a:graphic>
          <a:graphicData uri="http://schemas.openxmlformats.org/drawingml/2006/table">
            <a:tbl>
              <a:tblPr>
                <a:noFill/>
                <a:tableStyleId>{ACC92ABC-D8F2-4088-B734-17F7EA86A0D3}</a:tableStyleId>
              </a:tblPr>
              <a:tblGrid>
                <a:gridCol w="485650"/>
                <a:gridCol w="126490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movie_name</a:t>
                      </a:r>
                      <a:endParaRPr b="1"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Toy Story</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Star Wars</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411" name="Google Shape;411;p12"/>
          <p:cNvSpPr txBox="1"/>
          <p:nvPr/>
        </p:nvSpPr>
        <p:spPr>
          <a:xfrm>
            <a:off x="3681175" y="3914800"/>
            <a:ext cx="17505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Movies</a:t>
            </a:r>
            <a:endParaRPr b="1" i="0" sz="1800" u="none" cap="none" strike="noStrike">
              <a:solidFill>
                <a:schemeClr val="dk1"/>
              </a:solidFill>
              <a:latin typeface="Arial"/>
              <a:ea typeface="Arial"/>
              <a:cs typeface="Arial"/>
              <a:sym typeface="Arial"/>
            </a:endParaRPr>
          </a:p>
        </p:txBody>
      </p:sp>
      <p:graphicFrame>
        <p:nvGraphicFramePr>
          <p:cNvPr id="412" name="Google Shape;412;p12"/>
          <p:cNvGraphicFramePr/>
          <p:nvPr/>
        </p:nvGraphicFramePr>
        <p:xfrm>
          <a:off x="6122700" y="4389788"/>
          <a:ext cx="3000000" cy="3000000"/>
        </p:xfrm>
        <a:graphic>
          <a:graphicData uri="http://schemas.openxmlformats.org/drawingml/2006/table">
            <a:tbl>
              <a:tblPr>
                <a:noFill/>
                <a:tableStyleId>{ACC92ABC-D8F2-4088-B734-17F7EA86A0D3}</a:tableStyleId>
              </a:tblPr>
              <a:tblGrid>
                <a:gridCol w="487925"/>
                <a:gridCol w="1064050"/>
              </a:tblGrid>
              <a:tr h="2099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name</a:t>
                      </a:r>
                      <a:endParaRPr b="1"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Darren</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Anthony</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Peter</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Karl</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413" name="Google Shape;413;p12"/>
          <p:cNvSpPr txBox="1"/>
          <p:nvPr/>
        </p:nvSpPr>
        <p:spPr>
          <a:xfrm>
            <a:off x="5681250" y="3914788"/>
            <a:ext cx="19935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Actors</a:t>
            </a:r>
            <a:endParaRPr b="1" i="0" sz="1800" u="none" cap="none" strike="noStrike">
              <a:solidFill>
                <a:schemeClr val="dk1"/>
              </a:solidFill>
              <a:latin typeface="Arial"/>
              <a:ea typeface="Arial"/>
              <a:cs typeface="Arial"/>
              <a:sym typeface="Arial"/>
            </a:endParaRPr>
          </a:p>
        </p:txBody>
      </p:sp>
      <p:graphicFrame>
        <p:nvGraphicFramePr>
          <p:cNvPr id="414" name="Google Shape;414;p12"/>
          <p:cNvGraphicFramePr/>
          <p:nvPr/>
        </p:nvGraphicFramePr>
        <p:xfrm>
          <a:off x="9866650" y="2932263"/>
          <a:ext cx="3000000" cy="3000000"/>
        </p:xfrm>
        <a:graphic>
          <a:graphicData uri="http://schemas.openxmlformats.org/drawingml/2006/table">
            <a:tbl>
              <a:tblPr>
                <a:noFill/>
                <a:tableStyleId>{ACC92ABC-D8F2-4088-B734-17F7EA86A0D3}</a:tableStyleId>
              </a:tblPr>
              <a:tblGrid>
                <a:gridCol w="960175"/>
                <a:gridCol w="1033250"/>
              </a:tblGrid>
              <a:tr h="2099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movie_id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actor_id</a:t>
                      </a:r>
                      <a:endParaRPr b="1"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r>
              <a:tr h="2099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415" name="Google Shape;415;p12"/>
          <p:cNvSpPr txBox="1"/>
          <p:nvPr/>
        </p:nvSpPr>
        <p:spPr>
          <a:xfrm>
            <a:off x="9866650" y="2457263"/>
            <a:ext cx="19935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Movies_Actors</a:t>
            </a:r>
            <a:endParaRPr b="1" i="0" sz="1800" u="none" cap="none" strike="noStrike">
              <a:solidFill>
                <a:schemeClr val="dk1"/>
              </a:solidFill>
              <a:latin typeface="Arial"/>
              <a:ea typeface="Arial"/>
              <a:cs typeface="Arial"/>
              <a:sym typeface="Arial"/>
            </a:endParaRPr>
          </a:p>
        </p:txBody>
      </p:sp>
      <p:pic>
        <p:nvPicPr>
          <p:cNvPr id="416" name="Google Shape;416;p12"/>
          <p:cNvPicPr preferRelativeResize="0"/>
          <p:nvPr/>
        </p:nvPicPr>
        <p:blipFill rotWithShape="1">
          <a:blip r:embed="rId4">
            <a:alphaModFix/>
          </a:blip>
          <a:srcRect b="0" l="0" r="0" t="0"/>
          <a:stretch/>
        </p:blipFill>
        <p:spPr>
          <a:xfrm>
            <a:off x="1626570" y="1766775"/>
            <a:ext cx="935535" cy="935533"/>
          </a:xfrm>
          <a:prstGeom prst="rect">
            <a:avLst/>
          </a:prstGeom>
          <a:noFill/>
          <a:ln>
            <a:noFill/>
          </a:ln>
        </p:spPr>
      </p:pic>
      <p:cxnSp>
        <p:nvCxnSpPr>
          <p:cNvPr id="417" name="Google Shape;417;p12"/>
          <p:cNvCxnSpPr/>
          <p:nvPr/>
        </p:nvCxnSpPr>
        <p:spPr>
          <a:xfrm flipH="1">
            <a:off x="4068600" y="3141700"/>
            <a:ext cx="5875500" cy="1316100"/>
          </a:xfrm>
          <a:prstGeom prst="straightConnector1">
            <a:avLst/>
          </a:prstGeom>
          <a:noFill/>
          <a:ln cap="flat" cmpd="sng" w="28575">
            <a:solidFill>
              <a:schemeClr val="accent4"/>
            </a:solidFill>
            <a:prstDash val="solid"/>
            <a:round/>
            <a:headEnd len="sm" w="sm" type="none"/>
            <a:tailEnd len="med" w="med" type="triangle"/>
          </a:ln>
        </p:spPr>
      </p:cxnSp>
      <p:cxnSp>
        <p:nvCxnSpPr>
          <p:cNvPr id="418" name="Google Shape;418;p12"/>
          <p:cNvCxnSpPr/>
          <p:nvPr/>
        </p:nvCxnSpPr>
        <p:spPr>
          <a:xfrm flipH="1">
            <a:off x="6413250" y="3215850"/>
            <a:ext cx="4605900" cy="1362300"/>
          </a:xfrm>
          <a:prstGeom prst="straightConnector1">
            <a:avLst/>
          </a:prstGeom>
          <a:noFill/>
          <a:ln cap="flat" cmpd="sng" w="28575">
            <a:solidFill>
              <a:schemeClr val="accent3"/>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p2"/>
          <p:cNvSpPr txBox="1"/>
          <p:nvPr>
            <p:ph type="title"/>
          </p:nvPr>
        </p:nvSpPr>
        <p:spPr>
          <a:xfrm>
            <a:off x="7498700" y="1552500"/>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sp>
        <p:nvSpPr>
          <p:cNvPr id="110" name="Google Shape;110;p2"/>
          <p:cNvSpPr txBox="1"/>
          <p:nvPr>
            <p:ph idx="1" type="body"/>
          </p:nvPr>
        </p:nvSpPr>
        <p:spPr>
          <a:xfrm>
            <a:off x="7394800" y="2635200"/>
            <a:ext cx="3151800" cy="2292600"/>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Primary Key</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Foreign Key</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Relationships</a:t>
            </a:r>
            <a:endParaRPr sz="2400">
              <a:solidFill>
                <a:schemeClr val="lt1"/>
              </a:solidFill>
              <a:latin typeface="Arial"/>
              <a:ea typeface="Arial"/>
              <a:cs typeface="Arial"/>
              <a:sym typeface="Arial"/>
            </a:endParaRPr>
          </a:p>
        </p:txBody>
      </p:sp>
      <p:cxnSp>
        <p:nvCxnSpPr>
          <p:cNvPr id="111" name="Google Shape;111;p2"/>
          <p:cNvCxnSpPr/>
          <p:nvPr/>
        </p:nvCxnSpPr>
        <p:spPr>
          <a:xfrm>
            <a:off x="7394800" y="2431075"/>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p2"/>
          <p:cNvCxnSpPr/>
          <p:nvPr/>
        </p:nvCxnSpPr>
        <p:spPr>
          <a:xfrm>
            <a:off x="7394800" y="1471625"/>
            <a:ext cx="3151800" cy="0"/>
          </a:xfrm>
          <a:prstGeom prst="straightConnector1">
            <a:avLst/>
          </a:prstGeom>
          <a:noFill/>
          <a:ln cap="flat" cmpd="sng" w="9525">
            <a:solidFill>
              <a:schemeClr val="lt1"/>
            </a:solidFill>
            <a:prstDash val="solid"/>
            <a:round/>
            <a:headEnd len="sm" w="sm" type="none"/>
            <a:tailEnd len="sm" w="sm" type="none"/>
          </a:ln>
        </p:spPr>
      </p:cxnSp>
      <p:cxnSp>
        <p:nvCxnSpPr>
          <p:cNvPr id="113" name="Google Shape;113;p2"/>
          <p:cNvCxnSpPr/>
          <p:nvPr/>
        </p:nvCxnSpPr>
        <p:spPr>
          <a:xfrm>
            <a:off x="7394800" y="5604600"/>
            <a:ext cx="31518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Primary Key</a:t>
            </a:r>
            <a:endParaRPr>
              <a:solidFill>
                <a:schemeClr val="lt1"/>
              </a:solidFill>
              <a:latin typeface="Arial"/>
              <a:ea typeface="Arial"/>
              <a:cs typeface="Arial"/>
              <a:sym typeface="Arial"/>
            </a:endParaRPr>
          </a:p>
        </p:txBody>
      </p:sp>
      <p:sp>
        <p:nvSpPr>
          <p:cNvPr id="119" name="Google Shape;119;p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20" name="Google Shape;120;p3"/>
          <p:cNvGrpSpPr/>
          <p:nvPr/>
        </p:nvGrpSpPr>
        <p:grpSpPr>
          <a:xfrm>
            <a:off x="8923271" y="3307227"/>
            <a:ext cx="2993546" cy="2620037"/>
            <a:chOff x="5259751" y="732778"/>
            <a:chExt cx="6557604" cy="5739403"/>
          </a:xfrm>
        </p:grpSpPr>
        <p:grpSp>
          <p:nvGrpSpPr>
            <p:cNvPr id="121" name="Google Shape;121;p3"/>
            <p:cNvGrpSpPr/>
            <p:nvPr/>
          </p:nvGrpSpPr>
          <p:grpSpPr>
            <a:xfrm rot="-819746">
              <a:off x="7170211" y="1966797"/>
              <a:ext cx="818210" cy="1067033"/>
              <a:chOff x="7135192" y="1236172"/>
              <a:chExt cx="818214" cy="1067038"/>
            </a:xfrm>
          </p:grpSpPr>
          <p:sp>
            <p:nvSpPr>
              <p:cNvPr id="122" name="Google Shape;122;p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3" name="Google Shape;123;p3"/>
              <p:cNvGrpSpPr/>
              <p:nvPr/>
            </p:nvGrpSpPr>
            <p:grpSpPr>
              <a:xfrm>
                <a:off x="7135192" y="1625685"/>
                <a:ext cx="791271" cy="677525"/>
                <a:chOff x="1934025" y="1001650"/>
                <a:chExt cx="415300" cy="355600"/>
              </a:xfrm>
            </p:grpSpPr>
            <p:sp>
              <p:nvSpPr>
                <p:cNvPr id="124" name="Google Shape;124;p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p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 name="Google Shape;127;p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8" name="Google Shape;128;p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 name="Google Shape;129;p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30" name="Google Shape;130;p3"/>
            <p:cNvGrpSpPr/>
            <p:nvPr/>
          </p:nvGrpSpPr>
          <p:grpSpPr>
            <a:xfrm rot="929101">
              <a:off x="10666777" y="845650"/>
              <a:ext cx="970514" cy="919313"/>
              <a:chOff x="2583100" y="2973775"/>
              <a:chExt cx="461550" cy="437200"/>
            </a:xfrm>
          </p:grpSpPr>
          <p:sp>
            <p:nvSpPr>
              <p:cNvPr id="131" name="Google Shape;131;p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 name="Google Shape;132;p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3" name="Google Shape;133;p3"/>
            <p:cNvGrpSpPr/>
            <p:nvPr/>
          </p:nvGrpSpPr>
          <p:grpSpPr>
            <a:xfrm>
              <a:off x="5259751" y="5850496"/>
              <a:ext cx="836142" cy="621685"/>
              <a:chOff x="5247525" y="3007275"/>
              <a:chExt cx="517575" cy="384825"/>
            </a:xfrm>
          </p:grpSpPr>
          <p:sp>
            <p:nvSpPr>
              <p:cNvPr id="134" name="Google Shape;134;p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 name="Google Shape;135;p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6" name="Google Shape;136;p3"/>
            <p:cNvGrpSpPr/>
            <p:nvPr/>
          </p:nvGrpSpPr>
          <p:grpSpPr>
            <a:xfrm rot="-995577">
              <a:off x="8647544" y="3714912"/>
              <a:ext cx="874251" cy="717776"/>
              <a:chOff x="2599525" y="3688600"/>
              <a:chExt cx="428675" cy="351950"/>
            </a:xfrm>
          </p:grpSpPr>
          <p:sp>
            <p:nvSpPr>
              <p:cNvPr id="137" name="Google Shape;137;p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 name="Google Shape;139;p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3"/>
            <p:cNvGrpSpPr/>
            <p:nvPr/>
          </p:nvGrpSpPr>
          <p:grpSpPr>
            <a:xfrm>
              <a:off x="10447751" y="3460900"/>
              <a:ext cx="688381" cy="688381"/>
              <a:chOff x="5941025" y="3634400"/>
              <a:chExt cx="467650" cy="467650"/>
            </a:xfrm>
          </p:grpSpPr>
          <p:sp>
            <p:nvSpPr>
              <p:cNvPr id="141" name="Google Shape;141;p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p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p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5" name="Google Shape;145;p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6" name="Google Shape;146;p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7" name="Google Shape;147;p3"/>
            <p:cNvGrpSpPr/>
            <p:nvPr/>
          </p:nvGrpSpPr>
          <p:grpSpPr>
            <a:xfrm rot="-1150372">
              <a:off x="9034375" y="1570689"/>
              <a:ext cx="754925" cy="714869"/>
              <a:chOff x="5973900" y="318475"/>
              <a:chExt cx="401900" cy="380575"/>
            </a:xfrm>
          </p:grpSpPr>
          <p:sp>
            <p:nvSpPr>
              <p:cNvPr id="148" name="Google Shape;148;p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3"/>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 name="Google Shape;161;p3"/>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62" name="Google Shape;162;p3"/>
            <p:cNvGrpSpPr/>
            <p:nvPr/>
          </p:nvGrpSpPr>
          <p:grpSpPr>
            <a:xfrm rot="-2485038">
              <a:off x="7686107" y="5449622"/>
              <a:ext cx="833851" cy="799886"/>
              <a:chOff x="5233525" y="4954450"/>
              <a:chExt cx="538275" cy="516350"/>
            </a:xfrm>
          </p:grpSpPr>
          <p:sp>
            <p:nvSpPr>
              <p:cNvPr id="163" name="Google Shape;163;p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3"/>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3"/>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3"/>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3"/>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3" name="Google Shape;173;p3"/>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txBox="1"/>
          <p:nvPr>
            <p:ph idx="1" type="body"/>
          </p:nvPr>
        </p:nvSpPr>
        <p:spPr>
          <a:xfrm>
            <a:off x="3415800" y="1259925"/>
            <a:ext cx="6676200" cy="23847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An </a:t>
            </a:r>
            <a:r>
              <a:rPr b="1" i="1" lang="en-US" sz="1600">
                <a:latin typeface="Arial"/>
                <a:ea typeface="Arial"/>
                <a:cs typeface="Arial"/>
                <a:sym typeface="Arial"/>
              </a:rPr>
              <a:t>unique</a:t>
            </a:r>
            <a:r>
              <a:rPr lang="en-US" sz="1600">
                <a:latin typeface="Arial"/>
                <a:ea typeface="Arial"/>
                <a:cs typeface="Arial"/>
                <a:sym typeface="Arial"/>
              </a:rPr>
              <a:t> identifier of the records, kind of like an ID</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e.g. For a city, citizens’ names can be repeated. We add an id column to distinguish each citizen</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e.g. For an eCommerce Platform, purchases can be repeated. (same user purchases the same drink twice). So we’ll add a transaction_id to each purchase record</a:t>
            </a:r>
            <a:endParaRPr sz="1600">
              <a:latin typeface="Arial"/>
              <a:ea typeface="Arial"/>
              <a:cs typeface="Arial"/>
              <a:sym typeface="Arial"/>
            </a:endParaRPr>
          </a:p>
        </p:txBody>
      </p:sp>
      <p:sp>
        <p:nvSpPr>
          <p:cNvPr id="179" name="Google Shape;179;p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0" name="Google Shape;180;p4"/>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181" name="Google Shape;181;p4"/>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Primary Key (PK)</a:t>
            </a:r>
            <a:endParaRPr b="0" i="0" sz="3500" u="none" cap="none" strike="noStrike">
              <a:solidFill>
                <a:srgbClr val="3E4754"/>
              </a:solidFill>
              <a:latin typeface="Arial"/>
              <a:ea typeface="Arial"/>
              <a:cs typeface="Arial"/>
              <a:sym typeface="Arial"/>
            </a:endParaRPr>
          </a:p>
        </p:txBody>
      </p:sp>
      <p:graphicFrame>
        <p:nvGraphicFramePr>
          <p:cNvPr id="182" name="Google Shape;182;p4"/>
          <p:cNvGraphicFramePr/>
          <p:nvPr/>
        </p:nvGraphicFramePr>
        <p:xfrm>
          <a:off x="3809300" y="4066450"/>
          <a:ext cx="3000000" cy="3000000"/>
        </p:xfrm>
        <a:graphic>
          <a:graphicData uri="http://schemas.openxmlformats.org/drawingml/2006/table">
            <a:tbl>
              <a:tblPr>
                <a:noFill/>
                <a:tableStyleId>{ACC92ABC-D8F2-4088-B734-17F7EA86A0D3}</a:tableStyleId>
              </a:tblPr>
              <a:tblGrid>
                <a:gridCol w="382850"/>
                <a:gridCol w="997125"/>
                <a:gridCol w="1157725"/>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First_name</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Last_Name</a:t>
                      </a:r>
                      <a:endParaRPr b="1"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Darren</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Chiu</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Peter</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Chow</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Michelle</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Ling</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Anthony</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Chiu</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183" name="Google Shape;183;p4"/>
          <p:cNvSpPr txBox="1"/>
          <p:nvPr/>
        </p:nvSpPr>
        <p:spPr>
          <a:xfrm>
            <a:off x="3827000" y="3586850"/>
            <a:ext cx="25023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Citizen</a:t>
            </a:r>
            <a:endParaRPr b="1" i="0" sz="1800" u="none" cap="none" strike="noStrike">
              <a:solidFill>
                <a:schemeClr val="dk1"/>
              </a:solidFill>
              <a:latin typeface="Arial"/>
              <a:ea typeface="Arial"/>
              <a:cs typeface="Arial"/>
              <a:sym typeface="Arial"/>
            </a:endParaRPr>
          </a:p>
        </p:txBody>
      </p:sp>
      <p:graphicFrame>
        <p:nvGraphicFramePr>
          <p:cNvPr id="184" name="Google Shape;184;p4"/>
          <p:cNvGraphicFramePr/>
          <p:nvPr/>
        </p:nvGraphicFramePr>
        <p:xfrm>
          <a:off x="6781100" y="4066450"/>
          <a:ext cx="3000000" cy="3000000"/>
        </p:xfrm>
        <a:graphic>
          <a:graphicData uri="http://schemas.openxmlformats.org/drawingml/2006/table">
            <a:tbl>
              <a:tblPr>
                <a:noFill/>
                <a:tableStyleId>{ACC92ABC-D8F2-4088-B734-17F7EA86A0D3}</a:tableStyleId>
              </a:tblPr>
              <a:tblGrid>
                <a:gridCol w="1214800"/>
                <a:gridCol w="989650"/>
                <a:gridCol w="1183175"/>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Transaction_ID</a:t>
                      </a:r>
                      <a:endParaRPr b="1" sz="1200" u="none" cap="none" strike="noStrike">
                        <a:solidFill>
                          <a:schemeClr val="dk1"/>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User</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Product</a:t>
                      </a:r>
                      <a:endParaRPr b="1"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Darren</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Coke X 2</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Peter</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Burger X 2</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Anthony</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Chips</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Darren</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Coke X 2</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185" name="Google Shape;185;p4"/>
          <p:cNvSpPr txBox="1"/>
          <p:nvPr/>
        </p:nvSpPr>
        <p:spPr>
          <a:xfrm>
            <a:off x="7179800" y="3586850"/>
            <a:ext cx="25023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Transactions</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5"/>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Foreign Key</a:t>
            </a:r>
            <a:endParaRPr>
              <a:solidFill>
                <a:schemeClr val="lt1"/>
              </a:solidFill>
              <a:latin typeface="Arial"/>
              <a:ea typeface="Arial"/>
              <a:cs typeface="Arial"/>
              <a:sym typeface="Arial"/>
            </a:endParaRPr>
          </a:p>
        </p:txBody>
      </p:sp>
      <p:sp>
        <p:nvSpPr>
          <p:cNvPr id="191" name="Google Shape;191;p5"/>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92" name="Google Shape;192;p5"/>
          <p:cNvGrpSpPr/>
          <p:nvPr/>
        </p:nvGrpSpPr>
        <p:grpSpPr>
          <a:xfrm>
            <a:off x="8923271" y="3307227"/>
            <a:ext cx="2993546" cy="2620037"/>
            <a:chOff x="5259751" y="732778"/>
            <a:chExt cx="6557604" cy="5739403"/>
          </a:xfrm>
        </p:grpSpPr>
        <p:grpSp>
          <p:nvGrpSpPr>
            <p:cNvPr id="193" name="Google Shape;193;p5"/>
            <p:cNvGrpSpPr/>
            <p:nvPr/>
          </p:nvGrpSpPr>
          <p:grpSpPr>
            <a:xfrm rot="-819746">
              <a:off x="7170211" y="1966797"/>
              <a:ext cx="818210" cy="1067033"/>
              <a:chOff x="7135192" y="1236172"/>
              <a:chExt cx="818214" cy="1067038"/>
            </a:xfrm>
          </p:grpSpPr>
          <p:sp>
            <p:nvSpPr>
              <p:cNvPr id="194" name="Google Shape;194;p5"/>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95" name="Google Shape;195;p5"/>
              <p:cNvGrpSpPr/>
              <p:nvPr/>
            </p:nvGrpSpPr>
            <p:grpSpPr>
              <a:xfrm>
                <a:off x="7135192" y="1625685"/>
                <a:ext cx="791271" cy="677525"/>
                <a:chOff x="1934025" y="1001650"/>
                <a:chExt cx="415300" cy="355600"/>
              </a:xfrm>
            </p:grpSpPr>
            <p:sp>
              <p:nvSpPr>
                <p:cNvPr id="196" name="Google Shape;196;p5"/>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7" name="Google Shape;197;p5"/>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8" name="Google Shape;198;p5"/>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9" name="Google Shape;199;p5"/>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00" name="Google Shape;200;p5"/>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1" name="Google Shape;201;p5"/>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02" name="Google Shape;202;p5"/>
            <p:cNvGrpSpPr/>
            <p:nvPr/>
          </p:nvGrpSpPr>
          <p:grpSpPr>
            <a:xfrm rot="929101">
              <a:off x="10666777" y="845650"/>
              <a:ext cx="970514" cy="919313"/>
              <a:chOff x="2583100" y="2973775"/>
              <a:chExt cx="461550" cy="437200"/>
            </a:xfrm>
          </p:grpSpPr>
          <p:sp>
            <p:nvSpPr>
              <p:cNvPr id="203" name="Google Shape;203;p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4" name="Google Shape;204;p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05" name="Google Shape;205;p5"/>
            <p:cNvGrpSpPr/>
            <p:nvPr/>
          </p:nvGrpSpPr>
          <p:grpSpPr>
            <a:xfrm>
              <a:off x="5259751" y="5850496"/>
              <a:ext cx="836142" cy="621685"/>
              <a:chOff x="5247525" y="3007275"/>
              <a:chExt cx="517575" cy="384825"/>
            </a:xfrm>
          </p:grpSpPr>
          <p:sp>
            <p:nvSpPr>
              <p:cNvPr id="206" name="Google Shape;206;p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7" name="Google Shape;207;p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08" name="Google Shape;208;p5"/>
            <p:cNvGrpSpPr/>
            <p:nvPr/>
          </p:nvGrpSpPr>
          <p:grpSpPr>
            <a:xfrm rot="-995577">
              <a:off x="8647544" y="3714912"/>
              <a:ext cx="874251" cy="717776"/>
              <a:chOff x="2599525" y="3688600"/>
              <a:chExt cx="428675" cy="351950"/>
            </a:xfrm>
          </p:grpSpPr>
          <p:sp>
            <p:nvSpPr>
              <p:cNvPr id="209" name="Google Shape;209;p5"/>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0" name="Google Shape;210;p5"/>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1" name="Google Shape;211;p5"/>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12" name="Google Shape;212;p5"/>
            <p:cNvGrpSpPr/>
            <p:nvPr/>
          </p:nvGrpSpPr>
          <p:grpSpPr>
            <a:xfrm>
              <a:off x="10447751" y="3460900"/>
              <a:ext cx="688381" cy="688381"/>
              <a:chOff x="5941025" y="3634400"/>
              <a:chExt cx="467650" cy="467650"/>
            </a:xfrm>
          </p:grpSpPr>
          <p:sp>
            <p:nvSpPr>
              <p:cNvPr id="213" name="Google Shape;213;p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4" name="Google Shape;214;p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5" name="Google Shape;215;p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6" name="Google Shape;216;p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7" name="Google Shape;217;p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8" name="Google Shape;218;p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19" name="Google Shape;219;p5"/>
            <p:cNvGrpSpPr/>
            <p:nvPr/>
          </p:nvGrpSpPr>
          <p:grpSpPr>
            <a:xfrm rot="-1150372">
              <a:off x="9034375" y="1570689"/>
              <a:ext cx="754925" cy="714869"/>
              <a:chOff x="5973900" y="318475"/>
              <a:chExt cx="401900" cy="380575"/>
            </a:xfrm>
          </p:grpSpPr>
          <p:sp>
            <p:nvSpPr>
              <p:cNvPr id="220" name="Google Shape;220;p5"/>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1" name="Google Shape;221;p5"/>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2" name="Google Shape;222;p5"/>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3" name="Google Shape;223;p5"/>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4" name="Google Shape;224;p5"/>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5" name="Google Shape;225;p5"/>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6" name="Google Shape;226;p5"/>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7" name="Google Shape;227;p5"/>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8" name="Google Shape;228;p5"/>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9" name="Google Shape;229;p5"/>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0" name="Google Shape;230;p5"/>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1" name="Google Shape;231;p5"/>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2" name="Google Shape;232;p5"/>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5"/>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34" name="Google Shape;234;p5"/>
            <p:cNvGrpSpPr/>
            <p:nvPr/>
          </p:nvGrpSpPr>
          <p:grpSpPr>
            <a:xfrm rot="-2485038">
              <a:off x="7686107" y="5449622"/>
              <a:ext cx="833851" cy="799886"/>
              <a:chOff x="5233525" y="4954450"/>
              <a:chExt cx="538275" cy="516350"/>
            </a:xfrm>
          </p:grpSpPr>
          <p:sp>
            <p:nvSpPr>
              <p:cNvPr id="235" name="Google Shape;235;p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6" name="Google Shape;236;p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7" name="Google Shape;237;p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8" name="Google Shape;238;p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9" name="Google Shape;239;p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0" name="Google Shape;240;p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1" name="Google Shape;241;p5"/>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2" name="Google Shape;242;p5"/>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p5"/>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4" name="Google Shape;244;p5"/>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5" name="Google Shape;245;p5"/>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
          <p:cNvSpPr txBox="1"/>
          <p:nvPr>
            <p:ph idx="1" type="body"/>
          </p:nvPr>
        </p:nvSpPr>
        <p:spPr>
          <a:xfrm>
            <a:off x="3430675" y="1133300"/>
            <a:ext cx="6811200" cy="21546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Foreign key is used to establish relationship between two tables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e.g. For a movie ratings table, the movie_id column is created for identifying which movie the ratings is for. The movie_id column is “foreign key” column.</a:t>
            </a:r>
            <a:endParaRPr sz="1800">
              <a:latin typeface="Arial"/>
              <a:ea typeface="Arial"/>
              <a:cs typeface="Arial"/>
              <a:sym typeface="Arial"/>
            </a:endParaRPr>
          </a:p>
        </p:txBody>
      </p:sp>
      <p:sp>
        <p:nvSpPr>
          <p:cNvPr id="251" name="Google Shape;251;p6"/>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52" name="Google Shape;252;p6"/>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253" name="Google Shape;253;p6"/>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Foreign Key (FK)</a:t>
            </a:r>
            <a:endParaRPr b="0" i="0" sz="3500" u="none" cap="none" strike="noStrike">
              <a:solidFill>
                <a:srgbClr val="3E4754"/>
              </a:solidFill>
              <a:latin typeface="Arial"/>
              <a:ea typeface="Arial"/>
              <a:cs typeface="Arial"/>
              <a:sym typeface="Arial"/>
            </a:endParaRPr>
          </a:p>
        </p:txBody>
      </p:sp>
      <p:graphicFrame>
        <p:nvGraphicFramePr>
          <p:cNvPr id="254" name="Google Shape;254;p6"/>
          <p:cNvGraphicFramePr/>
          <p:nvPr/>
        </p:nvGraphicFramePr>
        <p:xfrm>
          <a:off x="4558475" y="3731275"/>
          <a:ext cx="3000000" cy="3000000"/>
        </p:xfrm>
        <a:graphic>
          <a:graphicData uri="http://schemas.openxmlformats.org/drawingml/2006/table">
            <a:tbl>
              <a:tblPr>
                <a:noFill/>
                <a:tableStyleId>{ACC92ABC-D8F2-4088-B734-17F7EA86A0D3}</a:tableStyleId>
              </a:tblPr>
              <a:tblGrid>
                <a:gridCol w="1585850"/>
              </a:tblGrid>
              <a:tr h="396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id</a:t>
                      </a:r>
                      <a:endParaRPr sz="12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title</a:t>
                      </a:r>
                      <a:endParaRPr sz="10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year</a:t>
                      </a:r>
                      <a:endParaRPr sz="1200" u="none" cap="none" strike="noStrike">
                        <a:latin typeface="Arial"/>
                        <a:ea typeface="Arial"/>
                        <a:cs typeface="Arial"/>
                        <a:sym typeface="Arial"/>
                      </a:endParaRPr>
                    </a:p>
                  </a:txBody>
                  <a:tcPr marT="91425" marB="91425" marR="91425" marL="91425"/>
                </a:tc>
              </a:tr>
            </a:tbl>
          </a:graphicData>
        </a:graphic>
      </p:graphicFrame>
      <p:sp>
        <p:nvSpPr>
          <p:cNvPr id="255" name="Google Shape;255;p6"/>
          <p:cNvSpPr txBox="1"/>
          <p:nvPr/>
        </p:nvSpPr>
        <p:spPr>
          <a:xfrm>
            <a:off x="4558475" y="3361943"/>
            <a:ext cx="30000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movies</a:t>
            </a:r>
            <a:endParaRPr b="1" i="0" sz="1400" u="none" cap="none" strike="noStrike">
              <a:solidFill>
                <a:srgbClr val="1C1D21"/>
              </a:solidFill>
              <a:latin typeface="Arial"/>
              <a:ea typeface="Arial"/>
              <a:cs typeface="Arial"/>
              <a:sym typeface="Arial"/>
            </a:endParaRPr>
          </a:p>
        </p:txBody>
      </p:sp>
      <p:graphicFrame>
        <p:nvGraphicFramePr>
          <p:cNvPr id="256" name="Google Shape;256;p6"/>
          <p:cNvGraphicFramePr/>
          <p:nvPr/>
        </p:nvGraphicFramePr>
        <p:xfrm>
          <a:off x="7894050" y="3731275"/>
          <a:ext cx="3000000" cy="3000000"/>
        </p:xfrm>
        <a:graphic>
          <a:graphicData uri="http://schemas.openxmlformats.org/drawingml/2006/table">
            <a:tbl>
              <a:tblPr>
                <a:noFill/>
                <a:tableStyleId>{ACC92ABC-D8F2-4088-B734-17F7EA86A0D3}</a:tableStyleId>
              </a:tblPr>
              <a:tblGrid>
                <a:gridCol w="1585850"/>
              </a:tblGrid>
              <a:tr h="396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movie_id</a:t>
                      </a:r>
                      <a:endParaRPr sz="1200" u="none" cap="none" strike="noStrike">
                        <a:latin typeface="Arial"/>
                        <a:ea typeface="Arial"/>
                        <a:cs typeface="Arial"/>
                        <a:sym typeface="Arial"/>
                      </a:endParaRPr>
                    </a:p>
                  </a:txBody>
                  <a:tcPr marT="91425" marB="91425" marR="91425" marL="91425">
                    <a:solidFill>
                      <a:schemeClr val="accent6"/>
                    </a:solidFill>
                  </a:tcPr>
                </a:tc>
              </a:tr>
              <a:tr h="396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rating</a:t>
                      </a:r>
                      <a:endParaRPr sz="1000" u="none" cap="none" strike="noStrike">
                        <a:latin typeface="Arial"/>
                        <a:ea typeface="Arial"/>
                        <a:cs typeface="Arial"/>
                        <a:sym typeface="Arial"/>
                      </a:endParaRPr>
                    </a:p>
                  </a:txBody>
                  <a:tcPr marT="91425" marB="91425" marR="91425" marL="91425"/>
                </a:tc>
              </a:tr>
            </a:tbl>
          </a:graphicData>
        </a:graphic>
      </p:graphicFrame>
      <p:sp>
        <p:nvSpPr>
          <p:cNvPr id="257" name="Google Shape;257;p6"/>
          <p:cNvSpPr txBox="1"/>
          <p:nvPr/>
        </p:nvSpPr>
        <p:spPr>
          <a:xfrm>
            <a:off x="7894050" y="3361943"/>
            <a:ext cx="1585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ratings</a:t>
            </a:r>
            <a:endParaRPr b="1" i="0" sz="1400" u="none" cap="none" strike="noStrike">
              <a:solidFill>
                <a:srgbClr val="1C1D21"/>
              </a:solidFill>
              <a:latin typeface="Arial"/>
              <a:ea typeface="Arial"/>
              <a:cs typeface="Arial"/>
              <a:sym typeface="Arial"/>
            </a:endParaRPr>
          </a:p>
        </p:txBody>
      </p:sp>
      <p:cxnSp>
        <p:nvCxnSpPr>
          <p:cNvPr id="258" name="Google Shape;258;p6"/>
          <p:cNvCxnSpPr/>
          <p:nvPr/>
        </p:nvCxnSpPr>
        <p:spPr>
          <a:xfrm>
            <a:off x="6167000" y="3944475"/>
            <a:ext cx="1745100" cy="0"/>
          </a:xfrm>
          <a:prstGeom prst="straightConnector1">
            <a:avLst/>
          </a:prstGeom>
          <a:noFill/>
          <a:ln cap="flat" cmpd="sng" w="9525">
            <a:solidFill>
              <a:schemeClr val="dk2"/>
            </a:solidFill>
            <a:prstDash val="solid"/>
            <a:round/>
            <a:headEnd len="sm" w="sm" type="none"/>
            <a:tailEnd len="sm" w="sm" type="none"/>
          </a:ln>
        </p:spPr>
      </p:cxnSp>
      <p:cxnSp>
        <p:nvCxnSpPr>
          <p:cNvPr id="259" name="Google Shape;259;p6"/>
          <p:cNvCxnSpPr/>
          <p:nvPr/>
        </p:nvCxnSpPr>
        <p:spPr>
          <a:xfrm>
            <a:off x="6260800" y="3874125"/>
            <a:ext cx="0" cy="140700"/>
          </a:xfrm>
          <a:prstGeom prst="straightConnector1">
            <a:avLst/>
          </a:prstGeom>
          <a:noFill/>
          <a:ln cap="flat" cmpd="sng" w="9525">
            <a:solidFill>
              <a:schemeClr val="dk2"/>
            </a:solidFill>
            <a:prstDash val="solid"/>
            <a:round/>
            <a:headEnd len="sm" w="sm" type="none"/>
            <a:tailEnd len="sm" w="sm" type="none"/>
          </a:ln>
        </p:spPr>
      </p:cxnSp>
      <p:cxnSp>
        <p:nvCxnSpPr>
          <p:cNvPr id="260" name="Google Shape;260;p6"/>
          <p:cNvCxnSpPr/>
          <p:nvPr/>
        </p:nvCxnSpPr>
        <p:spPr>
          <a:xfrm>
            <a:off x="7811075" y="3874125"/>
            <a:ext cx="0" cy="140700"/>
          </a:xfrm>
          <a:prstGeom prst="straightConnector1">
            <a:avLst/>
          </a:prstGeom>
          <a:noFill/>
          <a:ln cap="flat" cmpd="sng" w="9525">
            <a:solidFill>
              <a:schemeClr val="dk2"/>
            </a:solidFill>
            <a:prstDash val="solid"/>
            <a:round/>
            <a:headEnd len="sm" w="sm" type="none"/>
            <a:tailEnd len="sm" w="sm" type="none"/>
          </a:ln>
        </p:spPr>
      </p:cxnSp>
      <p:graphicFrame>
        <p:nvGraphicFramePr>
          <p:cNvPr id="261" name="Google Shape;261;p6"/>
          <p:cNvGraphicFramePr/>
          <p:nvPr/>
        </p:nvGraphicFramePr>
        <p:xfrm>
          <a:off x="4558475" y="5483875"/>
          <a:ext cx="3000000" cy="3000000"/>
        </p:xfrm>
        <a:graphic>
          <a:graphicData uri="http://schemas.openxmlformats.org/drawingml/2006/table">
            <a:tbl>
              <a:tblPr>
                <a:noFill/>
                <a:tableStyleId>{ACC92ABC-D8F2-4088-B734-17F7EA86A0D3}</a:tableStyleId>
              </a:tblPr>
              <a:tblGrid>
                <a:gridCol w="1585850"/>
              </a:tblGrid>
              <a:tr h="396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id</a:t>
                      </a:r>
                      <a:endParaRPr sz="12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name</a:t>
                      </a:r>
                      <a:endParaRPr sz="10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class</a:t>
                      </a:r>
                      <a:endParaRPr sz="1200" u="none" cap="none" strike="noStrike">
                        <a:latin typeface="Arial"/>
                        <a:ea typeface="Arial"/>
                        <a:cs typeface="Arial"/>
                        <a:sym typeface="Arial"/>
                      </a:endParaRPr>
                    </a:p>
                  </a:txBody>
                  <a:tcPr marT="91425" marB="91425" marR="91425" marL="91425"/>
                </a:tc>
              </a:tr>
            </a:tbl>
          </a:graphicData>
        </a:graphic>
      </p:graphicFrame>
      <p:sp>
        <p:nvSpPr>
          <p:cNvPr id="262" name="Google Shape;262;p6"/>
          <p:cNvSpPr txBox="1"/>
          <p:nvPr/>
        </p:nvSpPr>
        <p:spPr>
          <a:xfrm>
            <a:off x="4558475" y="5105275"/>
            <a:ext cx="30000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students</a:t>
            </a:r>
            <a:endParaRPr b="1" i="0" sz="1400" u="none" cap="none" strike="noStrike">
              <a:solidFill>
                <a:srgbClr val="1C1D21"/>
              </a:solidFill>
              <a:latin typeface="Arial"/>
              <a:ea typeface="Arial"/>
              <a:cs typeface="Arial"/>
              <a:sym typeface="Arial"/>
            </a:endParaRPr>
          </a:p>
        </p:txBody>
      </p:sp>
      <p:graphicFrame>
        <p:nvGraphicFramePr>
          <p:cNvPr id="263" name="Google Shape;263;p6"/>
          <p:cNvGraphicFramePr/>
          <p:nvPr/>
        </p:nvGraphicFramePr>
        <p:xfrm>
          <a:off x="7894050" y="5483875"/>
          <a:ext cx="3000000" cy="3000000"/>
        </p:xfrm>
        <a:graphic>
          <a:graphicData uri="http://schemas.openxmlformats.org/drawingml/2006/table">
            <a:tbl>
              <a:tblPr>
                <a:noFill/>
                <a:tableStyleId>{ACC92ABC-D8F2-4088-B734-17F7EA86A0D3}</a:tableStyleId>
              </a:tblPr>
              <a:tblGrid>
                <a:gridCol w="1585850"/>
              </a:tblGrid>
              <a:tr h="396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student_id</a:t>
                      </a:r>
                      <a:endParaRPr sz="1200" u="none" cap="none" strike="noStrike">
                        <a:latin typeface="Arial"/>
                        <a:ea typeface="Arial"/>
                        <a:cs typeface="Arial"/>
                        <a:sym typeface="Arial"/>
                      </a:endParaRPr>
                    </a:p>
                  </a:txBody>
                  <a:tcPr marT="91425" marB="91425" marR="91425" marL="91425">
                    <a:solidFill>
                      <a:schemeClr val="accent6"/>
                    </a:solidFill>
                  </a:tcPr>
                </a:tc>
              </a:tr>
              <a:tr h="396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score</a:t>
                      </a:r>
                      <a:endParaRPr sz="1000" u="none" cap="none" strike="noStrike">
                        <a:latin typeface="Arial"/>
                        <a:ea typeface="Arial"/>
                        <a:cs typeface="Arial"/>
                        <a:sym typeface="Arial"/>
                      </a:endParaRPr>
                    </a:p>
                  </a:txBody>
                  <a:tcPr marT="91425" marB="91425" marR="91425" marL="91425"/>
                </a:tc>
              </a:tr>
            </a:tbl>
          </a:graphicData>
        </a:graphic>
      </p:graphicFrame>
      <p:sp>
        <p:nvSpPr>
          <p:cNvPr id="264" name="Google Shape;264;p6"/>
          <p:cNvSpPr txBox="1"/>
          <p:nvPr/>
        </p:nvSpPr>
        <p:spPr>
          <a:xfrm>
            <a:off x="7894050" y="5105275"/>
            <a:ext cx="1585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exam_scores</a:t>
            </a:r>
            <a:endParaRPr b="1" i="0" sz="1400" u="none" cap="none" strike="noStrike">
              <a:solidFill>
                <a:srgbClr val="1C1D21"/>
              </a:solidFill>
              <a:latin typeface="Arial"/>
              <a:ea typeface="Arial"/>
              <a:cs typeface="Arial"/>
              <a:sym typeface="Arial"/>
            </a:endParaRPr>
          </a:p>
        </p:txBody>
      </p:sp>
      <p:cxnSp>
        <p:nvCxnSpPr>
          <p:cNvPr id="265" name="Google Shape;265;p6"/>
          <p:cNvCxnSpPr/>
          <p:nvPr/>
        </p:nvCxnSpPr>
        <p:spPr>
          <a:xfrm>
            <a:off x="6167000" y="5697075"/>
            <a:ext cx="1745100" cy="0"/>
          </a:xfrm>
          <a:prstGeom prst="straightConnector1">
            <a:avLst/>
          </a:prstGeom>
          <a:noFill/>
          <a:ln cap="flat" cmpd="sng" w="9525">
            <a:solidFill>
              <a:schemeClr val="dk2"/>
            </a:solidFill>
            <a:prstDash val="solid"/>
            <a:round/>
            <a:headEnd len="sm" w="sm" type="none"/>
            <a:tailEnd len="sm" w="sm" type="none"/>
          </a:ln>
        </p:spPr>
      </p:cxnSp>
      <p:cxnSp>
        <p:nvCxnSpPr>
          <p:cNvPr id="266" name="Google Shape;266;p6"/>
          <p:cNvCxnSpPr/>
          <p:nvPr/>
        </p:nvCxnSpPr>
        <p:spPr>
          <a:xfrm>
            <a:off x="6260800" y="5626725"/>
            <a:ext cx="0" cy="140700"/>
          </a:xfrm>
          <a:prstGeom prst="straightConnector1">
            <a:avLst/>
          </a:prstGeom>
          <a:noFill/>
          <a:ln cap="flat" cmpd="sng" w="9525">
            <a:solidFill>
              <a:schemeClr val="dk2"/>
            </a:solidFill>
            <a:prstDash val="solid"/>
            <a:round/>
            <a:headEnd len="sm" w="sm" type="none"/>
            <a:tailEnd len="sm" w="sm" type="none"/>
          </a:ln>
        </p:spPr>
      </p:cxnSp>
      <p:cxnSp>
        <p:nvCxnSpPr>
          <p:cNvPr id="267" name="Google Shape;267;p6"/>
          <p:cNvCxnSpPr/>
          <p:nvPr/>
        </p:nvCxnSpPr>
        <p:spPr>
          <a:xfrm>
            <a:off x="7811075" y="5626725"/>
            <a:ext cx="0" cy="1407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 name="Shape 271"/>
        <p:cNvGrpSpPr/>
        <p:nvPr/>
      </p:nvGrpSpPr>
      <p:grpSpPr>
        <a:xfrm>
          <a:off x="0" y="0"/>
          <a:ext cx="0" cy="0"/>
          <a:chOff x="0" y="0"/>
          <a:chExt cx="0" cy="0"/>
        </a:xfrm>
      </p:grpSpPr>
      <p:sp>
        <p:nvSpPr>
          <p:cNvPr id="272" name="Google Shape;272;p7"/>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73" name="Google Shape;273;p7"/>
          <p:cNvGrpSpPr/>
          <p:nvPr/>
        </p:nvGrpSpPr>
        <p:grpSpPr>
          <a:xfrm>
            <a:off x="8923271" y="3307227"/>
            <a:ext cx="2993546" cy="2620037"/>
            <a:chOff x="5259751" y="732778"/>
            <a:chExt cx="6557604" cy="5739403"/>
          </a:xfrm>
        </p:grpSpPr>
        <p:grpSp>
          <p:nvGrpSpPr>
            <p:cNvPr id="274" name="Google Shape;274;p7"/>
            <p:cNvGrpSpPr/>
            <p:nvPr/>
          </p:nvGrpSpPr>
          <p:grpSpPr>
            <a:xfrm rot="-819746">
              <a:off x="7170211" y="1966797"/>
              <a:ext cx="818210" cy="1067033"/>
              <a:chOff x="7135192" y="1236172"/>
              <a:chExt cx="818214" cy="1067038"/>
            </a:xfrm>
          </p:grpSpPr>
          <p:sp>
            <p:nvSpPr>
              <p:cNvPr id="275" name="Google Shape;275;p7"/>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76" name="Google Shape;276;p7"/>
              <p:cNvGrpSpPr/>
              <p:nvPr/>
            </p:nvGrpSpPr>
            <p:grpSpPr>
              <a:xfrm>
                <a:off x="7135192" y="1625685"/>
                <a:ext cx="791271" cy="677525"/>
                <a:chOff x="1934025" y="1001650"/>
                <a:chExt cx="415300" cy="355600"/>
              </a:xfrm>
            </p:grpSpPr>
            <p:sp>
              <p:nvSpPr>
                <p:cNvPr id="277" name="Google Shape;277;p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8" name="Google Shape;278;p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p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0" name="Google Shape;280;p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81" name="Google Shape;281;p7"/>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2" name="Google Shape;282;p7"/>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83" name="Google Shape;283;p7"/>
            <p:cNvGrpSpPr/>
            <p:nvPr/>
          </p:nvGrpSpPr>
          <p:grpSpPr>
            <a:xfrm rot="929101">
              <a:off x="10666777" y="845650"/>
              <a:ext cx="970514" cy="919313"/>
              <a:chOff x="2583100" y="2973775"/>
              <a:chExt cx="461550" cy="437200"/>
            </a:xfrm>
          </p:grpSpPr>
          <p:sp>
            <p:nvSpPr>
              <p:cNvPr id="284" name="Google Shape;284;p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5" name="Google Shape;285;p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86" name="Google Shape;286;p7"/>
            <p:cNvGrpSpPr/>
            <p:nvPr/>
          </p:nvGrpSpPr>
          <p:grpSpPr>
            <a:xfrm>
              <a:off x="5259751" y="5850496"/>
              <a:ext cx="836142" cy="621685"/>
              <a:chOff x="5247525" y="3007275"/>
              <a:chExt cx="517575" cy="384825"/>
            </a:xfrm>
          </p:grpSpPr>
          <p:sp>
            <p:nvSpPr>
              <p:cNvPr id="287" name="Google Shape;287;p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8" name="Google Shape;288;p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89" name="Google Shape;289;p7"/>
            <p:cNvGrpSpPr/>
            <p:nvPr/>
          </p:nvGrpSpPr>
          <p:grpSpPr>
            <a:xfrm rot="-995577">
              <a:off x="8647544" y="3714912"/>
              <a:ext cx="874251" cy="717776"/>
              <a:chOff x="2599525" y="3688600"/>
              <a:chExt cx="428675" cy="351950"/>
            </a:xfrm>
          </p:grpSpPr>
          <p:sp>
            <p:nvSpPr>
              <p:cNvPr id="290" name="Google Shape;290;p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1" name="Google Shape;291;p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2" name="Google Shape;292;p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93" name="Google Shape;293;p7"/>
            <p:cNvGrpSpPr/>
            <p:nvPr/>
          </p:nvGrpSpPr>
          <p:grpSpPr>
            <a:xfrm>
              <a:off x="10447751" y="3460900"/>
              <a:ext cx="688381" cy="688381"/>
              <a:chOff x="5941025" y="3634400"/>
              <a:chExt cx="467650" cy="467650"/>
            </a:xfrm>
          </p:grpSpPr>
          <p:sp>
            <p:nvSpPr>
              <p:cNvPr id="294" name="Google Shape;294;p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5" name="Google Shape;295;p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6" name="Google Shape;296;p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7" name="Google Shape;297;p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8" name="Google Shape;298;p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9" name="Google Shape;299;p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00" name="Google Shape;300;p7"/>
            <p:cNvGrpSpPr/>
            <p:nvPr/>
          </p:nvGrpSpPr>
          <p:grpSpPr>
            <a:xfrm rot="-1150372">
              <a:off x="9034375" y="1570689"/>
              <a:ext cx="754925" cy="714869"/>
              <a:chOff x="5973900" y="318475"/>
              <a:chExt cx="401900" cy="380575"/>
            </a:xfrm>
          </p:grpSpPr>
          <p:sp>
            <p:nvSpPr>
              <p:cNvPr id="301" name="Google Shape;301;p7"/>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2" name="Google Shape;302;p7"/>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3" name="Google Shape;303;p7"/>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4" name="Google Shape;304;p7"/>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5" name="Google Shape;305;p7"/>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6" name="Google Shape;306;p7"/>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7" name="Google Shape;307;p7"/>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8" name="Google Shape;308;p7"/>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9" name="Google Shape;309;p7"/>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0" name="Google Shape;310;p7"/>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1" name="Google Shape;311;p7"/>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2" name="Google Shape;312;p7"/>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3" name="Google Shape;313;p7"/>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4" name="Google Shape;314;p7"/>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5" name="Google Shape;315;p7"/>
            <p:cNvGrpSpPr/>
            <p:nvPr/>
          </p:nvGrpSpPr>
          <p:grpSpPr>
            <a:xfrm rot="-2485038">
              <a:off x="7686107" y="5449622"/>
              <a:ext cx="833851" cy="799886"/>
              <a:chOff x="5233525" y="4954450"/>
              <a:chExt cx="538275" cy="516350"/>
            </a:xfrm>
          </p:grpSpPr>
          <p:sp>
            <p:nvSpPr>
              <p:cNvPr id="316" name="Google Shape;316;p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7" name="Google Shape;317;p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8" name="Google Shape;318;p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9" name="Google Shape;319;p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0" name="Google Shape;320;p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1" name="Google Shape;321;p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2" name="Google Shape;322;p7"/>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3" name="Google Shape;323;p7"/>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4" name="Google Shape;324;p7"/>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5" name="Google Shape;325;p7"/>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6" name="Google Shape;326;p7"/>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27" name="Google Shape;327;p7"/>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Relationships</a:t>
            </a:r>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8"/>
          <p:cNvSpPr txBox="1"/>
          <p:nvPr>
            <p:ph idx="1" type="body"/>
          </p:nvPr>
        </p:nvSpPr>
        <p:spPr>
          <a:xfrm>
            <a:off x="3400925" y="1482813"/>
            <a:ext cx="6811200" cy="2347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 categorize data and organize the data into different tables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For example, we put “movie details” in movies table, and the “movies ratings” into ratings table</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Different tables have relationships between them (e.g. each ratings is attached to a movie)</a:t>
            </a:r>
            <a:endParaRPr sz="1800">
              <a:latin typeface="Arial"/>
              <a:ea typeface="Arial"/>
              <a:cs typeface="Arial"/>
              <a:sym typeface="Arial"/>
            </a:endParaRPr>
          </a:p>
        </p:txBody>
      </p:sp>
      <p:sp>
        <p:nvSpPr>
          <p:cNvPr id="333" name="Google Shape;333;p8"/>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34" name="Google Shape;334;p8"/>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335" name="Google Shape;335;p8"/>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What is Table Relationships</a:t>
            </a:r>
            <a:endParaRPr b="0" i="0" sz="3500" u="none" cap="none" strike="noStrike">
              <a:solidFill>
                <a:srgbClr val="3E4754"/>
              </a:solidFill>
              <a:latin typeface="Arial"/>
              <a:ea typeface="Arial"/>
              <a:cs typeface="Arial"/>
              <a:sym typeface="Arial"/>
            </a:endParaRPr>
          </a:p>
        </p:txBody>
      </p:sp>
      <p:graphicFrame>
        <p:nvGraphicFramePr>
          <p:cNvPr id="336" name="Google Shape;336;p8"/>
          <p:cNvGraphicFramePr/>
          <p:nvPr/>
        </p:nvGraphicFramePr>
        <p:xfrm>
          <a:off x="3720275" y="4637125"/>
          <a:ext cx="3000000" cy="3000000"/>
        </p:xfrm>
        <a:graphic>
          <a:graphicData uri="http://schemas.openxmlformats.org/drawingml/2006/table">
            <a:tbl>
              <a:tblPr>
                <a:noFill/>
                <a:tableStyleId>{ACC92ABC-D8F2-4088-B734-17F7EA86A0D3}</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id</a:t>
                      </a:r>
                      <a:endParaRPr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title</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year</a:t>
                      </a:r>
                      <a:endParaRPr sz="1600" u="none" cap="none" strike="noStrike">
                        <a:latin typeface="Arial"/>
                        <a:ea typeface="Arial"/>
                        <a:cs typeface="Arial"/>
                        <a:sym typeface="Arial"/>
                      </a:endParaRPr>
                    </a:p>
                  </a:txBody>
                  <a:tcPr marT="91425" marB="91425" marR="91425" marL="91425"/>
                </a:tc>
              </a:tr>
            </a:tbl>
          </a:graphicData>
        </a:graphic>
      </p:graphicFrame>
      <p:sp>
        <p:nvSpPr>
          <p:cNvPr id="337" name="Google Shape;337;p8"/>
          <p:cNvSpPr txBox="1"/>
          <p:nvPr/>
        </p:nvSpPr>
        <p:spPr>
          <a:xfrm>
            <a:off x="3720275" y="4106125"/>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movies</a:t>
            </a:r>
            <a:endParaRPr b="1" i="0" sz="1800" u="none" cap="none" strike="noStrike">
              <a:solidFill>
                <a:srgbClr val="1C1D21"/>
              </a:solidFill>
              <a:latin typeface="Arial"/>
              <a:ea typeface="Arial"/>
              <a:cs typeface="Arial"/>
              <a:sym typeface="Arial"/>
            </a:endParaRPr>
          </a:p>
        </p:txBody>
      </p:sp>
      <p:graphicFrame>
        <p:nvGraphicFramePr>
          <p:cNvPr id="338" name="Google Shape;338;p8"/>
          <p:cNvGraphicFramePr/>
          <p:nvPr/>
        </p:nvGraphicFramePr>
        <p:xfrm>
          <a:off x="7055850" y="4637125"/>
          <a:ext cx="3000000" cy="3000000"/>
        </p:xfrm>
        <a:graphic>
          <a:graphicData uri="http://schemas.openxmlformats.org/drawingml/2006/table">
            <a:tbl>
              <a:tblPr>
                <a:noFill/>
                <a:tableStyleId>{ACC92ABC-D8F2-4088-B734-17F7EA86A0D3}</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movie_id</a:t>
                      </a:r>
                      <a:endParaRPr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rating</a:t>
                      </a:r>
                      <a:endParaRPr sz="1400" u="none" cap="none" strike="noStrike">
                        <a:latin typeface="Arial"/>
                        <a:ea typeface="Arial"/>
                        <a:cs typeface="Arial"/>
                        <a:sym typeface="Arial"/>
                      </a:endParaRPr>
                    </a:p>
                  </a:txBody>
                  <a:tcPr marT="91425" marB="91425" marR="91425" marL="91425"/>
                </a:tc>
              </a:tr>
            </a:tbl>
          </a:graphicData>
        </a:graphic>
      </p:graphicFrame>
      <p:sp>
        <p:nvSpPr>
          <p:cNvPr id="339" name="Google Shape;339;p8"/>
          <p:cNvSpPr txBox="1"/>
          <p:nvPr/>
        </p:nvSpPr>
        <p:spPr>
          <a:xfrm>
            <a:off x="7055850" y="4106125"/>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ratings</a:t>
            </a:r>
            <a:endParaRPr b="1" i="0" sz="1800" u="none" cap="none" strike="noStrike">
              <a:solidFill>
                <a:srgbClr val="1C1D21"/>
              </a:solidFill>
              <a:latin typeface="Arial"/>
              <a:ea typeface="Arial"/>
              <a:cs typeface="Arial"/>
              <a:sym typeface="Arial"/>
            </a:endParaRPr>
          </a:p>
        </p:txBody>
      </p:sp>
      <p:cxnSp>
        <p:nvCxnSpPr>
          <p:cNvPr id="340" name="Google Shape;340;p8"/>
          <p:cNvCxnSpPr/>
          <p:nvPr/>
        </p:nvCxnSpPr>
        <p:spPr>
          <a:xfrm>
            <a:off x="5328800" y="4850325"/>
            <a:ext cx="17451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9"/>
          <p:cNvSpPr/>
          <p:nvPr/>
        </p:nvSpPr>
        <p:spPr>
          <a:xfrm rot="5400000">
            <a:off x="-1676513" y="1660088"/>
            <a:ext cx="6858000" cy="3537825"/>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6" name="Google Shape;346;p9"/>
          <p:cNvSpPr/>
          <p:nvPr/>
        </p:nvSpPr>
        <p:spPr>
          <a:xfrm>
            <a:off x="1693975" y="4583625"/>
            <a:ext cx="9578700" cy="11850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9"/>
          <p:cNvSpPr/>
          <p:nvPr/>
        </p:nvSpPr>
        <p:spPr>
          <a:xfrm>
            <a:off x="1693975" y="3112963"/>
            <a:ext cx="9578700" cy="1185000"/>
          </a:xfrm>
          <a:prstGeom prst="rect">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9"/>
          <p:cNvSpPr/>
          <p:nvPr/>
        </p:nvSpPr>
        <p:spPr>
          <a:xfrm>
            <a:off x="1693975" y="1601575"/>
            <a:ext cx="9578700" cy="11850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9"/>
          <p:cNvSpPr txBox="1"/>
          <p:nvPr>
            <p:ph idx="1" type="body"/>
          </p:nvPr>
        </p:nvSpPr>
        <p:spPr>
          <a:xfrm>
            <a:off x="2070625" y="3516013"/>
            <a:ext cx="2888100" cy="390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1800">
                <a:latin typeface="Arial"/>
                <a:ea typeface="Arial"/>
                <a:cs typeface="Arial"/>
                <a:sym typeface="Arial"/>
              </a:rPr>
              <a:t>One-to-Many relationship</a:t>
            </a:r>
            <a:endParaRPr sz="1800">
              <a:latin typeface="Arial"/>
              <a:ea typeface="Arial"/>
              <a:cs typeface="Arial"/>
              <a:sym typeface="Arial"/>
            </a:endParaRPr>
          </a:p>
        </p:txBody>
      </p:sp>
      <p:sp>
        <p:nvSpPr>
          <p:cNvPr id="350" name="Google Shape;350;p9"/>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Three types of relationships</a:t>
            </a:r>
            <a:endParaRPr b="0" i="0" sz="3500" u="none" cap="none" strike="noStrike">
              <a:solidFill>
                <a:srgbClr val="3E4754"/>
              </a:solidFill>
              <a:latin typeface="Arial"/>
              <a:ea typeface="Arial"/>
              <a:cs typeface="Arial"/>
              <a:sym typeface="Arial"/>
            </a:endParaRPr>
          </a:p>
        </p:txBody>
      </p:sp>
      <p:sp>
        <p:nvSpPr>
          <p:cNvPr id="351" name="Google Shape;351;p9"/>
          <p:cNvSpPr txBox="1"/>
          <p:nvPr>
            <p:ph idx="1" type="body"/>
          </p:nvPr>
        </p:nvSpPr>
        <p:spPr>
          <a:xfrm>
            <a:off x="2070625" y="2011025"/>
            <a:ext cx="2888100" cy="390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1800">
                <a:latin typeface="Arial"/>
                <a:ea typeface="Arial"/>
                <a:cs typeface="Arial"/>
                <a:sym typeface="Arial"/>
              </a:rPr>
              <a:t>One-to-One relationship</a:t>
            </a:r>
            <a:endParaRPr sz="1800">
              <a:latin typeface="Arial"/>
              <a:ea typeface="Arial"/>
              <a:cs typeface="Arial"/>
              <a:sym typeface="Arial"/>
            </a:endParaRPr>
          </a:p>
        </p:txBody>
      </p:sp>
      <p:sp>
        <p:nvSpPr>
          <p:cNvPr id="352" name="Google Shape;352;p9"/>
          <p:cNvSpPr txBox="1"/>
          <p:nvPr>
            <p:ph idx="1" type="body"/>
          </p:nvPr>
        </p:nvSpPr>
        <p:spPr>
          <a:xfrm>
            <a:off x="2070625" y="4982100"/>
            <a:ext cx="2888100" cy="390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1800">
                <a:latin typeface="Arial"/>
                <a:ea typeface="Arial"/>
                <a:cs typeface="Arial"/>
                <a:sym typeface="Arial"/>
              </a:rPr>
              <a:t>Many-to-Many relationship</a:t>
            </a:r>
            <a:endParaRPr sz="1800">
              <a:latin typeface="Arial"/>
              <a:ea typeface="Arial"/>
              <a:cs typeface="Arial"/>
              <a:sym typeface="Arial"/>
            </a:endParaRPr>
          </a:p>
        </p:txBody>
      </p:sp>
      <p:pic>
        <p:nvPicPr>
          <p:cNvPr id="353" name="Google Shape;353;p9"/>
          <p:cNvPicPr preferRelativeResize="0"/>
          <p:nvPr/>
        </p:nvPicPr>
        <p:blipFill rotWithShape="1">
          <a:blip r:embed="rId3">
            <a:alphaModFix/>
          </a:blip>
          <a:srcRect b="0" l="0" r="0" t="0"/>
          <a:stretch/>
        </p:blipFill>
        <p:spPr>
          <a:xfrm>
            <a:off x="8685901" y="1760611"/>
            <a:ext cx="726824" cy="726826"/>
          </a:xfrm>
          <a:prstGeom prst="rect">
            <a:avLst/>
          </a:prstGeom>
          <a:noFill/>
          <a:ln>
            <a:noFill/>
          </a:ln>
        </p:spPr>
      </p:pic>
      <p:pic>
        <p:nvPicPr>
          <p:cNvPr id="354" name="Google Shape;354;p9"/>
          <p:cNvPicPr preferRelativeResize="0"/>
          <p:nvPr/>
        </p:nvPicPr>
        <p:blipFill rotWithShape="1">
          <a:blip r:embed="rId4">
            <a:alphaModFix/>
          </a:blip>
          <a:srcRect b="0" l="0" r="0" t="0"/>
          <a:stretch/>
        </p:blipFill>
        <p:spPr>
          <a:xfrm>
            <a:off x="5852427" y="1760611"/>
            <a:ext cx="726824" cy="726826"/>
          </a:xfrm>
          <a:prstGeom prst="rect">
            <a:avLst/>
          </a:prstGeom>
          <a:noFill/>
          <a:ln>
            <a:noFill/>
          </a:ln>
        </p:spPr>
      </p:pic>
      <p:pic>
        <p:nvPicPr>
          <p:cNvPr id="355" name="Google Shape;355;p9"/>
          <p:cNvPicPr preferRelativeResize="0"/>
          <p:nvPr/>
        </p:nvPicPr>
        <p:blipFill rotWithShape="1">
          <a:blip r:embed="rId3">
            <a:alphaModFix/>
          </a:blip>
          <a:srcRect b="0" l="0" r="0" t="0"/>
          <a:stretch/>
        </p:blipFill>
        <p:spPr>
          <a:xfrm>
            <a:off x="8685901" y="3347773"/>
            <a:ext cx="726824" cy="726826"/>
          </a:xfrm>
          <a:prstGeom prst="rect">
            <a:avLst/>
          </a:prstGeom>
          <a:noFill/>
          <a:ln>
            <a:noFill/>
          </a:ln>
        </p:spPr>
      </p:pic>
      <p:pic>
        <p:nvPicPr>
          <p:cNvPr id="356" name="Google Shape;356;p9"/>
          <p:cNvPicPr preferRelativeResize="0"/>
          <p:nvPr/>
        </p:nvPicPr>
        <p:blipFill rotWithShape="1">
          <a:blip r:embed="rId4">
            <a:alphaModFix/>
          </a:blip>
          <a:srcRect b="0" l="0" r="0" t="0"/>
          <a:stretch/>
        </p:blipFill>
        <p:spPr>
          <a:xfrm>
            <a:off x="5852427" y="3347773"/>
            <a:ext cx="726824" cy="726826"/>
          </a:xfrm>
          <a:prstGeom prst="rect">
            <a:avLst/>
          </a:prstGeom>
          <a:noFill/>
          <a:ln>
            <a:noFill/>
          </a:ln>
        </p:spPr>
      </p:pic>
      <p:pic>
        <p:nvPicPr>
          <p:cNvPr id="357" name="Google Shape;357;p9"/>
          <p:cNvPicPr preferRelativeResize="0"/>
          <p:nvPr/>
        </p:nvPicPr>
        <p:blipFill rotWithShape="1">
          <a:blip r:embed="rId3">
            <a:alphaModFix/>
          </a:blip>
          <a:srcRect b="0" l="0" r="0" t="0"/>
          <a:stretch/>
        </p:blipFill>
        <p:spPr>
          <a:xfrm>
            <a:off x="9589351" y="3347773"/>
            <a:ext cx="726824" cy="726826"/>
          </a:xfrm>
          <a:prstGeom prst="rect">
            <a:avLst/>
          </a:prstGeom>
          <a:noFill/>
          <a:ln>
            <a:noFill/>
          </a:ln>
        </p:spPr>
      </p:pic>
      <p:pic>
        <p:nvPicPr>
          <p:cNvPr id="358" name="Google Shape;358;p9"/>
          <p:cNvPicPr preferRelativeResize="0"/>
          <p:nvPr/>
        </p:nvPicPr>
        <p:blipFill rotWithShape="1">
          <a:blip r:embed="rId3">
            <a:alphaModFix/>
          </a:blip>
          <a:srcRect b="0" l="0" r="0" t="0"/>
          <a:stretch/>
        </p:blipFill>
        <p:spPr>
          <a:xfrm>
            <a:off x="8685901" y="4813836"/>
            <a:ext cx="726824" cy="726826"/>
          </a:xfrm>
          <a:prstGeom prst="rect">
            <a:avLst/>
          </a:prstGeom>
          <a:noFill/>
          <a:ln>
            <a:noFill/>
          </a:ln>
        </p:spPr>
      </p:pic>
      <p:pic>
        <p:nvPicPr>
          <p:cNvPr id="359" name="Google Shape;359;p9"/>
          <p:cNvPicPr preferRelativeResize="0"/>
          <p:nvPr/>
        </p:nvPicPr>
        <p:blipFill rotWithShape="1">
          <a:blip r:embed="rId4">
            <a:alphaModFix/>
          </a:blip>
          <a:srcRect b="0" l="0" r="0" t="0"/>
          <a:stretch/>
        </p:blipFill>
        <p:spPr>
          <a:xfrm>
            <a:off x="5852427" y="4813836"/>
            <a:ext cx="726824" cy="726826"/>
          </a:xfrm>
          <a:prstGeom prst="rect">
            <a:avLst/>
          </a:prstGeom>
          <a:noFill/>
          <a:ln>
            <a:noFill/>
          </a:ln>
        </p:spPr>
      </p:pic>
      <p:pic>
        <p:nvPicPr>
          <p:cNvPr id="360" name="Google Shape;360;p9"/>
          <p:cNvPicPr preferRelativeResize="0"/>
          <p:nvPr/>
        </p:nvPicPr>
        <p:blipFill rotWithShape="1">
          <a:blip r:embed="rId3">
            <a:alphaModFix/>
          </a:blip>
          <a:srcRect b="0" l="0" r="0" t="0"/>
          <a:stretch/>
        </p:blipFill>
        <p:spPr>
          <a:xfrm>
            <a:off x="9589351" y="4813836"/>
            <a:ext cx="726824" cy="726826"/>
          </a:xfrm>
          <a:prstGeom prst="rect">
            <a:avLst/>
          </a:prstGeom>
          <a:noFill/>
          <a:ln>
            <a:noFill/>
          </a:ln>
        </p:spPr>
      </p:pic>
      <p:pic>
        <p:nvPicPr>
          <p:cNvPr id="361" name="Google Shape;361;p9"/>
          <p:cNvPicPr preferRelativeResize="0"/>
          <p:nvPr/>
        </p:nvPicPr>
        <p:blipFill rotWithShape="1">
          <a:blip r:embed="rId4">
            <a:alphaModFix/>
          </a:blip>
          <a:srcRect b="0" l="0" r="0" t="0"/>
          <a:stretch/>
        </p:blipFill>
        <p:spPr>
          <a:xfrm>
            <a:off x="6899602" y="4813836"/>
            <a:ext cx="726824" cy="726826"/>
          </a:xfrm>
          <a:prstGeom prst="rect">
            <a:avLst/>
          </a:prstGeom>
          <a:noFill/>
          <a:ln>
            <a:noFill/>
          </a:ln>
        </p:spPr>
      </p:pic>
      <p:cxnSp>
        <p:nvCxnSpPr>
          <p:cNvPr id="362" name="Google Shape;362;p9"/>
          <p:cNvCxnSpPr>
            <a:stCxn id="354" idx="3"/>
            <a:endCxn id="353" idx="1"/>
          </p:cNvCxnSpPr>
          <p:nvPr/>
        </p:nvCxnSpPr>
        <p:spPr>
          <a:xfrm>
            <a:off x="6579251" y="2124024"/>
            <a:ext cx="2106600" cy="0"/>
          </a:xfrm>
          <a:prstGeom prst="straightConnector1">
            <a:avLst/>
          </a:prstGeom>
          <a:noFill/>
          <a:ln cap="flat" cmpd="sng" w="9525">
            <a:solidFill>
              <a:schemeClr val="dk2"/>
            </a:solidFill>
            <a:prstDash val="solid"/>
            <a:round/>
            <a:headEnd len="sm" w="sm" type="none"/>
            <a:tailEnd len="med" w="med" type="triangle"/>
          </a:ln>
        </p:spPr>
      </p:cxnSp>
      <p:cxnSp>
        <p:nvCxnSpPr>
          <p:cNvPr id="363" name="Google Shape;363;p9"/>
          <p:cNvCxnSpPr/>
          <p:nvPr/>
        </p:nvCxnSpPr>
        <p:spPr>
          <a:xfrm>
            <a:off x="6579251" y="3703449"/>
            <a:ext cx="2106600" cy="0"/>
          </a:xfrm>
          <a:prstGeom prst="straightConnector1">
            <a:avLst/>
          </a:prstGeom>
          <a:noFill/>
          <a:ln cap="flat" cmpd="sng" w="9525">
            <a:solidFill>
              <a:schemeClr val="dk2"/>
            </a:solidFill>
            <a:prstDash val="solid"/>
            <a:round/>
            <a:headEnd len="sm" w="sm" type="none"/>
            <a:tailEnd len="med" w="med" type="triangle"/>
          </a:ln>
        </p:spPr>
      </p:cxnSp>
      <p:cxnSp>
        <p:nvCxnSpPr>
          <p:cNvPr id="364" name="Google Shape;364;p9"/>
          <p:cNvCxnSpPr>
            <a:stCxn id="361" idx="3"/>
          </p:cNvCxnSpPr>
          <p:nvPr/>
        </p:nvCxnSpPr>
        <p:spPr>
          <a:xfrm>
            <a:off x="7626426" y="5177249"/>
            <a:ext cx="10593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