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Nunito"/>
      <p:regular r:id="rId16"/>
      <p:bold r:id="rId17"/>
      <p:italic r:id="rId18"/>
      <p:boldItalic r:id="rId19"/>
    </p:embeddedFont>
    <p:embeddedFont>
      <p:font typeface="Poppi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TJfDm7lQ/yjProFy2QfmCIzve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11" Type="http://schemas.openxmlformats.org/officeDocument/2006/relationships/slide" Target="slides/slide7.xml"/><Relationship Id="rId22" Type="http://schemas.openxmlformats.org/officeDocument/2006/relationships/font" Target="fonts/Poppins-italic.fntdata"/><Relationship Id="rId10" Type="http://schemas.openxmlformats.org/officeDocument/2006/relationships/slide" Target="slides/slide6.xml"/><Relationship Id="rId21" Type="http://schemas.openxmlformats.org/officeDocument/2006/relationships/font" Target="fonts/Poppins-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 Target="slides/slide1.xml"/><Relationship Id="rId19" Type="http://schemas.openxmlformats.org/officeDocument/2006/relationships/font" Target="fonts/Nunito-boldItalic.fntdata"/><Relationship Id="rId6" Type="http://schemas.openxmlformats.org/officeDocument/2006/relationships/slide" Target="slides/slide2.xml"/><Relationship Id="rId18"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55ad0ceb_1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55ad0ceb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55ad0ceb_1_3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27855ad0ceb_1_3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855ad0ceb_1_3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7855ad0ceb_1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855ad0ceb_1_4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chapter,  we will talk about the concept of keys, and the two types of keys in SQL databases, namely Primary keys and foreign keys. Then we will deep dive into the 3 types of table relationships in SQL databases.</a:t>
            </a:r>
            <a:endParaRPr/>
          </a:p>
        </p:txBody>
      </p:sp>
      <p:sp>
        <p:nvSpPr>
          <p:cNvPr id="106" name="Google Shape;106;g27855ad0ceb_1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855ad0ceb_1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7855ad0ceb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855ad0ceb_1_3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7855ad0ceb_1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855ad0ceb_1_3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7855ad0ceb_1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855ad0ceb_1_3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7855ad0ceb_1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855ad0ceb_1_3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27855ad0ceb_1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855ad0ceb_1_3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7855ad0ceb_1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855ad0ceb_1_3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7855ad0ceb_1_3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b55454c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b55454c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b55454c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b55454c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b55454c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b55454c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b55454c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b55454c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b55454c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b55454c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b55454c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b55454c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b55454c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b55454c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b55454c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b55454c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b55454c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b55454c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b55454c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b55454c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b55454c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b55454c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b55454c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b55454c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b55454c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b55454c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b55454c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b55454c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b55454c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b55454c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b55454c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b55454c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b55454c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b55454c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b55454c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b55454c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b55454c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b55454c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b55454c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b55454c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b55454c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b55454c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b55454c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b55454c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b55454c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b55454c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b55454c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b55454c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b55454c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b55454c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b55454c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b55454c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b55454c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b55454c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b55454c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b55454c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b55454c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b55454c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b55454c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b55454c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b55454c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b55454c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b55454c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b55454c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b55454c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b55454c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b55454c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b55454c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b55454c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7855ad0ceb_1_109"/>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g27855ad0ceb_1_109"/>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g27855ad0ceb_1_109"/>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7</a:t>
            </a:r>
            <a:endParaRPr b="1" i="0" sz="4400" u="none" cap="none" strike="noStrike">
              <a:solidFill>
                <a:srgbClr val="3E4754"/>
              </a:solidFill>
              <a:latin typeface="Arial"/>
              <a:ea typeface="Arial"/>
              <a:cs typeface="Arial"/>
              <a:sym typeface="Arial"/>
            </a:endParaRPr>
          </a:p>
        </p:txBody>
      </p:sp>
      <p:sp>
        <p:nvSpPr>
          <p:cNvPr id="102" name="Google Shape;102;g27855ad0ceb_1_109"/>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chemeClr val="lt1"/>
                </a:solidFill>
                <a:latin typeface="Arial"/>
                <a:ea typeface="Arial"/>
                <a:cs typeface="Arial"/>
                <a:sym typeface="Arial"/>
              </a:rPr>
              <a:t>Socket.io</a:t>
            </a:r>
            <a:endParaRPr b="0" i="0" sz="2800" u="none" cap="none" strike="noStrike">
              <a:solidFill>
                <a:srgbClr val="F0EFEE"/>
              </a:solidFill>
              <a:latin typeface="Arial"/>
              <a:ea typeface="Arial"/>
              <a:cs typeface="Arial"/>
              <a:sym typeface="Arial"/>
            </a:endParaRPr>
          </a:p>
        </p:txBody>
      </p:sp>
      <p:cxnSp>
        <p:nvCxnSpPr>
          <p:cNvPr id="103" name="Google Shape;103;g27855ad0ceb_1_109"/>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7855ad0ceb_1_387"/>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Basic operations of Socket.io</a:t>
            </a:r>
            <a:endParaRPr/>
          </a:p>
        </p:txBody>
      </p:sp>
      <p:sp>
        <p:nvSpPr>
          <p:cNvPr id="172" name="Google Shape;172;g27855ad0ceb_1_38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g27855ad0ceb_1_387"/>
          <p:cNvSpPr txBox="1"/>
          <p:nvPr/>
        </p:nvSpPr>
        <p:spPr>
          <a:xfrm>
            <a:off x="624800" y="1435500"/>
            <a:ext cx="11259900" cy="18009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212121"/>
                </a:solidFill>
                <a:latin typeface="Arial"/>
                <a:ea typeface="Arial"/>
                <a:cs typeface="Arial"/>
                <a:sym typeface="Arial"/>
              </a:rPr>
              <a:t>Disconnecting a Connection</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180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When communication is no longer needed, the connection can be manually disconnected.</a:t>
            </a:r>
            <a:endParaRPr b="0" i="0" sz="1800" u="none" cap="none" strike="noStrike">
              <a:solidFill>
                <a:srgbClr val="273239"/>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Arial"/>
              <a:buNone/>
            </a:pPr>
            <a:r>
              <a:t/>
            </a:r>
            <a:endParaRPr b="0" i="0" sz="1800" u="none" cap="none" strike="noStrike">
              <a:solidFill>
                <a:srgbClr val="273239"/>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800"/>
              <a:buFont typeface="Arial"/>
              <a:buNone/>
            </a:pPr>
            <a:r>
              <a:t/>
            </a:r>
            <a:endParaRPr b="0" i="0" sz="1800" u="none" cap="none" strike="noStrike">
              <a:solidFill>
                <a:srgbClr val="212121"/>
              </a:solidFill>
              <a:latin typeface="Arial"/>
              <a:ea typeface="Arial"/>
              <a:cs typeface="Arial"/>
              <a:sym typeface="Arial"/>
            </a:endParaRPr>
          </a:p>
        </p:txBody>
      </p:sp>
      <p:pic>
        <p:nvPicPr>
          <p:cNvPr id="174" name="Google Shape;174;g27855ad0ceb_1_387"/>
          <p:cNvPicPr preferRelativeResize="0"/>
          <p:nvPr/>
        </p:nvPicPr>
        <p:blipFill rotWithShape="1">
          <a:blip r:embed="rId3">
            <a:alphaModFix/>
          </a:blip>
          <a:srcRect b="0" l="0" r="0" t="0"/>
          <a:stretch/>
        </p:blipFill>
        <p:spPr>
          <a:xfrm>
            <a:off x="2709927" y="3068508"/>
            <a:ext cx="6772275" cy="123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7855ad0ceb_1_394"/>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Basic operations of Socket.io</a:t>
            </a:r>
            <a:endParaRPr/>
          </a:p>
        </p:txBody>
      </p:sp>
      <p:sp>
        <p:nvSpPr>
          <p:cNvPr id="180" name="Google Shape;180;g27855ad0ceb_1_39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g27855ad0ceb_1_394"/>
          <p:cNvSpPr txBox="1"/>
          <p:nvPr/>
        </p:nvSpPr>
        <p:spPr>
          <a:xfrm>
            <a:off x="743825" y="1390875"/>
            <a:ext cx="10681200" cy="1197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800"/>
              <a:buFont typeface="Arial"/>
              <a:buNone/>
            </a:pPr>
            <a:r>
              <a:rPr b="0" i="0" lang="en-US" sz="1800" u="none" cap="none" strike="noStrike">
                <a:solidFill>
                  <a:srgbClr val="212121"/>
                </a:solidFill>
                <a:latin typeface="Arial"/>
                <a:ea typeface="Arial"/>
                <a:cs typeface="Arial"/>
                <a:sym typeface="Arial"/>
              </a:rPr>
              <a:t>Socket.IO allows servers and clients to communicate in real time. To use Socket.IO it must be integrated on both the server and client.</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600"/>
              <a:buFont typeface="Arial"/>
              <a:buNone/>
            </a:pPr>
            <a:r>
              <a:t/>
            </a:r>
            <a:endParaRPr b="0" i="0" sz="1600" u="none" cap="none" strike="noStrike">
              <a:solidFill>
                <a:srgbClr val="212121"/>
              </a:solidFill>
              <a:latin typeface="Poppins"/>
              <a:ea typeface="Poppins"/>
              <a:cs typeface="Poppins"/>
              <a:sym typeface="Poppins"/>
            </a:endParaRPr>
          </a:p>
        </p:txBody>
      </p:sp>
      <p:sp>
        <p:nvSpPr>
          <p:cNvPr descr="spring-boot-and-reactjs-app" id="182" name="Google Shape;182;g27855ad0ceb_1_394"/>
          <p:cNvSpPr/>
          <p:nvPr/>
        </p:nvSpPr>
        <p:spPr>
          <a:xfrm>
            <a:off x="5969675" y="36485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pic>
        <p:nvPicPr>
          <p:cNvPr id="183" name="Google Shape;183;g27855ad0ceb_1_394"/>
          <p:cNvPicPr preferRelativeResize="0"/>
          <p:nvPr/>
        </p:nvPicPr>
        <p:blipFill rotWithShape="1">
          <a:blip r:embed="rId3">
            <a:alphaModFix/>
          </a:blip>
          <a:srcRect b="0" l="0" r="0" t="0"/>
          <a:stretch/>
        </p:blipFill>
        <p:spPr>
          <a:xfrm>
            <a:off x="2285255" y="2458935"/>
            <a:ext cx="7673641" cy="32352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27855ad0ceb_1_401"/>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g27855ad0ceb_1_401"/>
          <p:cNvSpPr txBox="1"/>
          <p:nvPr>
            <p:ph type="title"/>
          </p:nvPr>
        </p:nvSpPr>
        <p:spPr>
          <a:xfrm>
            <a:off x="7468950" y="1142388"/>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cxnSp>
        <p:nvCxnSpPr>
          <p:cNvPr id="110" name="Google Shape;110;g27855ad0ceb_1_401"/>
          <p:cNvCxnSpPr/>
          <p:nvPr/>
        </p:nvCxnSpPr>
        <p:spPr>
          <a:xfrm>
            <a:off x="7365050" y="2020963"/>
            <a:ext cx="3151800" cy="0"/>
          </a:xfrm>
          <a:prstGeom prst="straightConnector1">
            <a:avLst/>
          </a:prstGeom>
          <a:noFill/>
          <a:ln cap="flat" cmpd="sng" w="9525">
            <a:solidFill>
              <a:schemeClr val="lt1"/>
            </a:solidFill>
            <a:prstDash val="solid"/>
            <a:round/>
            <a:headEnd len="sm" w="sm" type="none"/>
            <a:tailEnd len="sm" w="sm" type="none"/>
          </a:ln>
        </p:spPr>
      </p:cxnSp>
      <p:cxnSp>
        <p:nvCxnSpPr>
          <p:cNvPr id="111" name="Google Shape;111;g27855ad0ceb_1_401"/>
          <p:cNvCxnSpPr/>
          <p:nvPr/>
        </p:nvCxnSpPr>
        <p:spPr>
          <a:xfrm>
            <a:off x="7365050" y="1061513"/>
            <a:ext cx="3151800" cy="0"/>
          </a:xfrm>
          <a:prstGeom prst="straightConnector1">
            <a:avLst/>
          </a:prstGeom>
          <a:noFill/>
          <a:ln cap="flat" cmpd="sng" w="9525">
            <a:solidFill>
              <a:schemeClr val="lt1"/>
            </a:solidFill>
            <a:prstDash val="solid"/>
            <a:round/>
            <a:headEnd len="sm" w="sm" type="none"/>
            <a:tailEnd len="sm" w="sm" type="none"/>
          </a:ln>
        </p:spPr>
      </p:cxnSp>
      <p:sp>
        <p:nvSpPr>
          <p:cNvPr id="112" name="Google Shape;112;g27855ad0ceb_1_401"/>
          <p:cNvSpPr txBox="1"/>
          <p:nvPr>
            <p:ph idx="1" type="body"/>
          </p:nvPr>
        </p:nvSpPr>
        <p:spPr>
          <a:xfrm>
            <a:off x="6904250" y="2274487"/>
            <a:ext cx="4073400" cy="35220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0"/>
              </a:spcBef>
              <a:spcAft>
                <a:spcPts val="0"/>
              </a:spcAft>
              <a:buClr>
                <a:schemeClr val="lt1"/>
              </a:buClr>
              <a:buSzPts val="1600"/>
              <a:buChar char="•"/>
            </a:pPr>
            <a:r>
              <a:rPr lang="en-US" sz="2600">
                <a:solidFill>
                  <a:schemeClr val="lt1"/>
                </a:solidFill>
              </a:rPr>
              <a:t>Introduction to Socket.io</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Why Socket.io</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Applications of Socket.io</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Basic operations of Socket.io</a:t>
            </a:r>
            <a:endParaRPr sz="2600">
              <a:solidFill>
                <a:schemeClr val="lt1"/>
              </a:solidFill>
            </a:endParaRPr>
          </a:p>
          <a:p>
            <a:pPr indent="-330200" lvl="0" marL="457200" rtl="0" algn="l">
              <a:lnSpc>
                <a:spcPct val="90000"/>
              </a:lnSpc>
              <a:spcBef>
                <a:spcPts val="0"/>
              </a:spcBef>
              <a:spcAft>
                <a:spcPts val="0"/>
              </a:spcAft>
              <a:buClr>
                <a:schemeClr val="lt1"/>
              </a:buClr>
              <a:buSzPts val="1600"/>
              <a:buChar char="•"/>
            </a:pPr>
            <a:r>
              <a:rPr lang="en-US" sz="2600">
                <a:solidFill>
                  <a:schemeClr val="lt1"/>
                </a:solidFill>
              </a:rPr>
              <a:t>How communication works using Socket.io</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7855ad0ceb_1_214"/>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Introduction to Socket.io</a:t>
            </a:r>
            <a:endParaRPr/>
          </a:p>
        </p:txBody>
      </p:sp>
      <p:sp>
        <p:nvSpPr>
          <p:cNvPr id="118" name="Google Shape;118;g27855ad0ceb_1_21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g27855ad0ceb_1_214"/>
          <p:cNvSpPr txBox="1"/>
          <p:nvPr/>
        </p:nvSpPr>
        <p:spPr>
          <a:xfrm>
            <a:off x="461175" y="1253825"/>
            <a:ext cx="11291100" cy="4313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800"/>
              <a:buFont typeface="Arial"/>
              <a:buNone/>
            </a:pPr>
            <a:r>
              <a:rPr b="1" i="0" lang="en-US" sz="1800" u="none" cap="none" strike="noStrike">
                <a:solidFill>
                  <a:srgbClr val="212121"/>
                </a:solidFill>
                <a:latin typeface="Arial"/>
                <a:ea typeface="Arial"/>
                <a:cs typeface="Arial"/>
                <a:sym typeface="Arial"/>
              </a:rPr>
              <a:t>Definition</a:t>
            </a:r>
            <a:r>
              <a:rPr b="0" i="0" lang="en-US" sz="1800" u="none" cap="none" strike="noStrike">
                <a:solidFill>
                  <a:srgbClr val="212121"/>
                </a:solidFill>
                <a:latin typeface="Arial"/>
                <a:ea typeface="Arial"/>
                <a:cs typeface="Arial"/>
                <a:sym typeface="Arial"/>
              </a:rPr>
              <a:t>: Socket.IO is a real-time communication library based on Node.js that enables bidirectional communication between the browser and the server.</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800"/>
              <a:buFont typeface="Arial"/>
              <a:buNone/>
            </a:pPr>
            <a:r>
              <a:rPr b="1" i="0" lang="en-US" sz="1800" u="none" cap="none" strike="noStrike">
                <a:solidFill>
                  <a:srgbClr val="212121"/>
                </a:solidFill>
                <a:latin typeface="Arial"/>
                <a:ea typeface="Arial"/>
                <a:cs typeface="Arial"/>
                <a:sym typeface="Arial"/>
              </a:rPr>
              <a:t>Features</a:t>
            </a:r>
            <a:r>
              <a:rPr b="0" i="0" lang="en-US" sz="1800" u="none" cap="none" strike="noStrike">
                <a:solidFill>
                  <a:srgbClr val="212121"/>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233361" lvl="0" marL="233361" marR="0" rtl="0" algn="l">
              <a:lnSpc>
                <a:spcPct val="130000"/>
              </a:lnSpc>
              <a:spcBef>
                <a:spcPts val="1800"/>
              </a:spcBef>
              <a:spcAft>
                <a:spcPts val="0"/>
              </a:spcAft>
              <a:buClr>
                <a:srgbClr val="212121"/>
              </a:buClr>
              <a:buSzPts val="1800"/>
              <a:buFont typeface="Arial"/>
              <a:buChar char="•"/>
            </a:pPr>
            <a:r>
              <a:rPr b="0" i="0" lang="en-US" sz="1800" u="none" cap="none" strike="noStrike">
                <a:solidFill>
                  <a:srgbClr val="212121"/>
                </a:solidFill>
                <a:latin typeface="Arial"/>
                <a:ea typeface="Arial"/>
                <a:cs typeface="Arial"/>
                <a:sym typeface="Arial"/>
              </a:rPr>
              <a:t> Node.js, mobile devices, etc.</a:t>
            </a:r>
            <a:endParaRPr b="0" i="0" sz="1800" u="none" cap="none" strike="noStrike">
              <a:solidFill>
                <a:srgbClr val="000000"/>
              </a:solidFill>
              <a:latin typeface="Arial"/>
              <a:ea typeface="Arial"/>
              <a:cs typeface="Arial"/>
              <a:sym typeface="Arial"/>
            </a:endParaRPr>
          </a:p>
          <a:p>
            <a:pPr indent="-233361" lvl="0" marL="233361" marR="0" rtl="0" algn="l">
              <a:lnSpc>
                <a:spcPct val="130000"/>
              </a:lnSpc>
              <a:spcBef>
                <a:spcPts val="1800"/>
              </a:spcBef>
              <a:spcAft>
                <a:spcPts val="0"/>
              </a:spcAft>
              <a:buClr>
                <a:srgbClr val="212121"/>
              </a:buClr>
              <a:buSzPts val="1800"/>
              <a:buFont typeface="Arial"/>
              <a:buChar char="•"/>
            </a:pPr>
            <a:r>
              <a:rPr b="0" i="0" lang="en-US" sz="1800" u="none" cap="none" strike="noStrike">
                <a:solidFill>
                  <a:srgbClr val="212121"/>
                </a:solidFill>
                <a:latin typeface="Arial"/>
                <a:ea typeface="Arial"/>
                <a:cs typeface="Arial"/>
                <a:sym typeface="Arial"/>
              </a:rPr>
              <a:t>Cross-browser compatibility: Supports real-time communication needs for different browsers, including older versions.</a:t>
            </a:r>
            <a:endParaRPr b="0" i="0" sz="1800" u="none" cap="none" strike="noStrike">
              <a:solidFill>
                <a:srgbClr val="000000"/>
              </a:solidFill>
              <a:latin typeface="Arial"/>
              <a:ea typeface="Arial"/>
              <a:cs typeface="Arial"/>
              <a:sym typeface="Arial"/>
            </a:endParaRPr>
          </a:p>
          <a:p>
            <a:pPr indent="-233361" lvl="0" marL="233361" marR="0" rtl="0" algn="l">
              <a:lnSpc>
                <a:spcPct val="130000"/>
              </a:lnSpc>
              <a:spcBef>
                <a:spcPts val="1800"/>
              </a:spcBef>
              <a:spcAft>
                <a:spcPts val="0"/>
              </a:spcAft>
              <a:buClr>
                <a:srgbClr val="212121"/>
              </a:buClr>
              <a:buSzPts val="1800"/>
              <a:buFont typeface="Arial"/>
              <a:buChar char="•"/>
            </a:pPr>
            <a:r>
              <a:rPr b="0" i="0" lang="en-US" sz="1800" u="none" cap="none" strike="noStrike">
                <a:solidFill>
                  <a:srgbClr val="212121"/>
                </a:solidFill>
                <a:latin typeface="Arial"/>
                <a:ea typeface="Arial"/>
                <a:cs typeface="Arial"/>
                <a:sym typeface="Arial"/>
              </a:rPr>
              <a:t>Bidirectional communication: Supports bidirectional data transmission, enabling real-time data exchange.</a:t>
            </a:r>
            <a:endParaRPr b="0" i="0" sz="1800" u="none" cap="none" strike="noStrike">
              <a:solidFill>
                <a:srgbClr val="000000"/>
              </a:solidFill>
              <a:latin typeface="Arial"/>
              <a:ea typeface="Arial"/>
              <a:cs typeface="Arial"/>
              <a:sym typeface="Arial"/>
            </a:endParaRPr>
          </a:p>
          <a:p>
            <a:pPr indent="-233361" lvl="0" marL="233361" marR="0" rtl="0" algn="l">
              <a:lnSpc>
                <a:spcPct val="130000"/>
              </a:lnSpc>
              <a:spcBef>
                <a:spcPts val="1800"/>
              </a:spcBef>
              <a:spcAft>
                <a:spcPts val="0"/>
              </a:spcAft>
              <a:buClr>
                <a:srgbClr val="212121"/>
              </a:buClr>
              <a:buSzPts val="1800"/>
              <a:buFont typeface="Arial"/>
              <a:buChar char="•"/>
            </a:pPr>
            <a:r>
              <a:rPr b="0" i="0" lang="en-US" sz="1800" u="none" cap="none" strike="noStrike">
                <a:solidFill>
                  <a:srgbClr val="212121"/>
                </a:solidFill>
                <a:latin typeface="Arial"/>
                <a:ea typeface="Arial"/>
                <a:cs typeface="Arial"/>
                <a:sym typeface="Arial"/>
              </a:rPr>
              <a:t>Fault tolerance and reconnection: Includes fault tolerance and automatic reconnection mechanisms, maintaining communication even when network connections are interrupted.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7855ad0ceb_1_308"/>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Why Socket.io</a:t>
            </a:r>
            <a:endParaRPr/>
          </a:p>
        </p:txBody>
      </p:sp>
      <p:sp>
        <p:nvSpPr>
          <p:cNvPr id="125" name="Google Shape;125;g27855ad0ceb_1_30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g27855ad0ceb_1_308"/>
          <p:cNvSpPr txBox="1"/>
          <p:nvPr/>
        </p:nvSpPr>
        <p:spPr>
          <a:xfrm>
            <a:off x="371697" y="1331372"/>
            <a:ext cx="11448600" cy="3620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800"/>
              <a:buFont typeface="Arial"/>
              <a:buNone/>
            </a:pPr>
            <a:r>
              <a:rPr b="0" i="0" lang="en-US" sz="1800" u="none" cap="none" strike="noStrike">
                <a:solidFill>
                  <a:srgbClr val="212121"/>
                </a:solidFill>
                <a:latin typeface="Arial"/>
                <a:ea typeface="Arial"/>
                <a:cs typeface="Arial"/>
                <a:sym typeface="Arial"/>
              </a:rPr>
              <a:t>Most of the applications on Internet today are based on Client-Server architecture. A client is someone who requests something from a Server. A Server, based on the request, responds with appropriate results. </a:t>
            </a:r>
            <a:endParaRPr b="0" i="0" sz="1600" u="none" cap="none" strike="noStrike">
              <a:solidFill>
                <a:srgbClr val="000000"/>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800"/>
              <a:buFont typeface="Arial"/>
              <a:buNone/>
            </a:pPr>
            <a:r>
              <a:rPr b="0" i="0" lang="en-US" sz="1800" u="none" cap="none" strike="noStrike">
                <a:solidFill>
                  <a:srgbClr val="212121"/>
                </a:solidFill>
                <a:latin typeface="Arial"/>
                <a:ea typeface="Arial"/>
                <a:cs typeface="Arial"/>
                <a:sym typeface="Arial"/>
              </a:rPr>
              <a:t>These two entities are completely different from each other because of the nature of tasks they perform. ﻿A browser is a perfect example of client application. Clients on browsers usually communicate to Servers via HTTP requests and responses. The problem with this communication is that either a request or a response can be sent at a time. For understanding, think of it as a half-duplex link.</a:t>
            </a:r>
            <a:endParaRPr b="0" i="0" sz="1600" u="none" cap="none" strike="noStrike">
              <a:solidFill>
                <a:srgbClr val="000000"/>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Also, HTTP headers contain lots and lots of redundant information which is useless once a connection between client and server is made. Sockets on the other hand work on transport layer of Network Stack. There are not many redundant fields thus increase the efficiency of information transfer over web.</a:t>
            </a:r>
            <a:endParaRPr b="0" i="0" sz="1800" u="none" cap="none" strike="noStrike">
              <a:solidFill>
                <a:srgbClr val="21212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7855ad0ceb_1_315"/>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Applications of Socket.io</a:t>
            </a:r>
            <a:endParaRPr/>
          </a:p>
        </p:txBody>
      </p:sp>
      <p:sp>
        <p:nvSpPr>
          <p:cNvPr id="132" name="Google Shape;132;g27855ad0ceb_1_31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g27855ad0ceb_1_315"/>
          <p:cNvSpPr txBox="1"/>
          <p:nvPr/>
        </p:nvSpPr>
        <p:spPr>
          <a:xfrm>
            <a:off x="554550" y="1301650"/>
            <a:ext cx="11082900" cy="3491100"/>
          </a:xfrm>
          <a:prstGeom prst="rect">
            <a:avLst/>
          </a:prstGeom>
          <a:noFill/>
          <a:ln>
            <a:noFill/>
          </a:ln>
        </p:spPr>
        <p:txBody>
          <a:bodyPr anchorCtr="0" anchor="t" bIns="0" lIns="0" spcFirstLastPara="1" rIns="0" wrap="square" tIns="0">
            <a:spAutoFit/>
          </a:bodyPr>
          <a:lstStyle/>
          <a:p>
            <a:pPr indent="-233361" lvl="0" marL="233361" marR="0" rtl="0" algn="l">
              <a:lnSpc>
                <a:spcPct val="130000"/>
              </a:lnSpc>
              <a:spcBef>
                <a:spcPts val="0"/>
              </a:spcBef>
              <a:spcAft>
                <a:spcPts val="0"/>
              </a:spcAft>
              <a:buClr>
                <a:srgbClr val="212121"/>
              </a:buClr>
              <a:buSzPts val="1800"/>
              <a:buFont typeface="Arial"/>
              <a:buChar char="•"/>
            </a:pPr>
            <a:r>
              <a:rPr b="1" i="0" lang="en-US" sz="1800" u="none" cap="none" strike="noStrike">
                <a:solidFill>
                  <a:srgbClr val="212121"/>
                </a:solidFill>
                <a:latin typeface="Arial"/>
                <a:ea typeface="Arial"/>
                <a:cs typeface="Arial"/>
                <a:sym typeface="Arial"/>
              </a:rPr>
              <a:t>Instant messaging application</a:t>
            </a:r>
            <a:r>
              <a:rPr b="0" i="0" lang="en-US" sz="1800" u="none" cap="none" strike="noStrike">
                <a:solidFill>
                  <a:srgbClr val="212121"/>
                </a:solidFill>
                <a:latin typeface="Arial"/>
                <a:ea typeface="Arial"/>
                <a:cs typeface="Arial"/>
                <a:sym typeface="Arial"/>
              </a:rPr>
              <a:t>: Socket IO can be used to build instant messaging applications, enabling real-time messaging and communication.</a:t>
            </a:r>
            <a:endParaRPr b="0" i="0" sz="1800" u="none" cap="none" strike="noStrike">
              <a:solidFill>
                <a:srgbClr val="000000"/>
              </a:solidFill>
              <a:latin typeface="Arial"/>
              <a:ea typeface="Arial"/>
              <a:cs typeface="Arial"/>
              <a:sym typeface="Arial"/>
            </a:endParaRPr>
          </a:p>
          <a:p>
            <a:pPr indent="-233361" lvl="0" marL="233361" marR="0" rtl="0" algn="l">
              <a:lnSpc>
                <a:spcPct val="130000"/>
              </a:lnSpc>
              <a:spcBef>
                <a:spcPts val="1800"/>
              </a:spcBef>
              <a:spcAft>
                <a:spcPts val="0"/>
              </a:spcAft>
              <a:buClr>
                <a:srgbClr val="212121"/>
              </a:buClr>
              <a:buSzPts val="1800"/>
              <a:buFont typeface="Arial"/>
              <a:buChar char="•"/>
            </a:pPr>
            <a:r>
              <a:rPr b="1" i="0" lang="en-US" sz="1800" u="none" cap="none" strike="noStrike">
                <a:solidFill>
                  <a:srgbClr val="212121"/>
                </a:solidFill>
                <a:latin typeface="Arial"/>
                <a:ea typeface="Arial"/>
                <a:cs typeface="Arial"/>
                <a:sym typeface="Arial"/>
              </a:rPr>
              <a:t>Real time collaborative application</a:t>
            </a:r>
            <a:r>
              <a:rPr b="0" i="0" lang="en-US" sz="1800" u="none" cap="none" strike="noStrike">
                <a:solidFill>
                  <a:srgbClr val="212121"/>
                </a:solidFill>
                <a:latin typeface="Arial"/>
                <a:ea typeface="Arial"/>
                <a:cs typeface="Arial"/>
                <a:sym typeface="Arial"/>
              </a:rPr>
              <a:t>: In collaborative editing, real-time whiteboard, and other scenarios, multiple users can simultaneously edit and view the same document or canvas.</a:t>
            </a:r>
            <a:endParaRPr b="0" i="0" sz="1800" u="none" cap="none" strike="noStrike">
              <a:solidFill>
                <a:srgbClr val="000000"/>
              </a:solidFill>
              <a:latin typeface="Arial"/>
              <a:ea typeface="Arial"/>
              <a:cs typeface="Arial"/>
              <a:sym typeface="Arial"/>
            </a:endParaRPr>
          </a:p>
          <a:p>
            <a:pPr indent="-233361" lvl="0" marL="233361" marR="0" rtl="0" algn="l">
              <a:lnSpc>
                <a:spcPct val="130000"/>
              </a:lnSpc>
              <a:spcBef>
                <a:spcPts val="1800"/>
              </a:spcBef>
              <a:spcAft>
                <a:spcPts val="0"/>
              </a:spcAft>
              <a:buClr>
                <a:srgbClr val="212121"/>
              </a:buClr>
              <a:buSzPts val="1800"/>
              <a:buFont typeface="Arial"/>
              <a:buChar char="•"/>
            </a:pPr>
            <a:r>
              <a:rPr b="1" i="0" lang="en-US" sz="1800" u="none" cap="none" strike="noStrike">
                <a:solidFill>
                  <a:srgbClr val="212121"/>
                </a:solidFill>
                <a:latin typeface="Arial"/>
                <a:ea typeface="Arial"/>
                <a:cs typeface="Arial"/>
                <a:sym typeface="Arial"/>
              </a:rPr>
              <a:t>Real time gaming application</a:t>
            </a:r>
            <a:r>
              <a:rPr b="0" i="0" lang="en-US" sz="1800" u="none" cap="none" strike="noStrike">
                <a:solidFill>
                  <a:srgbClr val="212121"/>
                </a:solidFill>
                <a:latin typeface="Arial"/>
                <a:ea typeface="Arial"/>
                <a:cs typeface="Arial"/>
                <a:sym typeface="Arial"/>
              </a:rPr>
              <a:t>: Socket IO can support real-time gaming applications, enabling real-time interaction and data exchange among multiple players.</a:t>
            </a:r>
            <a:endParaRPr b="0" i="0" sz="1800" u="none" cap="none" strike="noStrike">
              <a:solidFill>
                <a:srgbClr val="000000"/>
              </a:solidFill>
              <a:latin typeface="Arial"/>
              <a:ea typeface="Arial"/>
              <a:cs typeface="Arial"/>
              <a:sym typeface="Arial"/>
            </a:endParaRPr>
          </a:p>
          <a:p>
            <a:pPr indent="-233361" lvl="0" marL="233361" marR="0" rtl="0" algn="l">
              <a:lnSpc>
                <a:spcPct val="130000"/>
              </a:lnSpc>
              <a:spcBef>
                <a:spcPts val="1800"/>
              </a:spcBef>
              <a:spcAft>
                <a:spcPts val="0"/>
              </a:spcAft>
              <a:buClr>
                <a:srgbClr val="212121"/>
              </a:buClr>
              <a:buSzPts val="1800"/>
              <a:buFont typeface="Arial"/>
              <a:buChar char="•"/>
            </a:pPr>
            <a:r>
              <a:rPr b="1" i="0" lang="en-US" sz="1800" u="none" cap="none" strike="noStrike">
                <a:solidFill>
                  <a:srgbClr val="212121"/>
                </a:solidFill>
                <a:latin typeface="Arial"/>
                <a:ea typeface="Arial"/>
                <a:cs typeface="Arial"/>
                <a:sym typeface="Arial"/>
              </a:rPr>
              <a:t>Real time monitoring application</a:t>
            </a:r>
            <a:r>
              <a:rPr b="0" i="0" lang="en-US" sz="1800" u="none" cap="none" strike="noStrike">
                <a:solidFill>
                  <a:srgbClr val="212121"/>
                </a:solidFill>
                <a:latin typeface="Arial"/>
                <a:ea typeface="Arial"/>
                <a:cs typeface="Arial"/>
                <a:sym typeface="Arial"/>
              </a:rPr>
              <a:t>: through Socket IO， It can collect and display various monitoring data in real-time, such as server load, network traffic, etc.</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7855ad0ceb_1_322"/>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Basic operations of Socket.io</a:t>
            </a:r>
            <a:endParaRPr/>
          </a:p>
        </p:txBody>
      </p:sp>
      <p:sp>
        <p:nvSpPr>
          <p:cNvPr id="139" name="Google Shape;139;g27855ad0ceb_1_32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g27855ad0ceb_1_322"/>
          <p:cNvSpPr txBox="1"/>
          <p:nvPr/>
        </p:nvSpPr>
        <p:spPr>
          <a:xfrm>
            <a:off x="371697" y="1612872"/>
            <a:ext cx="11448600" cy="3497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900"/>
              <a:buFont typeface="Arial"/>
              <a:buNone/>
            </a:pPr>
            <a:r>
              <a:rPr b="0" i="0" lang="en-US" sz="1900" u="none" cap="none" strike="noStrike">
                <a:solidFill>
                  <a:srgbClr val="212121"/>
                </a:solidFill>
                <a:latin typeface="Arial"/>
                <a:ea typeface="Arial"/>
                <a:cs typeface="Arial"/>
                <a:sym typeface="Arial"/>
              </a:rPr>
              <a:t>Installation and Introduction:</a:t>
            </a:r>
            <a:endParaRPr b="0" i="0" sz="1700" u="none" cap="none" strike="noStrike">
              <a:solidFill>
                <a:srgbClr val="000000"/>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900"/>
              <a:buFont typeface="Arial"/>
              <a:buNone/>
            </a:pPr>
            <a:r>
              <a:rPr b="1" i="0" lang="en-US" sz="1900" u="none" cap="none" strike="noStrike">
                <a:solidFill>
                  <a:srgbClr val="273239"/>
                </a:solidFill>
                <a:latin typeface="Arial"/>
                <a:ea typeface="Arial"/>
                <a:cs typeface="Arial"/>
                <a:sym typeface="Arial"/>
              </a:rPr>
              <a:t>Server: </a:t>
            </a:r>
            <a:endParaRPr b="0" i="0" sz="1900" u="none" cap="none" strike="noStrike">
              <a:solidFill>
                <a:srgbClr val="273239"/>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900"/>
              <a:buFont typeface="Arial"/>
              <a:buNone/>
            </a:pPr>
            <a:r>
              <a:t/>
            </a:r>
            <a:endParaRPr b="1" i="0" sz="1900" u="none" cap="none" strike="noStrike">
              <a:solidFill>
                <a:srgbClr val="273239"/>
              </a:solidFill>
              <a:highlight>
                <a:srgbClr val="FFFFFF"/>
              </a:highlight>
              <a:latin typeface="Arial"/>
              <a:ea typeface="Arial"/>
              <a:cs typeface="Arial"/>
              <a:sym typeface="Arial"/>
            </a:endParaRPr>
          </a:p>
          <a:p>
            <a:pPr indent="0" lvl="0" marL="0" marR="0" rtl="0" algn="l">
              <a:lnSpc>
                <a:spcPct val="130000"/>
              </a:lnSpc>
              <a:spcBef>
                <a:spcPts val="1800"/>
              </a:spcBef>
              <a:spcAft>
                <a:spcPts val="0"/>
              </a:spcAft>
              <a:buClr>
                <a:srgbClr val="000000"/>
              </a:buClr>
              <a:buSzPts val="1900"/>
              <a:buFont typeface="Arial"/>
              <a:buNone/>
            </a:pPr>
            <a:r>
              <a:rPr b="1" i="0" lang="en-US" sz="1900" u="none" cap="none" strike="noStrike">
                <a:solidFill>
                  <a:srgbClr val="273239"/>
                </a:solidFill>
                <a:latin typeface="Arial"/>
                <a:ea typeface="Arial"/>
                <a:cs typeface="Arial"/>
                <a:sym typeface="Arial"/>
              </a:rPr>
              <a:t>Client:</a:t>
            </a:r>
            <a:br>
              <a:rPr b="0" i="0" lang="en-US" sz="1900" u="none" cap="none" strike="noStrike">
                <a:solidFill>
                  <a:schemeClr val="dk1"/>
                </a:solidFill>
                <a:latin typeface="Arial"/>
                <a:ea typeface="Arial"/>
                <a:cs typeface="Arial"/>
                <a:sym typeface="Arial"/>
              </a:rPr>
            </a:br>
            <a:r>
              <a:rPr b="0" i="0" lang="en-US" sz="1900" u="none" cap="none" strike="noStrike">
                <a:solidFill>
                  <a:srgbClr val="273239"/>
                </a:solidFill>
                <a:latin typeface="Arial"/>
                <a:ea typeface="Arial"/>
                <a:cs typeface="Arial"/>
                <a:sym typeface="Arial"/>
              </a:rPr>
              <a:t>A standalone build of the client is exposed by default by the server at </a:t>
            </a:r>
            <a:r>
              <a:rPr b="1" i="0" lang="en-US" sz="1900" u="none" cap="none" strike="noStrike">
                <a:solidFill>
                  <a:srgbClr val="273239"/>
                </a:solidFill>
                <a:latin typeface="Arial"/>
                <a:ea typeface="Arial"/>
                <a:cs typeface="Arial"/>
                <a:sym typeface="Arial"/>
              </a:rPr>
              <a:t>/socket.io/socket.io.js</a:t>
            </a:r>
            <a:r>
              <a:rPr b="0" i="0" lang="en-US" sz="1900" u="none" cap="none" strike="noStrike">
                <a:solidFill>
                  <a:srgbClr val="273239"/>
                </a:solidFill>
                <a:latin typeface="Arial"/>
                <a:ea typeface="Arial"/>
                <a:cs typeface="Arial"/>
                <a:sym typeface="Arial"/>
              </a:rPr>
              <a:t>. Otherwise, it can also be served from any of the CDN providers. To use it from Node.js, install it via this command:</a:t>
            </a:r>
            <a:endParaRPr b="0" i="0" sz="1700" u="none" cap="none" strike="noStrike">
              <a:solidFill>
                <a:srgbClr val="000000"/>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900"/>
              <a:buFont typeface="Arial"/>
              <a:buNone/>
            </a:pPr>
            <a:r>
              <a:t/>
            </a:r>
            <a:endParaRPr b="0" i="0" sz="1900" u="none" cap="none" strike="noStrike">
              <a:solidFill>
                <a:srgbClr val="212121"/>
              </a:solidFill>
              <a:latin typeface="Arial"/>
              <a:ea typeface="Arial"/>
              <a:cs typeface="Arial"/>
              <a:sym typeface="Arial"/>
            </a:endParaRPr>
          </a:p>
        </p:txBody>
      </p:sp>
      <p:sp>
        <p:nvSpPr>
          <p:cNvPr id="141" name="Google Shape;141;g27855ad0ceb_1_322"/>
          <p:cNvSpPr/>
          <p:nvPr/>
        </p:nvSpPr>
        <p:spPr>
          <a:xfrm>
            <a:off x="1647675" y="2646176"/>
            <a:ext cx="7263300" cy="392700"/>
          </a:xfrm>
          <a:prstGeom prst="rect">
            <a:avLst/>
          </a:prstGeom>
          <a:solidFill>
            <a:srgbClr val="E0E0E0"/>
          </a:solidFill>
          <a:ln>
            <a:noFill/>
          </a:ln>
        </p:spPr>
        <p:txBody>
          <a:bodyPr anchorCtr="0" anchor="ctr" bIns="63475" lIns="0" spcFirstLastPara="1" rIns="0" wrap="square" tIns="0">
            <a:noAutofit/>
          </a:bodyPr>
          <a:lstStyle/>
          <a:p>
            <a:pPr indent="0" lvl="0" marL="0" marR="0" rtl="0" algn="l">
              <a:lnSpc>
                <a:spcPct val="100000"/>
              </a:lnSpc>
              <a:spcBef>
                <a:spcPts val="0"/>
              </a:spcBef>
              <a:spcAft>
                <a:spcPts val="0"/>
              </a:spcAft>
              <a:buClr>
                <a:schemeClr val="dk1"/>
              </a:buClr>
              <a:buSzPts val="1200"/>
              <a:buFont typeface="Consolas"/>
              <a:buNone/>
            </a:pPr>
            <a:r>
              <a:rPr b="0" i="0" lang="en-US" sz="1200" u="none" cap="none" strike="noStrike">
                <a:solidFill>
                  <a:schemeClr val="dk1"/>
                </a:solidFill>
                <a:latin typeface="Consolas"/>
                <a:ea typeface="Consolas"/>
                <a:cs typeface="Consolas"/>
                <a:sym typeface="Consolas"/>
              </a:rPr>
              <a:t>$ npm install --save socket.io</a:t>
            </a:r>
            <a:r>
              <a:rPr b="0" i="0" lang="en-US" sz="800" u="none" cap="none" strike="noStrike">
                <a:solidFill>
                  <a:schemeClr val="dk1"/>
                </a:solidFill>
                <a:latin typeface="Poppins"/>
                <a:ea typeface="Poppins"/>
                <a:cs typeface="Poppins"/>
                <a:sym typeface="Poppins"/>
              </a:rPr>
              <a:t> </a:t>
            </a:r>
            <a:endParaRPr b="0" i="0" sz="1800" u="none" cap="none" strike="noStrike">
              <a:solidFill>
                <a:schemeClr val="dk1"/>
              </a:solidFill>
              <a:latin typeface="Arial"/>
              <a:ea typeface="Arial"/>
              <a:cs typeface="Arial"/>
              <a:sym typeface="Arial"/>
            </a:endParaRPr>
          </a:p>
        </p:txBody>
      </p:sp>
      <p:sp>
        <p:nvSpPr>
          <p:cNvPr id="142" name="Google Shape;142;g27855ad0ceb_1_322"/>
          <p:cNvSpPr/>
          <p:nvPr/>
        </p:nvSpPr>
        <p:spPr>
          <a:xfrm>
            <a:off x="1647675" y="4725097"/>
            <a:ext cx="7263300" cy="392700"/>
          </a:xfrm>
          <a:prstGeom prst="rect">
            <a:avLst/>
          </a:prstGeom>
          <a:solidFill>
            <a:srgbClr val="E0E0E0"/>
          </a:solidFill>
          <a:ln>
            <a:noFill/>
          </a:ln>
        </p:spPr>
        <p:txBody>
          <a:bodyPr anchorCtr="0" anchor="ctr" bIns="63475" lIns="0" spcFirstLastPara="1" rIns="0" wrap="square" tIns="0">
            <a:noAutofit/>
          </a:bodyPr>
          <a:lstStyle/>
          <a:p>
            <a:pPr indent="0" lvl="0" marL="0" marR="0" rtl="0" algn="l">
              <a:lnSpc>
                <a:spcPct val="100000"/>
              </a:lnSpc>
              <a:spcBef>
                <a:spcPts val="0"/>
              </a:spcBef>
              <a:spcAft>
                <a:spcPts val="0"/>
              </a:spcAft>
              <a:buClr>
                <a:schemeClr val="dk1"/>
              </a:buClr>
              <a:buSzPts val="1200"/>
              <a:buFont typeface="Consolas"/>
              <a:buNone/>
            </a:pPr>
            <a:r>
              <a:rPr b="0" i="0" lang="en-US" sz="1200" u="none" cap="none" strike="noStrike">
                <a:solidFill>
                  <a:schemeClr val="dk1"/>
                </a:solidFill>
                <a:latin typeface="Consolas"/>
                <a:ea typeface="Consolas"/>
                <a:cs typeface="Consolas"/>
                <a:sym typeface="Consolas"/>
              </a:rPr>
              <a:t>$ npm install --save socket.io-client</a:t>
            </a:r>
            <a:r>
              <a:rPr b="0" i="0" lang="en-US" sz="800" u="none" cap="none" strike="noStrike">
                <a:solidFill>
                  <a:schemeClr val="dk1"/>
                </a:solidFill>
                <a:latin typeface="Poppins"/>
                <a:ea typeface="Poppins"/>
                <a:cs typeface="Poppins"/>
                <a:sym typeface="Poppins"/>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7855ad0ceb_1_366"/>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Basic operations of Socket.io</a:t>
            </a:r>
            <a:endParaRPr/>
          </a:p>
        </p:txBody>
      </p:sp>
      <p:sp>
        <p:nvSpPr>
          <p:cNvPr id="148" name="Google Shape;148;g27855ad0ceb_1_36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g27855ad0ceb_1_366"/>
          <p:cNvSpPr txBox="1"/>
          <p:nvPr/>
        </p:nvSpPr>
        <p:spPr>
          <a:xfrm>
            <a:off x="714075" y="1509875"/>
            <a:ext cx="11170800" cy="2139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212121"/>
                </a:solidFill>
                <a:latin typeface="Arial"/>
                <a:ea typeface="Arial"/>
                <a:cs typeface="Arial"/>
                <a:sym typeface="Arial"/>
              </a:rPr>
              <a:t>Creating a Socket</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180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Use the io.listen() method to create a Socket.</a:t>
            </a:r>
            <a:endParaRPr b="0" i="0" sz="16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Client-side: Use the io() method to create a Socket.</a:t>
            </a:r>
            <a:endParaRPr b="0" i="0" sz="1800" u="none" cap="none" strike="noStrike">
              <a:solidFill>
                <a:srgbClr val="273239"/>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Arial"/>
              <a:buNone/>
            </a:pPr>
            <a:r>
              <a:t/>
            </a:r>
            <a:endParaRPr b="0" i="0" sz="1600" u="none" cap="none" strike="noStrike">
              <a:solidFill>
                <a:srgbClr val="273239"/>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600"/>
              <a:buFont typeface="Arial"/>
              <a:buNone/>
            </a:pPr>
            <a:r>
              <a:t/>
            </a:r>
            <a:endParaRPr b="0" i="0" sz="1600" u="none" cap="none" strike="noStrike">
              <a:solidFill>
                <a:srgbClr val="212121"/>
              </a:solidFill>
              <a:latin typeface="Poppins"/>
              <a:ea typeface="Poppins"/>
              <a:cs typeface="Poppins"/>
              <a:sym typeface="Poppins"/>
            </a:endParaRPr>
          </a:p>
        </p:txBody>
      </p:sp>
      <p:pic>
        <p:nvPicPr>
          <p:cNvPr id="150" name="Google Shape;150;g27855ad0ceb_1_366"/>
          <p:cNvPicPr preferRelativeResize="0"/>
          <p:nvPr/>
        </p:nvPicPr>
        <p:blipFill rotWithShape="1">
          <a:blip r:embed="rId3">
            <a:alphaModFix/>
          </a:blip>
          <a:srcRect b="0" l="0" r="0" t="0"/>
          <a:stretch/>
        </p:blipFill>
        <p:spPr>
          <a:xfrm>
            <a:off x="2767077" y="3512215"/>
            <a:ext cx="6657975" cy="125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855ad0ceb_1_373"/>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Basic operations of Socket.io</a:t>
            </a:r>
            <a:endParaRPr/>
          </a:p>
        </p:txBody>
      </p:sp>
      <p:sp>
        <p:nvSpPr>
          <p:cNvPr id="156" name="Google Shape;156;g27855ad0ceb_1_37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g27855ad0ceb_1_373"/>
          <p:cNvSpPr txBox="1"/>
          <p:nvPr/>
        </p:nvSpPr>
        <p:spPr>
          <a:xfrm>
            <a:off x="714075" y="1346275"/>
            <a:ext cx="11218200" cy="2139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212121"/>
                </a:solidFill>
                <a:latin typeface="Arial"/>
                <a:ea typeface="Arial"/>
                <a:cs typeface="Arial"/>
                <a:sym typeface="Arial"/>
              </a:rPr>
              <a:t>Binding Event Listeners</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180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Socket.IO provides various events such as connect, disconnect, message, etc.</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By listening to these events, real-time communication with clients can be achieved.</a:t>
            </a:r>
            <a:endParaRPr b="0" i="0" sz="1800" u="none" cap="none" strike="noStrike">
              <a:solidFill>
                <a:srgbClr val="273239"/>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Arial"/>
              <a:buNone/>
            </a:pPr>
            <a:r>
              <a:t/>
            </a:r>
            <a:endParaRPr b="0" i="0" sz="1600" u="none" cap="none" strike="noStrike">
              <a:solidFill>
                <a:srgbClr val="273239"/>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600"/>
              <a:buFont typeface="Arial"/>
              <a:buNone/>
            </a:pPr>
            <a:r>
              <a:t/>
            </a:r>
            <a:endParaRPr b="0" i="0" sz="1600" u="none" cap="none" strike="noStrike">
              <a:solidFill>
                <a:srgbClr val="212121"/>
              </a:solidFill>
              <a:latin typeface="Poppins"/>
              <a:ea typeface="Poppins"/>
              <a:cs typeface="Poppins"/>
              <a:sym typeface="Poppins"/>
            </a:endParaRPr>
          </a:p>
        </p:txBody>
      </p:sp>
      <p:pic>
        <p:nvPicPr>
          <p:cNvPr id="158" name="Google Shape;158;g27855ad0ceb_1_373"/>
          <p:cNvPicPr preferRelativeResize="0"/>
          <p:nvPr/>
        </p:nvPicPr>
        <p:blipFill rotWithShape="1">
          <a:blip r:embed="rId3">
            <a:alphaModFix/>
          </a:blip>
          <a:srcRect b="0" l="0" r="0" t="0"/>
          <a:stretch/>
        </p:blipFill>
        <p:spPr>
          <a:xfrm>
            <a:off x="2795587" y="3022612"/>
            <a:ext cx="6600825" cy="288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7855ad0ceb_1_380"/>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Basic operations of Socket.io</a:t>
            </a:r>
            <a:endParaRPr/>
          </a:p>
        </p:txBody>
      </p:sp>
      <p:sp>
        <p:nvSpPr>
          <p:cNvPr id="164" name="Google Shape;164;g27855ad0ceb_1_38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g27855ad0ceb_1_380"/>
          <p:cNvSpPr txBox="1"/>
          <p:nvPr/>
        </p:nvSpPr>
        <p:spPr>
          <a:xfrm>
            <a:off x="684300" y="1446100"/>
            <a:ext cx="11200500" cy="17238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212121"/>
                </a:solidFill>
                <a:latin typeface="Arial"/>
                <a:ea typeface="Arial"/>
                <a:cs typeface="Arial"/>
                <a:sym typeface="Arial"/>
              </a:rPr>
              <a:t>Sending and Receiving Data</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180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Use the emit method to send data and the on method to receive data.</a:t>
            </a:r>
            <a:endParaRPr b="0" i="0" sz="1800" u="none" cap="none" strike="noStrike">
              <a:solidFill>
                <a:srgbClr val="273239"/>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Arial"/>
              <a:buNone/>
            </a:pPr>
            <a:r>
              <a:t/>
            </a:r>
            <a:endParaRPr b="0" i="0" sz="1600" u="none" cap="none" strike="noStrike">
              <a:solidFill>
                <a:srgbClr val="273239"/>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600"/>
              <a:buFont typeface="Arial"/>
              <a:buNone/>
            </a:pPr>
            <a:r>
              <a:t/>
            </a:r>
            <a:endParaRPr b="0" i="0" sz="1600" u="none" cap="none" strike="noStrike">
              <a:solidFill>
                <a:srgbClr val="212121"/>
              </a:solidFill>
              <a:latin typeface="Poppins"/>
              <a:ea typeface="Poppins"/>
              <a:cs typeface="Poppins"/>
              <a:sym typeface="Poppins"/>
            </a:endParaRPr>
          </a:p>
        </p:txBody>
      </p:sp>
      <p:pic>
        <p:nvPicPr>
          <p:cNvPr id="166" name="Google Shape;166;g27855ad0ceb_1_380"/>
          <p:cNvPicPr preferRelativeResize="0"/>
          <p:nvPr/>
        </p:nvPicPr>
        <p:blipFill rotWithShape="1">
          <a:blip r:embed="rId3">
            <a:alphaModFix/>
          </a:blip>
          <a:srcRect b="0" l="0" r="0" t="0"/>
          <a:stretch/>
        </p:blipFill>
        <p:spPr>
          <a:xfrm>
            <a:off x="2689579" y="3011588"/>
            <a:ext cx="6600825"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2022-09-23T13:48:30Z</dcterms:created>
</cp:coreProperties>
</file>