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Arimo"/>
      <p:regular r:id="rId18"/>
      <p:bold r:id="rId19"/>
      <p:italic r:id="rId20"/>
      <p:boldItalic r:id="rId21"/>
    </p:embeddedFont>
    <p:embeddedFont>
      <p:font typeface="Poppi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6" roundtripDataSignature="AMtx7miTAqGKGztEF/e9IWpwf8CVWosEJ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Arimo-italic.fntdata"/><Relationship Id="rId22" Type="http://schemas.openxmlformats.org/officeDocument/2006/relationships/font" Target="fonts/Poppins-regular.fntdata"/><Relationship Id="rId21" Type="http://schemas.openxmlformats.org/officeDocument/2006/relationships/font" Target="fonts/Arimo-boldItalic.fntdata"/><Relationship Id="rId24" Type="http://schemas.openxmlformats.org/officeDocument/2006/relationships/font" Target="fonts/Poppins-italic.fntdata"/><Relationship Id="rId23" Type="http://schemas.openxmlformats.org/officeDocument/2006/relationships/font" Target="fonts/Poppins-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font" Target="fonts/Poppi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Arimo-bold.fntdata"/><Relationship Id="rId18" Type="http://schemas.openxmlformats.org/officeDocument/2006/relationships/font" Target="fonts/Arim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784aefb295_0_1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g2784aefb295_0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784aefb295_0_50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g2784aefb295_0_5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784aefb295_0_50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g2784aefb295_0_5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784aefb295_0_5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g2784aefb295_0_5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784aefb295_0_5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g2784aefb295_0_5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785ec4f1c8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In this chapter,  we will talk about the concept of keys, and the two types of keys in SQL databases, namely Primary keys and foreign keys. Then we will deep dive into the 3 types of table relationships in SQL databases.</a:t>
            </a:r>
            <a:endParaRPr/>
          </a:p>
        </p:txBody>
      </p:sp>
      <p:sp>
        <p:nvSpPr>
          <p:cNvPr id="106" name="Google Shape;106;g2785ec4f1c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784aefb295_0_2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g2784aefb295_0_2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784aefb295_0_3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g2784aefb295_0_3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784aefb295_0_3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g2784aefb295_0_3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784aefb295_0_4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g2784aefb295_0_4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784aefb295_0_4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g2784aefb295_0_4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784aefb295_0_4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g2784aefb295_0_4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784aefb295_0_49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g2784aefb295_0_4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sp>
        <p:nvSpPr>
          <p:cNvPr id="14" name="Google Shape;14;g2f88b6eb51a_0_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g2f88b6eb51a_0_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 name="Google Shape;16;g2f88b6eb51a_0_4"/>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0" name="Shape 50"/>
        <p:cNvGrpSpPr/>
        <p:nvPr/>
      </p:nvGrpSpPr>
      <p:grpSpPr>
        <a:xfrm>
          <a:off x="0" y="0"/>
          <a:ext cx="0" cy="0"/>
          <a:chOff x="0" y="0"/>
          <a:chExt cx="0" cy="0"/>
        </a:xfrm>
      </p:grpSpPr>
      <p:sp>
        <p:nvSpPr>
          <p:cNvPr id="51" name="Google Shape;51;g2f88b6eb51a_0_41"/>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g2f88b6eb51a_0_41"/>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53" name="Google Shape;53;g2f88b6eb51a_0_41"/>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4" name="Shape 54"/>
        <p:cNvGrpSpPr/>
        <p:nvPr/>
      </p:nvGrpSpPr>
      <p:grpSpPr>
        <a:xfrm>
          <a:off x="0" y="0"/>
          <a:ext cx="0" cy="0"/>
          <a:chOff x="0" y="0"/>
          <a:chExt cx="0" cy="0"/>
        </a:xfrm>
      </p:grpSpPr>
      <p:sp>
        <p:nvSpPr>
          <p:cNvPr id="55" name="Google Shape;55;g2f88b6eb51a_0_45"/>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g2f88b6eb51a_0_45"/>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909297"/>
              </a:buClr>
              <a:buSzPts val="2400"/>
              <a:buNone/>
              <a:defRPr sz="2400">
                <a:solidFill>
                  <a:srgbClr val="909297"/>
                </a:solidFill>
              </a:defRPr>
            </a:lvl1pPr>
            <a:lvl2pPr indent="-228600" lvl="1" marL="914400" algn="l">
              <a:lnSpc>
                <a:spcPct val="90000"/>
              </a:lnSpc>
              <a:spcBef>
                <a:spcPts val="500"/>
              </a:spcBef>
              <a:spcAft>
                <a:spcPts val="0"/>
              </a:spcAft>
              <a:buClr>
                <a:srgbClr val="909297"/>
              </a:buClr>
              <a:buSzPts val="2000"/>
              <a:buNone/>
              <a:defRPr sz="2000">
                <a:solidFill>
                  <a:srgbClr val="909297"/>
                </a:solidFill>
              </a:defRPr>
            </a:lvl2pPr>
            <a:lvl3pPr indent="-228600" lvl="2" marL="1371600" algn="l">
              <a:lnSpc>
                <a:spcPct val="90000"/>
              </a:lnSpc>
              <a:spcBef>
                <a:spcPts val="500"/>
              </a:spcBef>
              <a:spcAft>
                <a:spcPts val="0"/>
              </a:spcAft>
              <a:buClr>
                <a:srgbClr val="909297"/>
              </a:buClr>
              <a:buSzPts val="1800"/>
              <a:buNone/>
              <a:defRPr sz="1800">
                <a:solidFill>
                  <a:srgbClr val="909297"/>
                </a:solidFill>
              </a:defRPr>
            </a:lvl3pPr>
            <a:lvl4pPr indent="-228600" lvl="3" marL="1828800" algn="l">
              <a:lnSpc>
                <a:spcPct val="90000"/>
              </a:lnSpc>
              <a:spcBef>
                <a:spcPts val="500"/>
              </a:spcBef>
              <a:spcAft>
                <a:spcPts val="0"/>
              </a:spcAft>
              <a:buClr>
                <a:srgbClr val="909297"/>
              </a:buClr>
              <a:buSzPts val="1600"/>
              <a:buNone/>
              <a:defRPr sz="1600">
                <a:solidFill>
                  <a:srgbClr val="909297"/>
                </a:solidFill>
              </a:defRPr>
            </a:lvl4pPr>
            <a:lvl5pPr indent="-228600" lvl="4" marL="2286000" algn="l">
              <a:lnSpc>
                <a:spcPct val="90000"/>
              </a:lnSpc>
              <a:spcBef>
                <a:spcPts val="500"/>
              </a:spcBef>
              <a:spcAft>
                <a:spcPts val="0"/>
              </a:spcAft>
              <a:buClr>
                <a:srgbClr val="909297"/>
              </a:buClr>
              <a:buSzPts val="1600"/>
              <a:buNone/>
              <a:defRPr sz="1600">
                <a:solidFill>
                  <a:srgbClr val="909297"/>
                </a:solidFill>
              </a:defRPr>
            </a:lvl5pPr>
            <a:lvl6pPr indent="-228600" lvl="5" marL="2743200" algn="l">
              <a:lnSpc>
                <a:spcPct val="90000"/>
              </a:lnSpc>
              <a:spcBef>
                <a:spcPts val="500"/>
              </a:spcBef>
              <a:spcAft>
                <a:spcPts val="0"/>
              </a:spcAft>
              <a:buClr>
                <a:srgbClr val="909297"/>
              </a:buClr>
              <a:buSzPts val="1600"/>
              <a:buNone/>
              <a:defRPr sz="1600">
                <a:solidFill>
                  <a:srgbClr val="909297"/>
                </a:solidFill>
              </a:defRPr>
            </a:lvl6pPr>
            <a:lvl7pPr indent="-228600" lvl="6" marL="3200400" algn="l">
              <a:lnSpc>
                <a:spcPct val="90000"/>
              </a:lnSpc>
              <a:spcBef>
                <a:spcPts val="500"/>
              </a:spcBef>
              <a:spcAft>
                <a:spcPts val="0"/>
              </a:spcAft>
              <a:buClr>
                <a:srgbClr val="909297"/>
              </a:buClr>
              <a:buSzPts val="1600"/>
              <a:buNone/>
              <a:defRPr sz="1600">
                <a:solidFill>
                  <a:srgbClr val="909297"/>
                </a:solidFill>
              </a:defRPr>
            </a:lvl7pPr>
            <a:lvl8pPr indent="-228600" lvl="7" marL="3657600" algn="l">
              <a:lnSpc>
                <a:spcPct val="90000"/>
              </a:lnSpc>
              <a:spcBef>
                <a:spcPts val="500"/>
              </a:spcBef>
              <a:spcAft>
                <a:spcPts val="0"/>
              </a:spcAft>
              <a:buClr>
                <a:srgbClr val="909297"/>
              </a:buClr>
              <a:buSzPts val="1600"/>
              <a:buNone/>
              <a:defRPr sz="1600">
                <a:solidFill>
                  <a:srgbClr val="909297"/>
                </a:solidFill>
              </a:defRPr>
            </a:lvl8pPr>
            <a:lvl9pPr indent="-228600" lvl="8" marL="4114800" algn="l">
              <a:lnSpc>
                <a:spcPct val="90000"/>
              </a:lnSpc>
              <a:spcBef>
                <a:spcPts val="500"/>
              </a:spcBef>
              <a:spcAft>
                <a:spcPts val="0"/>
              </a:spcAft>
              <a:buClr>
                <a:srgbClr val="909297"/>
              </a:buClr>
              <a:buSzPts val="1600"/>
              <a:buNone/>
              <a:defRPr sz="1600">
                <a:solidFill>
                  <a:srgbClr val="909297"/>
                </a:solidFill>
              </a:defRPr>
            </a:lvl9pPr>
          </a:lstStyle>
          <a:p/>
        </p:txBody>
      </p:sp>
      <p:sp>
        <p:nvSpPr>
          <p:cNvPr id="57" name="Google Shape;57;g2f88b6eb51a_0_45"/>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Google Shape;58;g2f88b6eb51a_0_45"/>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g2f88b6eb51a_0_45"/>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 name="Shape 60"/>
        <p:cNvGrpSpPr/>
        <p:nvPr/>
      </p:nvGrpSpPr>
      <p:grpSpPr>
        <a:xfrm>
          <a:off x="0" y="0"/>
          <a:ext cx="0" cy="0"/>
          <a:chOff x="0" y="0"/>
          <a:chExt cx="0" cy="0"/>
        </a:xfrm>
      </p:grpSpPr>
      <p:sp>
        <p:nvSpPr>
          <p:cNvPr id="61" name="Google Shape;61;g2f88b6eb51a_0_51"/>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g2f88b6eb51a_0_51"/>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3" name="Google Shape;63;g2f88b6eb51a_0_51"/>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g2f88b6eb51a_0_51"/>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5" name="Google Shape;65;g2f88b6eb51a_0_51"/>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g2f88b6eb51a_0_51"/>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g2f88b6eb51a_0_51"/>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8" name="Google Shape;68;g2f88b6eb51a_0_51"/>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sp>
        <p:nvSpPr>
          <p:cNvPr id="70" name="Google Shape;70;g2f88b6eb51a_0_60"/>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g2f88b6eb51a_0_60"/>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2" name="Google Shape;72;g2f88b6eb51a_0_60"/>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g2f88b6eb51a_0_60"/>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4" name="Google Shape;74;g2f88b6eb51a_0_60"/>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5" name="Google Shape;75;g2f88b6eb51a_0_6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6" name="Shape 76"/>
        <p:cNvGrpSpPr/>
        <p:nvPr/>
      </p:nvGrpSpPr>
      <p:grpSpPr>
        <a:xfrm>
          <a:off x="0" y="0"/>
          <a:ext cx="0" cy="0"/>
          <a:chOff x="0" y="0"/>
          <a:chExt cx="0" cy="0"/>
        </a:xfrm>
      </p:grpSpPr>
      <p:sp>
        <p:nvSpPr>
          <p:cNvPr id="77" name="Google Shape;77;g2f88b6eb51a_0_67"/>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g2f88b6eb51a_0_67"/>
          <p:cNvSpPr/>
          <p:nvPr>
            <p:ph idx="2" type="pic"/>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lvl="0" marR="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9" name="Google Shape;79;g2f88b6eb51a_0_67"/>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0" name="Google Shape;80;g2f88b6eb51a_0_67"/>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1" name="Google Shape;81;g2f88b6eb51a_0_67"/>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g2f88b6eb51a_0_67"/>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g2f88b6eb51a_0_7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g2f88b6eb51a_0_74"/>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g2f88b6eb51a_0_74"/>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7" name="Google Shape;87;g2f88b6eb51a_0_74"/>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g2f88b6eb51a_0_74"/>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g2f88b6eb51a_0_80"/>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g2f88b6eb51a_0_80"/>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g2f88b6eb51a_0_80"/>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3" name="Google Shape;93;g2f88b6eb51a_0_80"/>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4" name="Google Shape;94;g2f88b6eb51a_0_8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 name="Shape 17"/>
        <p:cNvGrpSpPr/>
        <p:nvPr/>
      </p:nvGrpSpPr>
      <p:grpSpPr>
        <a:xfrm>
          <a:off x="0" y="0"/>
          <a:ext cx="0" cy="0"/>
          <a:chOff x="0" y="0"/>
          <a:chExt cx="0" cy="0"/>
        </a:xfrm>
      </p:grpSpPr>
      <p:sp>
        <p:nvSpPr>
          <p:cNvPr id="18" name="Google Shape;18;g2f88b6eb51a_0_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g2f88b6eb51a_0_8"/>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g2f88b6eb51a_0_8"/>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g2f88b6eb51a_0_8"/>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g2f88b6eb51a_0_8"/>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g2f88b6eb51a_0_8"/>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4" name="Shape 24"/>
        <p:cNvGrpSpPr/>
        <p:nvPr/>
      </p:nvGrpSpPr>
      <p:grpSpPr>
        <a:xfrm>
          <a:off x="0" y="0"/>
          <a:ext cx="0" cy="0"/>
          <a:chOff x="0" y="0"/>
          <a:chExt cx="0" cy="0"/>
        </a:xfrm>
      </p:grpSpPr>
      <p:sp>
        <p:nvSpPr>
          <p:cNvPr id="25" name="Google Shape;25;g2f88b6eb51a_0_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g2f88b6eb51a_0_15"/>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7" name="Google Shape;27;g2f88b6eb51a_0_15"/>
          <p:cNvSpPr txBox="1"/>
          <p:nvPr>
            <p:ph idx="1" type="body"/>
          </p:nvPr>
        </p:nvSpPr>
        <p:spPr>
          <a:xfrm>
            <a:off x="664581" y="1825625"/>
            <a:ext cx="35178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g2f88b6eb51a_0_15"/>
          <p:cNvSpPr txBox="1"/>
          <p:nvPr>
            <p:ph idx="2" type="body"/>
          </p:nvPr>
        </p:nvSpPr>
        <p:spPr>
          <a:xfrm>
            <a:off x="4320251" y="1825625"/>
            <a:ext cx="35178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g2f88b6eb51a_0_15"/>
          <p:cNvSpPr txBox="1"/>
          <p:nvPr>
            <p:ph idx="3" type="body"/>
          </p:nvPr>
        </p:nvSpPr>
        <p:spPr>
          <a:xfrm>
            <a:off x="7975921" y="1825625"/>
            <a:ext cx="35178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30" name="Shape 30"/>
        <p:cNvGrpSpPr/>
        <p:nvPr/>
      </p:nvGrpSpPr>
      <p:grpSpPr>
        <a:xfrm>
          <a:off x="0" y="0"/>
          <a:ext cx="0" cy="0"/>
          <a:chOff x="0" y="0"/>
          <a:chExt cx="0" cy="0"/>
        </a:xfrm>
      </p:grpSpPr>
      <p:sp>
        <p:nvSpPr>
          <p:cNvPr id="31" name="Google Shape;31;g2f88b6eb51a_0_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g2f88b6eb51a_0_21"/>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33" name="Google Shape;33;g2f88b6eb51a_0_21"/>
          <p:cNvSpPr txBox="1"/>
          <p:nvPr>
            <p:ph idx="1" type="body"/>
          </p:nvPr>
        </p:nvSpPr>
        <p:spPr>
          <a:xfrm>
            <a:off x="1193171" y="1954477"/>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g2f88b6eb51a_0_21"/>
          <p:cNvSpPr txBox="1"/>
          <p:nvPr>
            <p:ph idx="2" type="body"/>
          </p:nvPr>
        </p:nvSpPr>
        <p:spPr>
          <a:xfrm>
            <a:off x="4848841" y="1954477"/>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g2f88b6eb51a_0_21"/>
          <p:cNvSpPr txBox="1"/>
          <p:nvPr>
            <p:ph idx="3" type="body"/>
          </p:nvPr>
        </p:nvSpPr>
        <p:spPr>
          <a:xfrm>
            <a:off x="8504511" y="1954477"/>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g2f88b6eb51a_0_21"/>
          <p:cNvSpPr txBox="1"/>
          <p:nvPr>
            <p:ph idx="4" type="body"/>
          </p:nvPr>
        </p:nvSpPr>
        <p:spPr>
          <a:xfrm>
            <a:off x="1193171" y="4117413"/>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g2f88b6eb51a_0_21"/>
          <p:cNvSpPr txBox="1"/>
          <p:nvPr>
            <p:ph idx="5" type="body"/>
          </p:nvPr>
        </p:nvSpPr>
        <p:spPr>
          <a:xfrm>
            <a:off x="4848841" y="4117413"/>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g2f88b6eb51a_0_21"/>
          <p:cNvSpPr txBox="1"/>
          <p:nvPr>
            <p:ph idx="6" type="body"/>
          </p:nvPr>
        </p:nvSpPr>
        <p:spPr>
          <a:xfrm>
            <a:off x="8504511" y="4117413"/>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g2f88b6eb51a_0_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g2f88b6eb51a_0_30"/>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Google Shape;42;g2f88b6eb51a_0_30"/>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g2f88b6eb51a_0_3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1_Blank">
    <p:spTree>
      <p:nvGrpSpPr>
        <p:cNvPr id="45" name="Shape 45"/>
        <p:cNvGrpSpPr/>
        <p:nvPr/>
      </p:nvGrpSpPr>
      <p:grpSpPr>
        <a:xfrm>
          <a:off x="0" y="0"/>
          <a:ext cx="0" cy="0"/>
          <a:chOff x="0" y="0"/>
          <a:chExt cx="0" cy="0"/>
        </a:xfrm>
      </p:grpSpPr>
      <p:sp>
        <p:nvSpPr>
          <p:cNvPr id="46" name="Google Shape;46;g2f88b6eb51a_0_36"/>
          <p:cNvSpPr txBox="1"/>
          <p:nvPr>
            <p:ph idx="12" type="sldNum"/>
          </p:nvPr>
        </p:nvSpPr>
        <p:spPr>
          <a:xfrm>
            <a:off x="145433" y="194699"/>
            <a:ext cx="2409600" cy="1670400"/>
          </a:xfrm>
          <a:prstGeom prst="rect">
            <a:avLst/>
          </a:prstGeom>
          <a:noFill/>
          <a:ln>
            <a:noFill/>
          </a:ln>
        </p:spPr>
        <p:txBody>
          <a:bodyPr anchorCtr="0" anchor="t" bIns="91425" lIns="91425" spcFirstLastPara="1" rIns="91425" wrap="square" tIns="91425">
            <a:noAutofit/>
          </a:bodyPr>
          <a:lstStyle>
            <a:lvl1pPr indent="0" lvl="0" marL="0" algn="l">
              <a:buClr>
                <a:schemeClr val="accent3"/>
              </a:buClr>
              <a:buSzPts val="1200"/>
              <a:buFont typeface="Arial"/>
              <a:buNone/>
              <a:defRPr b="0" i="0" sz="1200" u="none" cap="none" strike="noStrike">
                <a:solidFill>
                  <a:schemeClr val="accent3"/>
                </a:solidFill>
                <a:latin typeface="Arial"/>
                <a:ea typeface="Arial"/>
                <a:cs typeface="Arial"/>
                <a:sym typeface="Arial"/>
              </a:defRPr>
            </a:lvl1pPr>
            <a:lvl2pPr indent="0" lvl="1" marL="0" algn="l">
              <a:buClr>
                <a:schemeClr val="accent3"/>
              </a:buClr>
              <a:buSzPts val="1200"/>
              <a:buFont typeface="Arial"/>
              <a:buNone/>
              <a:defRPr b="0" i="0" sz="1200" u="none" cap="none" strike="noStrike">
                <a:solidFill>
                  <a:schemeClr val="accent3"/>
                </a:solidFill>
                <a:latin typeface="Arial"/>
                <a:ea typeface="Arial"/>
                <a:cs typeface="Arial"/>
                <a:sym typeface="Arial"/>
              </a:defRPr>
            </a:lvl2pPr>
            <a:lvl3pPr indent="0" lvl="2" marL="0" algn="l">
              <a:buClr>
                <a:schemeClr val="accent3"/>
              </a:buClr>
              <a:buSzPts val="1200"/>
              <a:buFont typeface="Arial"/>
              <a:buNone/>
              <a:defRPr b="0" i="0" sz="1200" u="none" cap="none" strike="noStrike">
                <a:solidFill>
                  <a:schemeClr val="accent3"/>
                </a:solidFill>
                <a:latin typeface="Arial"/>
                <a:ea typeface="Arial"/>
                <a:cs typeface="Arial"/>
                <a:sym typeface="Arial"/>
              </a:defRPr>
            </a:lvl3pPr>
            <a:lvl4pPr indent="0" lvl="3" marL="0" algn="l">
              <a:buClr>
                <a:schemeClr val="accent3"/>
              </a:buClr>
              <a:buSzPts val="1200"/>
              <a:buFont typeface="Arial"/>
              <a:buNone/>
              <a:defRPr b="0" i="0" sz="1200" u="none" cap="none" strike="noStrike">
                <a:solidFill>
                  <a:schemeClr val="accent3"/>
                </a:solidFill>
                <a:latin typeface="Arial"/>
                <a:ea typeface="Arial"/>
                <a:cs typeface="Arial"/>
                <a:sym typeface="Arial"/>
              </a:defRPr>
            </a:lvl4pPr>
            <a:lvl5pPr indent="0" lvl="4" marL="0" algn="l">
              <a:buClr>
                <a:schemeClr val="accent3"/>
              </a:buClr>
              <a:buSzPts val="1200"/>
              <a:buFont typeface="Arial"/>
              <a:buNone/>
              <a:defRPr b="0" i="0" sz="1200" u="none" cap="none" strike="noStrike">
                <a:solidFill>
                  <a:schemeClr val="accent3"/>
                </a:solidFill>
                <a:latin typeface="Arial"/>
                <a:ea typeface="Arial"/>
                <a:cs typeface="Arial"/>
                <a:sym typeface="Arial"/>
              </a:defRPr>
            </a:lvl5pPr>
            <a:lvl6pPr indent="0" lvl="5" marL="0" algn="l">
              <a:buClr>
                <a:schemeClr val="accent3"/>
              </a:buClr>
              <a:buSzPts val="1200"/>
              <a:buFont typeface="Arial"/>
              <a:buNone/>
              <a:defRPr b="0" i="0" sz="1200" u="none" cap="none" strike="noStrike">
                <a:solidFill>
                  <a:schemeClr val="accent3"/>
                </a:solidFill>
                <a:latin typeface="Arial"/>
                <a:ea typeface="Arial"/>
                <a:cs typeface="Arial"/>
                <a:sym typeface="Arial"/>
              </a:defRPr>
            </a:lvl6pPr>
            <a:lvl7pPr indent="0" lvl="6" marL="0" algn="l">
              <a:buClr>
                <a:schemeClr val="accent3"/>
              </a:buClr>
              <a:buSzPts val="1200"/>
              <a:buFont typeface="Arial"/>
              <a:buNone/>
              <a:defRPr b="0" i="0" sz="1200" u="none" cap="none" strike="noStrike">
                <a:solidFill>
                  <a:schemeClr val="accent3"/>
                </a:solidFill>
                <a:latin typeface="Arial"/>
                <a:ea typeface="Arial"/>
                <a:cs typeface="Arial"/>
                <a:sym typeface="Arial"/>
              </a:defRPr>
            </a:lvl7pPr>
            <a:lvl8pPr indent="0" lvl="7" marL="0" algn="l">
              <a:buClr>
                <a:schemeClr val="accent3"/>
              </a:buClr>
              <a:buSzPts val="1200"/>
              <a:buFont typeface="Arial"/>
              <a:buNone/>
              <a:defRPr b="0" i="0" sz="1200" u="none" cap="none" strike="noStrike">
                <a:solidFill>
                  <a:schemeClr val="accent3"/>
                </a:solidFill>
                <a:latin typeface="Arial"/>
                <a:ea typeface="Arial"/>
                <a:cs typeface="Arial"/>
                <a:sym typeface="Arial"/>
              </a:defRPr>
            </a:lvl8pPr>
            <a:lvl9pPr indent="0" lvl="8" marL="0" algn="l">
              <a:buClr>
                <a:schemeClr val="accent3"/>
              </a:buClr>
              <a:buSzPts val="1200"/>
              <a:buFont typeface="Arial"/>
              <a:buNone/>
              <a:defRPr b="0" i="0" sz="1200" u="none" cap="none" strike="noStrike">
                <a:solidFill>
                  <a:schemeClr val="accent3"/>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
  <p:cSld name="Blank color">
    <p:bg>
      <p:bgPr>
        <a:solidFill>
          <a:schemeClr val="accent1"/>
        </a:solidFill>
      </p:bgPr>
    </p:bg>
    <p:spTree>
      <p:nvGrpSpPr>
        <p:cNvPr id="47" name="Shape 47"/>
        <p:cNvGrpSpPr/>
        <p:nvPr/>
      </p:nvGrpSpPr>
      <p:grpSpPr>
        <a:xfrm>
          <a:off x="0" y="0"/>
          <a:ext cx="0" cy="0"/>
          <a:chOff x="0" y="0"/>
          <a:chExt cx="0" cy="0"/>
        </a:xfrm>
      </p:grpSpPr>
      <p:sp>
        <p:nvSpPr>
          <p:cNvPr id="48" name="Google Shape;48;g2f88b6eb51a_0_38"/>
          <p:cNvSpPr txBox="1"/>
          <p:nvPr>
            <p:ph idx="12" type="sldNum"/>
          </p:nvPr>
        </p:nvSpPr>
        <p:spPr>
          <a:xfrm>
            <a:off x="145433" y="194699"/>
            <a:ext cx="2409600" cy="1670400"/>
          </a:xfrm>
          <a:prstGeom prst="rect">
            <a:avLst/>
          </a:prstGeom>
          <a:noFill/>
          <a:ln>
            <a:noFill/>
          </a:ln>
        </p:spPr>
        <p:txBody>
          <a:bodyPr anchorCtr="0" anchor="t" bIns="91425" lIns="91425" spcFirstLastPara="1" rIns="91425" wrap="square" tIns="91425">
            <a:noAutofit/>
          </a:bodyPr>
          <a:lstStyle>
            <a:lvl1pPr indent="0" lvl="0" marL="0" algn="l">
              <a:buClr>
                <a:srgbClr val="909297"/>
              </a:buClr>
              <a:buSzPts val="1200"/>
              <a:buFont typeface="Arial"/>
              <a:buNone/>
              <a:defRPr sz="1200">
                <a:solidFill>
                  <a:srgbClr val="909297"/>
                </a:solidFill>
                <a:latin typeface="Arial"/>
                <a:ea typeface="Arial"/>
                <a:cs typeface="Arial"/>
                <a:sym typeface="Arial"/>
              </a:defRPr>
            </a:lvl1pPr>
            <a:lvl2pPr indent="0" lvl="1" marL="0" algn="l">
              <a:buClr>
                <a:srgbClr val="909297"/>
              </a:buClr>
              <a:buSzPts val="1200"/>
              <a:buFont typeface="Arial"/>
              <a:buNone/>
              <a:defRPr sz="1200">
                <a:solidFill>
                  <a:srgbClr val="909297"/>
                </a:solidFill>
                <a:latin typeface="Arial"/>
                <a:ea typeface="Arial"/>
                <a:cs typeface="Arial"/>
                <a:sym typeface="Arial"/>
              </a:defRPr>
            </a:lvl2pPr>
            <a:lvl3pPr indent="0" lvl="2" marL="0" algn="l">
              <a:buClr>
                <a:srgbClr val="909297"/>
              </a:buClr>
              <a:buSzPts val="1200"/>
              <a:buFont typeface="Arial"/>
              <a:buNone/>
              <a:defRPr sz="1200">
                <a:solidFill>
                  <a:srgbClr val="909297"/>
                </a:solidFill>
                <a:latin typeface="Arial"/>
                <a:ea typeface="Arial"/>
                <a:cs typeface="Arial"/>
                <a:sym typeface="Arial"/>
              </a:defRPr>
            </a:lvl3pPr>
            <a:lvl4pPr indent="0" lvl="3" marL="0" algn="l">
              <a:buClr>
                <a:srgbClr val="909297"/>
              </a:buClr>
              <a:buSzPts val="1200"/>
              <a:buFont typeface="Arial"/>
              <a:buNone/>
              <a:defRPr sz="1200">
                <a:solidFill>
                  <a:srgbClr val="909297"/>
                </a:solidFill>
                <a:latin typeface="Arial"/>
                <a:ea typeface="Arial"/>
                <a:cs typeface="Arial"/>
                <a:sym typeface="Arial"/>
              </a:defRPr>
            </a:lvl4pPr>
            <a:lvl5pPr indent="0" lvl="4" marL="0" algn="l">
              <a:buClr>
                <a:srgbClr val="909297"/>
              </a:buClr>
              <a:buSzPts val="1200"/>
              <a:buFont typeface="Arial"/>
              <a:buNone/>
              <a:defRPr sz="1200">
                <a:solidFill>
                  <a:srgbClr val="909297"/>
                </a:solidFill>
                <a:latin typeface="Arial"/>
                <a:ea typeface="Arial"/>
                <a:cs typeface="Arial"/>
                <a:sym typeface="Arial"/>
              </a:defRPr>
            </a:lvl5pPr>
            <a:lvl6pPr indent="0" lvl="5" marL="0" algn="l">
              <a:buClr>
                <a:srgbClr val="909297"/>
              </a:buClr>
              <a:buSzPts val="1200"/>
              <a:buFont typeface="Arial"/>
              <a:buNone/>
              <a:defRPr sz="1200">
                <a:solidFill>
                  <a:srgbClr val="909297"/>
                </a:solidFill>
                <a:latin typeface="Arial"/>
                <a:ea typeface="Arial"/>
                <a:cs typeface="Arial"/>
                <a:sym typeface="Arial"/>
              </a:defRPr>
            </a:lvl6pPr>
            <a:lvl7pPr indent="0" lvl="6" marL="0" algn="l">
              <a:buClr>
                <a:srgbClr val="909297"/>
              </a:buClr>
              <a:buSzPts val="1200"/>
              <a:buFont typeface="Arial"/>
              <a:buNone/>
              <a:defRPr sz="1200">
                <a:solidFill>
                  <a:srgbClr val="909297"/>
                </a:solidFill>
                <a:latin typeface="Arial"/>
                <a:ea typeface="Arial"/>
                <a:cs typeface="Arial"/>
                <a:sym typeface="Arial"/>
              </a:defRPr>
            </a:lvl7pPr>
            <a:lvl8pPr indent="0" lvl="7" marL="0" algn="l">
              <a:buClr>
                <a:srgbClr val="909297"/>
              </a:buClr>
              <a:buSzPts val="1200"/>
              <a:buFont typeface="Arial"/>
              <a:buNone/>
              <a:defRPr sz="1200">
                <a:solidFill>
                  <a:srgbClr val="909297"/>
                </a:solidFill>
                <a:latin typeface="Arial"/>
                <a:ea typeface="Arial"/>
                <a:cs typeface="Arial"/>
                <a:sym typeface="Arial"/>
              </a:defRPr>
            </a:lvl8pPr>
            <a:lvl9pPr indent="0" lvl="8" marL="0" algn="l">
              <a:buClr>
                <a:srgbClr val="909297"/>
              </a:buClr>
              <a:buSzPts val="1200"/>
              <a:buFont typeface="Arial"/>
              <a:buNone/>
              <a:defRPr sz="1200">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Slide">
  <p:cSld name="General Slide">
    <p:spTree>
      <p:nvGrpSpPr>
        <p:cNvPr id="49" name="Shape 4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g2f88b6eb51a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marR="0" algn="ctr">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g2f88b6eb51a_0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g2f88b6eb51a_0_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marR="0" algn="l">
              <a:spcBef>
                <a:spcPts val="0"/>
              </a:spcBef>
              <a:buNone/>
              <a:defRPr b="0" i="0" sz="1200" u="none" cap="none" strike="noStrike">
                <a:solidFill>
                  <a:srgbClr val="909297"/>
                </a:solidFill>
                <a:latin typeface="Arial"/>
                <a:ea typeface="Arial"/>
                <a:cs typeface="Arial"/>
                <a:sym typeface="Arial"/>
              </a:defRPr>
            </a:lvl1pPr>
            <a:lvl2pPr indent="0" lvl="1" marL="0" marR="0" algn="l">
              <a:spcBef>
                <a:spcPts val="0"/>
              </a:spcBef>
              <a:buNone/>
              <a:defRPr b="0" i="0" sz="1200" u="none" cap="none" strike="noStrike">
                <a:solidFill>
                  <a:srgbClr val="909297"/>
                </a:solidFill>
                <a:latin typeface="Arial"/>
                <a:ea typeface="Arial"/>
                <a:cs typeface="Arial"/>
                <a:sym typeface="Arial"/>
              </a:defRPr>
            </a:lvl2pPr>
            <a:lvl3pPr indent="0" lvl="2" marL="0" marR="0" algn="l">
              <a:spcBef>
                <a:spcPts val="0"/>
              </a:spcBef>
              <a:buNone/>
              <a:defRPr b="0" i="0" sz="1200" u="none" cap="none" strike="noStrike">
                <a:solidFill>
                  <a:srgbClr val="909297"/>
                </a:solidFill>
                <a:latin typeface="Arial"/>
                <a:ea typeface="Arial"/>
                <a:cs typeface="Arial"/>
                <a:sym typeface="Arial"/>
              </a:defRPr>
            </a:lvl3pPr>
            <a:lvl4pPr indent="0" lvl="3" marL="0" marR="0" algn="l">
              <a:spcBef>
                <a:spcPts val="0"/>
              </a:spcBef>
              <a:buNone/>
              <a:defRPr b="0" i="0" sz="1200" u="none" cap="none" strike="noStrike">
                <a:solidFill>
                  <a:srgbClr val="909297"/>
                </a:solidFill>
                <a:latin typeface="Arial"/>
                <a:ea typeface="Arial"/>
                <a:cs typeface="Arial"/>
                <a:sym typeface="Arial"/>
              </a:defRPr>
            </a:lvl4pPr>
            <a:lvl5pPr indent="0" lvl="4" marL="0" marR="0" algn="l">
              <a:spcBef>
                <a:spcPts val="0"/>
              </a:spcBef>
              <a:buNone/>
              <a:defRPr b="0" i="0" sz="1200" u="none" cap="none" strike="noStrike">
                <a:solidFill>
                  <a:srgbClr val="909297"/>
                </a:solidFill>
                <a:latin typeface="Arial"/>
                <a:ea typeface="Arial"/>
                <a:cs typeface="Arial"/>
                <a:sym typeface="Arial"/>
              </a:defRPr>
            </a:lvl5pPr>
            <a:lvl6pPr indent="0" lvl="5" marL="0" marR="0" algn="l">
              <a:spcBef>
                <a:spcPts val="0"/>
              </a:spcBef>
              <a:buNone/>
              <a:defRPr b="0" i="0" sz="1200" u="none" cap="none" strike="noStrike">
                <a:solidFill>
                  <a:srgbClr val="909297"/>
                </a:solidFill>
                <a:latin typeface="Arial"/>
                <a:ea typeface="Arial"/>
                <a:cs typeface="Arial"/>
                <a:sym typeface="Arial"/>
              </a:defRPr>
            </a:lvl6pPr>
            <a:lvl7pPr indent="0" lvl="6" marL="0" marR="0" algn="l">
              <a:spcBef>
                <a:spcPts val="0"/>
              </a:spcBef>
              <a:buNone/>
              <a:defRPr b="0" i="0" sz="1200" u="none" cap="none" strike="noStrike">
                <a:solidFill>
                  <a:srgbClr val="909297"/>
                </a:solidFill>
                <a:latin typeface="Arial"/>
                <a:ea typeface="Arial"/>
                <a:cs typeface="Arial"/>
                <a:sym typeface="Arial"/>
              </a:defRPr>
            </a:lvl7pPr>
            <a:lvl8pPr indent="0" lvl="7" marL="0" marR="0" algn="l">
              <a:spcBef>
                <a:spcPts val="0"/>
              </a:spcBef>
              <a:buNone/>
              <a:defRPr b="0" i="0" sz="1200" u="none" cap="none" strike="noStrike">
                <a:solidFill>
                  <a:srgbClr val="909297"/>
                </a:solidFill>
                <a:latin typeface="Arial"/>
                <a:ea typeface="Arial"/>
                <a:cs typeface="Arial"/>
                <a:sym typeface="Arial"/>
              </a:defRPr>
            </a:lvl8pPr>
            <a:lvl9pPr indent="0" lvl="8" marL="0" marR="0" algn="l">
              <a:spcBef>
                <a:spcPts val="0"/>
              </a:spcBef>
              <a:buNone/>
              <a:defRPr b="0" i="0" sz="1200" u="none" cap="none" strike="noStrike">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ww.postgresql.org/download/windows/" TargetMode="External"/><Relationship Id="rId4" Type="http://schemas.openxmlformats.org/officeDocument/2006/relationships/hyperlink" Target="https://www.youtube.com/watch?v=0n41UTkOBb0" TargetMode="External"/><Relationship Id="rId5" Type="http://schemas.openxmlformats.org/officeDocument/2006/relationships/hyperlink" Target="https://www.postgresqltutorial.com/postgresql-getting-started/install-postgresql/" TargetMode="External"/><Relationship Id="rId6" Type="http://schemas.openxmlformats.org/officeDocument/2006/relationships/hyperlink" Target="https://www.youtube.com/watch?v=PShGF_udSpk"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8" name="Shape 98"/>
        <p:cNvGrpSpPr/>
        <p:nvPr/>
      </p:nvGrpSpPr>
      <p:grpSpPr>
        <a:xfrm>
          <a:off x="0" y="0"/>
          <a:ext cx="0" cy="0"/>
          <a:chOff x="0" y="0"/>
          <a:chExt cx="0" cy="0"/>
        </a:xfrm>
      </p:grpSpPr>
      <p:sp>
        <p:nvSpPr>
          <p:cNvPr id="99" name="Google Shape;99;g2784aefb295_0_109"/>
          <p:cNvSpPr/>
          <p:nvPr/>
        </p:nvSpPr>
        <p:spPr>
          <a:xfrm>
            <a:off x="10310420" y="6331352"/>
            <a:ext cx="1704000" cy="4167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00" name="Google Shape;100;g2784aefb295_0_109"/>
          <p:cNvPicPr preferRelativeResize="0"/>
          <p:nvPr/>
        </p:nvPicPr>
        <p:blipFill rotWithShape="1">
          <a:blip r:embed="rId3">
            <a:alphaModFix/>
          </a:blip>
          <a:srcRect b="0" l="0" r="0" t="0"/>
          <a:stretch/>
        </p:blipFill>
        <p:spPr>
          <a:xfrm>
            <a:off x="924801" y="1641414"/>
            <a:ext cx="6027751" cy="3773784"/>
          </a:xfrm>
          <a:prstGeom prst="rect">
            <a:avLst/>
          </a:prstGeom>
          <a:noFill/>
          <a:ln>
            <a:noFill/>
          </a:ln>
        </p:spPr>
      </p:pic>
      <p:sp>
        <p:nvSpPr>
          <p:cNvPr id="101" name="Google Shape;101;g2784aefb295_0_109"/>
          <p:cNvSpPr txBox="1"/>
          <p:nvPr/>
        </p:nvSpPr>
        <p:spPr>
          <a:xfrm>
            <a:off x="6605100" y="2344575"/>
            <a:ext cx="4739700" cy="13257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4400"/>
              <a:buFont typeface="Arial"/>
              <a:buNone/>
            </a:pPr>
            <a:r>
              <a:rPr b="1" i="0" lang="en-US" sz="4400" u="none" cap="none" strike="noStrike">
                <a:solidFill>
                  <a:srgbClr val="F0EFEE"/>
                </a:solidFill>
                <a:latin typeface="Arial"/>
                <a:ea typeface="Arial"/>
                <a:cs typeface="Arial"/>
                <a:sym typeface="Arial"/>
              </a:rPr>
              <a:t>Lecture </a:t>
            </a:r>
            <a:r>
              <a:rPr b="1" lang="en-US" sz="4400">
                <a:solidFill>
                  <a:srgbClr val="F0EFEE"/>
                </a:solidFill>
              </a:rPr>
              <a:t>4</a:t>
            </a:r>
            <a:endParaRPr b="1" i="0" sz="4400" u="none" cap="none" strike="noStrike">
              <a:solidFill>
                <a:srgbClr val="3E4754"/>
              </a:solidFill>
              <a:latin typeface="Arial"/>
              <a:ea typeface="Arial"/>
              <a:cs typeface="Arial"/>
              <a:sym typeface="Arial"/>
            </a:endParaRPr>
          </a:p>
        </p:txBody>
      </p:sp>
      <p:sp>
        <p:nvSpPr>
          <p:cNvPr id="102" name="Google Shape;102;g2784aefb295_0_109"/>
          <p:cNvSpPr txBox="1"/>
          <p:nvPr/>
        </p:nvSpPr>
        <p:spPr>
          <a:xfrm>
            <a:off x="7124700" y="3774200"/>
            <a:ext cx="4219800" cy="501000"/>
          </a:xfrm>
          <a:prstGeom prst="rect">
            <a:avLst/>
          </a:prstGeom>
          <a:noFill/>
          <a:ln>
            <a:noFill/>
          </a:ln>
        </p:spPr>
        <p:txBody>
          <a:bodyPr anchorCtr="0" anchor="t" bIns="45700" lIns="91425" spcFirstLastPara="1" rIns="91425" wrap="square" tIns="45700">
            <a:noAutofit/>
          </a:bodyPr>
          <a:lstStyle/>
          <a:p>
            <a:pPr indent="0" lvl="0" marL="0" marR="0" rtl="0" algn="r">
              <a:lnSpc>
                <a:spcPct val="90000"/>
              </a:lnSpc>
              <a:spcBef>
                <a:spcPts val="0"/>
              </a:spcBef>
              <a:spcAft>
                <a:spcPts val="0"/>
              </a:spcAft>
              <a:buClr>
                <a:srgbClr val="000000"/>
              </a:buClr>
              <a:buSzPts val="1800"/>
              <a:buFont typeface="Arial"/>
              <a:buNone/>
            </a:pPr>
            <a:r>
              <a:rPr b="0" i="0" lang="en-US" sz="2800" u="none" cap="none" strike="noStrike">
                <a:solidFill>
                  <a:schemeClr val="lt1"/>
                </a:solidFill>
                <a:latin typeface="Arial"/>
                <a:ea typeface="Arial"/>
                <a:cs typeface="Arial"/>
                <a:sym typeface="Arial"/>
              </a:rPr>
              <a:t>PostgreSQL &amp; Knex</a:t>
            </a:r>
            <a:endParaRPr b="0" i="0" sz="2800" u="none" cap="none" strike="noStrike">
              <a:solidFill>
                <a:srgbClr val="F0EFEE"/>
              </a:solidFill>
              <a:latin typeface="Arial"/>
              <a:ea typeface="Arial"/>
              <a:cs typeface="Arial"/>
              <a:sym typeface="Arial"/>
            </a:endParaRPr>
          </a:p>
        </p:txBody>
      </p:sp>
      <p:cxnSp>
        <p:nvCxnSpPr>
          <p:cNvPr id="103" name="Google Shape;103;g2784aefb295_0_109"/>
          <p:cNvCxnSpPr/>
          <p:nvPr/>
        </p:nvCxnSpPr>
        <p:spPr>
          <a:xfrm>
            <a:off x="7707700" y="3532925"/>
            <a:ext cx="3619500" cy="0"/>
          </a:xfrm>
          <a:prstGeom prst="straightConnector1">
            <a:avLst/>
          </a:prstGeom>
          <a:noFill/>
          <a:ln cap="flat" cmpd="sng" w="9525">
            <a:solidFill>
              <a:srgbClr val="F0EFEE"/>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2784aefb295_0_500"/>
          <p:cNvSpPr txBox="1"/>
          <p:nvPr>
            <p:ph type="title"/>
          </p:nvPr>
        </p:nvSpPr>
        <p:spPr>
          <a:xfrm>
            <a:off x="1072650" y="365125"/>
            <a:ext cx="10281000" cy="666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Update data</a:t>
            </a:r>
            <a:endParaRPr/>
          </a:p>
        </p:txBody>
      </p:sp>
      <p:sp>
        <p:nvSpPr>
          <p:cNvPr id="178" name="Google Shape;178;g2784aefb295_0_500"/>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9" name="Google Shape;179;g2784aefb295_0_500"/>
          <p:cNvSpPr txBox="1"/>
          <p:nvPr/>
        </p:nvSpPr>
        <p:spPr>
          <a:xfrm>
            <a:off x="909892" y="1572077"/>
            <a:ext cx="103722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1" i="0" lang="en-US" sz="2000" u="none" cap="none" strike="noStrike">
                <a:solidFill>
                  <a:schemeClr val="dk1"/>
                </a:solidFill>
                <a:latin typeface="Arial"/>
                <a:ea typeface="Arial"/>
                <a:cs typeface="Arial"/>
                <a:sym typeface="Arial"/>
              </a:rPr>
              <a:t>.update(data, [returning], [options]).update(key, value, [returning], [options])</a:t>
            </a:r>
            <a:endParaRPr b="0" i="0" sz="20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Creates an update query, taking a hash of properties or a key/value pair to be updated based on the other query constraints. </a:t>
            </a:r>
            <a:endParaRPr b="0" i="0" sz="2000" u="none" cap="none" strike="noStrike">
              <a:solidFill>
                <a:srgbClr val="000000"/>
              </a:solidFill>
              <a:latin typeface="Arial"/>
              <a:ea typeface="Arial"/>
              <a:cs typeface="Arial"/>
              <a:sym typeface="Arial"/>
            </a:endParaRPr>
          </a:p>
        </p:txBody>
      </p:sp>
      <p:pic>
        <p:nvPicPr>
          <p:cNvPr id="180" name="Google Shape;180;g2784aefb295_0_500"/>
          <p:cNvPicPr preferRelativeResize="0"/>
          <p:nvPr/>
        </p:nvPicPr>
        <p:blipFill rotWithShape="1">
          <a:blip r:embed="rId3">
            <a:alphaModFix/>
          </a:blip>
          <a:srcRect b="0" l="0" r="0" t="0"/>
          <a:stretch/>
        </p:blipFill>
        <p:spPr>
          <a:xfrm>
            <a:off x="3700181" y="3549743"/>
            <a:ext cx="4648200" cy="1228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2784aefb295_0_507"/>
          <p:cNvSpPr txBox="1"/>
          <p:nvPr>
            <p:ph type="title"/>
          </p:nvPr>
        </p:nvSpPr>
        <p:spPr>
          <a:xfrm>
            <a:off x="1072650" y="365125"/>
            <a:ext cx="10281000" cy="666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Delete data</a:t>
            </a:r>
            <a:endParaRPr/>
          </a:p>
        </p:txBody>
      </p:sp>
      <p:sp>
        <p:nvSpPr>
          <p:cNvPr id="186" name="Google Shape;186;g2784aefb295_0_507"/>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87" name="Google Shape;187;g2784aefb295_0_507"/>
          <p:cNvPicPr preferRelativeResize="0"/>
          <p:nvPr/>
        </p:nvPicPr>
        <p:blipFill rotWithShape="1">
          <a:blip r:embed="rId3">
            <a:alphaModFix/>
          </a:blip>
          <a:srcRect b="0" l="0" r="0" t="0"/>
          <a:stretch/>
        </p:blipFill>
        <p:spPr>
          <a:xfrm>
            <a:off x="3751448" y="3553384"/>
            <a:ext cx="4581525" cy="1257300"/>
          </a:xfrm>
          <a:prstGeom prst="rect">
            <a:avLst/>
          </a:prstGeom>
          <a:noFill/>
          <a:ln>
            <a:noFill/>
          </a:ln>
        </p:spPr>
      </p:pic>
      <p:sp>
        <p:nvSpPr>
          <p:cNvPr id="188" name="Google Shape;188;g2784aefb295_0_507"/>
          <p:cNvSpPr txBox="1"/>
          <p:nvPr/>
        </p:nvSpPr>
        <p:spPr>
          <a:xfrm>
            <a:off x="1084703" y="1414489"/>
            <a:ext cx="9915000" cy="13236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2000"/>
              <a:buFont typeface="Arial"/>
              <a:buNone/>
            </a:pPr>
            <a:r>
              <a:rPr b="1" i="0" lang="en-US" sz="2000" u="none" cap="none" strike="noStrike">
                <a:solidFill>
                  <a:schemeClr val="dk1"/>
                </a:solidFill>
                <a:latin typeface="Arial"/>
                <a:ea typeface="Arial"/>
                <a:cs typeface="Arial"/>
                <a:sym typeface="Arial"/>
              </a:rPr>
              <a:t>.del([returning], [options])</a:t>
            </a:r>
            <a:endParaRPr b="0" i="0" sz="2000" u="none" cap="none" strike="noStrike">
              <a:solidFill>
                <a:schemeClr val="dk1"/>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Aliased to del as delete is a reserved word in JavaScript, this method deletes one or more rows, based on other conditions specified in the query.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2784aefb295_0_514"/>
          <p:cNvSpPr txBox="1"/>
          <p:nvPr>
            <p:ph type="title"/>
          </p:nvPr>
        </p:nvSpPr>
        <p:spPr>
          <a:xfrm>
            <a:off x="1072650" y="365125"/>
            <a:ext cx="10281000" cy="666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Migrations</a:t>
            </a:r>
            <a:endParaRPr/>
          </a:p>
        </p:txBody>
      </p:sp>
      <p:sp>
        <p:nvSpPr>
          <p:cNvPr id="194" name="Google Shape;194;g2784aefb295_0_514"/>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95" name="Google Shape;195;g2784aefb295_0_514"/>
          <p:cNvPicPr preferRelativeResize="0"/>
          <p:nvPr/>
        </p:nvPicPr>
        <p:blipFill rotWithShape="1">
          <a:blip r:embed="rId3">
            <a:alphaModFix/>
          </a:blip>
          <a:srcRect b="0" l="0" r="0" t="0"/>
          <a:stretch/>
        </p:blipFill>
        <p:spPr>
          <a:xfrm>
            <a:off x="2842306" y="2084895"/>
            <a:ext cx="6507391" cy="4211704"/>
          </a:xfrm>
          <a:prstGeom prst="rect">
            <a:avLst/>
          </a:prstGeom>
          <a:noFill/>
          <a:ln>
            <a:noFill/>
          </a:ln>
        </p:spPr>
      </p:pic>
      <p:sp>
        <p:nvSpPr>
          <p:cNvPr id="196" name="Google Shape;196;g2784aefb295_0_514"/>
          <p:cNvSpPr txBox="1"/>
          <p:nvPr/>
        </p:nvSpPr>
        <p:spPr>
          <a:xfrm>
            <a:off x="1168000" y="1234775"/>
            <a:ext cx="97512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Migrations allow for you to define sets of schema changes so upgrading a database is a breeze.</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2784aefb295_0_521"/>
          <p:cNvSpPr txBox="1"/>
          <p:nvPr>
            <p:ph type="title"/>
          </p:nvPr>
        </p:nvSpPr>
        <p:spPr>
          <a:xfrm>
            <a:off x="1072650" y="365125"/>
            <a:ext cx="10281000" cy="666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Seed</a:t>
            </a:r>
            <a:endParaRPr/>
          </a:p>
        </p:txBody>
      </p:sp>
      <p:sp>
        <p:nvSpPr>
          <p:cNvPr id="202" name="Google Shape;202;g2784aefb295_0_521"/>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3" name="Google Shape;203;g2784aefb295_0_521"/>
          <p:cNvSpPr txBox="1"/>
          <p:nvPr/>
        </p:nvSpPr>
        <p:spPr>
          <a:xfrm>
            <a:off x="881844" y="1096426"/>
            <a:ext cx="106626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Seed files allow you to populate your database with test or seed data independent of your migration files.</a:t>
            </a:r>
            <a:endParaRPr b="0" i="0" sz="2000" u="none" cap="none" strike="noStrike">
              <a:solidFill>
                <a:schemeClr val="dk1"/>
              </a:solidFill>
              <a:latin typeface="Arial"/>
              <a:ea typeface="Arial"/>
              <a:cs typeface="Arial"/>
              <a:sym typeface="Arial"/>
            </a:endParaRPr>
          </a:p>
        </p:txBody>
      </p:sp>
      <p:pic>
        <p:nvPicPr>
          <p:cNvPr id="204" name="Google Shape;204;g2784aefb295_0_521"/>
          <p:cNvPicPr preferRelativeResize="0"/>
          <p:nvPr/>
        </p:nvPicPr>
        <p:blipFill rotWithShape="1">
          <a:blip r:embed="rId3">
            <a:alphaModFix/>
          </a:blip>
          <a:srcRect b="0" l="0" r="0" t="0"/>
          <a:stretch/>
        </p:blipFill>
        <p:spPr>
          <a:xfrm>
            <a:off x="2983236" y="1550384"/>
            <a:ext cx="6902830" cy="1343104"/>
          </a:xfrm>
          <a:prstGeom prst="rect">
            <a:avLst/>
          </a:prstGeom>
          <a:noFill/>
          <a:ln>
            <a:noFill/>
          </a:ln>
        </p:spPr>
      </p:pic>
      <p:pic>
        <p:nvPicPr>
          <p:cNvPr id="205" name="Google Shape;205;g2784aefb295_0_521"/>
          <p:cNvPicPr preferRelativeResize="0"/>
          <p:nvPr/>
        </p:nvPicPr>
        <p:blipFill rotWithShape="1">
          <a:blip r:embed="rId4">
            <a:alphaModFix/>
          </a:blip>
          <a:srcRect b="0" l="0" r="45000" t="0"/>
          <a:stretch/>
        </p:blipFill>
        <p:spPr>
          <a:xfrm>
            <a:off x="7671339" y="3061634"/>
            <a:ext cx="2736191" cy="3153574"/>
          </a:xfrm>
          <a:prstGeom prst="rect">
            <a:avLst/>
          </a:prstGeom>
          <a:noFill/>
          <a:ln>
            <a:noFill/>
          </a:ln>
        </p:spPr>
      </p:pic>
      <p:sp>
        <p:nvSpPr>
          <p:cNvPr id="206" name="Google Shape;206;g2784aefb295_0_521"/>
          <p:cNvSpPr txBox="1"/>
          <p:nvPr/>
        </p:nvSpPr>
        <p:spPr>
          <a:xfrm>
            <a:off x="671709" y="4072517"/>
            <a:ext cx="60960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Seed files are created in the directory specified in your knexfile.js for the current environment.  A sample seed configuration looks like:</a:t>
            </a:r>
            <a:endParaRPr b="0" i="0" sz="2000" u="none" cap="none" strike="noStrike">
              <a:solidFill>
                <a:srgbClr val="000000"/>
              </a:solidFill>
              <a:latin typeface="Arial"/>
              <a:ea typeface="Arial"/>
              <a:cs typeface="Arial"/>
              <a:sym typeface="Arial"/>
            </a:endParaRPr>
          </a:p>
        </p:txBody>
      </p:sp>
      <p:sp>
        <p:nvSpPr>
          <p:cNvPr id="207" name="Google Shape;207;g2784aefb295_0_521"/>
          <p:cNvSpPr/>
          <p:nvPr/>
        </p:nvSpPr>
        <p:spPr>
          <a:xfrm>
            <a:off x="6484190" y="4533863"/>
            <a:ext cx="480300" cy="209100"/>
          </a:xfrm>
          <a:prstGeom prst="rightArrow">
            <a:avLst>
              <a:gd fmla="val 50000" name="adj1"/>
              <a:gd fmla="val 50000" name="adj2"/>
            </a:avLst>
          </a:prstGeom>
          <a:gradFill>
            <a:gsLst>
              <a:gs pos="0">
                <a:srgbClr val="C7D4E3"/>
              </a:gs>
              <a:gs pos="35000">
                <a:srgbClr val="D7DEEA"/>
              </a:gs>
              <a:gs pos="100000">
                <a:srgbClr val="EEF1F8"/>
              </a:gs>
            </a:gsLst>
            <a:lin ang="16200038" scaled="0"/>
          </a:gradFill>
          <a:ln cap="flat" cmpd="sng" w="9525">
            <a:solidFill>
              <a:srgbClr val="8C97A7"/>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oppins"/>
              <a:ea typeface="Poppins"/>
              <a:cs typeface="Poppins"/>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7" name="Shape 107"/>
        <p:cNvGrpSpPr/>
        <p:nvPr/>
      </p:nvGrpSpPr>
      <p:grpSpPr>
        <a:xfrm>
          <a:off x="0" y="0"/>
          <a:ext cx="0" cy="0"/>
          <a:chOff x="0" y="0"/>
          <a:chExt cx="0" cy="0"/>
        </a:xfrm>
      </p:grpSpPr>
      <p:pic>
        <p:nvPicPr>
          <p:cNvPr id="108" name="Google Shape;108;g2785ec4f1c8_0_0"/>
          <p:cNvPicPr preferRelativeResize="0"/>
          <p:nvPr/>
        </p:nvPicPr>
        <p:blipFill rotWithShape="1">
          <a:blip r:embed="rId3">
            <a:alphaModFix/>
          </a:blip>
          <a:srcRect b="0" l="0" r="0" t="0"/>
          <a:stretch/>
        </p:blipFill>
        <p:spPr>
          <a:xfrm>
            <a:off x="1285625" y="920325"/>
            <a:ext cx="4887676" cy="4887676"/>
          </a:xfrm>
          <a:prstGeom prst="rect">
            <a:avLst/>
          </a:prstGeom>
          <a:noFill/>
          <a:ln>
            <a:noFill/>
          </a:ln>
        </p:spPr>
      </p:pic>
      <p:sp>
        <p:nvSpPr>
          <p:cNvPr id="109" name="Google Shape;109;g2785ec4f1c8_0_0"/>
          <p:cNvSpPr txBox="1"/>
          <p:nvPr>
            <p:ph type="title"/>
          </p:nvPr>
        </p:nvSpPr>
        <p:spPr>
          <a:xfrm>
            <a:off x="7498700" y="1552500"/>
            <a:ext cx="3445200" cy="797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Arial"/>
              <a:buNone/>
            </a:pPr>
            <a:r>
              <a:rPr b="1" lang="en-US" sz="4000">
                <a:solidFill>
                  <a:schemeClr val="lt1"/>
                </a:solidFill>
                <a:latin typeface="Arial"/>
                <a:ea typeface="Arial"/>
                <a:cs typeface="Arial"/>
                <a:sym typeface="Arial"/>
              </a:rPr>
              <a:t>A G E N D A</a:t>
            </a:r>
            <a:endParaRPr b="1" sz="4000">
              <a:latin typeface="Arial"/>
              <a:ea typeface="Arial"/>
              <a:cs typeface="Arial"/>
              <a:sym typeface="Arial"/>
            </a:endParaRPr>
          </a:p>
        </p:txBody>
      </p:sp>
      <p:cxnSp>
        <p:nvCxnSpPr>
          <p:cNvPr id="110" name="Google Shape;110;g2785ec4f1c8_0_0"/>
          <p:cNvCxnSpPr/>
          <p:nvPr/>
        </p:nvCxnSpPr>
        <p:spPr>
          <a:xfrm>
            <a:off x="7394800" y="2431075"/>
            <a:ext cx="3151800" cy="0"/>
          </a:xfrm>
          <a:prstGeom prst="straightConnector1">
            <a:avLst/>
          </a:prstGeom>
          <a:noFill/>
          <a:ln cap="flat" cmpd="sng" w="9525">
            <a:solidFill>
              <a:schemeClr val="lt1"/>
            </a:solidFill>
            <a:prstDash val="solid"/>
            <a:round/>
            <a:headEnd len="sm" w="sm" type="none"/>
            <a:tailEnd len="sm" w="sm" type="none"/>
          </a:ln>
        </p:spPr>
      </p:cxnSp>
      <p:cxnSp>
        <p:nvCxnSpPr>
          <p:cNvPr id="111" name="Google Shape;111;g2785ec4f1c8_0_0"/>
          <p:cNvCxnSpPr/>
          <p:nvPr/>
        </p:nvCxnSpPr>
        <p:spPr>
          <a:xfrm>
            <a:off x="7394800" y="1471625"/>
            <a:ext cx="3151800" cy="0"/>
          </a:xfrm>
          <a:prstGeom prst="straightConnector1">
            <a:avLst/>
          </a:prstGeom>
          <a:noFill/>
          <a:ln cap="flat" cmpd="sng" w="9525">
            <a:solidFill>
              <a:schemeClr val="lt1"/>
            </a:solidFill>
            <a:prstDash val="solid"/>
            <a:round/>
            <a:headEnd len="sm" w="sm" type="none"/>
            <a:tailEnd len="sm" w="sm" type="none"/>
          </a:ln>
        </p:spPr>
      </p:cxnSp>
      <p:cxnSp>
        <p:nvCxnSpPr>
          <p:cNvPr id="112" name="Google Shape;112;g2785ec4f1c8_0_0"/>
          <p:cNvCxnSpPr/>
          <p:nvPr/>
        </p:nvCxnSpPr>
        <p:spPr>
          <a:xfrm>
            <a:off x="7394800" y="5604600"/>
            <a:ext cx="3151800" cy="0"/>
          </a:xfrm>
          <a:prstGeom prst="straightConnector1">
            <a:avLst/>
          </a:prstGeom>
          <a:noFill/>
          <a:ln cap="flat" cmpd="sng" w="9525">
            <a:solidFill>
              <a:schemeClr val="lt1"/>
            </a:solidFill>
            <a:prstDash val="solid"/>
            <a:round/>
            <a:headEnd len="sm" w="sm" type="none"/>
            <a:tailEnd len="sm" w="sm" type="none"/>
          </a:ln>
        </p:spPr>
      </p:cxnSp>
      <p:sp>
        <p:nvSpPr>
          <p:cNvPr id="113" name="Google Shape;113;g2785ec4f1c8_0_0"/>
          <p:cNvSpPr txBox="1"/>
          <p:nvPr>
            <p:ph idx="1" type="body"/>
          </p:nvPr>
        </p:nvSpPr>
        <p:spPr>
          <a:xfrm>
            <a:off x="6934000" y="2684603"/>
            <a:ext cx="4073400" cy="32652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0"/>
              </a:spcBef>
              <a:spcAft>
                <a:spcPts val="0"/>
              </a:spcAft>
              <a:buClr>
                <a:schemeClr val="lt1"/>
              </a:buClr>
              <a:buSzPts val="1800"/>
              <a:buChar char="•"/>
            </a:pPr>
            <a:r>
              <a:rPr lang="en-US">
                <a:solidFill>
                  <a:schemeClr val="lt1"/>
                </a:solidFill>
              </a:rPr>
              <a:t>What is PostgreSQL?</a:t>
            </a:r>
            <a:endParaRPr>
              <a:solidFill>
                <a:schemeClr val="lt1"/>
              </a:solidFill>
            </a:endParaRPr>
          </a:p>
          <a:p>
            <a:pPr indent="-342900" lvl="0" marL="457200" rtl="0" algn="l">
              <a:lnSpc>
                <a:spcPct val="90000"/>
              </a:lnSpc>
              <a:spcBef>
                <a:spcPts val="0"/>
              </a:spcBef>
              <a:spcAft>
                <a:spcPts val="0"/>
              </a:spcAft>
              <a:buClr>
                <a:schemeClr val="lt1"/>
              </a:buClr>
              <a:buSzPts val="1800"/>
              <a:buChar char="•"/>
            </a:pPr>
            <a:r>
              <a:rPr lang="en-US">
                <a:solidFill>
                  <a:schemeClr val="lt1"/>
                </a:solidFill>
              </a:rPr>
              <a:t>What is Knex?</a:t>
            </a:r>
            <a:endParaRPr>
              <a:solidFill>
                <a:schemeClr val="lt1"/>
              </a:solidFill>
            </a:endParaRPr>
          </a:p>
          <a:p>
            <a:pPr indent="-342900" lvl="0" marL="457200" rtl="0" algn="l">
              <a:lnSpc>
                <a:spcPct val="90000"/>
              </a:lnSpc>
              <a:spcBef>
                <a:spcPts val="0"/>
              </a:spcBef>
              <a:spcAft>
                <a:spcPts val="0"/>
              </a:spcAft>
              <a:buClr>
                <a:schemeClr val="lt1"/>
              </a:buClr>
              <a:buSzPts val="1800"/>
              <a:buChar char="•"/>
            </a:pPr>
            <a:r>
              <a:rPr lang="en-US">
                <a:solidFill>
                  <a:schemeClr val="lt1"/>
                </a:solidFill>
              </a:rPr>
              <a:t>Crafting Database with PostgreSQl &amp; Knex</a:t>
            </a:r>
            <a:endParaRPr>
              <a:solidFill>
                <a:schemeClr val="lt1"/>
              </a:solidFill>
            </a:endParaRPr>
          </a:p>
          <a:p>
            <a:pPr indent="-342900" lvl="0" marL="457200" rtl="0" algn="l">
              <a:lnSpc>
                <a:spcPct val="90000"/>
              </a:lnSpc>
              <a:spcBef>
                <a:spcPts val="0"/>
              </a:spcBef>
              <a:spcAft>
                <a:spcPts val="0"/>
              </a:spcAft>
              <a:buClr>
                <a:schemeClr val="lt1"/>
              </a:buClr>
              <a:buSzPts val="1800"/>
              <a:buChar char="•"/>
            </a:pPr>
            <a:r>
              <a:rPr lang="en-US">
                <a:solidFill>
                  <a:schemeClr val="lt1"/>
                </a:solidFill>
              </a:rPr>
              <a:t>Migrations</a:t>
            </a:r>
            <a:endParaRPr>
              <a:solidFill>
                <a:schemeClr val="lt1"/>
              </a:solidFill>
            </a:endParaRPr>
          </a:p>
          <a:p>
            <a:pPr indent="-342900" lvl="0" marL="457200" rtl="0" algn="l">
              <a:lnSpc>
                <a:spcPct val="90000"/>
              </a:lnSpc>
              <a:spcBef>
                <a:spcPts val="0"/>
              </a:spcBef>
              <a:spcAft>
                <a:spcPts val="0"/>
              </a:spcAft>
              <a:buClr>
                <a:schemeClr val="lt1"/>
              </a:buClr>
              <a:buSzPts val="1800"/>
              <a:buChar char="•"/>
            </a:pPr>
            <a:r>
              <a:rPr lang="en-US">
                <a:solidFill>
                  <a:schemeClr val="lt1"/>
                </a:solidFill>
              </a:rPr>
              <a:t>Seeds</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2784aefb295_0_215"/>
          <p:cNvSpPr txBox="1"/>
          <p:nvPr>
            <p:ph type="title"/>
          </p:nvPr>
        </p:nvSpPr>
        <p:spPr>
          <a:xfrm>
            <a:off x="1072650" y="365125"/>
            <a:ext cx="10281000" cy="666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What is PostgreSQL?</a:t>
            </a:r>
            <a:endParaRPr/>
          </a:p>
        </p:txBody>
      </p:sp>
      <p:sp>
        <p:nvSpPr>
          <p:cNvPr id="119" name="Google Shape;119;g2784aefb295_0_215"/>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0" name="Google Shape;120;g2784aefb295_0_215"/>
          <p:cNvSpPr txBox="1"/>
          <p:nvPr/>
        </p:nvSpPr>
        <p:spPr>
          <a:xfrm>
            <a:off x="479800" y="1423138"/>
            <a:ext cx="8074500" cy="3740400"/>
          </a:xfrm>
          <a:prstGeom prst="rect">
            <a:avLst/>
          </a:prstGeom>
          <a:noFill/>
          <a:ln>
            <a:noFill/>
          </a:ln>
        </p:spPr>
        <p:txBody>
          <a:bodyPr anchorCtr="0" anchor="t" bIns="0" lIns="0" spcFirstLastPara="1" rIns="0" wrap="square" tIns="0">
            <a:spAutoFit/>
          </a:bodyPr>
          <a:lstStyle/>
          <a:p>
            <a:pPr indent="-233361" lvl="0" marL="233361" marR="0" rtl="0" algn="l">
              <a:lnSpc>
                <a:spcPct val="130000"/>
              </a:lnSpc>
              <a:spcBef>
                <a:spcPts val="0"/>
              </a:spcBef>
              <a:spcAft>
                <a:spcPts val="0"/>
              </a:spcAft>
              <a:buClr>
                <a:srgbClr val="212121"/>
              </a:buClr>
              <a:buSzPts val="2000"/>
              <a:buFont typeface="Arial"/>
              <a:buChar char="•"/>
            </a:pPr>
            <a:r>
              <a:rPr b="0" i="0" lang="en-US" sz="2000" u="none" cap="none" strike="noStrike">
                <a:solidFill>
                  <a:srgbClr val="212121"/>
                </a:solidFill>
                <a:latin typeface="Arial"/>
                <a:ea typeface="Arial"/>
                <a:cs typeface="Arial"/>
                <a:sym typeface="Arial"/>
              </a:rPr>
              <a:t>PostgreSQL, commonly referred to as Postgres, is a free and open source relational database management system. You might be familiar with a few other similar database systems, like MySQL, Microsoft SQL Server, or MariaDB, which compete with PostgreSQL.</a:t>
            </a:r>
            <a:endParaRPr b="0" i="0" sz="2000" u="none" cap="none" strike="noStrike">
              <a:solidFill>
                <a:srgbClr val="000000"/>
              </a:solidFill>
              <a:latin typeface="Arial"/>
              <a:ea typeface="Arial"/>
              <a:cs typeface="Arial"/>
              <a:sym typeface="Arial"/>
            </a:endParaRPr>
          </a:p>
          <a:p>
            <a:pPr indent="-233361" lvl="0" marL="233361" marR="0" rtl="0" algn="l">
              <a:lnSpc>
                <a:spcPct val="130000"/>
              </a:lnSpc>
              <a:spcBef>
                <a:spcPts val="1800"/>
              </a:spcBef>
              <a:spcAft>
                <a:spcPts val="0"/>
              </a:spcAft>
              <a:buClr>
                <a:srgbClr val="212121"/>
              </a:buClr>
              <a:buSzPts val="2000"/>
              <a:buFont typeface="Arial"/>
              <a:buChar char="•"/>
            </a:pPr>
            <a:r>
              <a:rPr b="0" i="0" lang="en-US" sz="2000" u="none" cap="none" strike="noStrike">
                <a:solidFill>
                  <a:srgbClr val="212121"/>
                </a:solidFill>
                <a:latin typeface="Arial"/>
                <a:ea typeface="Arial"/>
                <a:cs typeface="Arial"/>
                <a:sym typeface="Arial"/>
              </a:rPr>
              <a:t>PostgreSQL is a robust relational database that has been around since 1997. It’s available on all major operating systems — Linux, Windows, and macOS. Since PostgreSQL is known for stability, extensibility, and standards compliance, it’s a popular choice for developers and companies.</a:t>
            </a:r>
            <a:endParaRPr b="0" i="0" sz="2000" u="none" cap="none" strike="noStrike">
              <a:solidFill>
                <a:srgbClr val="000000"/>
              </a:solidFill>
              <a:latin typeface="Arial"/>
              <a:ea typeface="Arial"/>
              <a:cs typeface="Arial"/>
              <a:sym typeface="Arial"/>
            </a:endParaRPr>
          </a:p>
        </p:txBody>
      </p:sp>
      <p:pic>
        <p:nvPicPr>
          <p:cNvPr id="121" name="Google Shape;121;g2784aefb295_0_215"/>
          <p:cNvPicPr preferRelativeResize="0"/>
          <p:nvPr/>
        </p:nvPicPr>
        <p:blipFill rotWithShape="1">
          <a:blip r:embed="rId3">
            <a:alphaModFix/>
          </a:blip>
          <a:srcRect b="0" l="0" r="0" t="0"/>
          <a:stretch/>
        </p:blipFill>
        <p:spPr>
          <a:xfrm>
            <a:off x="9174000" y="2915775"/>
            <a:ext cx="2950502" cy="250730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2784aefb295_0_316"/>
          <p:cNvSpPr txBox="1"/>
          <p:nvPr>
            <p:ph type="title"/>
          </p:nvPr>
        </p:nvSpPr>
        <p:spPr>
          <a:xfrm>
            <a:off x="1072650" y="365125"/>
            <a:ext cx="10281000" cy="666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Installation</a:t>
            </a:r>
            <a:endParaRPr/>
          </a:p>
        </p:txBody>
      </p:sp>
      <p:sp>
        <p:nvSpPr>
          <p:cNvPr id="127" name="Google Shape;127;g2784aefb295_0_316"/>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8" name="Google Shape;128;g2784aefb295_0_316"/>
          <p:cNvSpPr txBox="1"/>
          <p:nvPr/>
        </p:nvSpPr>
        <p:spPr>
          <a:xfrm>
            <a:off x="371700" y="1190100"/>
            <a:ext cx="11448600" cy="34911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1800"/>
              <a:buFont typeface="Arial"/>
              <a:buNone/>
            </a:pPr>
            <a:r>
              <a:rPr b="1" i="0" lang="en-US" sz="1800" u="none" cap="none" strike="noStrike">
                <a:solidFill>
                  <a:srgbClr val="212121"/>
                </a:solidFill>
                <a:latin typeface="Arial"/>
                <a:ea typeface="Arial"/>
                <a:cs typeface="Arial"/>
                <a:sym typeface="Arial"/>
              </a:rPr>
              <a:t>Creating a PostgreSQL database</a:t>
            </a:r>
            <a:endParaRPr b="0" i="0" sz="1800" u="none" cap="none" strike="noStrike">
              <a:solidFill>
                <a:srgbClr val="000000"/>
              </a:solidFill>
              <a:latin typeface="Arial"/>
              <a:ea typeface="Arial"/>
              <a:cs typeface="Arial"/>
              <a:sym typeface="Arial"/>
            </a:endParaRPr>
          </a:p>
          <a:p>
            <a:pPr indent="0" lvl="0" marL="0" marR="0" rtl="0" algn="l">
              <a:lnSpc>
                <a:spcPct val="130000"/>
              </a:lnSpc>
              <a:spcBef>
                <a:spcPts val="1800"/>
              </a:spcBef>
              <a:spcAft>
                <a:spcPts val="0"/>
              </a:spcAft>
              <a:buClr>
                <a:srgbClr val="000000"/>
              </a:buClr>
              <a:buSzPts val="1800"/>
              <a:buFont typeface="Arial"/>
              <a:buNone/>
            </a:pPr>
            <a:r>
              <a:rPr b="0" i="0" lang="en-US" sz="1800" u="none" cap="none" strike="noStrike">
                <a:solidFill>
                  <a:srgbClr val="212121"/>
                </a:solidFill>
                <a:latin typeface="Arial"/>
                <a:ea typeface="Arial"/>
                <a:cs typeface="Arial"/>
                <a:sym typeface="Arial"/>
              </a:rPr>
              <a:t>Before you can use PostgreSQL, you have to create a PostgreSQL database. You can create the database locally by installing PostgreSQL on your system. </a:t>
            </a:r>
            <a:endParaRPr b="0" i="0" sz="1800" u="none" cap="none" strike="noStrike">
              <a:solidFill>
                <a:srgbClr val="000000"/>
              </a:solidFill>
              <a:latin typeface="Arial"/>
              <a:ea typeface="Arial"/>
              <a:cs typeface="Arial"/>
              <a:sym typeface="Arial"/>
            </a:endParaRPr>
          </a:p>
          <a:p>
            <a:pPr indent="0" lvl="0" marL="0" marR="0" rtl="0" algn="l">
              <a:lnSpc>
                <a:spcPct val="130000"/>
              </a:lnSpc>
              <a:spcBef>
                <a:spcPts val="1800"/>
              </a:spcBef>
              <a:spcAft>
                <a:spcPts val="0"/>
              </a:spcAft>
              <a:buClr>
                <a:srgbClr val="000000"/>
              </a:buClr>
              <a:buSzPts val="1800"/>
              <a:buFont typeface="Arial"/>
              <a:buNone/>
            </a:pPr>
            <a:r>
              <a:rPr b="1" i="0" lang="en-US" sz="1800" u="none" cap="none" strike="noStrike">
                <a:solidFill>
                  <a:srgbClr val="212121"/>
                </a:solidFill>
                <a:latin typeface="Arial"/>
                <a:ea typeface="Arial"/>
                <a:cs typeface="Arial"/>
                <a:sym typeface="Arial"/>
              </a:rPr>
              <a:t>Installation：</a:t>
            </a:r>
            <a:r>
              <a:rPr b="0" i="0" lang="en-US" sz="1800" u="none" cap="none" strike="noStrike">
                <a:solidFill>
                  <a:srgbClr val="212121"/>
                </a:solidFill>
                <a:latin typeface="Arial"/>
                <a:ea typeface="Arial"/>
                <a:cs typeface="Arial"/>
                <a:sym typeface="Arial"/>
              </a:rPr>
              <a:t>Download a </a:t>
            </a:r>
            <a:r>
              <a:rPr b="0" i="0" lang="en-US" sz="1800" u="sng" cap="none" strike="noStrike">
                <a:solidFill>
                  <a:schemeClr val="accent2"/>
                </a:solidFill>
                <a:latin typeface="Arial"/>
                <a:ea typeface="Arial"/>
                <a:cs typeface="Arial"/>
                <a:sym typeface="Arial"/>
                <a:hlinkClick r:id="rId3">
                  <a:extLst>
                    <a:ext uri="{A12FA001-AC4F-418D-AE19-62706E023703}">
                      <ahyp:hlinkClr val="tx"/>
                    </a:ext>
                  </a:extLst>
                </a:hlinkClick>
              </a:rPr>
              <a:t>Windows installer</a:t>
            </a:r>
            <a:r>
              <a:rPr b="0" i="0" lang="en-US" sz="1800" u="none" cap="none" strike="noStrike">
                <a:solidFill>
                  <a:schemeClr val="accent2"/>
                </a:solidFill>
                <a:latin typeface="Arial"/>
                <a:ea typeface="Arial"/>
                <a:cs typeface="Arial"/>
                <a:sym typeface="Arial"/>
              </a:rPr>
              <a:t> </a:t>
            </a:r>
            <a:r>
              <a:rPr b="0" i="0" lang="en-US" sz="1800" u="none" cap="none" strike="noStrike">
                <a:solidFill>
                  <a:srgbClr val="212121"/>
                </a:solidFill>
                <a:latin typeface="Arial"/>
                <a:ea typeface="Arial"/>
                <a:cs typeface="Arial"/>
                <a:sym typeface="Arial"/>
              </a:rPr>
              <a:t>of PostgreSQL. If you are windows user, you could refer to this </a:t>
            </a:r>
            <a:r>
              <a:rPr b="0" i="0" lang="en-US" sz="1800" u="sng" cap="none" strike="noStrike">
                <a:solidFill>
                  <a:schemeClr val="accent2"/>
                </a:solidFill>
                <a:latin typeface="Arial"/>
                <a:ea typeface="Arial"/>
                <a:cs typeface="Arial"/>
                <a:sym typeface="Arial"/>
                <a:hlinkClick r:id="rId4">
                  <a:extLst>
                    <a:ext uri="{A12FA001-AC4F-418D-AE19-62706E023703}">
                      <ahyp:hlinkClr val="tx"/>
                    </a:ext>
                  </a:extLst>
                </a:hlinkClick>
              </a:rPr>
              <a:t>tutorial video</a:t>
            </a:r>
            <a:r>
              <a:rPr b="0" i="0" lang="en-US" sz="1800" u="none" cap="none" strike="noStrike">
                <a:solidFill>
                  <a:srgbClr val="212121"/>
                </a:solidFill>
                <a:latin typeface="Arial"/>
                <a:ea typeface="Arial"/>
                <a:cs typeface="Arial"/>
                <a:sym typeface="Arial"/>
              </a:rPr>
              <a:t> or this </a:t>
            </a:r>
            <a:r>
              <a:rPr b="0" i="0" lang="en-US" sz="1800" u="sng" cap="none" strike="noStrike">
                <a:solidFill>
                  <a:schemeClr val="accent2"/>
                </a:solidFill>
                <a:latin typeface="Arial"/>
                <a:ea typeface="Arial"/>
                <a:cs typeface="Arial"/>
                <a:sym typeface="Arial"/>
                <a:hlinkClick r:id="rId5">
                  <a:extLst>
                    <a:ext uri="{A12FA001-AC4F-418D-AE19-62706E023703}">
                      <ahyp:hlinkClr val="tx"/>
                    </a:ext>
                  </a:extLst>
                </a:hlinkClick>
              </a:rPr>
              <a:t>tutorial article</a:t>
            </a:r>
            <a:r>
              <a:rPr b="0" i="0" lang="en-US" sz="1800" u="none" cap="none" strike="noStrike">
                <a:solidFill>
                  <a:srgbClr val="212121"/>
                </a:solidFill>
                <a:latin typeface="Arial"/>
                <a:ea typeface="Arial"/>
                <a:cs typeface="Arial"/>
                <a:sym typeface="Arial"/>
              </a:rPr>
              <a:t> on installing PostgreSQL. If you are a Mac user instead, you refer to this </a:t>
            </a:r>
            <a:r>
              <a:rPr b="0" i="0" lang="en-US" sz="1800" u="sng" cap="none" strike="noStrike">
                <a:solidFill>
                  <a:schemeClr val="accent2"/>
                </a:solidFill>
                <a:latin typeface="Arial"/>
                <a:ea typeface="Arial"/>
                <a:cs typeface="Arial"/>
                <a:sym typeface="Arial"/>
                <a:hlinkClick r:id="rId6">
                  <a:extLst>
                    <a:ext uri="{A12FA001-AC4F-418D-AE19-62706E023703}">
                      <ahyp:hlinkClr val="tx"/>
                    </a:ext>
                  </a:extLst>
                </a:hlinkClick>
              </a:rPr>
              <a:t>tutorial video</a:t>
            </a:r>
            <a:r>
              <a:rPr b="0" i="0" lang="en-US" sz="1800" u="none" cap="none" strike="noStrike">
                <a:solidFill>
                  <a:schemeClr val="accent2"/>
                </a:solidFill>
                <a:latin typeface="Arial"/>
                <a:ea typeface="Arial"/>
                <a:cs typeface="Arial"/>
                <a:sym typeface="Arial"/>
              </a:rPr>
              <a:t> </a:t>
            </a:r>
            <a:r>
              <a:rPr b="0" i="0" lang="en-US" sz="1800" u="none" cap="none" strike="noStrike">
                <a:solidFill>
                  <a:srgbClr val="212121"/>
                </a:solidFill>
                <a:latin typeface="Arial"/>
                <a:ea typeface="Arial"/>
                <a:cs typeface="Arial"/>
                <a:sym typeface="Arial"/>
              </a:rPr>
              <a:t>on installing PostgreSQL. </a:t>
            </a:r>
            <a:endParaRPr b="0" i="0" sz="1800" u="none" cap="none" strike="noStrike">
              <a:solidFill>
                <a:srgbClr val="212121"/>
              </a:solidFill>
              <a:latin typeface="Arial"/>
              <a:ea typeface="Arial"/>
              <a:cs typeface="Arial"/>
              <a:sym typeface="Arial"/>
            </a:endParaRPr>
          </a:p>
          <a:p>
            <a:pPr indent="0" lvl="0" marL="0" marR="0" rtl="0" algn="l">
              <a:lnSpc>
                <a:spcPct val="130000"/>
              </a:lnSpc>
              <a:spcBef>
                <a:spcPts val="1800"/>
              </a:spcBef>
              <a:spcAft>
                <a:spcPts val="0"/>
              </a:spcAft>
              <a:buClr>
                <a:srgbClr val="000000"/>
              </a:buClr>
              <a:buSzPts val="1800"/>
              <a:buFont typeface="Arial"/>
              <a:buNone/>
            </a:pPr>
            <a:r>
              <a:rPr b="0" i="0" lang="en-US" sz="1800" u="none" cap="none" strike="noStrike">
                <a:solidFill>
                  <a:srgbClr val="212121"/>
                </a:solidFill>
                <a:latin typeface="Arial"/>
                <a:ea typeface="Arial"/>
                <a:cs typeface="Arial"/>
                <a:sym typeface="Arial"/>
              </a:rPr>
              <a:t>The primary target environment for Knex is Node.js, you will need to install the knex library, and then install the appropriate database library.</a:t>
            </a:r>
            <a:endParaRPr b="0" i="0" sz="1800" u="none" cap="none" strike="noStrike">
              <a:solidFill>
                <a:srgbClr val="212121"/>
              </a:solidFill>
              <a:latin typeface="Arial"/>
              <a:ea typeface="Arial"/>
              <a:cs typeface="Arial"/>
              <a:sym typeface="Arial"/>
            </a:endParaRPr>
          </a:p>
        </p:txBody>
      </p:sp>
      <p:sp>
        <p:nvSpPr>
          <p:cNvPr id="129" name="Google Shape;129;g2784aefb295_0_316"/>
          <p:cNvSpPr/>
          <p:nvPr/>
        </p:nvSpPr>
        <p:spPr>
          <a:xfrm>
            <a:off x="3790086" y="5049749"/>
            <a:ext cx="4993200" cy="3693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2400"/>
              <a:buFont typeface="Arimo"/>
              <a:buNone/>
            </a:pPr>
            <a:r>
              <a:rPr b="0" i="0" lang="en-US" sz="2400" u="none" cap="none" strike="noStrike">
                <a:solidFill>
                  <a:schemeClr val="dk1"/>
                </a:solidFill>
                <a:latin typeface="Arimo"/>
                <a:ea typeface="Arimo"/>
                <a:cs typeface="Arimo"/>
                <a:sym typeface="Arimo"/>
              </a:rPr>
              <a:t>npm install knex pg --save</a:t>
            </a:r>
            <a:r>
              <a:rPr b="0" i="0" lang="en-US" sz="1800" u="none" cap="none" strike="noStrike">
                <a:solidFill>
                  <a:schemeClr val="dk1"/>
                </a:solidFill>
                <a:latin typeface="Poppins"/>
                <a:ea typeface="Poppins"/>
                <a:cs typeface="Poppins"/>
                <a:sym typeface="Poppins"/>
              </a:rPr>
              <a:t> </a:t>
            </a:r>
            <a:endParaRPr b="0" i="0" sz="48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784aefb295_0_309"/>
          <p:cNvSpPr txBox="1"/>
          <p:nvPr>
            <p:ph type="title"/>
          </p:nvPr>
        </p:nvSpPr>
        <p:spPr>
          <a:xfrm>
            <a:off x="1072650" y="365125"/>
            <a:ext cx="10281000" cy="666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What is Knex?</a:t>
            </a:r>
            <a:endParaRPr/>
          </a:p>
        </p:txBody>
      </p:sp>
      <p:sp>
        <p:nvSpPr>
          <p:cNvPr id="135" name="Google Shape;135;g2784aefb295_0_309"/>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6" name="Google Shape;136;g2784aefb295_0_309"/>
          <p:cNvSpPr txBox="1"/>
          <p:nvPr/>
        </p:nvSpPr>
        <p:spPr>
          <a:xfrm>
            <a:off x="479800" y="1423138"/>
            <a:ext cx="8074500" cy="3340200"/>
          </a:xfrm>
          <a:prstGeom prst="rect">
            <a:avLst/>
          </a:prstGeom>
          <a:noFill/>
          <a:ln>
            <a:noFill/>
          </a:ln>
        </p:spPr>
        <p:txBody>
          <a:bodyPr anchorCtr="0" anchor="t" bIns="0" lIns="0" spcFirstLastPara="1" rIns="0" wrap="square" tIns="0">
            <a:spAutoFit/>
          </a:bodyPr>
          <a:lstStyle/>
          <a:p>
            <a:pPr indent="-355600" lvl="0" marL="457200" marR="0" rtl="0" algn="l">
              <a:lnSpc>
                <a:spcPct val="130000"/>
              </a:lnSpc>
              <a:spcBef>
                <a:spcPts val="0"/>
              </a:spcBef>
              <a:spcAft>
                <a:spcPts val="0"/>
              </a:spcAft>
              <a:buClr>
                <a:srgbClr val="212121"/>
              </a:buClr>
              <a:buSzPts val="2000"/>
              <a:buFont typeface="Arial"/>
              <a:buChar char="•"/>
            </a:pPr>
            <a:r>
              <a:rPr b="0" i="0" lang="en-US" sz="2000" u="none" cap="none" strike="noStrike">
                <a:solidFill>
                  <a:srgbClr val="212121"/>
                </a:solidFill>
                <a:latin typeface="Arial"/>
                <a:ea typeface="Arial"/>
                <a:cs typeface="Arial"/>
                <a:sym typeface="Arial"/>
              </a:rPr>
              <a:t>Knex.js is a JavaScript query builder for relational databases that can be used with Node.js. It provides a straightforward interface for building and executing SQL queries in JavaScript, supporting multiple database systems, such as PostgreSQL. PostgreSQL is a popular relational database system widely used in modern web applications and other software systems.</a:t>
            </a:r>
            <a:endParaRPr b="0" i="0" sz="2000" u="none" cap="none" strike="noStrike">
              <a:solidFill>
                <a:srgbClr val="000000"/>
              </a:solidFill>
              <a:latin typeface="Arial"/>
              <a:ea typeface="Arial"/>
              <a:cs typeface="Arial"/>
              <a:sym typeface="Arial"/>
            </a:endParaRPr>
          </a:p>
          <a:p>
            <a:pPr indent="-355600" lvl="0" marL="457200" marR="0" rtl="0" algn="l">
              <a:lnSpc>
                <a:spcPct val="130000"/>
              </a:lnSpc>
              <a:spcBef>
                <a:spcPts val="1800"/>
              </a:spcBef>
              <a:spcAft>
                <a:spcPts val="0"/>
              </a:spcAft>
              <a:buClr>
                <a:srgbClr val="212121"/>
              </a:buClr>
              <a:buSzPts val="2000"/>
              <a:buFont typeface="Arial"/>
              <a:buChar char="•"/>
            </a:pPr>
            <a:r>
              <a:rPr b="0" i="0" lang="en-US" sz="2000" u="none" cap="none" strike="noStrike">
                <a:solidFill>
                  <a:srgbClr val="212121"/>
                </a:solidFill>
                <a:latin typeface="Arial"/>
                <a:ea typeface="Arial"/>
                <a:cs typeface="Arial"/>
                <a:sym typeface="Arial"/>
              </a:rPr>
              <a:t>In this article, we’ll look into crafting Database Models With Knex.js and PostgreSQL.</a:t>
            </a:r>
            <a:endParaRPr b="0" i="0" sz="2000" u="none" cap="none" strike="noStrike">
              <a:solidFill>
                <a:srgbClr val="212121"/>
              </a:solidFill>
              <a:latin typeface="Arial"/>
              <a:ea typeface="Arial"/>
              <a:cs typeface="Arial"/>
              <a:sym typeface="Arial"/>
            </a:endParaRPr>
          </a:p>
        </p:txBody>
      </p:sp>
      <p:pic>
        <p:nvPicPr>
          <p:cNvPr id="137" name="Google Shape;137;g2784aefb295_0_309"/>
          <p:cNvPicPr preferRelativeResize="0"/>
          <p:nvPr/>
        </p:nvPicPr>
        <p:blipFill rotWithShape="1">
          <a:blip r:embed="rId3">
            <a:alphaModFix/>
          </a:blip>
          <a:srcRect b="0" l="0" r="0" t="0"/>
          <a:stretch/>
        </p:blipFill>
        <p:spPr>
          <a:xfrm>
            <a:off x="9174000" y="2915775"/>
            <a:ext cx="2950502" cy="250730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2784aefb295_0_472"/>
          <p:cNvSpPr txBox="1"/>
          <p:nvPr>
            <p:ph type="title"/>
          </p:nvPr>
        </p:nvSpPr>
        <p:spPr>
          <a:xfrm>
            <a:off x="1072650" y="365125"/>
            <a:ext cx="10281000" cy="666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Connect database</a:t>
            </a:r>
            <a:endParaRPr/>
          </a:p>
        </p:txBody>
      </p:sp>
      <p:sp>
        <p:nvSpPr>
          <p:cNvPr id="143" name="Google Shape;143;g2784aefb295_0_472"/>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4" name="Google Shape;144;g2784aefb295_0_472"/>
          <p:cNvSpPr txBox="1"/>
          <p:nvPr/>
        </p:nvSpPr>
        <p:spPr>
          <a:xfrm>
            <a:off x="2465055" y="1843269"/>
            <a:ext cx="2360400" cy="2772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1800"/>
              <a:buFont typeface="Arial"/>
              <a:buNone/>
            </a:pPr>
            <a:r>
              <a:rPr b="0" i="0" lang="en-US" sz="1800" u="none" cap="none" strike="noStrike">
                <a:solidFill>
                  <a:srgbClr val="212121"/>
                </a:solidFill>
                <a:latin typeface="Arial"/>
                <a:ea typeface="Arial"/>
                <a:cs typeface="Arial"/>
                <a:sym typeface="Arial"/>
              </a:rPr>
              <a:t>Connect via host</a:t>
            </a:r>
            <a:endParaRPr b="0" i="0" sz="1600" u="none" cap="none" strike="noStrike">
              <a:solidFill>
                <a:srgbClr val="000000"/>
              </a:solidFill>
              <a:latin typeface="Arial"/>
              <a:ea typeface="Arial"/>
              <a:cs typeface="Arial"/>
              <a:sym typeface="Arial"/>
            </a:endParaRPr>
          </a:p>
        </p:txBody>
      </p:sp>
      <p:sp>
        <p:nvSpPr>
          <p:cNvPr id="145" name="Google Shape;145;g2784aefb295_0_472"/>
          <p:cNvSpPr txBox="1"/>
          <p:nvPr/>
        </p:nvSpPr>
        <p:spPr>
          <a:xfrm>
            <a:off x="7700418" y="1843268"/>
            <a:ext cx="2360400" cy="2772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1800"/>
              <a:buFont typeface="Arial"/>
              <a:buNone/>
            </a:pPr>
            <a:r>
              <a:rPr b="0" i="0" lang="en-US" sz="1800" u="none" cap="none" strike="noStrike">
                <a:solidFill>
                  <a:srgbClr val="212121"/>
                </a:solidFill>
                <a:latin typeface="Arial"/>
                <a:ea typeface="Arial"/>
                <a:cs typeface="Arial"/>
                <a:sym typeface="Arial"/>
              </a:rPr>
              <a:t>Connect via URL</a:t>
            </a:r>
            <a:endParaRPr b="0" i="0" sz="1800" u="none" cap="none" strike="noStrike">
              <a:solidFill>
                <a:srgbClr val="000000"/>
              </a:solidFill>
              <a:latin typeface="Arial"/>
              <a:ea typeface="Arial"/>
              <a:cs typeface="Arial"/>
              <a:sym typeface="Arial"/>
            </a:endParaRPr>
          </a:p>
        </p:txBody>
      </p:sp>
      <p:pic>
        <p:nvPicPr>
          <p:cNvPr id="146" name="Google Shape;146;g2784aefb295_0_472"/>
          <p:cNvPicPr preferRelativeResize="0"/>
          <p:nvPr/>
        </p:nvPicPr>
        <p:blipFill rotWithShape="1">
          <a:blip r:embed="rId3">
            <a:alphaModFix/>
          </a:blip>
          <a:srcRect b="0" l="0" r="0" t="0"/>
          <a:stretch/>
        </p:blipFill>
        <p:spPr>
          <a:xfrm>
            <a:off x="6491200" y="2373891"/>
            <a:ext cx="4419502" cy="1838884"/>
          </a:xfrm>
          <a:prstGeom prst="rect">
            <a:avLst/>
          </a:prstGeom>
          <a:noFill/>
          <a:ln>
            <a:noFill/>
          </a:ln>
        </p:spPr>
      </p:pic>
      <p:pic>
        <p:nvPicPr>
          <p:cNvPr id="147" name="Google Shape;147;g2784aefb295_0_472"/>
          <p:cNvPicPr preferRelativeResize="0"/>
          <p:nvPr/>
        </p:nvPicPr>
        <p:blipFill rotWithShape="1">
          <a:blip r:embed="rId4">
            <a:alphaModFix/>
          </a:blip>
          <a:srcRect b="0" l="0" r="0" t="0"/>
          <a:stretch/>
        </p:blipFill>
        <p:spPr>
          <a:xfrm>
            <a:off x="1325923" y="2336145"/>
            <a:ext cx="4638675" cy="2867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2784aefb295_0_479"/>
          <p:cNvSpPr txBox="1"/>
          <p:nvPr>
            <p:ph type="title"/>
          </p:nvPr>
        </p:nvSpPr>
        <p:spPr>
          <a:xfrm>
            <a:off x="1072650" y="365125"/>
            <a:ext cx="10281000" cy="666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Create table with Knex</a:t>
            </a:r>
            <a:endParaRPr/>
          </a:p>
        </p:txBody>
      </p:sp>
      <p:sp>
        <p:nvSpPr>
          <p:cNvPr id="153" name="Google Shape;153;g2784aefb295_0_479"/>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54" name="Google Shape;154;g2784aefb295_0_479"/>
          <p:cNvPicPr preferRelativeResize="0"/>
          <p:nvPr/>
        </p:nvPicPr>
        <p:blipFill rotWithShape="1">
          <a:blip r:embed="rId3">
            <a:alphaModFix/>
          </a:blip>
          <a:srcRect b="0" l="0" r="0" t="0"/>
          <a:stretch/>
        </p:blipFill>
        <p:spPr>
          <a:xfrm>
            <a:off x="3429278" y="2930236"/>
            <a:ext cx="4562475" cy="1876425"/>
          </a:xfrm>
          <a:prstGeom prst="rect">
            <a:avLst/>
          </a:prstGeom>
          <a:noFill/>
          <a:ln>
            <a:noFill/>
          </a:ln>
        </p:spPr>
      </p:pic>
      <p:sp>
        <p:nvSpPr>
          <p:cNvPr id="155" name="Google Shape;155;g2784aefb295_0_479"/>
          <p:cNvSpPr txBox="1"/>
          <p:nvPr/>
        </p:nvSpPr>
        <p:spPr>
          <a:xfrm>
            <a:off x="699150" y="1438350"/>
            <a:ext cx="106545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1" i="0" lang="en-US" sz="2000" u="none" cap="none" strike="noStrike">
                <a:solidFill>
                  <a:schemeClr val="dk1"/>
                </a:solidFill>
                <a:latin typeface="Arial"/>
                <a:ea typeface="Arial"/>
                <a:cs typeface="Arial"/>
                <a:sym typeface="Arial"/>
              </a:rPr>
              <a:t>knex.schema.createTable(tableName, callback)</a:t>
            </a:r>
            <a:endParaRPr b="0" i="0" sz="20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Creates a new table on the database, with a callback function to modify the table's structure, using the schema-building commands.</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2784aefb295_0_486"/>
          <p:cNvSpPr txBox="1"/>
          <p:nvPr>
            <p:ph type="title"/>
          </p:nvPr>
        </p:nvSpPr>
        <p:spPr>
          <a:xfrm>
            <a:off x="1072650" y="365125"/>
            <a:ext cx="10281000" cy="666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Select query</a:t>
            </a:r>
            <a:endParaRPr/>
          </a:p>
        </p:txBody>
      </p:sp>
      <p:sp>
        <p:nvSpPr>
          <p:cNvPr id="161" name="Google Shape;161;g2784aefb295_0_486"/>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2" name="Google Shape;162;g2784aefb295_0_486"/>
          <p:cNvSpPr txBox="1"/>
          <p:nvPr/>
        </p:nvSpPr>
        <p:spPr>
          <a:xfrm>
            <a:off x="1125752" y="1350573"/>
            <a:ext cx="10174800" cy="17856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2000"/>
              <a:buFont typeface="Arial"/>
              <a:buNone/>
            </a:pPr>
            <a:r>
              <a:rPr b="1" i="0" lang="en-US" sz="2000" u="none" cap="none" strike="noStrike">
                <a:solidFill>
                  <a:schemeClr val="dk1"/>
                </a:solidFill>
                <a:latin typeface="Arial"/>
                <a:ea typeface="Arial"/>
                <a:cs typeface="Arial"/>
                <a:sym typeface="Arial"/>
              </a:rPr>
              <a:t>.select([*columns])</a:t>
            </a:r>
            <a:endParaRPr b="0" i="0" sz="2000" u="none" cap="none" strike="noStrike">
              <a:solidFill>
                <a:schemeClr val="dk1"/>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Creates a select query, taking an optional array of columns for the query, eventually defaulting to * if none are specified when the query is built. The response of a select call will resolve with an array of objects selected from the database.</a:t>
            </a:r>
            <a:endParaRPr b="0" i="0" sz="1600" u="none" cap="none" strike="noStrike">
              <a:solidFill>
                <a:srgbClr val="000000"/>
              </a:solidFill>
              <a:latin typeface="Arial"/>
              <a:ea typeface="Arial"/>
              <a:cs typeface="Arial"/>
              <a:sym typeface="Arial"/>
            </a:endParaRPr>
          </a:p>
        </p:txBody>
      </p:sp>
      <p:pic>
        <p:nvPicPr>
          <p:cNvPr id="163" name="Google Shape;163;g2784aefb295_0_486"/>
          <p:cNvPicPr preferRelativeResize="0"/>
          <p:nvPr/>
        </p:nvPicPr>
        <p:blipFill rotWithShape="1">
          <a:blip r:embed="rId3">
            <a:alphaModFix/>
          </a:blip>
          <a:srcRect b="0" l="0" r="0" t="0"/>
          <a:stretch/>
        </p:blipFill>
        <p:spPr>
          <a:xfrm>
            <a:off x="1437425" y="3868434"/>
            <a:ext cx="4154021" cy="1228725"/>
          </a:xfrm>
          <a:prstGeom prst="rect">
            <a:avLst/>
          </a:prstGeom>
          <a:noFill/>
          <a:ln>
            <a:noFill/>
          </a:ln>
        </p:spPr>
      </p:pic>
      <p:pic>
        <p:nvPicPr>
          <p:cNvPr id="164" name="Google Shape;164;g2784aefb295_0_486"/>
          <p:cNvPicPr preferRelativeResize="0"/>
          <p:nvPr/>
        </p:nvPicPr>
        <p:blipFill rotWithShape="1">
          <a:blip r:embed="rId4">
            <a:alphaModFix/>
          </a:blip>
          <a:srcRect b="0" l="0" r="0" t="0"/>
          <a:stretch/>
        </p:blipFill>
        <p:spPr>
          <a:xfrm>
            <a:off x="6301766" y="3410020"/>
            <a:ext cx="4931433" cy="214553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784aefb295_0_493"/>
          <p:cNvSpPr txBox="1"/>
          <p:nvPr>
            <p:ph type="title"/>
          </p:nvPr>
        </p:nvSpPr>
        <p:spPr>
          <a:xfrm>
            <a:off x="1072650" y="365125"/>
            <a:ext cx="10281000" cy="666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US"/>
              <a:t>Insert new data</a:t>
            </a:r>
            <a:endParaRPr/>
          </a:p>
        </p:txBody>
      </p:sp>
      <p:sp>
        <p:nvSpPr>
          <p:cNvPr id="170" name="Google Shape;170;g2784aefb295_0_493"/>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1" name="Google Shape;171;g2784aefb295_0_493"/>
          <p:cNvSpPr txBox="1"/>
          <p:nvPr/>
        </p:nvSpPr>
        <p:spPr>
          <a:xfrm>
            <a:off x="716799" y="1254079"/>
            <a:ext cx="10192800" cy="13236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2000"/>
              <a:buFont typeface="Arial"/>
              <a:buNone/>
            </a:pPr>
            <a:r>
              <a:rPr b="1" i="0" lang="en-US" sz="2000" u="none" cap="none" strike="noStrike">
                <a:solidFill>
                  <a:schemeClr val="dk1"/>
                </a:solidFill>
                <a:latin typeface="Arial"/>
                <a:ea typeface="Arial"/>
                <a:cs typeface="Arial"/>
                <a:sym typeface="Arial"/>
              </a:rPr>
              <a:t>.insert(data, [returning], [options])</a:t>
            </a:r>
            <a:endParaRPr b="0" i="0" sz="2000" u="none" cap="none" strike="noStrike">
              <a:solidFill>
                <a:schemeClr val="dk1"/>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Creates an insert query, taking either a hash of properties to be inserted into the row, or an array of inserts, to be executed as a single insert command.</a:t>
            </a:r>
            <a:endParaRPr b="0" i="0" sz="2000" u="none" cap="none" strike="noStrike">
              <a:solidFill>
                <a:srgbClr val="000000"/>
              </a:solidFill>
              <a:latin typeface="Arial"/>
              <a:ea typeface="Arial"/>
              <a:cs typeface="Arial"/>
              <a:sym typeface="Arial"/>
            </a:endParaRPr>
          </a:p>
        </p:txBody>
      </p:sp>
      <p:pic>
        <p:nvPicPr>
          <p:cNvPr id="172" name="Google Shape;172;g2784aefb295_0_493"/>
          <p:cNvPicPr preferRelativeResize="0"/>
          <p:nvPr/>
        </p:nvPicPr>
        <p:blipFill rotWithShape="1">
          <a:blip r:embed="rId3">
            <a:alphaModFix/>
          </a:blip>
          <a:srcRect b="0" l="0" r="0" t="0"/>
          <a:stretch/>
        </p:blipFill>
        <p:spPr>
          <a:xfrm>
            <a:off x="3795349" y="2948465"/>
            <a:ext cx="4035672" cy="286962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alentlabs ERB course Theme">
  <a:themeElements>
    <a:clrScheme name="TalentLabs">
      <a:dk1>
        <a:srgbClr val="3E4754"/>
      </a:dk1>
      <a:lt1>
        <a:srgbClr val="F0EFEE"/>
      </a:lt1>
      <a:dk2>
        <a:srgbClr val="3C607E"/>
      </a:dk2>
      <a:lt2>
        <a:srgbClr val="E6E6E6"/>
      </a:lt2>
      <a:accent1>
        <a:srgbClr val="5080A6"/>
      </a:accent1>
      <a:accent2>
        <a:srgbClr val="FFB182"/>
      </a:accent2>
      <a:accent3>
        <a:srgbClr val="FFBBC6"/>
      </a:accent3>
      <a:accent4>
        <a:srgbClr val="FBD590"/>
      </a:accent4>
      <a:accent5>
        <a:srgbClr val="77A8C9"/>
      </a:accent5>
      <a:accent6>
        <a:srgbClr val="C4E7AA"/>
      </a:accent6>
      <a:hlink>
        <a:srgbClr val="DABAA3"/>
      </a:hlink>
      <a:folHlink>
        <a:srgbClr val="77A8C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2022-09-23T13:48:30Z</dcterms:created>
</cp:coreProperties>
</file>