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oppi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hrh3yYmkAmCVrkpPehQ16Nw6GK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11" Type="http://schemas.openxmlformats.org/officeDocument/2006/relationships/slide" Target="slides/slide6.xml"/><Relationship Id="rId22" Type="http://schemas.openxmlformats.org/officeDocument/2006/relationships/font" Target="fonts/Poppins-italic.fntdata"/><Relationship Id="rId10" Type="http://schemas.openxmlformats.org/officeDocument/2006/relationships/slide" Target="slides/slide5.xml"/><Relationship Id="rId21" Type="http://schemas.openxmlformats.org/officeDocument/2006/relationships/font" Target="fonts/Poppins-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8739d50f4_1_2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78739d50f4_1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8739d50f4_1_534: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84" name="Google Shape;184;g278739d50f4_1_5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8739d50f4_1_541: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14" name="Google Shape;214;g278739d50f4_1_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8739d50f4_1_548: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23" name="Google Shape;223;g278739d50f4_1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8739d50f4_1_555: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32" name="Google Shape;232;g278739d50f4_1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8739d50f4_1_56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42" name="Google Shape;242;g278739d50f4_1_5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8739d50f4_1_21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02" name="Google Shape;102;g278739d50f4_1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8739d50f4_1_397: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11" name="Google Shape;111;g278739d50f4_1_3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8739d50f4_1_49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28" name="Google Shape;128;g278739d50f4_1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8739d50f4_1_499: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36" name="Google Shape;136;g278739d50f4_1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8739d50f4_1_506: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47" name="Google Shape;147;g278739d50f4_1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8739d50f4_1_513: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58" name="Google Shape;158;g278739d50f4_1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739d50f4_1_520: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69" name="Google Shape;169;g278739d50f4_1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739d50f4_1_527: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76" name="Google Shape;176;g278739d50f4_1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2f88ddba9ce_0_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1" name="Google Shape;11;g2f88ddba9ce_0_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g2f88ddba9ce_0_4"/>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g2f88ddba9ce_0_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8" name="Google Shape;48;g2f88ddba9ce_0_4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7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g2f88ddba9ce_0_4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g2f88ddba9ce_0_4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 name="Google Shape;52;g2f88ddba9ce_0_4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rgbClr val="909297"/>
              </a:buClr>
              <a:buSzPts val="1800"/>
              <a:buNone/>
              <a:defRPr sz="1800">
                <a:solidFill>
                  <a:srgbClr val="909297"/>
                </a:solidFill>
              </a:defRPr>
            </a:lvl1pPr>
            <a:lvl2pPr indent="-228600" lvl="1" marL="914400" algn="l">
              <a:lnSpc>
                <a:spcPct val="90000"/>
              </a:lnSpc>
              <a:spcBef>
                <a:spcPts val="400"/>
              </a:spcBef>
              <a:spcAft>
                <a:spcPts val="0"/>
              </a:spcAft>
              <a:buClr>
                <a:srgbClr val="909297"/>
              </a:buClr>
              <a:buSzPts val="1500"/>
              <a:buNone/>
              <a:defRPr sz="1500">
                <a:solidFill>
                  <a:srgbClr val="909297"/>
                </a:solidFill>
              </a:defRPr>
            </a:lvl2pPr>
            <a:lvl3pPr indent="-228600" lvl="2" marL="1371600" algn="l">
              <a:lnSpc>
                <a:spcPct val="90000"/>
              </a:lnSpc>
              <a:spcBef>
                <a:spcPts val="400"/>
              </a:spcBef>
              <a:spcAft>
                <a:spcPts val="0"/>
              </a:spcAft>
              <a:buClr>
                <a:srgbClr val="909297"/>
              </a:buClr>
              <a:buSzPts val="1400"/>
              <a:buNone/>
              <a:defRPr sz="1400">
                <a:solidFill>
                  <a:srgbClr val="909297"/>
                </a:solidFill>
              </a:defRPr>
            </a:lvl3pPr>
            <a:lvl4pPr indent="-228600" lvl="3" marL="1828800" algn="l">
              <a:lnSpc>
                <a:spcPct val="90000"/>
              </a:lnSpc>
              <a:spcBef>
                <a:spcPts val="400"/>
              </a:spcBef>
              <a:spcAft>
                <a:spcPts val="0"/>
              </a:spcAft>
              <a:buClr>
                <a:srgbClr val="909297"/>
              </a:buClr>
              <a:buSzPts val="1200"/>
              <a:buNone/>
              <a:defRPr sz="1200">
                <a:solidFill>
                  <a:srgbClr val="909297"/>
                </a:solidFill>
              </a:defRPr>
            </a:lvl4pPr>
            <a:lvl5pPr indent="-228600" lvl="4" marL="2286000" algn="l">
              <a:lnSpc>
                <a:spcPct val="90000"/>
              </a:lnSpc>
              <a:spcBef>
                <a:spcPts val="400"/>
              </a:spcBef>
              <a:spcAft>
                <a:spcPts val="0"/>
              </a:spcAft>
              <a:buClr>
                <a:srgbClr val="909297"/>
              </a:buClr>
              <a:buSzPts val="1200"/>
              <a:buNone/>
              <a:defRPr sz="1200">
                <a:solidFill>
                  <a:srgbClr val="909297"/>
                </a:solidFill>
              </a:defRPr>
            </a:lvl5pPr>
            <a:lvl6pPr indent="-228600" lvl="5" marL="2743200" algn="l">
              <a:lnSpc>
                <a:spcPct val="90000"/>
              </a:lnSpc>
              <a:spcBef>
                <a:spcPts val="400"/>
              </a:spcBef>
              <a:spcAft>
                <a:spcPts val="0"/>
              </a:spcAft>
              <a:buClr>
                <a:srgbClr val="909297"/>
              </a:buClr>
              <a:buSzPts val="1200"/>
              <a:buNone/>
              <a:defRPr sz="1200">
                <a:solidFill>
                  <a:srgbClr val="909297"/>
                </a:solidFill>
              </a:defRPr>
            </a:lvl6pPr>
            <a:lvl7pPr indent="-228600" lvl="6" marL="3200400" algn="l">
              <a:lnSpc>
                <a:spcPct val="90000"/>
              </a:lnSpc>
              <a:spcBef>
                <a:spcPts val="400"/>
              </a:spcBef>
              <a:spcAft>
                <a:spcPts val="0"/>
              </a:spcAft>
              <a:buClr>
                <a:srgbClr val="909297"/>
              </a:buClr>
              <a:buSzPts val="1200"/>
              <a:buNone/>
              <a:defRPr sz="1200">
                <a:solidFill>
                  <a:srgbClr val="909297"/>
                </a:solidFill>
              </a:defRPr>
            </a:lvl7pPr>
            <a:lvl8pPr indent="-228600" lvl="7" marL="3657600" algn="l">
              <a:lnSpc>
                <a:spcPct val="90000"/>
              </a:lnSpc>
              <a:spcBef>
                <a:spcPts val="400"/>
              </a:spcBef>
              <a:spcAft>
                <a:spcPts val="0"/>
              </a:spcAft>
              <a:buClr>
                <a:srgbClr val="909297"/>
              </a:buClr>
              <a:buSzPts val="1200"/>
              <a:buNone/>
              <a:defRPr sz="1200">
                <a:solidFill>
                  <a:srgbClr val="909297"/>
                </a:solidFill>
              </a:defRPr>
            </a:lvl8pPr>
            <a:lvl9pPr indent="-228600" lvl="8" marL="4114800" algn="l">
              <a:lnSpc>
                <a:spcPct val="90000"/>
              </a:lnSpc>
              <a:spcBef>
                <a:spcPts val="400"/>
              </a:spcBef>
              <a:spcAft>
                <a:spcPts val="0"/>
              </a:spcAft>
              <a:buClr>
                <a:srgbClr val="909297"/>
              </a:buClr>
              <a:buSzPts val="1200"/>
              <a:buNone/>
              <a:defRPr sz="1200">
                <a:solidFill>
                  <a:srgbClr val="909297"/>
                </a:solidFill>
              </a:defRPr>
            </a:lvl9pPr>
          </a:lstStyle>
          <a:p/>
        </p:txBody>
      </p:sp>
      <p:sp>
        <p:nvSpPr>
          <p:cNvPr id="53" name="Google Shape;53;g2f88ddba9ce_0_4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4" name="Google Shape;54;g2f88ddba9ce_0_4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5" name="Google Shape;55;g2f88ddba9ce_0_45"/>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g2f88ddba9ce_0_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8" name="Google Shape;58;g2f88ddba9ce_0_51"/>
          <p:cNvSpPr txBox="1"/>
          <p:nvPr>
            <p:ph idx="1" type="body"/>
          </p:nvPr>
        </p:nvSpPr>
        <p:spPr>
          <a:xfrm>
            <a:off x="629841" y="1260872"/>
            <a:ext cx="3868500" cy="6177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g2f88ddba9ce_0_5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g2f88ddba9ce_0_51"/>
          <p:cNvSpPr txBox="1"/>
          <p:nvPr>
            <p:ph idx="3" type="body"/>
          </p:nvPr>
        </p:nvSpPr>
        <p:spPr>
          <a:xfrm>
            <a:off x="4629150" y="1260872"/>
            <a:ext cx="3887400" cy="6177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1" name="Google Shape;61;g2f88ddba9ce_0_5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g2f88ddba9ce_0_5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63" name="Google Shape;63;g2f88ddba9ce_0_5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64" name="Google Shape;64;g2f88ddba9ce_0_5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2f88ddba9ce_0_60"/>
          <p:cNvSpPr txBox="1"/>
          <p:nvPr>
            <p:ph type="title"/>
          </p:nvPr>
        </p:nvSpPr>
        <p:spPr>
          <a:xfrm>
            <a:off x="629841" y="342900"/>
            <a:ext cx="2949000" cy="1200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67" name="Google Shape;67;g2f88ddba9ce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7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2f88ddba9ce_0_6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000"/>
              <a:buNone/>
              <a:defRPr sz="10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69" name="Google Shape;69;g2f88ddba9ce_0_6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0" name="Google Shape;70;g2f88ddba9ce_0_6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1" name="Google Shape;71;g2f88ddba9ce_0_6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2f88ddba9ce_0_67"/>
          <p:cNvSpPr txBox="1"/>
          <p:nvPr>
            <p:ph type="title"/>
          </p:nvPr>
        </p:nvSpPr>
        <p:spPr>
          <a:xfrm>
            <a:off x="629841" y="342900"/>
            <a:ext cx="2949000" cy="1200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4" name="Google Shape;74;g2f88ddba9ce_0_6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7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5" name="Google Shape;75;g2f88ddba9ce_0_6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000"/>
              <a:buNone/>
              <a:defRPr sz="10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76" name="Google Shape;76;g2f88ddba9ce_0_6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7" name="Google Shape;77;g2f88ddba9ce_0_6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8" name="Google Shape;78;g2f88ddba9ce_0_67"/>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2f88ddba9ce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1" name="Google Shape;81;g2f88ddba9ce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2f88ddba9ce_0_7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3" name="Google Shape;83;g2f88ddba9ce_0_7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4" name="Google Shape;84;g2f88ddba9ce_0_74"/>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2f88ddba9ce_0_8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7" name="Google Shape;87;g2f88ddba9ce_0_8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2f88ddba9ce_0_8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9" name="Google Shape;89;g2f88ddba9ce_0_8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90" name="Google Shape;90;g2f88ddba9ce_0_8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 name="Shape 13"/>
        <p:cNvGrpSpPr/>
        <p:nvPr/>
      </p:nvGrpSpPr>
      <p:grpSpPr>
        <a:xfrm>
          <a:off x="0" y="0"/>
          <a:ext cx="0" cy="0"/>
          <a:chOff x="0" y="0"/>
          <a:chExt cx="0" cy="0"/>
        </a:xfrm>
      </p:grpSpPr>
      <p:sp>
        <p:nvSpPr>
          <p:cNvPr id="14" name="Google Shape;14;g2f88ddba9ce_0_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5" name="Google Shape;15;g2f88ddba9ce_0_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2f88ddba9ce_0_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g2f88ddba9ce_0_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8" name="Google Shape;18;g2f88ddba9ce_0_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9" name="Google Shape;19;g2f88ddba9ce_0_8"/>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g2f88ddba9ce_0_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 name="Google Shape;22;g2f88ddba9ce_0_15"/>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g2f88ddba9ce_0_15"/>
          <p:cNvSpPr txBox="1"/>
          <p:nvPr>
            <p:ph idx="1" type="body"/>
          </p:nvPr>
        </p:nvSpPr>
        <p:spPr>
          <a:xfrm>
            <a:off x="498436"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g2f88ddba9ce_0_15"/>
          <p:cNvSpPr txBox="1"/>
          <p:nvPr>
            <p:ph idx="2" type="body"/>
          </p:nvPr>
        </p:nvSpPr>
        <p:spPr>
          <a:xfrm>
            <a:off x="3240188"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g2f88ddba9ce_0_15"/>
          <p:cNvSpPr txBox="1"/>
          <p:nvPr>
            <p:ph idx="3" type="body"/>
          </p:nvPr>
        </p:nvSpPr>
        <p:spPr>
          <a:xfrm>
            <a:off x="5981941"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sp>
        <p:nvSpPr>
          <p:cNvPr id="27" name="Google Shape;27;g2f88ddba9ce_0_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8" name="Google Shape;28;g2f88ddba9ce_0_2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g2f88ddba9ce_0_21"/>
          <p:cNvSpPr txBox="1"/>
          <p:nvPr>
            <p:ph idx="1" type="body"/>
          </p:nvPr>
        </p:nvSpPr>
        <p:spPr>
          <a:xfrm>
            <a:off x="894878"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g2f88ddba9ce_0_21"/>
          <p:cNvSpPr txBox="1"/>
          <p:nvPr>
            <p:ph idx="2" type="body"/>
          </p:nvPr>
        </p:nvSpPr>
        <p:spPr>
          <a:xfrm>
            <a:off x="3636631"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g2f88ddba9ce_0_21"/>
          <p:cNvSpPr txBox="1"/>
          <p:nvPr>
            <p:ph idx="3" type="body"/>
          </p:nvPr>
        </p:nvSpPr>
        <p:spPr>
          <a:xfrm>
            <a:off x="6378383"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g2f88ddba9ce_0_21"/>
          <p:cNvSpPr txBox="1"/>
          <p:nvPr>
            <p:ph idx="4" type="body"/>
          </p:nvPr>
        </p:nvSpPr>
        <p:spPr>
          <a:xfrm>
            <a:off x="894878"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g2f88ddba9ce_0_21"/>
          <p:cNvSpPr txBox="1"/>
          <p:nvPr>
            <p:ph idx="5" type="body"/>
          </p:nvPr>
        </p:nvSpPr>
        <p:spPr>
          <a:xfrm>
            <a:off x="3636631"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2f88ddba9ce_0_21"/>
          <p:cNvSpPr txBox="1"/>
          <p:nvPr>
            <p:ph idx="6" type="body"/>
          </p:nvPr>
        </p:nvSpPr>
        <p:spPr>
          <a:xfrm>
            <a:off x="6378383"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f88ddba9ce_0_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7" name="Google Shape;37;g2f88ddba9ce_0_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8" name="Google Shape;38;g2f88ddba9ce_0_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9" name="Google Shape;39;g2f88ddba9ce_0_3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1" name="Shape 41"/>
        <p:cNvGrpSpPr/>
        <p:nvPr/>
      </p:nvGrpSpPr>
      <p:grpSpPr>
        <a:xfrm>
          <a:off x="0" y="0"/>
          <a:ext cx="0" cy="0"/>
          <a:chOff x="0" y="0"/>
          <a:chExt cx="0" cy="0"/>
        </a:xfrm>
      </p:grpSpPr>
      <p:sp>
        <p:nvSpPr>
          <p:cNvPr id="42" name="Google Shape;42;g2f88ddba9ce_0_36"/>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chemeClr val="accent3"/>
              </a:buClr>
              <a:buSzPts val="900"/>
              <a:buFont typeface="Arial"/>
              <a:buNone/>
              <a:defRPr b="0" i="0" sz="900" u="none" cap="none" strike="noStrike">
                <a:solidFill>
                  <a:schemeClr val="accent3"/>
                </a:solidFill>
                <a:latin typeface="Arial"/>
                <a:ea typeface="Arial"/>
                <a:cs typeface="Arial"/>
                <a:sym typeface="Arial"/>
              </a:defRPr>
            </a:lvl1pPr>
            <a:lvl2pPr indent="0" lvl="1" marL="0" algn="l">
              <a:buClr>
                <a:schemeClr val="accent3"/>
              </a:buClr>
              <a:buSzPts val="900"/>
              <a:buFont typeface="Arial"/>
              <a:buNone/>
              <a:defRPr b="0" i="0" sz="900" u="none" cap="none" strike="noStrike">
                <a:solidFill>
                  <a:schemeClr val="accent3"/>
                </a:solidFill>
                <a:latin typeface="Arial"/>
                <a:ea typeface="Arial"/>
                <a:cs typeface="Arial"/>
                <a:sym typeface="Arial"/>
              </a:defRPr>
            </a:lvl2pPr>
            <a:lvl3pPr indent="0" lvl="2" marL="0" algn="l">
              <a:buClr>
                <a:schemeClr val="accent3"/>
              </a:buClr>
              <a:buSzPts val="900"/>
              <a:buFont typeface="Arial"/>
              <a:buNone/>
              <a:defRPr b="0" i="0" sz="900" u="none" cap="none" strike="noStrike">
                <a:solidFill>
                  <a:schemeClr val="accent3"/>
                </a:solidFill>
                <a:latin typeface="Arial"/>
                <a:ea typeface="Arial"/>
                <a:cs typeface="Arial"/>
                <a:sym typeface="Arial"/>
              </a:defRPr>
            </a:lvl3pPr>
            <a:lvl4pPr indent="0" lvl="3" marL="0" algn="l">
              <a:buClr>
                <a:schemeClr val="accent3"/>
              </a:buClr>
              <a:buSzPts val="900"/>
              <a:buFont typeface="Arial"/>
              <a:buNone/>
              <a:defRPr b="0" i="0" sz="900" u="none" cap="none" strike="noStrike">
                <a:solidFill>
                  <a:schemeClr val="accent3"/>
                </a:solidFill>
                <a:latin typeface="Arial"/>
                <a:ea typeface="Arial"/>
                <a:cs typeface="Arial"/>
                <a:sym typeface="Arial"/>
              </a:defRPr>
            </a:lvl4pPr>
            <a:lvl5pPr indent="0" lvl="4" marL="0" algn="l">
              <a:buClr>
                <a:schemeClr val="accent3"/>
              </a:buClr>
              <a:buSzPts val="900"/>
              <a:buFont typeface="Arial"/>
              <a:buNone/>
              <a:defRPr b="0" i="0" sz="900" u="none" cap="none" strike="noStrike">
                <a:solidFill>
                  <a:schemeClr val="accent3"/>
                </a:solidFill>
                <a:latin typeface="Arial"/>
                <a:ea typeface="Arial"/>
                <a:cs typeface="Arial"/>
                <a:sym typeface="Arial"/>
              </a:defRPr>
            </a:lvl5pPr>
            <a:lvl6pPr indent="0" lvl="5" marL="0" algn="l">
              <a:buClr>
                <a:schemeClr val="accent3"/>
              </a:buClr>
              <a:buSzPts val="900"/>
              <a:buFont typeface="Arial"/>
              <a:buNone/>
              <a:defRPr b="0" i="0" sz="900" u="none" cap="none" strike="noStrike">
                <a:solidFill>
                  <a:schemeClr val="accent3"/>
                </a:solidFill>
                <a:latin typeface="Arial"/>
                <a:ea typeface="Arial"/>
                <a:cs typeface="Arial"/>
                <a:sym typeface="Arial"/>
              </a:defRPr>
            </a:lvl6pPr>
            <a:lvl7pPr indent="0" lvl="6" marL="0" algn="l">
              <a:buClr>
                <a:schemeClr val="accent3"/>
              </a:buClr>
              <a:buSzPts val="900"/>
              <a:buFont typeface="Arial"/>
              <a:buNone/>
              <a:defRPr b="0" i="0" sz="900" u="none" cap="none" strike="noStrike">
                <a:solidFill>
                  <a:schemeClr val="accent3"/>
                </a:solidFill>
                <a:latin typeface="Arial"/>
                <a:ea typeface="Arial"/>
                <a:cs typeface="Arial"/>
                <a:sym typeface="Arial"/>
              </a:defRPr>
            </a:lvl7pPr>
            <a:lvl8pPr indent="0" lvl="7" marL="0" algn="l">
              <a:buClr>
                <a:schemeClr val="accent3"/>
              </a:buClr>
              <a:buSzPts val="900"/>
              <a:buFont typeface="Arial"/>
              <a:buNone/>
              <a:defRPr b="0" i="0" sz="900" u="none" cap="none" strike="noStrike">
                <a:solidFill>
                  <a:schemeClr val="accent3"/>
                </a:solidFill>
                <a:latin typeface="Arial"/>
                <a:ea typeface="Arial"/>
                <a:cs typeface="Arial"/>
                <a:sym typeface="Arial"/>
              </a:defRPr>
            </a:lvl8pPr>
            <a:lvl9pPr indent="0" lvl="8" marL="0" algn="l">
              <a:buClr>
                <a:schemeClr val="accent3"/>
              </a:buClr>
              <a:buSzPts val="900"/>
              <a:buFont typeface="Arial"/>
              <a:buNone/>
              <a:defRPr b="0" i="0" sz="9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3" name="Shape 43"/>
        <p:cNvGrpSpPr/>
        <p:nvPr/>
      </p:nvGrpSpPr>
      <p:grpSpPr>
        <a:xfrm>
          <a:off x="0" y="0"/>
          <a:ext cx="0" cy="0"/>
          <a:chOff x="0" y="0"/>
          <a:chExt cx="0" cy="0"/>
        </a:xfrm>
      </p:grpSpPr>
      <p:sp>
        <p:nvSpPr>
          <p:cNvPr id="44" name="Google Shape;44;g2f88ddba9ce_0_38"/>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rgbClr val="909297"/>
              </a:buClr>
              <a:buSzPts val="900"/>
              <a:buFont typeface="Arial"/>
              <a:buNone/>
              <a:defRPr sz="900">
                <a:solidFill>
                  <a:srgbClr val="909297"/>
                </a:solidFill>
                <a:latin typeface="Arial"/>
                <a:ea typeface="Arial"/>
                <a:cs typeface="Arial"/>
                <a:sym typeface="Arial"/>
              </a:defRPr>
            </a:lvl1pPr>
            <a:lvl2pPr indent="0" lvl="1" marL="0" algn="l">
              <a:buClr>
                <a:srgbClr val="909297"/>
              </a:buClr>
              <a:buSzPts val="900"/>
              <a:buFont typeface="Arial"/>
              <a:buNone/>
              <a:defRPr sz="900">
                <a:solidFill>
                  <a:srgbClr val="909297"/>
                </a:solidFill>
                <a:latin typeface="Arial"/>
                <a:ea typeface="Arial"/>
                <a:cs typeface="Arial"/>
                <a:sym typeface="Arial"/>
              </a:defRPr>
            </a:lvl2pPr>
            <a:lvl3pPr indent="0" lvl="2" marL="0" algn="l">
              <a:buClr>
                <a:srgbClr val="909297"/>
              </a:buClr>
              <a:buSzPts val="900"/>
              <a:buFont typeface="Arial"/>
              <a:buNone/>
              <a:defRPr sz="900">
                <a:solidFill>
                  <a:srgbClr val="909297"/>
                </a:solidFill>
                <a:latin typeface="Arial"/>
                <a:ea typeface="Arial"/>
                <a:cs typeface="Arial"/>
                <a:sym typeface="Arial"/>
              </a:defRPr>
            </a:lvl3pPr>
            <a:lvl4pPr indent="0" lvl="3" marL="0" algn="l">
              <a:buClr>
                <a:srgbClr val="909297"/>
              </a:buClr>
              <a:buSzPts val="900"/>
              <a:buFont typeface="Arial"/>
              <a:buNone/>
              <a:defRPr sz="900">
                <a:solidFill>
                  <a:srgbClr val="909297"/>
                </a:solidFill>
                <a:latin typeface="Arial"/>
                <a:ea typeface="Arial"/>
                <a:cs typeface="Arial"/>
                <a:sym typeface="Arial"/>
              </a:defRPr>
            </a:lvl4pPr>
            <a:lvl5pPr indent="0" lvl="4" marL="0" algn="l">
              <a:buClr>
                <a:srgbClr val="909297"/>
              </a:buClr>
              <a:buSzPts val="900"/>
              <a:buFont typeface="Arial"/>
              <a:buNone/>
              <a:defRPr sz="900">
                <a:solidFill>
                  <a:srgbClr val="909297"/>
                </a:solidFill>
                <a:latin typeface="Arial"/>
                <a:ea typeface="Arial"/>
                <a:cs typeface="Arial"/>
                <a:sym typeface="Arial"/>
              </a:defRPr>
            </a:lvl5pPr>
            <a:lvl6pPr indent="0" lvl="5" marL="0" algn="l">
              <a:buClr>
                <a:srgbClr val="909297"/>
              </a:buClr>
              <a:buSzPts val="900"/>
              <a:buFont typeface="Arial"/>
              <a:buNone/>
              <a:defRPr sz="900">
                <a:solidFill>
                  <a:srgbClr val="909297"/>
                </a:solidFill>
                <a:latin typeface="Arial"/>
                <a:ea typeface="Arial"/>
                <a:cs typeface="Arial"/>
                <a:sym typeface="Arial"/>
              </a:defRPr>
            </a:lvl6pPr>
            <a:lvl7pPr indent="0" lvl="6" marL="0" algn="l">
              <a:buClr>
                <a:srgbClr val="909297"/>
              </a:buClr>
              <a:buSzPts val="900"/>
              <a:buFont typeface="Arial"/>
              <a:buNone/>
              <a:defRPr sz="900">
                <a:solidFill>
                  <a:srgbClr val="909297"/>
                </a:solidFill>
                <a:latin typeface="Arial"/>
                <a:ea typeface="Arial"/>
                <a:cs typeface="Arial"/>
                <a:sym typeface="Arial"/>
              </a:defRPr>
            </a:lvl7pPr>
            <a:lvl8pPr indent="0" lvl="7" marL="0" algn="l">
              <a:buClr>
                <a:srgbClr val="909297"/>
              </a:buClr>
              <a:buSzPts val="900"/>
              <a:buFont typeface="Arial"/>
              <a:buNone/>
              <a:defRPr sz="900">
                <a:solidFill>
                  <a:srgbClr val="909297"/>
                </a:solidFill>
                <a:latin typeface="Arial"/>
                <a:ea typeface="Arial"/>
                <a:cs typeface="Arial"/>
                <a:sym typeface="Arial"/>
              </a:defRPr>
            </a:lvl8pPr>
            <a:lvl9pPr indent="0" lvl="8" marL="0" algn="l">
              <a:buClr>
                <a:srgbClr val="909297"/>
              </a:buClr>
              <a:buSzPts val="900"/>
              <a:buFont typeface="Arial"/>
              <a:buNone/>
              <a:defRPr sz="9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f88ddba9ce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000"/>
              <a:buNone/>
              <a:defRPr sz="1400"/>
            </a:lvl2pPr>
            <a:lvl3pPr lvl="2">
              <a:spcBef>
                <a:spcPts val="0"/>
              </a:spcBef>
              <a:spcAft>
                <a:spcPts val="0"/>
              </a:spcAft>
              <a:buSzPts val="1000"/>
              <a:buNone/>
              <a:defRPr sz="1400"/>
            </a:lvl3pPr>
            <a:lvl4pPr lvl="3">
              <a:spcBef>
                <a:spcPts val="0"/>
              </a:spcBef>
              <a:spcAft>
                <a:spcPts val="0"/>
              </a:spcAft>
              <a:buSzPts val="1000"/>
              <a:buNone/>
              <a:defRPr sz="1400"/>
            </a:lvl4pPr>
            <a:lvl5pPr lvl="4">
              <a:spcBef>
                <a:spcPts val="0"/>
              </a:spcBef>
              <a:spcAft>
                <a:spcPts val="0"/>
              </a:spcAft>
              <a:buSzPts val="1000"/>
              <a:buNone/>
              <a:defRPr sz="1400"/>
            </a:lvl5pPr>
            <a:lvl6pPr lvl="5">
              <a:spcBef>
                <a:spcPts val="0"/>
              </a:spcBef>
              <a:spcAft>
                <a:spcPts val="0"/>
              </a:spcAft>
              <a:buSzPts val="1000"/>
              <a:buNone/>
              <a:defRPr sz="1400"/>
            </a:lvl6pPr>
            <a:lvl7pPr lvl="6">
              <a:spcBef>
                <a:spcPts val="0"/>
              </a:spcBef>
              <a:spcAft>
                <a:spcPts val="0"/>
              </a:spcAft>
              <a:buSzPts val="1000"/>
              <a:buNone/>
              <a:defRPr sz="1400"/>
            </a:lvl7pPr>
            <a:lvl8pPr lvl="7">
              <a:spcBef>
                <a:spcPts val="0"/>
              </a:spcBef>
              <a:spcAft>
                <a:spcPts val="0"/>
              </a:spcAft>
              <a:buSzPts val="1000"/>
              <a:buNone/>
              <a:defRPr sz="1400"/>
            </a:lvl8pPr>
            <a:lvl9pPr lvl="8">
              <a:spcBef>
                <a:spcPts val="0"/>
              </a:spcBef>
              <a:spcAft>
                <a:spcPts val="0"/>
              </a:spcAft>
              <a:buSzPts val="1000"/>
              <a:buNone/>
              <a:defRPr sz="1400"/>
            </a:lvl9pPr>
          </a:lstStyle>
          <a:p/>
        </p:txBody>
      </p:sp>
      <p:sp>
        <p:nvSpPr>
          <p:cNvPr id="7" name="Google Shape;7;g2f88ddba9ce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2f88ddba9ce_0_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marR="0" algn="l">
              <a:spcBef>
                <a:spcPts val="0"/>
              </a:spcBef>
              <a:buNone/>
              <a:defRPr b="0" i="0" sz="900" u="none" cap="none" strike="noStrike">
                <a:solidFill>
                  <a:srgbClr val="909297"/>
                </a:solidFill>
                <a:latin typeface="Arial"/>
                <a:ea typeface="Arial"/>
                <a:cs typeface="Arial"/>
                <a:sym typeface="Arial"/>
              </a:defRPr>
            </a:lvl1pPr>
            <a:lvl2pPr indent="0" lvl="1" marL="0" marR="0" algn="l">
              <a:spcBef>
                <a:spcPts val="0"/>
              </a:spcBef>
              <a:buNone/>
              <a:defRPr b="0" i="0" sz="900" u="none" cap="none" strike="noStrike">
                <a:solidFill>
                  <a:srgbClr val="909297"/>
                </a:solidFill>
                <a:latin typeface="Arial"/>
                <a:ea typeface="Arial"/>
                <a:cs typeface="Arial"/>
                <a:sym typeface="Arial"/>
              </a:defRPr>
            </a:lvl2pPr>
            <a:lvl3pPr indent="0" lvl="2" marL="0" marR="0" algn="l">
              <a:spcBef>
                <a:spcPts val="0"/>
              </a:spcBef>
              <a:buNone/>
              <a:defRPr b="0" i="0" sz="900" u="none" cap="none" strike="noStrike">
                <a:solidFill>
                  <a:srgbClr val="909297"/>
                </a:solidFill>
                <a:latin typeface="Arial"/>
                <a:ea typeface="Arial"/>
                <a:cs typeface="Arial"/>
                <a:sym typeface="Arial"/>
              </a:defRPr>
            </a:lvl3pPr>
            <a:lvl4pPr indent="0" lvl="3" marL="0" marR="0" algn="l">
              <a:spcBef>
                <a:spcPts val="0"/>
              </a:spcBef>
              <a:buNone/>
              <a:defRPr b="0" i="0" sz="900" u="none" cap="none" strike="noStrike">
                <a:solidFill>
                  <a:srgbClr val="909297"/>
                </a:solidFill>
                <a:latin typeface="Arial"/>
                <a:ea typeface="Arial"/>
                <a:cs typeface="Arial"/>
                <a:sym typeface="Arial"/>
              </a:defRPr>
            </a:lvl4pPr>
            <a:lvl5pPr indent="0" lvl="4" marL="0" marR="0" algn="l">
              <a:spcBef>
                <a:spcPts val="0"/>
              </a:spcBef>
              <a:buNone/>
              <a:defRPr b="0" i="0" sz="900" u="none" cap="none" strike="noStrike">
                <a:solidFill>
                  <a:srgbClr val="909297"/>
                </a:solidFill>
                <a:latin typeface="Arial"/>
                <a:ea typeface="Arial"/>
                <a:cs typeface="Arial"/>
                <a:sym typeface="Arial"/>
              </a:defRPr>
            </a:lvl5pPr>
            <a:lvl6pPr indent="0" lvl="5" marL="0" marR="0" algn="l">
              <a:spcBef>
                <a:spcPts val="0"/>
              </a:spcBef>
              <a:buNone/>
              <a:defRPr b="0" i="0" sz="900" u="none" cap="none" strike="noStrike">
                <a:solidFill>
                  <a:srgbClr val="909297"/>
                </a:solidFill>
                <a:latin typeface="Arial"/>
                <a:ea typeface="Arial"/>
                <a:cs typeface="Arial"/>
                <a:sym typeface="Arial"/>
              </a:defRPr>
            </a:lvl6pPr>
            <a:lvl7pPr indent="0" lvl="6" marL="0" marR="0" algn="l">
              <a:spcBef>
                <a:spcPts val="0"/>
              </a:spcBef>
              <a:buNone/>
              <a:defRPr b="0" i="0" sz="900" u="none" cap="none" strike="noStrike">
                <a:solidFill>
                  <a:srgbClr val="909297"/>
                </a:solidFill>
                <a:latin typeface="Arial"/>
                <a:ea typeface="Arial"/>
                <a:cs typeface="Arial"/>
                <a:sym typeface="Arial"/>
              </a:defRPr>
            </a:lvl7pPr>
            <a:lvl8pPr indent="0" lvl="7" marL="0" marR="0" algn="l">
              <a:spcBef>
                <a:spcPts val="0"/>
              </a:spcBef>
              <a:buNone/>
              <a:defRPr b="0" i="0" sz="900" u="none" cap="none" strike="noStrike">
                <a:solidFill>
                  <a:srgbClr val="909297"/>
                </a:solidFill>
                <a:latin typeface="Arial"/>
                <a:ea typeface="Arial"/>
                <a:cs typeface="Arial"/>
                <a:sym typeface="Arial"/>
              </a:defRPr>
            </a:lvl8pPr>
            <a:lvl9pPr indent="0" lvl="8" marL="0" marR="0" algn="l">
              <a:spcBef>
                <a:spcPts val="0"/>
              </a:spcBef>
              <a:buNone/>
              <a:defRPr b="0" i="0" sz="9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2.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g278739d50f4_1_202"/>
          <p:cNvSpPr/>
          <p:nvPr/>
        </p:nvSpPr>
        <p:spPr>
          <a:xfrm>
            <a:off x="7732815" y="4748514"/>
            <a:ext cx="1278000" cy="31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6" name="Google Shape;96;g278739d50f4_1_202"/>
          <p:cNvPicPr preferRelativeResize="0"/>
          <p:nvPr/>
        </p:nvPicPr>
        <p:blipFill rotWithShape="1">
          <a:blip r:embed="rId3">
            <a:alphaModFix/>
          </a:blip>
          <a:srcRect b="0" l="0" r="0" t="0"/>
          <a:stretch/>
        </p:blipFill>
        <p:spPr>
          <a:xfrm>
            <a:off x="693601" y="1231060"/>
            <a:ext cx="4520494" cy="2830138"/>
          </a:xfrm>
          <a:prstGeom prst="rect">
            <a:avLst/>
          </a:prstGeom>
          <a:noFill/>
          <a:ln>
            <a:noFill/>
          </a:ln>
        </p:spPr>
      </p:pic>
      <p:sp>
        <p:nvSpPr>
          <p:cNvPr id="97" name="Google Shape;97;g278739d50f4_1_202"/>
          <p:cNvSpPr txBox="1"/>
          <p:nvPr/>
        </p:nvSpPr>
        <p:spPr>
          <a:xfrm>
            <a:off x="5154657" y="1758431"/>
            <a:ext cx="3353700" cy="9942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000000"/>
              </a:buClr>
              <a:buSzPts val="3300"/>
              <a:buFont typeface="Arial"/>
              <a:buNone/>
            </a:pPr>
            <a:r>
              <a:rPr b="1" i="0" lang="en-US" sz="3300" u="none" cap="none" strike="noStrike">
                <a:solidFill>
                  <a:srgbClr val="F0EFEE"/>
                </a:solidFill>
                <a:latin typeface="Arial"/>
                <a:ea typeface="Arial"/>
                <a:cs typeface="Arial"/>
                <a:sym typeface="Arial"/>
              </a:rPr>
              <a:t>Lecture 1</a:t>
            </a:r>
            <a:endParaRPr b="1" i="0" sz="3300" u="none" cap="none" strike="noStrike">
              <a:solidFill>
                <a:srgbClr val="3E4754"/>
              </a:solidFill>
              <a:latin typeface="Arial"/>
              <a:ea typeface="Arial"/>
              <a:cs typeface="Arial"/>
              <a:sym typeface="Arial"/>
            </a:endParaRPr>
          </a:p>
        </p:txBody>
      </p:sp>
      <p:sp>
        <p:nvSpPr>
          <p:cNvPr id="98" name="Google Shape;98;g278739d50f4_1_202"/>
          <p:cNvSpPr txBox="1"/>
          <p:nvPr/>
        </p:nvSpPr>
        <p:spPr>
          <a:xfrm>
            <a:off x="4976138" y="2830650"/>
            <a:ext cx="3532200" cy="6927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000000"/>
              </a:buClr>
              <a:buSzPts val="2100"/>
              <a:buFont typeface="Arial"/>
              <a:buNone/>
            </a:pPr>
            <a:r>
              <a:rPr b="0" i="0" lang="en-US" sz="2100" u="none" cap="none" strike="noStrike">
                <a:solidFill>
                  <a:srgbClr val="F0EFEE"/>
                </a:solidFill>
                <a:latin typeface="Arial"/>
                <a:ea typeface="Arial"/>
                <a:cs typeface="Arial"/>
                <a:sym typeface="Arial"/>
              </a:rPr>
              <a:t>Artificial Intelligence </a:t>
            </a:r>
            <a:endParaRPr b="0" i="0" sz="2100" u="none" cap="none" strike="noStrike">
              <a:solidFill>
                <a:srgbClr val="F0EFEE"/>
              </a:solidFill>
              <a:latin typeface="Arial"/>
              <a:ea typeface="Arial"/>
              <a:cs typeface="Arial"/>
              <a:sym typeface="Arial"/>
            </a:endParaRPr>
          </a:p>
        </p:txBody>
      </p:sp>
      <p:cxnSp>
        <p:nvCxnSpPr>
          <p:cNvPr id="99" name="Google Shape;99;g278739d50f4_1_202"/>
          <p:cNvCxnSpPr/>
          <p:nvPr/>
        </p:nvCxnSpPr>
        <p:spPr>
          <a:xfrm>
            <a:off x="5780775" y="2649694"/>
            <a:ext cx="27147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78739d50f4_1_534"/>
          <p:cNvSpPr txBox="1"/>
          <p:nvPr>
            <p:ph type="title"/>
          </p:nvPr>
        </p:nvSpPr>
        <p:spPr>
          <a:xfrm>
            <a:off x="804500" y="273849"/>
            <a:ext cx="7710900" cy="417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Major AI Technologies</a:t>
            </a:r>
            <a:endParaRPr sz="2700"/>
          </a:p>
        </p:txBody>
      </p:sp>
      <p:sp>
        <p:nvSpPr>
          <p:cNvPr id="187" name="Google Shape;187;g278739d50f4_1_534"/>
          <p:cNvSpPr txBox="1"/>
          <p:nvPr/>
        </p:nvSpPr>
        <p:spPr>
          <a:xfrm>
            <a:off x="268680" y="1535480"/>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Machine Learning</a:t>
            </a:r>
            <a:endParaRPr b="0" i="0" sz="1050" u="none" cap="none" strike="noStrike">
              <a:solidFill>
                <a:schemeClr val="dk1"/>
              </a:solidFill>
              <a:latin typeface="Poppins"/>
              <a:ea typeface="Poppins"/>
              <a:cs typeface="Poppins"/>
              <a:sym typeface="Poppins"/>
            </a:endParaRPr>
          </a:p>
        </p:txBody>
      </p:sp>
      <p:sp>
        <p:nvSpPr>
          <p:cNvPr id="188" name="Google Shape;188;g278739d50f4_1_534"/>
          <p:cNvSpPr txBox="1"/>
          <p:nvPr/>
        </p:nvSpPr>
        <p:spPr>
          <a:xfrm>
            <a:off x="1752572" y="1535480"/>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Natural Language Processing (NLP)</a:t>
            </a:r>
            <a:endParaRPr b="0" i="0" sz="1050" u="none" cap="none" strike="noStrike">
              <a:solidFill>
                <a:schemeClr val="dk1"/>
              </a:solidFill>
              <a:latin typeface="Poppins"/>
              <a:ea typeface="Poppins"/>
              <a:cs typeface="Poppins"/>
              <a:sym typeface="Poppins"/>
            </a:endParaRPr>
          </a:p>
        </p:txBody>
      </p:sp>
      <p:sp>
        <p:nvSpPr>
          <p:cNvPr id="189" name="Google Shape;189;g278739d50f4_1_534"/>
          <p:cNvSpPr txBox="1"/>
          <p:nvPr/>
        </p:nvSpPr>
        <p:spPr>
          <a:xfrm>
            <a:off x="3236466" y="1535480"/>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Computer Vision</a:t>
            </a:r>
            <a:endParaRPr b="0" i="0" sz="1050" u="none" cap="none" strike="noStrike">
              <a:solidFill>
                <a:schemeClr val="dk1"/>
              </a:solidFill>
              <a:latin typeface="Poppins"/>
              <a:ea typeface="Poppins"/>
              <a:cs typeface="Poppins"/>
              <a:sym typeface="Poppins"/>
            </a:endParaRPr>
          </a:p>
        </p:txBody>
      </p:sp>
      <p:sp>
        <p:nvSpPr>
          <p:cNvPr id="190" name="Google Shape;190;g278739d50f4_1_534"/>
          <p:cNvSpPr txBox="1"/>
          <p:nvPr/>
        </p:nvSpPr>
        <p:spPr>
          <a:xfrm>
            <a:off x="4720359" y="1535481"/>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Robotics</a:t>
            </a:r>
            <a:endParaRPr b="0" i="0" sz="1050" u="none" cap="none" strike="noStrike">
              <a:solidFill>
                <a:schemeClr val="dk1"/>
              </a:solidFill>
              <a:latin typeface="Poppins"/>
              <a:ea typeface="Poppins"/>
              <a:cs typeface="Poppins"/>
              <a:sym typeface="Poppins"/>
            </a:endParaRPr>
          </a:p>
        </p:txBody>
      </p:sp>
      <p:sp>
        <p:nvSpPr>
          <p:cNvPr id="191" name="Google Shape;191;g278739d50f4_1_534"/>
          <p:cNvSpPr txBox="1"/>
          <p:nvPr/>
        </p:nvSpPr>
        <p:spPr>
          <a:xfrm>
            <a:off x="6204252" y="1535481"/>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Data Neural Networks</a:t>
            </a:r>
            <a:endParaRPr b="0" i="0" sz="1050" u="none" cap="none" strike="noStrike">
              <a:solidFill>
                <a:schemeClr val="dk1"/>
              </a:solidFill>
              <a:latin typeface="Poppins"/>
              <a:ea typeface="Poppins"/>
              <a:cs typeface="Poppins"/>
              <a:sym typeface="Poppins"/>
            </a:endParaRPr>
          </a:p>
        </p:txBody>
      </p:sp>
      <p:sp>
        <p:nvSpPr>
          <p:cNvPr id="192" name="Google Shape;192;g278739d50f4_1_534"/>
          <p:cNvSpPr txBox="1"/>
          <p:nvPr/>
        </p:nvSpPr>
        <p:spPr>
          <a:xfrm>
            <a:off x="7688146" y="1535480"/>
            <a:ext cx="1206000" cy="885900"/>
          </a:xfrm>
          <a:prstGeom prst="rect">
            <a:avLst/>
          </a:prstGeom>
          <a:solidFill>
            <a:srgbClr val="D7E2EB"/>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rPr b="0" i="0" lang="en-US" sz="1050" u="none" cap="none" strike="noStrike">
                <a:solidFill>
                  <a:schemeClr val="dk1"/>
                </a:solidFill>
                <a:latin typeface="Poppins"/>
                <a:ea typeface="Poppins"/>
                <a:cs typeface="Poppins"/>
                <a:sym typeface="Poppins"/>
              </a:rPr>
              <a:t>Expert Systems</a:t>
            </a:r>
            <a:endParaRPr b="0" i="0" sz="1050" u="none" cap="none" strike="noStrike">
              <a:solidFill>
                <a:schemeClr val="dk1"/>
              </a:solidFill>
              <a:latin typeface="Poppins"/>
              <a:ea typeface="Poppins"/>
              <a:cs typeface="Poppins"/>
              <a:sym typeface="Poppins"/>
            </a:endParaRPr>
          </a:p>
        </p:txBody>
      </p:sp>
      <p:sp>
        <p:nvSpPr>
          <p:cNvPr id="193" name="Google Shape;193;g278739d50f4_1_534"/>
          <p:cNvSpPr txBox="1"/>
          <p:nvPr/>
        </p:nvSpPr>
        <p:spPr>
          <a:xfrm flipH="1" rot="10800000">
            <a:off x="268680"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4" name="Google Shape;194;g278739d50f4_1_534"/>
          <p:cNvSpPr txBox="1"/>
          <p:nvPr/>
        </p:nvSpPr>
        <p:spPr>
          <a:xfrm flipH="1" rot="10800000">
            <a:off x="1752572"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5" name="Google Shape;195;g278739d50f4_1_534"/>
          <p:cNvSpPr txBox="1"/>
          <p:nvPr/>
        </p:nvSpPr>
        <p:spPr>
          <a:xfrm flipH="1" rot="10800000">
            <a:off x="3236466"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6" name="Google Shape;196;g278739d50f4_1_534"/>
          <p:cNvSpPr txBox="1"/>
          <p:nvPr/>
        </p:nvSpPr>
        <p:spPr>
          <a:xfrm flipH="1" rot="10800000">
            <a:off x="4720359"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7" name="Google Shape;197;g278739d50f4_1_534"/>
          <p:cNvSpPr txBox="1"/>
          <p:nvPr/>
        </p:nvSpPr>
        <p:spPr>
          <a:xfrm flipH="1" rot="10800000">
            <a:off x="6204252"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8" name="Google Shape;198;g278739d50f4_1_534"/>
          <p:cNvSpPr txBox="1"/>
          <p:nvPr/>
        </p:nvSpPr>
        <p:spPr>
          <a:xfrm flipH="1" rot="10800000">
            <a:off x="7688146" y="1535599"/>
            <a:ext cx="12060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10000"/>
              </a:lnSpc>
              <a:spcBef>
                <a:spcPts val="0"/>
              </a:spcBef>
              <a:spcAft>
                <a:spcPts val="0"/>
              </a:spcAft>
              <a:buClr>
                <a:schemeClr val="dk1"/>
              </a:buClr>
              <a:buSzPts val="1400"/>
              <a:buFont typeface="Arial"/>
              <a:buNone/>
            </a:pPr>
            <a:r>
              <a:t/>
            </a:r>
            <a:endParaRPr b="0" i="0" sz="1050" u="none" cap="none" strike="noStrike">
              <a:solidFill>
                <a:schemeClr val="dk1"/>
              </a:solidFill>
              <a:latin typeface="Poppins"/>
              <a:ea typeface="Poppins"/>
              <a:cs typeface="Poppins"/>
              <a:sym typeface="Poppins"/>
            </a:endParaRPr>
          </a:p>
        </p:txBody>
      </p:sp>
      <p:sp>
        <p:nvSpPr>
          <p:cNvPr id="199" name="Google Shape;199;g278739d50f4_1_534"/>
          <p:cNvSpPr/>
          <p:nvPr/>
        </p:nvSpPr>
        <p:spPr>
          <a:xfrm>
            <a:off x="542324"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0" name="Google Shape;200;g278739d50f4_1_534"/>
          <p:cNvSpPr/>
          <p:nvPr/>
        </p:nvSpPr>
        <p:spPr>
          <a:xfrm>
            <a:off x="2026217"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1" name="Google Shape;201;g278739d50f4_1_534"/>
          <p:cNvSpPr/>
          <p:nvPr/>
        </p:nvSpPr>
        <p:spPr>
          <a:xfrm>
            <a:off x="3510110"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2" name="Google Shape;202;g278739d50f4_1_534"/>
          <p:cNvSpPr/>
          <p:nvPr/>
        </p:nvSpPr>
        <p:spPr>
          <a:xfrm>
            <a:off x="4994003"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3" name="Google Shape;203;g278739d50f4_1_534"/>
          <p:cNvSpPr/>
          <p:nvPr/>
        </p:nvSpPr>
        <p:spPr>
          <a:xfrm>
            <a:off x="6477896"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4" name="Google Shape;204;g278739d50f4_1_534"/>
          <p:cNvSpPr/>
          <p:nvPr/>
        </p:nvSpPr>
        <p:spPr>
          <a:xfrm>
            <a:off x="7961790" y="759782"/>
            <a:ext cx="639900" cy="6399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205" name="Google Shape;205;g278739d50f4_1_534"/>
          <p:cNvPicPr preferRelativeResize="0"/>
          <p:nvPr/>
        </p:nvPicPr>
        <p:blipFill rotWithShape="1">
          <a:blip r:embed="rId3">
            <a:alphaModFix/>
          </a:blip>
          <a:srcRect b="0" l="0" r="0" t="0"/>
          <a:stretch/>
        </p:blipFill>
        <p:spPr>
          <a:xfrm>
            <a:off x="693131" y="910590"/>
            <a:ext cx="338304" cy="338304"/>
          </a:xfrm>
          <a:prstGeom prst="rect">
            <a:avLst/>
          </a:prstGeom>
          <a:noFill/>
          <a:ln>
            <a:noFill/>
          </a:ln>
        </p:spPr>
      </p:pic>
      <p:pic>
        <p:nvPicPr>
          <p:cNvPr id="206" name="Google Shape;206;g278739d50f4_1_534"/>
          <p:cNvPicPr preferRelativeResize="0"/>
          <p:nvPr/>
        </p:nvPicPr>
        <p:blipFill rotWithShape="1">
          <a:blip r:embed="rId4">
            <a:alphaModFix/>
          </a:blip>
          <a:srcRect b="0" l="0" r="0" t="0"/>
          <a:stretch/>
        </p:blipFill>
        <p:spPr>
          <a:xfrm>
            <a:off x="2177024" y="910590"/>
            <a:ext cx="338304" cy="338304"/>
          </a:xfrm>
          <a:prstGeom prst="rect">
            <a:avLst/>
          </a:prstGeom>
          <a:noFill/>
          <a:ln>
            <a:noFill/>
          </a:ln>
        </p:spPr>
      </p:pic>
      <p:pic>
        <p:nvPicPr>
          <p:cNvPr id="207" name="Google Shape;207;g278739d50f4_1_534"/>
          <p:cNvPicPr preferRelativeResize="0"/>
          <p:nvPr/>
        </p:nvPicPr>
        <p:blipFill rotWithShape="1">
          <a:blip r:embed="rId5">
            <a:alphaModFix/>
          </a:blip>
          <a:srcRect b="0" l="0" r="0" t="0"/>
          <a:stretch/>
        </p:blipFill>
        <p:spPr>
          <a:xfrm>
            <a:off x="3660917" y="910590"/>
            <a:ext cx="338304" cy="338304"/>
          </a:xfrm>
          <a:prstGeom prst="rect">
            <a:avLst/>
          </a:prstGeom>
          <a:noFill/>
          <a:ln>
            <a:noFill/>
          </a:ln>
        </p:spPr>
      </p:pic>
      <p:pic>
        <p:nvPicPr>
          <p:cNvPr id="208" name="Google Shape;208;g278739d50f4_1_534"/>
          <p:cNvPicPr preferRelativeResize="0"/>
          <p:nvPr/>
        </p:nvPicPr>
        <p:blipFill rotWithShape="1">
          <a:blip r:embed="rId6">
            <a:alphaModFix/>
          </a:blip>
          <a:srcRect b="0" l="0" r="0" t="0"/>
          <a:stretch/>
        </p:blipFill>
        <p:spPr>
          <a:xfrm>
            <a:off x="5144810" y="910590"/>
            <a:ext cx="338304" cy="338304"/>
          </a:xfrm>
          <a:prstGeom prst="rect">
            <a:avLst/>
          </a:prstGeom>
          <a:noFill/>
          <a:ln>
            <a:noFill/>
          </a:ln>
        </p:spPr>
      </p:pic>
      <p:pic>
        <p:nvPicPr>
          <p:cNvPr id="209" name="Google Shape;209;g278739d50f4_1_534"/>
          <p:cNvPicPr preferRelativeResize="0"/>
          <p:nvPr/>
        </p:nvPicPr>
        <p:blipFill rotWithShape="1">
          <a:blip r:embed="rId7">
            <a:alphaModFix/>
          </a:blip>
          <a:srcRect b="0" l="0" r="0" t="0"/>
          <a:stretch/>
        </p:blipFill>
        <p:spPr>
          <a:xfrm>
            <a:off x="6628703" y="910590"/>
            <a:ext cx="338304" cy="338304"/>
          </a:xfrm>
          <a:prstGeom prst="rect">
            <a:avLst/>
          </a:prstGeom>
          <a:noFill/>
          <a:ln>
            <a:noFill/>
          </a:ln>
        </p:spPr>
      </p:pic>
      <p:pic>
        <p:nvPicPr>
          <p:cNvPr id="210" name="Google Shape;210;g278739d50f4_1_534"/>
          <p:cNvPicPr preferRelativeResize="0"/>
          <p:nvPr/>
        </p:nvPicPr>
        <p:blipFill rotWithShape="1">
          <a:blip r:embed="rId8">
            <a:alphaModFix/>
          </a:blip>
          <a:srcRect b="0" l="0" r="0" t="0"/>
          <a:stretch/>
        </p:blipFill>
        <p:spPr>
          <a:xfrm>
            <a:off x="8112597" y="910590"/>
            <a:ext cx="338304" cy="338304"/>
          </a:xfrm>
          <a:prstGeom prst="rect">
            <a:avLst/>
          </a:prstGeom>
          <a:noFill/>
          <a:ln>
            <a:noFill/>
          </a:ln>
        </p:spPr>
      </p:pic>
      <p:sp>
        <p:nvSpPr>
          <p:cNvPr id="211" name="Google Shape;211;g278739d50f4_1_534"/>
          <p:cNvSpPr txBox="1"/>
          <p:nvPr/>
        </p:nvSpPr>
        <p:spPr>
          <a:xfrm>
            <a:off x="287613" y="2489625"/>
            <a:ext cx="8763600" cy="2244300"/>
          </a:xfrm>
          <a:prstGeom prst="rect">
            <a:avLst/>
          </a:prstGeom>
          <a:noFill/>
          <a:ln>
            <a:noFill/>
          </a:ln>
        </p:spPr>
        <p:txBody>
          <a:bodyPr anchorCtr="0" anchor="ctr" bIns="0" lIns="0" spcFirstLastPara="1" rIns="0" wrap="square" tIns="0">
            <a:spAutoFit/>
          </a:bodyPr>
          <a:lstStyle/>
          <a:p>
            <a:pPr indent="-171450" lvl="0" marL="171450" marR="0" rtl="0" algn="l">
              <a:lnSpc>
                <a:spcPct val="110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Machine Learning</a:t>
            </a:r>
            <a:r>
              <a:rPr b="0" i="0" lang="en-US" sz="1200" u="none" cap="none" strike="noStrike">
                <a:solidFill>
                  <a:schemeClr val="dk1"/>
                </a:solidFill>
                <a:latin typeface="Arial"/>
                <a:ea typeface="Arial"/>
                <a:cs typeface="Arial"/>
                <a:sym typeface="Arial"/>
              </a:rPr>
              <a:t>: A subfield of AI that uses algorithms to enable systems to learn from data and make predictions or decisions without being explicitly programmed.</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Natural Language Processing </a:t>
            </a:r>
            <a:r>
              <a:rPr b="0" i="0" lang="en-US" sz="1200" u="none" cap="none" strike="noStrike">
                <a:solidFill>
                  <a:schemeClr val="dk1"/>
                </a:solidFill>
                <a:latin typeface="Arial"/>
                <a:ea typeface="Arial"/>
                <a:cs typeface="Arial"/>
                <a:sym typeface="Arial"/>
              </a:rPr>
              <a:t>(NLP): A branch of AI that focuses on enabling computers to understand, interpret, and generate human language.</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Computer Vision</a:t>
            </a:r>
            <a:r>
              <a:rPr b="0" i="0" lang="en-US" sz="1200" u="none" cap="none" strike="noStrike">
                <a:solidFill>
                  <a:schemeClr val="dk1"/>
                </a:solidFill>
                <a:latin typeface="Arial"/>
                <a:ea typeface="Arial"/>
                <a:cs typeface="Arial"/>
                <a:sym typeface="Arial"/>
              </a:rPr>
              <a:t>: A field of AI that deals with the processing and analysis of visual information using computer algorithms.</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Robotics</a:t>
            </a:r>
            <a:r>
              <a:rPr b="0" i="0" lang="en-US" sz="1200" u="none" cap="none" strike="noStrike">
                <a:solidFill>
                  <a:schemeClr val="dk1"/>
                </a:solidFill>
                <a:latin typeface="Arial"/>
                <a:ea typeface="Arial"/>
                <a:cs typeface="Arial"/>
                <a:sym typeface="Arial"/>
              </a:rPr>
              <a:t>: AI-powered robots and automation systems that can perform tasks in manufacturing, healthcare, retail, and other industries.</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Neural Networks</a:t>
            </a:r>
            <a:r>
              <a:rPr b="0" i="0" lang="en-US" sz="1200" u="none" cap="none" strike="noStrike">
                <a:solidFill>
                  <a:schemeClr val="dk1"/>
                </a:solidFill>
                <a:latin typeface="Arial"/>
                <a:ea typeface="Arial"/>
                <a:cs typeface="Arial"/>
                <a:sym typeface="Arial"/>
              </a:rPr>
              <a:t>: A type of machine learning algorithm modeled after the structure and function of the human brain.</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Expert Systems</a:t>
            </a:r>
            <a:r>
              <a:rPr b="0" i="0" lang="en-US" sz="1200" u="none" cap="none" strike="noStrike">
                <a:solidFill>
                  <a:schemeClr val="dk1"/>
                </a:solidFill>
                <a:latin typeface="Arial"/>
                <a:ea typeface="Arial"/>
                <a:cs typeface="Arial"/>
                <a:sym typeface="Arial"/>
              </a:rPr>
              <a:t>: AI systems that mimic the decision-making ability of a human expert in a specific field.</a:t>
            </a:r>
            <a:endParaRPr b="0" i="0" sz="1200" u="none" cap="none" strike="noStrike">
              <a:solidFill>
                <a:srgbClr val="000000"/>
              </a:solidFill>
              <a:latin typeface="Arial"/>
              <a:ea typeface="Arial"/>
              <a:cs typeface="Arial"/>
              <a:sym typeface="Arial"/>
            </a:endParaRPr>
          </a:p>
          <a:p>
            <a:pPr indent="-171450" lvl="0" marL="171450" marR="0" rtl="0" algn="l">
              <a:lnSpc>
                <a:spcPct val="110000"/>
              </a:lnSpc>
              <a:spcBef>
                <a:spcPts val="300"/>
              </a:spcBef>
              <a:spcAft>
                <a:spcPts val="30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Chatbots</a:t>
            </a:r>
            <a:r>
              <a:rPr b="0" i="0" lang="en-US" sz="1200" u="none" cap="none" strike="noStrike">
                <a:solidFill>
                  <a:schemeClr val="dk1"/>
                </a:solidFill>
                <a:latin typeface="Arial"/>
                <a:ea typeface="Arial"/>
                <a:cs typeface="Arial"/>
                <a:sym typeface="Arial"/>
              </a:rPr>
              <a:t>: AI-powered virtual assistants that can interact with users through text-based or voice-based interfaces.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78739d50f4_1_541"/>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AI vs Machine Learning vs Deep Learning</a:t>
            </a:r>
            <a:endParaRPr sz="2700"/>
          </a:p>
        </p:txBody>
      </p:sp>
      <p:sp>
        <p:nvSpPr>
          <p:cNvPr id="217" name="Google Shape;217;g278739d50f4_1_541"/>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descr="Deep learning vs. Machine learning vs. Artificial Intelligence" id="218" name="Google Shape;218;g278739d50f4_1_541"/>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9" name="Google Shape;219;g278739d50f4_1_541"/>
          <p:cNvPicPr preferRelativeResize="0"/>
          <p:nvPr/>
        </p:nvPicPr>
        <p:blipFill rotWithShape="1">
          <a:blip r:embed="rId3">
            <a:alphaModFix/>
          </a:blip>
          <a:srcRect b="0" l="0" r="12295" t="0"/>
          <a:stretch/>
        </p:blipFill>
        <p:spPr>
          <a:xfrm>
            <a:off x="6127425" y="1453654"/>
            <a:ext cx="2757392" cy="2419350"/>
          </a:xfrm>
          <a:prstGeom prst="rect">
            <a:avLst/>
          </a:prstGeom>
          <a:noFill/>
          <a:ln>
            <a:noFill/>
          </a:ln>
        </p:spPr>
      </p:pic>
      <p:sp>
        <p:nvSpPr>
          <p:cNvPr id="220" name="Google Shape;220;g278739d50f4_1_541"/>
          <p:cNvSpPr/>
          <p:nvPr/>
        </p:nvSpPr>
        <p:spPr>
          <a:xfrm>
            <a:off x="407475" y="847950"/>
            <a:ext cx="5628600" cy="3481200"/>
          </a:xfrm>
          <a:prstGeom prst="rect">
            <a:avLst/>
          </a:prstGeom>
          <a:noFill/>
          <a:ln>
            <a:noFill/>
          </a:ln>
        </p:spPr>
        <p:txBody>
          <a:bodyPr anchorCtr="0" anchor="t" bIns="0" lIns="0" spcFirstLastPara="1" rIns="0" wrap="square" tIns="0">
            <a:noAutofit/>
          </a:bodyPr>
          <a:lstStyle/>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Deep Learning, Machine Learning, and Artificial Intelligence are the most used terms on the internet for IT folks. However, all these three technologies are connected with each other. Artificial Intelligence (AI) can be understood as an umbrella that consists of both Machine learning and deep learning. Or We can say deep learning and machine learning both are subsets of artificial intelligence.﻿</a:t>
            </a:r>
            <a:endParaRPr b="0" i="0" sz="1300" u="none" cap="none" strike="noStrike">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As these technologies look similar, most of the persons have misconceptions about 'Deep Learning, Machine learning, and Artificial Intelligence' that all three are similar to each other. But in reality, although all these technologies are used to build intelligent machines or applications that behave like a human, still, they differ by their functionalities and scope.</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78739d50f4_1_548"/>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AI vs Machine Learning vs Deep Learning</a:t>
            </a:r>
            <a:endParaRPr sz="2700"/>
          </a:p>
        </p:txBody>
      </p:sp>
      <p:sp>
        <p:nvSpPr>
          <p:cNvPr id="226" name="Google Shape;226;g278739d50f4_1_548"/>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descr="Deep learning vs. Machine learning vs. Artificial Intelligence" id="227" name="Google Shape;227;g278739d50f4_1_548"/>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78739d50f4_1_548"/>
          <p:cNvSpPr/>
          <p:nvPr/>
        </p:nvSpPr>
        <p:spPr>
          <a:xfrm>
            <a:off x="407483" y="852514"/>
            <a:ext cx="8477400" cy="19128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What is Machine Learning?</a:t>
            </a:r>
            <a:endParaRPr b="0" i="0" sz="1400" u="none" cap="none" strike="noStrike">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Machine Learning is defined as the branch of Artificial Intelligence and computer science that focuses on learning and improving the performance of computers/machines through past experience by using algorithms.</a:t>
            </a:r>
            <a:endParaRPr b="0" i="0" sz="16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AI is used to make intelligent machines/robots, whereas machine learning helps those machines to train for predicting the outcome without human intervention.</a:t>
            </a:r>
            <a:endParaRPr b="0" i="0" sz="1600" u="none" cap="none" strike="noStrike">
              <a:solidFill>
                <a:srgbClr val="000000"/>
              </a:solidFill>
              <a:latin typeface="Arial"/>
              <a:ea typeface="Arial"/>
              <a:cs typeface="Arial"/>
              <a:sym typeface="Arial"/>
            </a:endParaRPr>
          </a:p>
        </p:txBody>
      </p:sp>
      <p:pic>
        <p:nvPicPr>
          <p:cNvPr id="229" name="Google Shape;229;g278739d50f4_1_548"/>
          <p:cNvPicPr preferRelativeResize="0"/>
          <p:nvPr/>
        </p:nvPicPr>
        <p:blipFill rotWithShape="1">
          <a:blip r:embed="rId3">
            <a:alphaModFix/>
          </a:blip>
          <a:srcRect b="0" l="0" r="0" t="0"/>
          <a:stretch/>
        </p:blipFill>
        <p:spPr>
          <a:xfrm>
            <a:off x="938936" y="2724141"/>
            <a:ext cx="7414466" cy="1894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78739d50f4_1_555"/>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AI vs Machine Learning vs Deep Learning</a:t>
            </a:r>
            <a:endParaRPr sz="2700"/>
          </a:p>
        </p:txBody>
      </p:sp>
      <p:sp>
        <p:nvSpPr>
          <p:cNvPr descr="Deep learning vs. Machine learning vs. Artificial Intelligence" id="235" name="Google Shape;235;g278739d50f4_1_555"/>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78739d50f4_1_555"/>
          <p:cNvSpPr/>
          <p:nvPr/>
        </p:nvSpPr>
        <p:spPr>
          <a:xfrm>
            <a:off x="407471" y="931676"/>
            <a:ext cx="8477400" cy="1635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What is Deep Learning?</a:t>
            </a:r>
            <a:endParaRPr b="0" i="0" sz="1300" u="none" cap="none" strike="noStrike">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"Deep learning is defined as the subset of machine learning and artificial intelligence that is based on artificial neural networks". In deep learning, the deep word refers to the number of layers in a neural network.</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Deep learning can be useful to solve many complex problems with more accurate predictions such as image recognition, voice recognition, product recommendations systems, natural language processing (NLP), etc.</a:t>
            </a:r>
            <a:endParaRPr b="0" i="0" sz="1500" u="none" cap="none" strike="noStrike">
              <a:solidFill>
                <a:srgbClr val="000000"/>
              </a:solidFill>
              <a:latin typeface="Arial"/>
              <a:ea typeface="Arial"/>
              <a:cs typeface="Arial"/>
              <a:sym typeface="Arial"/>
            </a:endParaRPr>
          </a:p>
        </p:txBody>
      </p:sp>
      <p:sp>
        <p:nvSpPr>
          <p:cNvPr descr="Deep learning vs. Machine learning vs. Artificial Intelligence" id="237" name="Google Shape;237;g278739d50f4_1_555"/>
          <p:cNvSpPr/>
          <p:nvPr/>
        </p:nvSpPr>
        <p:spPr>
          <a:xfrm>
            <a:off x="4572000" y="25717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eep learning vs. Machine learning vs. Artificial Intelligence" id="238" name="Google Shape;238;g278739d50f4_1_555"/>
          <p:cNvSpPr/>
          <p:nvPr/>
        </p:nvSpPr>
        <p:spPr>
          <a:xfrm>
            <a:off x="4724400" y="27241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g278739d50f4_1_555"/>
          <p:cNvPicPr preferRelativeResize="0"/>
          <p:nvPr/>
        </p:nvPicPr>
        <p:blipFill rotWithShape="1">
          <a:blip r:embed="rId3">
            <a:alphaModFix/>
          </a:blip>
          <a:srcRect b="0" l="0" r="0" t="0"/>
          <a:stretch/>
        </p:blipFill>
        <p:spPr>
          <a:xfrm>
            <a:off x="3120916" y="2519775"/>
            <a:ext cx="2902144" cy="211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78739d50f4_1_56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Future Trends in AI</a:t>
            </a:r>
            <a:endParaRPr sz="2700"/>
          </a:p>
        </p:txBody>
      </p:sp>
      <p:sp>
        <p:nvSpPr>
          <p:cNvPr id="245" name="Google Shape;245;g278739d50f4_1_56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46" name="Google Shape;246;g278739d50f4_1_562"/>
          <p:cNvSpPr/>
          <p:nvPr/>
        </p:nvSpPr>
        <p:spPr>
          <a:xfrm>
            <a:off x="777705" y="1030389"/>
            <a:ext cx="7728000" cy="30798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247" name="Google Shape;247;g278739d50f4_1_562"/>
          <p:cNvSpPr/>
          <p:nvPr/>
        </p:nvSpPr>
        <p:spPr>
          <a:xfrm>
            <a:off x="777706" y="1030390"/>
            <a:ext cx="7728000" cy="355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Future Development Trends of Artificial Intelligence</a:t>
            </a:r>
            <a:endParaRPr b="1" i="0" sz="1100" u="none" cap="none" strike="noStrike">
              <a:solidFill>
                <a:schemeClr val="lt1"/>
              </a:solidFill>
              <a:latin typeface="Arial"/>
              <a:ea typeface="Arial"/>
              <a:cs typeface="Arial"/>
              <a:sym typeface="Arial"/>
            </a:endParaRPr>
          </a:p>
        </p:txBody>
      </p:sp>
      <p:sp>
        <p:nvSpPr>
          <p:cNvPr id="248" name="Google Shape;248;g278739d50f4_1_562"/>
          <p:cNvSpPr txBox="1"/>
          <p:nvPr/>
        </p:nvSpPr>
        <p:spPr>
          <a:xfrm>
            <a:off x="1054699" y="1473068"/>
            <a:ext cx="7451100" cy="2579700"/>
          </a:xfrm>
          <a:prstGeom prst="rect">
            <a:avLst/>
          </a:prstGeom>
          <a:noFill/>
          <a:ln>
            <a:noFill/>
          </a:ln>
        </p:spPr>
        <p:txBody>
          <a:bodyPr anchorCtr="0" anchor="t" bIns="0" lIns="0" spcFirstLastPara="1" rIns="0" wrap="square" tIns="0">
            <a:spAutoFit/>
          </a:bodyPr>
          <a:lstStyle/>
          <a:p>
            <a:pPr indent="0" lvl="0" marL="0" marR="0" rtl="0" algn="just">
              <a:lnSpc>
                <a:spcPct val="110000"/>
              </a:lnSpc>
              <a:spcBef>
                <a:spcPts val="0"/>
              </a:spcBef>
              <a:spcAft>
                <a:spcPts val="0"/>
              </a:spcAft>
              <a:buClr>
                <a:schemeClr val="lt1"/>
              </a:buClr>
              <a:buSzPts val="900"/>
              <a:buFont typeface="Arial"/>
              <a:buNone/>
            </a:pPr>
            <a:r>
              <a:rPr b="1" i="0" lang="en-US" sz="1200" u="none" cap="none" strike="noStrike">
                <a:solidFill>
                  <a:schemeClr val="dk1"/>
                </a:solidFill>
                <a:latin typeface="Arial"/>
                <a:ea typeface="Arial"/>
                <a:cs typeface="Arial"/>
                <a:sym typeface="Arial"/>
              </a:rPr>
              <a:t>The Development of Multimodal Models</a:t>
            </a:r>
            <a:r>
              <a:rPr b="0" i="0" lang="en-US" sz="12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0" i="0" lang="en-US" sz="1200" u="none" cap="none" strike="noStrike">
                <a:solidFill>
                  <a:schemeClr val="dk1"/>
                </a:solidFill>
                <a:latin typeface="Arial"/>
                <a:ea typeface="Arial"/>
                <a:cs typeface="Arial"/>
                <a:sym typeface="Arial"/>
              </a:rPr>
              <a:t>Future AI will focus more on the research of multimodal models to achieve the fusion understanding of text, images, and videos.</a:t>
            </a:r>
            <a:endParaRPr b="0" i="0" sz="17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1" i="0" lang="en-US" sz="1200" u="none" cap="none" strike="noStrike">
                <a:solidFill>
                  <a:schemeClr val="dk1"/>
                </a:solidFill>
                <a:latin typeface="Arial"/>
                <a:ea typeface="Arial"/>
                <a:cs typeface="Arial"/>
                <a:sym typeface="Arial"/>
              </a:rPr>
              <a:t>The Rise of Embodied Intelligence </a:t>
            </a:r>
            <a:r>
              <a:rPr b="0" i="0" lang="en-US" sz="12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0" i="0" lang="en-US" sz="1200" u="none" cap="none" strike="noStrike">
                <a:solidFill>
                  <a:schemeClr val="dk1"/>
                </a:solidFill>
                <a:latin typeface="Arial"/>
                <a:ea typeface="Arial"/>
                <a:cs typeface="Arial"/>
                <a:sym typeface="Arial"/>
              </a:rPr>
              <a:t>Embodied intelligence will become a new form of AI development, where intelligent agents can perceive the physical world from a protagonist's perspective and interact with the environment.</a:t>
            </a:r>
            <a:endParaRPr b="0" i="0" sz="17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1" i="0" lang="en-US" sz="1200" u="none" cap="none" strike="noStrike">
                <a:solidFill>
                  <a:schemeClr val="dk1"/>
                </a:solidFill>
                <a:latin typeface="Arial"/>
                <a:ea typeface="Arial"/>
                <a:cs typeface="Arial"/>
                <a:sym typeface="Arial"/>
              </a:rPr>
              <a:t>The Exploration of General Artificial Intelligence</a:t>
            </a:r>
            <a:r>
              <a:rPr b="0" i="0" lang="en-US" sz="12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0" i="0" lang="en-US" sz="1200" u="none" cap="none" strike="noStrike">
                <a:solidFill>
                  <a:schemeClr val="dk1"/>
                </a:solidFill>
                <a:latin typeface="Arial"/>
                <a:ea typeface="Arial"/>
                <a:cs typeface="Arial"/>
                <a:sym typeface="Arial"/>
              </a:rPr>
              <a:t>The path towards general AI is becoming increasingly clear, and the ways humans communicate with AI are constantly evolving.</a:t>
            </a:r>
            <a:endParaRPr b="0" i="0" sz="1200" u="none" cap="none" strike="noStrike">
              <a:solidFill>
                <a:schemeClr val="dk1"/>
              </a:solidFill>
              <a:latin typeface="Arial"/>
              <a:ea typeface="Arial"/>
              <a:cs typeface="Arial"/>
              <a:sym typeface="Arial"/>
            </a:endParaRPr>
          </a:p>
        </p:txBody>
      </p:sp>
      <p:pic>
        <p:nvPicPr>
          <p:cNvPr id="249" name="Google Shape;249;g278739d50f4_1_562"/>
          <p:cNvPicPr preferRelativeResize="0"/>
          <p:nvPr/>
        </p:nvPicPr>
        <p:blipFill rotWithShape="1">
          <a:blip r:embed="rId3">
            <a:alphaModFix/>
          </a:blip>
          <a:srcRect b="0" l="0" r="0" t="0"/>
          <a:stretch/>
        </p:blipFill>
        <p:spPr>
          <a:xfrm>
            <a:off x="869406" y="1520151"/>
            <a:ext cx="135354" cy="135354"/>
          </a:xfrm>
          <a:prstGeom prst="rect">
            <a:avLst/>
          </a:prstGeom>
          <a:noFill/>
          <a:ln>
            <a:noFill/>
          </a:ln>
        </p:spPr>
      </p:pic>
      <p:pic>
        <p:nvPicPr>
          <p:cNvPr id="250" name="Google Shape;250;g278739d50f4_1_562"/>
          <p:cNvPicPr preferRelativeResize="0"/>
          <p:nvPr/>
        </p:nvPicPr>
        <p:blipFill rotWithShape="1">
          <a:blip r:embed="rId3">
            <a:alphaModFix/>
          </a:blip>
          <a:srcRect b="0" l="0" r="0" t="0"/>
          <a:stretch/>
        </p:blipFill>
        <p:spPr>
          <a:xfrm>
            <a:off x="869405" y="2402335"/>
            <a:ext cx="135354" cy="135354"/>
          </a:xfrm>
          <a:prstGeom prst="rect">
            <a:avLst/>
          </a:prstGeom>
          <a:noFill/>
          <a:ln>
            <a:noFill/>
          </a:ln>
        </p:spPr>
      </p:pic>
      <p:pic>
        <p:nvPicPr>
          <p:cNvPr id="251" name="Google Shape;251;g278739d50f4_1_562"/>
          <p:cNvPicPr preferRelativeResize="0"/>
          <p:nvPr/>
        </p:nvPicPr>
        <p:blipFill rotWithShape="1">
          <a:blip r:embed="rId3">
            <a:alphaModFix/>
          </a:blip>
          <a:srcRect b="0" l="0" r="0" t="0"/>
          <a:stretch/>
        </p:blipFill>
        <p:spPr>
          <a:xfrm>
            <a:off x="869395" y="3284502"/>
            <a:ext cx="135354" cy="135354"/>
          </a:xfrm>
          <a:prstGeom prst="rect">
            <a:avLst/>
          </a:prstGeom>
          <a:noFill/>
          <a:ln>
            <a:noFill/>
          </a:ln>
        </p:spPr>
      </p:pic>
      <p:sp>
        <p:nvSpPr>
          <p:cNvPr id="252" name="Google Shape;252;g278739d50f4_1_562"/>
          <p:cNvSpPr txBox="1"/>
          <p:nvPr/>
        </p:nvSpPr>
        <p:spPr>
          <a:xfrm>
            <a:off x="895972" y="2310140"/>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g278739d50f4_1_212"/>
          <p:cNvPicPr preferRelativeResize="0"/>
          <p:nvPr/>
        </p:nvPicPr>
        <p:blipFill rotWithShape="1">
          <a:blip r:embed="rId3">
            <a:alphaModFix/>
          </a:blip>
          <a:srcRect b="0" l="0" r="0" t="0"/>
          <a:stretch/>
        </p:blipFill>
        <p:spPr>
          <a:xfrm>
            <a:off x="964219" y="690244"/>
            <a:ext cx="3665498" cy="3665498"/>
          </a:xfrm>
          <a:prstGeom prst="rect">
            <a:avLst/>
          </a:prstGeom>
          <a:noFill/>
          <a:ln>
            <a:noFill/>
          </a:ln>
        </p:spPr>
      </p:pic>
      <p:sp>
        <p:nvSpPr>
          <p:cNvPr id="105" name="Google Shape;105;g278739d50f4_1_212"/>
          <p:cNvSpPr txBox="1"/>
          <p:nvPr>
            <p:ph type="title"/>
          </p:nvPr>
        </p:nvSpPr>
        <p:spPr>
          <a:xfrm>
            <a:off x="5624025" y="740838"/>
            <a:ext cx="2583900" cy="598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Arial"/>
              <a:buNone/>
            </a:pPr>
            <a:r>
              <a:rPr b="1" lang="en-US" sz="3000">
                <a:solidFill>
                  <a:schemeClr val="lt1"/>
                </a:solidFill>
                <a:latin typeface="Arial"/>
                <a:ea typeface="Arial"/>
                <a:cs typeface="Arial"/>
                <a:sym typeface="Arial"/>
              </a:rPr>
              <a:t>A G E N D A</a:t>
            </a:r>
            <a:endParaRPr b="1" sz="3000">
              <a:latin typeface="Arial"/>
              <a:ea typeface="Arial"/>
              <a:cs typeface="Arial"/>
              <a:sym typeface="Arial"/>
            </a:endParaRPr>
          </a:p>
        </p:txBody>
      </p:sp>
      <p:cxnSp>
        <p:nvCxnSpPr>
          <p:cNvPr id="106" name="Google Shape;106;g278739d50f4_1_212"/>
          <p:cNvCxnSpPr/>
          <p:nvPr/>
        </p:nvCxnSpPr>
        <p:spPr>
          <a:xfrm>
            <a:off x="5546100" y="1399769"/>
            <a:ext cx="2364000" cy="0"/>
          </a:xfrm>
          <a:prstGeom prst="straightConnector1">
            <a:avLst/>
          </a:prstGeom>
          <a:noFill/>
          <a:ln cap="flat" cmpd="sng" w="9525">
            <a:solidFill>
              <a:schemeClr val="lt1"/>
            </a:solidFill>
            <a:prstDash val="solid"/>
            <a:round/>
            <a:headEnd len="sm" w="sm" type="none"/>
            <a:tailEnd len="sm" w="sm" type="none"/>
          </a:ln>
        </p:spPr>
      </p:cxnSp>
      <p:cxnSp>
        <p:nvCxnSpPr>
          <p:cNvPr id="107" name="Google Shape;107;g278739d50f4_1_212"/>
          <p:cNvCxnSpPr/>
          <p:nvPr/>
        </p:nvCxnSpPr>
        <p:spPr>
          <a:xfrm>
            <a:off x="5546100" y="680182"/>
            <a:ext cx="2364000" cy="0"/>
          </a:xfrm>
          <a:prstGeom prst="straightConnector1">
            <a:avLst/>
          </a:prstGeom>
          <a:noFill/>
          <a:ln cap="flat" cmpd="sng" w="9525">
            <a:solidFill>
              <a:schemeClr val="lt1"/>
            </a:solidFill>
            <a:prstDash val="solid"/>
            <a:round/>
            <a:headEnd len="sm" w="sm" type="none"/>
            <a:tailEnd len="sm" w="sm" type="none"/>
          </a:ln>
        </p:spPr>
      </p:cxnSp>
      <p:sp>
        <p:nvSpPr>
          <p:cNvPr id="108" name="Google Shape;108;g278739d50f4_1_212"/>
          <p:cNvSpPr txBox="1"/>
          <p:nvPr>
            <p:ph idx="1" type="body"/>
          </p:nvPr>
        </p:nvSpPr>
        <p:spPr>
          <a:xfrm>
            <a:off x="4987650" y="1589914"/>
            <a:ext cx="3732600" cy="2873400"/>
          </a:xfrm>
          <a:prstGeom prst="rect">
            <a:avLst/>
          </a:prstGeom>
          <a:noFill/>
          <a:ln>
            <a:noFill/>
          </a:ln>
        </p:spPr>
        <p:txBody>
          <a:bodyPr anchorCtr="0" anchor="t" bIns="34275" lIns="68575" spcFirstLastPara="1" rIns="68575" wrap="square" tIns="34275">
            <a:noAutofit/>
          </a:bodyPr>
          <a:lstStyle/>
          <a:p>
            <a:pPr indent="-203200" lvl="0" marL="203200" rtl="0" algn="l">
              <a:lnSpc>
                <a:spcPct val="90000"/>
              </a:lnSpc>
              <a:spcBef>
                <a:spcPts val="0"/>
              </a:spcBef>
              <a:spcAft>
                <a:spcPts val="0"/>
              </a:spcAft>
              <a:buClr>
                <a:schemeClr val="lt1"/>
              </a:buClr>
              <a:buSzPts val="2100"/>
              <a:buChar char="•"/>
            </a:pPr>
            <a:r>
              <a:rPr lang="en-US">
                <a:solidFill>
                  <a:schemeClr val="lt1"/>
                </a:solidFill>
              </a:rPr>
              <a:t>What is artificial intelligence?</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History and Evolution of AI </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Application of AI in various industries</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Major AI Technologies</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AI vs Machine Learning vs Deep Learning</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Future Trends in AI</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78739d50f4_1_397"/>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AI?</a:t>
            </a:r>
            <a:endParaRPr sz="2700"/>
          </a:p>
        </p:txBody>
      </p:sp>
      <p:sp>
        <p:nvSpPr>
          <p:cNvPr id="114" name="Google Shape;114;g278739d50f4_1_397"/>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5" name="Google Shape;115;g278739d50f4_1_397"/>
          <p:cNvSpPr/>
          <p:nvPr/>
        </p:nvSpPr>
        <p:spPr>
          <a:xfrm>
            <a:off x="346385" y="1025903"/>
            <a:ext cx="1590000" cy="709200"/>
          </a:xfrm>
          <a:prstGeom prst="roundRect">
            <a:avLst>
              <a:gd fmla="val 4961" name="adj"/>
            </a:avLst>
          </a:prstGeom>
          <a:solidFill>
            <a:schemeClr val="accent1"/>
          </a:solidFill>
          <a:ln>
            <a:noFill/>
          </a:ln>
        </p:spPr>
        <p:txBody>
          <a:bodyPr anchorCtr="0" anchor="ctr" bIns="91425" lIns="5486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Wikipedia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16" name="Google Shape;116;g278739d50f4_1_397"/>
          <p:cNvSpPr txBox="1"/>
          <p:nvPr/>
        </p:nvSpPr>
        <p:spPr>
          <a:xfrm>
            <a:off x="2129642" y="1206789"/>
            <a:ext cx="6690300" cy="426300"/>
          </a:xfrm>
          <a:prstGeom prst="rect">
            <a:avLst/>
          </a:prstGeom>
          <a:noFill/>
          <a:ln>
            <a:noFill/>
          </a:ln>
        </p:spPr>
        <p:txBody>
          <a:bodyPr anchorCtr="0" anchor="ctr" bIns="0" lIns="0" spcFirstLastPara="1" rIns="0" wrap="square" tIns="0">
            <a:spAutoFit/>
          </a:bodyPr>
          <a:lstStyle/>
          <a:p>
            <a:pPr indent="0" lvl="0" marL="0" marR="0" rtl="0" algn="just">
              <a:lnSpc>
                <a:spcPct val="110000"/>
              </a:lnSpc>
              <a:spcBef>
                <a:spcPts val="0"/>
              </a:spcBef>
              <a:spcAft>
                <a:spcPts val="0"/>
              </a:spcAft>
              <a:buClr>
                <a:schemeClr val="dk1"/>
              </a:buClr>
              <a:buSzPts val="1000"/>
              <a:buFont typeface="Arial"/>
              <a:buNone/>
            </a:pPr>
            <a:r>
              <a:rPr b="0" i="0" lang="en-US" sz="1200" u="none" cap="none" strike="noStrike">
                <a:solidFill>
                  <a:schemeClr val="dk1"/>
                </a:solidFill>
                <a:latin typeface="Arial"/>
                <a:ea typeface="Arial"/>
                <a:cs typeface="Arial"/>
                <a:sym typeface="Arial"/>
              </a:rPr>
              <a:t>Artificial intelligence (AI) is the intelligence exhibited by machines or software.</a:t>
            </a:r>
            <a:endParaRPr b="0" i="0" sz="1600" u="none" cap="none" strike="noStrike">
              <a:solidFill>
                <a:srgbClr val="000000"/>
              </a:solidFill>
              <a:latin typeface="Arial"/>
              <a:ea typeface="Arial"/>
              <a:cs typeface="Arial"/>
              <a:sym typeface="Arial"/>
            </a:endParaRPr>
          </a:p>
          <a:p>
            <a:pPr indent="-107950" lvl="0" marL="171450" marR="0" rtl="0" algn="just">
              <a:lnSpc>
                <a:spcPct val="110000"/>
              </a:lnSpc>
              <a:spcBef>
                <a:spcPts val="300"/>
              </a:spcBef>
              <a:spcAft>
                <a:spcPts val="300"/>
              </a:spcAft>
              <a:buClr>
                <a:schemeClr val="dk1"/>
              </a:buClr>
              <a:buSzPts val="1000"/>
              <a:buFont typeface="Arial"/>
              <a:buNone/>
            </a:pPr>
            <a:r>
              <a:t/>
            </a:r>
            <a:endParaRPr b="0" i="0" sz="1200" u="none" cap="none" strike="noStrike">
              <a:solidFill>
                <a:schemeClr val="dk1"/>
              </a:solidFill>
              <a:latin typeface="Arial"/>
              <a:ea typeface="Arial"/>
              <a:cs typeface="Arial"/>
              <a:sym typeface="Arial"/>
            </a:endParaRPr>
          </a:p>
        </p:txBody>
      </p:sp>
      <p:sp>
        <p:nvSpPr>
          <p:cNvPr id="117" name="Google Shape;117;g278739d50f4_1_397"/>
          <p:cNvSpPr/>
          <p:nvPr/>
        </p:nvSpPr>
        <p:spPr>
          <a:xfrm>
            <a:off x="346385" y="2260273"/>
            <a:ext cx="1590000" cy="690300"/>
          </a:xfrm>
          <a:prstGeom prst="roundRect">
            <a:avLst>
              <a:gd fmla="val 1986" name="adj"/>
            </a:avLst>
          </a:prstGeom>
          <a:solidFill>
            <a:schemeClr val="accent2"/>
          </a:solidFill>
          <a:ln>
            <a:noFill/>
          </a:ln>
        </p:spPr>
        <p:txBody>
          <a:bodyPr anchorCtr="0" anchor="ctr" bIns="91425" lIns="5486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McCarthy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18" name="Google Shape;118;g278739d50f4_1_397"/>
          <p:cNvSpPr txBox="1"/>
          <p:nvPr/>
        </p:nvSpPr>
        <p:spPr>
          <a:xfrm>
            <a:off x="2053130" y="2479360"/>
            <a:ext cx="6690300" cy="184800"/>
          </a:xfrm>
          <a:prstGeom prst="rect">
            <a:avLst/>
          </a:prstGeom>
          <a:noFill/>
          <a:ln>
            <a:noFill/>
          </a:ln>
        </p:spPr>
        <p:txBody>
          <a:bodyPr anchorCtr="0" anchor="ctr" bIns="0" lIns="0" spcFirstLastPara="1" rIns="0" wrap="square" tIns="0">
            <a:spAutoFit/>
          </a:bodyPr>
          <a:lstStyle/>
          <a:p>
            <a:pPr indent="0" lvl="0" marL="0" marR="0" rtl="0" algn="l">
              <a:lnSpc>
                <a:spcPct val="110000"/>
              </a:lnSpc>
              <a:spcBef>
                <a:spcPts val="0"/>
              </a:spcBef>
              <a:spcAft>
                <a:spcPts val="300"/>
              </a:spcAft>
              <a:buClr>
                <a:schemeClr val="dk1"/>
              </a:buClr>
              <a:buSzPts val="1000"/>
              <a:buFont typeface="Arial"/>
              <a:buNone/>
            </a:pPr>
            <a:r>
              <a:rPr b="0" i="0" lang="en-US" sz="1200" u="none" cap="none" strike="noStrike">
                <a:solidFill>
                  <a:schemeClr val="dk1"/>
                </a:solidFill>
                <a:latin typeface="Arial"/>
                <a:ea typeface="Arial"/>
                <a:cs typeface="Arial"/>
                <a:sym typeface="Arial"/>
              </a:rPr>
              <a:t>The science and engineering of making intelligent machines</a:t>
            </a:r>
            <a:endParaRPr b="0" i="0" sz="1600" u="none" cap="none" strike="noStrike">
              <a:solidFill>
                <a:srgbClr val="000000"/>
              </a:solidFill>
              <a:latin typeface="Arial"/>
              <a:ea typeface="Arial"/>
              <a:cs typeface="Arial"/>
              <a:sym typeface="Arial"/>
            </a:endParaRPr>
          </a:p>
        </p:txBody>
      </p:sp>
      <p:sp>
        <p:nvSpPr>
          <p:cNvPr id="119" name="Google Shape;119;g278739d50f4_1_397"/>
          <p:cNvSpPr/>
          <p:nvPr/>
        </p:nvSpPr>
        <p:spPr>
          <a:xfrm>
            <a:off x="346385" y="3482715"/>
            <a:ext cx="1590000" cy="584700"/>
          </a:xfrm>
          <a:prstGeom prst="roundRect">
            <a:avLst>
              <a:gd fmla="val 3971" name="adj"/>
            </a:avLst>
          </a:prstGeom>
          <a:solidFill>
            <a:schemeClr val="accent3"/>
          </a:solidFill>
          <a:ln>
            <a:noFill/>
          </a:ln>
        </p:spPr>
        <p:txBody>
          <a:bodyPr anchorCtr="0" anchor="ctr" bIns="91425" lIns="5486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Poppins"/>
                <a:ea typeface="Poppins"/>
                <a:cs typeface="Poppins"/>
                <a:sym typeface="Poppins"/>
              </a:rPr>
              <a:t>Russel and Norvig AI book</a:t>
            </a:r>
            <a:endParaRPr b="1" i="0" sz="1000" u="none" cap="none" strike="noStrike">
              <a:solidFill>
                <a:schemeClr val="lt1"/>
              </a:solidFill>
              <a:latin typeface="Poppins"/>
              <a:ea typeface="Poppins"/>
              <a:cs typeface="Poppins"/>
              <a:sym typeface="Poppins"/>
            </a:endParaRPr>
          </a:p>
        </p:txBody>
      </p:sp>
      <p:sp>
        <p:nvSpPr>
          <p:cNvPr id="120" name="Google Shape;120;g278739d50f4_1_397"/>
          <p:cNvSpPr txBox="1"/>
          <p:nvPr/>
        </p:nvSpPr>
        <p:spPr>
          <a:xfrm>
            <a:off x="2053130" y="3586591"/>
            <a:ext cx="6690300" cy="629400"/>
          </a:xfrm>
          <a:prstGeom prst="rect">
            <a:avLst/>
          </a:prstGeom>
          <a:noFill/>
          <a:ln>
            <a:noFill/>
          </a:ln>
        </p:spPr>
        <p:txBody>
          <a:bodyPr anchorCtr="0" anchor="ctr" bIns="0" lIns="0" spcFirstLastPara="1" rIns="0" wrap="square" tIns="0">
            <a:spAutoFit/>
          </a:bodyPr>
          <a:lstStyle/>
          <a:p>
            <a:pPr indent="0" lvl="0" marL="0" marR="0" rtl="0" algn="l">
              <a:lnSpc>
                <a:spcPct val="110000"/>
              </a:lnSpc>
              <a:spcBef>
                <a:spcPts val="0"/>
              </a:spcBef>
              <a:spcAft>
                <a:spcPts val="0"/>
              </a:spcAft>
              <a:buClr>
                <a:schemeClr val="dk1"/>
              </a:buClr>
              <a:buSzPts val="1000"/>
              <a:buFont typeface="Arial"/>
              <a:buNone/>
            </a:pPr>
            <a:r>
              <a:rPr b="0" i="0" lang="en-US" sz="1200" u="none" cap="none" strike="noStrike">
                <a:solidFill>
                  <a:schemeClr val="dk1"/>
                </a:solidFill>
                <a:latin typeface="Arial"/>
                <a:ea typeface="Arial"/>
                <a:cs typeface="Arial"/>
                <a:sym typeface="Arial"/>
              </a:rPr>
              <a:t>The study and design of intelligent agents, where an intelligent agent is a system that perceives its environment and takes actions that maximize its chances of success.</a:t>
            </a:r>
            <a:endParaRPr b="0" i="0" sz="1600" u="none" cap="none" strike="noStrike">
              <a:solidFill>
                <a:srgbClr val="000000"/>
              </a:solidFill>
              <a:latin typeface="Arial"/>
              <a:ea typeface="Arial"/>
              <a:cs typeface="Arial"/>
              <a:sym typeface="Arial"/>
            </a:endParaRPr>
          </a:p>
          <a:p>
            <a:pPr indent="-107950" lvl="0" marL="171450" marR="0" rtl="0" algn="l">
              <a:lnSpc>
                <a:spcPct val="110000"/>
              </a:lnSpc>
              <a:spcBef>
                <a:spcPts val="300"/>
              </a:spcBef>
              <a:spcAft>
                <a:spcPts val="300"/>
              </a:spcAft>
              <a:buClr>
                <a:schemeClr val="dk1"/>
              </a:buClr>
              <a:buSzPts val="1000"/>
              <a:buFont typeface="Arial"/>
              <a:buNone/>
            </a:pPr>
            <a:r>
              <a:t/>
            </a:r>
            <a:endParaRPr b="0" i="0" sz="1200" u="none" cap="none" strike="noStrike">
              <a:solidFill>
                <a:schemeClr val="dk1"/>
              </a:solidFill>
              <a:latin typeface="Arial"/>
              <a:ea typeface="Arial"/>
              <a:cs typeface="Arial"/>
              <a:sym typeface="Arial"/>
            </a:endParaRPr>
          </a:p>
        </p:txBody>
      </p:sp>
      <p:cxnSp>
        <p:nvCxnSpPr>
          <p:cNvPr id="121" name="Google Shape;121;g278739d50f4_1_397"/>
          <p:cNvCxnSpPr/>
          <p:nvPr/>
        </p:nvCxnSpPr>
        <p:spPr>
          <a:xfrm>
            <a:off x="346386" y="2016665"/>
            <a:ext cx="8397000" cy="0"/>
          </a:xfrm>
          <a:prstGeom prst="straightConnector1">
            <a:avLst/>
          </a:prstGeom>
          <a:noFill/>
          <a:ln cap="flat" cmpd="sng" w="9525">
            <a:solidFill>
              <a:srgbClr val="BFBFBF"/>
            </a:solidFill>
            <a:prstDash val="dot"/>
            <a:round/>
            <a:headEnd len="sm" w="sm" type="none"/>
            <a:tailEnd len="sm" w="sm" type="none"/>
          </a:ln>
        </p:spPr>
      </p:cxnSp>
      <p:cxnSp>
        <p:nvCxnSpPr>
          <p:cNvPr id="122" name="Google Shape;122;g278739d50f4_1_397"/>
          <p:cNvCxnSpPr/>
          <p:nvPr/>
        </p:nvCxnSpPr>
        <p:spPr>
          <a:xfrm>
            <a:off x="346386" y="3327456"/>
            <a:ext cx="8397000" cy="0"/>
          </a:xfrm>
          <a:prstGeom prst="straightConnector1">
            <a:avLst/>
          </a:prstGeom>
          <a:noFill/>
          <a:ln cap="flat" cmpd="sng" w="9525">
            <a:solidFill>
              <a:srgbClr val="BFBFBF"/>
            </a:solidFill>
            <a:prstDash val="dot"/>
            <a:round/>
            <a:headEnd len="sm" w="sm" type="none"/>
            <a:tailEnd len="sm" w="sm" type="none"/>
          </a:ln>
        </p:spPr>
      </p:cxnSp>
      <p:pic>
        <p:nvPicPr>
          <p:cNvPr id="123" name="Google Shape;123;g278739d50f4_1_397"/>
          <p:cNvPicPr preferRelativeResize="0"/>
          <p:nvPr/>
        </p:nvPicPr>
        <p:blipFill rotWithShape="1">
          <a:blip r:embed="rId3">
            <a:alphaModFix/>
          </a:blip>
          <a:srcRect b="0" l="0" r="0" t="0"/>
          <a:stretch/>
        </p:blipFill>
        <p:spPr>
          <a:xfrm>
            <a:off x="467094" y="1206800"/>
            <a:ext cx="347412" cy="347412"/>
          </a:xfrm>
          <a:prstGeom prst="rect">
            <a:avLst/>
          </a:prstGeom>
          <a:noFill/>
          <a:ln>
            <a:noFill/>
          </a:ln>
        </p:spPr>
      </p:pic>
      <p:pic>
        <p:nvPicPr>
          <p:cNvPr id="124" name="Google Shape;124;g278739d50f4_1_397"/>
          <p:cNvPicPr preferRelativeResize="0"/>
          <p:nvPr/>
        </p:nvPicPr>
        <p:blipFill rotWithShape="1">
          <a:blip r:embed="rId4">
            <a:alphaModFix/>
          </a:blip>
          <a:srcRect b="0" l="0" r="0" t="0"/>
          <a:stretch/>
        </p:blipFill>
        <p:spPr>
          <a:xfrm>
            <a:off x="467094" y="2498354"/>
            <a:ext cx="347412" cy="347412"/>
          </a:xfrm>
          <a:prstGeom prst="rect">
            <a:avLst/>
          </a:prstGeom>
          <a:noFill/>
          <a:ln>
            <a:noFill/>
          </a:ln>
        </p:spPr>
      </p:pic>
      <p:pic>
        <p:nvPicPr>
          <p:cNvPr id="125" name="Google Shape;125;g278739d50f4_1_397"/>
          <p:cNvPicPr preferRelativeResize="0"/>
          <p:nvPr/>
        </p:nvPicPr>
        <p:blipFill rotWithShape="1">
          <a:blip r:embed="rId5">
            <a:alphaModFix/>
          </a:blip>
          <a:srcRect b="0" l="0" r="0" t="0"/>
          <a:stretch/>
        </p:blipFill>
        <p:spPr>
          <a:xfrm>
            <a:off x="467094" y="3601396"/>
            <a:ext cx="347412" cy="347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78739d50f4_1_49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AI?</a:t>
            </a:r>
            <a:endParaRPr sz="2700"/>
          </a:p>
        </p:txBody>
      </p:sp>
      <p:sp>
        <p:nvSpPr>
          <p:cNvPr id="131" name="Google Shape;131;g278739d50f4_1_49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C:\Temp\ketrina\Lecture1-Introduction.png" id="132" name="Google Shape;132;g278739d50f4_1_492"/>
          <p:cNvPicPr preferRelativeResize="0"/>
          <p:nvPr/>
        </p:nvPicPr>
        <p:blipFill rotWithShape="1">
          <a:blip r:embed="rId3">
            <a:alphaModFix/>
          </a:blip>
          <a:srcRect b="0" l="0" r="0" t="0"/>
          <a:stretch/>
        </p:blipFill>
        <p:spPr>
          <a:xfrm>
            <a:off x="2218605" y="1937414"/>
            <a:ext cx="4517135" cy="2017438"/>
          </a:xfrm>
          <a:prstGeom prst="rect">
            <a:avLst/>
          </a:prstGeom>
          <a:noFill/>
          <a:ln>
            <a:noFill/>
          </a:ln>
        </p:spPr>
      </p:pic>
      <p:sp>
        <p:nvSpPr>
          <p:cNvPr id="133" name="Google Shape;133;g278739d50f4_1_492"/>
          <p:cNvSpPr txBox="1"/>
          <p:nvPr/>
        </p:nvSpPr>
        <p:spPr>
          <a:xfrm>
            <a:off x="347321" y="868082"/>
            <a:ext cx="8426100" cy="1223700"/>
          </a:xfrm>
          <a:prstGeom prst="rect">
            <a:avLst/>
          </a:prstGeom>
          <a:noFill/>
          <a:ln>
            <a:noFill/>
          </a:ln>
        </p:spPr>
        <p:txBody>
          <a:bodyPr anchorCtr="0" anchor="ctr" bIns="0" lIns="0" spcFirstLastPara="1" rIns="0" wrap="square" tIns="0">
            <a:spAutoFit/>
          </a:bodyPr>
          <a:lstStyle/>
          <a:p>
            <a:pPr indent="0" lvl="0" marL="0" marR="0" rtl="0" algn="l">
              <a:lnSpc>
                <a:spcPct val="150000"/>
              </a:lnSpc>
              <a:spcBef>
                <a:spcPts val="0"/>
              </a:spcBef>
              <a:spcAft>
                <a:spcPts val="0"/>
              </a:spcAft>
              <a:buClr>
                <a:schemeClr val="dk1"/>
              </a:buClr>
              <a:buSzPts val="1000"/>
              <a:buFont typeface="Arial"/>
              <a:buNone/>
            </a:pPr>
            <a:r>
              <a:rPr b="0" i="0" lang="en-US" sz="1400" u="none" cap="none" strike="noStrike">
                <a:solidFill>
                  <a:schemeClr val="dk1"/>
                </a:solidFill>
                <a:latin typeface="Arial"/>
                <a:ea typeface="Arial"/>
                <a:cs typeface="Arial"/>
                <a:sym typeface="Arial"/>
              </a:rPr>
              <a:t>AI (Artificial Intelligence) is a machine’s ability to perform cognitive functions as humans do, such as perceiving, learning, reasoning, and solving problems. The benchmark for AI is the human level concerning in teams of reasoning, speech, and vision.</a:t>
            </a:r>
            <a:endParaRPr b="0" i="0" sz="1800" u="none" cap="none" strike="noStrike">
              <a:solidFill>
                <a:srgbClr val="000000"/>
              </a:solidFill>
              <a:latin typeface="Arial"/>
              <a:ea typeface="Arial"/>
              <a:cs typeface="Arial"/>
              <a:sym typeface="Arial"/>
            </a:endParaRPr>
          </a:p>
          <a:p>
            <a:pPr indent="-107950" lvl="0" marL="171450" marR="0" rtl="0" algn="l">
              <a:lnSpc>
                <a:spcPct val="150000"/>
              </a:lnSpc>
              <a:spcBef>
                <a:spcPts val="300"/>
              </a:spcBef>
              <a:spcAft>
                <a:spcPts val="300"/>
              </a:spcAft>
              <a:buClr>
                <a:schemeClr val="dk1"/>
              </a:buClr>
              <a:buSzPts val="1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78739d50f4_1_499"/>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History and Evolution of AI</a:t>
            </a:r>
            <a:endParaRPr sz="2700"/>
          </a:p>
        </p:txBody>
      </p:sp>
      <p:sp>
        <p:nvSpPr>
          <p:cNvPr id="139" name="Google Shape;139;g278739d50f4_1_499"/>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0" name="Google Shape;140;g278739d50f4_1_499"/>
          <p:cNvSpPr/>
          <p:nvPr/>
        </p:nvSpPr>
        <p:spPr>
          <a:xfrm>
            <a:off x="734379" y="1031839"/>
            <a:ext cx="7675200" cy="30798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41" name="Google Shape;141;g278739d50f4_1_499"/>
          <p:cNvSpPr/>
          <p:nvPr/>
        </p:nvSpPr>
        <p:spPr>
          <a:xfrm>
            <a:off x="734379" y="1031840"/>
            <a:ext cx="7675200" cy="355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The Origin of Artificial Intelligence (1940s-1950s) </a:t>
            </a:r>
            <a:endParaRPr b="0" i="0" sz="1600" u="none" cap="none" strike="noStrike">
              <a:solidFill>
                <a:srgbClr val="000000"/>
              </a:solidFill>
              <a:latin typeface="Arial"/>
              <a:ea typeface="Arial"/>
              <a:cs typeface="Arial"/>
              <a:sym typeface="Arial"/>
            </a:endParaRPr>
          </a:p>
        </p:txBody>
      </p:sp>
      <p:sp>
        <p:nvSpPr>
          <p:cNvPr id="142" name="Google Shape;142;g278739d50f4_1_499"/>
          <p:cNvSpPr txBox="1"/>
          <p:nvPr/>
        </p:nvSpPr>
        <p:spPr>
          <a:xfrm>
            <a:off x="830606" y="1459344"/>
            <a:ext cx="7007400" cy="2475000"/>
          </a:xfrm>
          <a:prstGeom prst="rect">
            <a:avLst/>
          </a:prstGeom>
          <a:noFill/>
          <a:ln>
            <a:noFill/>
          </a:ln>
        </p:spPr>
        <p:txBody>
          <a:bodyPr anchorCtr="0" anchor="t" bIns="0" lIns="0" spcFirstLastPara="1" rIns="0" wrap="square" tIns="0">
            <a:spAutoFit/>
          </a:bodyPr>
          <a:lstStyle/>
          <a:p>
            <a:pPr indent="-171450" lvl="0" marL="171450" marR="0" rtl="0" algn="l">
              <a:lnSpc>
                <a:spcPct val="110000"/>
              </a:lnSpc>
              <a:spcBef>
                <a:spcPts val="0"/>
              </a:spcBef>
              <a:spcAft>
                <a:spcPts val="0"/>
              </a:spcAft>
              <a:buClr>
                <a:schemeClr val="lt1"/>
              </a:buClr>
              <a:buSzPts val="1200"/>
              <a:buFont typeface="Arial"/>
              <a:buChar char="•"/>
            </a:pPr>
            <a:r>
              <a:rPr b="1" i="0" lang="en-US" sz="1200" u="none" cap="none" strike="noStrike">
                <a:solidFill>
                  <a:schemeClr val="dk1"/>
                </a:solidFill>
                <a:latin typeface="Arial"/>
                <a:ea typeface="Arial"/>
                <a:cs typeface="Arial"/>
                <a:sym typeface="Arial"/>
              </a:rPr>
              <a:t>Turing and the "Turing Test":</a:t>
            </a:r>
            <a:r>
              <a:rPr b="0" i="0" lang="en-US" sz="12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171450" lvl="0" marL="171450" marR="0" rtl="0" algn="just">
              <a:lnSpc>
                <a:spcPct val="110000"/>
              </a:lnSpc>
              <a:spcBef>
                <a:spcPts val="1200"/>
              </a:spcBef>
              <a:spcAft>
                <a:spcPts val="0"/>
              </a:spcAft>
              <a:buClr>
                <a:schemeClr val="lt1"/>
              </a:buClr>
              <a:buSzPts val="1200"/>
              <a:buFont typeface="Arial"/>
              <a:buChar char="•"/>
            </a:pPr>
            <a:r>
              <a:rPr b="0" i="0" lang="en-US" sz="1200" u="none" cap="none" strike="noStrike">
                <a:solidFill>
                  <a:schemeClr val="dk1"/>
                </a:solidFill>
                <a:latin typeface="Arial"/>
                <a:ea typeface="Arial"/>
                <a:cs typeface="Arial"/>
                <a:sym typeface="Arial"/>
              </a:rPr>
              <a:t>Alan Turing, known as the father of computer science and the father of AI science, proposed the famous "Turing Test" in 1950. The test suggests that if a machine can answer a series of questions posed by a human tester within five minutes, and more than 30% of its answers mislead the tester into believing they were given by a human, then it passes the test. This test provides a standard for assessing whether a machine possesses intelligence.</a:t>
            </a:r>
            <a:endParaRPr b="0" i="0" sz="1700" u="none" cap="none" strike="noStrike">
              <a:solidFill>
                <a:srgbClr val="000000"/>
              </a:solidFill>
              <a:latin typeface="Arial"/>
              <a:ea typeface="Arial"/>
              <a:cs typeface="Arial"/>
              <a:sym typeface="Arial"/>
            </a:endParaRPr>
          </a:p>
          <a:p>
            <a:pPr indent="-171450" lvl="0" marL="171450" marR="0" rtl="0" algn="l">
              <a:lnSpc>
                <a:spcPct val="110000"/>
              </a:lnSpc>
              <a:spcBef>
                <a:spcPts val="1200"/>
              </a:spcBef>
              <a:spcAft>
                <a:spcPts val="0"/>
              </a:spcAft>
              <a:buClr>
                <a:schemeClr val="lt1"/>
              </a:buClr>
              <a:buSzPts val="1200"/>
              <a:buFont typeface="Arial"/>
              <a:buChar char="•"/>
            </a:pPr>
            <a:r>
              <a:rPr b="1" i="0" lang="en-US" sz="1200" u="none" cap="none" strike="noStrike">
                <a:solidFill>
                  <a:schemeClr val="dk1"/>
                </a:solidFill>
                <a:latin typeface="Arial"/>
                <a:ea typeface="Arial"/>
                <a:cs typeface="Arial"/>
                <a:sym typeface="Arial"/>
              </a:rPr>
              <a:t>The Birth of Artificial Intelligence:</a:t>
            </a:r>
            <a:r>
              <a:rPr b="0" i="0" lang="en-US" sz="12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171450" lvl="0" marL="171450" marR="0" rtl="0" algn="just">
              <a:lnSpc>
                <a:spcPct val="110000"/>
              </a:lnSpc>
              <a:spcBef>
                <a:spcPts val="1200"/>
              </a:spcBef>
              <a:spcAft>
                <a:spcPts val="1200"/>
              </a:spcAft>
              <a:buClr>
                <a:schemeClr val="lt1"/>
              </a:buClr>
              <a:buSzPts val="1200"/>
              <a:buFont typeface="Arial"/>
              <a:buChar char="•"/>
            </a:pPr>
            <a:r>
              <a:rPr b="0" i="0" lang="en-US" sz="1200" u="none" cap="none" strike="noStrike">
                <a:solidFill>
                  <a:schemeClr val="dk1"/>
                </a:solidFill>
                <a:latin typeface="Arial"/>
                <a:ea typeface="Arial"/>
                <a:cs typeface="Arial"/>
                <a:sym typeface="Arial"/>
              </a:rPr>
              <a:t>In 1956, computer scientist John McCarthy coined the term "artificial intelligence" and formally established AI as a research discipline at a conference held at Dartmouth College. In the same year, McCarthy and Marvin Minsky co-founded the world's first AI laboratory, the MIT AI Lab.</a:t>
            </a:r>
            <a:endParaRPr b="0" i="0" sz="1200" u="none" cap="none" strike="noStrike">
              <a:solidFill>
                <a:schemeClr val="dk1"/>
              </a:solidFill>
              <a:latin typeface="Arial"/>
              <a:ea typeface="Arial"/>
              <a:cs typeface="Arial"/>
              <a:sym typeface="Arial"/>
            </a:endParaRPr>
          </a:p>
        </p:txBody>
      </p:sp>
      <p:pic>
        <p:nvPicPr>
          <p:cNvPr id="143" name="Google Shape;143;g278739d50f4_1_499"/>
          <p:cNvPicPr preferRelativeResize="0"/>
          <p:nvPr/>
        </p:nvPicPr>
        <p:blipFill rotWithShape="1">
          <a:blip r:embed="rId3">
            <a:alphaModFix/>
          </a:blip>
          <a:srcRect b="0" l="0" r="0" t="0"/>
          <a:stretch/>
        </p:blipFill>
        <p:spPr>
          <a:xfrm>
            <a:off x="813051" y="1515150"/>
            <a:ext cx="135350" cy="135350"/>
          </a:xfrm>
          <a:prstGeom prst="rect">
            <a:avLst/>
          </a:prstGeom>
          <a:noFill/>
          <a:ln>
            <a:noFill/>
          </a:ln>
        </p:spPr>
      </p:pic>
      <p:pic>
        <p:nvPicPr>
          <p:cNvPr id="144" name="Google Shape;144;g278739d50f4_1_499"/>
          <p:cNvPicPr preferRelativeResize="0"/>
          <p:nvPr/>
        </p:nvPicPr>
        <p:blipFill rotWithShape="1">
          <a:blip r:embed="rId3">
            <a:alphaModFix/>
          </a:blip>
          <a:srcRect b="0" l="0" r="0" t="0"/>
          <a:stretch/>
        </p:blipFill>
        <p:spPr>
          <a:xfrm>
            <a:off x="813055" y="2995811"/>
            <a:ext cx="135354" cy="1353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78739d50f4_1_506"/>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History and Evolution of AI</a:t>
            </a:r>
            <a:endParaRPr sz="2700"/>
          </a:p>
        </p:txBody>
      </p:sp>
      <p:sp>
        <p:nvSpPr>
          <p:cNvPr id="150" name="Google Shape;150;g278739d50f4_1_506"/>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1" name="Google Shape;151;g278739d50f4_1_506"/>
          <p:cNvSpPr/>
          <p:nvPr/>
        </p:nvSpPr>
        <p:spPr>
          <a:xfrm>
            <a:off x="507806" y="1031839"/>
            <a:ext cx="8007600" cy="30798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52" name="Google Shape;152;g278739d50f4_1_506"/>
          <p:cNvSpPr/>
          <p:nvPr/>
        </p:nvSpPr>
        <p:spPr>
          <a:xfrm>
            <a:off x="507806" y="1031839"/>
            <a:ext cx="8007600" cy="355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The Golden Age of Artificial Intelligence (1950s-1970s)</a:t>
            </a:r>
            <a:endParaRPr b="1" i="0" sz="1100" u="none" cap="none" strike="noStrike">
              <a:solidFill>
                <a:schemeClr val="lt1"/>
              </a:solidFill>
              <a:latin typeface="Arial"/>
              <a:ea typeface="Arial"/>
              <a:cs typeface="Arial"/>
              <a:sym typeface="Arial"/>
            </a:endParaRPr>
          </a:p>
        </p:txBody>
      </p:sp>
      <p:sp>
        <p:nvSpPr>
          <p:cNvPr id="153" name="Google Shape;153;g278739d50f4_1_506"/>
          <p:cNvSpPr txBox="1"/>
          <p:nvPr/>
        </p:nvSpPr>
        <p:spPr>
          <a:xfrm>
            <a:off x="784799" y="1474518"/>
            <a:ext cx="7638900" cy="2370300"/>
          </a:xfrm>
          <a:prstGeom prst="rect">
            <a:avLst/>
          </a:prstGeom>
          <a:noFill/>
          <a:ln>
            <a:noFill/>
          </a:ln>
        </p:spPr>
        <p:txBody>
          <a:bodyPr anchorCtr="0" anchor="t" bIns="0" lIns="0" spcFirstLastPara="1" rIns="0" wrap="square" tIns="0">
            <a:spAutoFit/>
          </a:bodyPr>
          <a:lstStyle/>
          <a:p>
            <a:pPr indent="0" lvl="0" marL="0" marR="0" rtl="0" algn="just">
              <a:lnSpc>
                <a:spcPct val="110000"/>
              </a:lnSpc>
              <a:spcBef>
                <a:spcPts val="0"/>
              </a:spcBef>
              <a:spcAft>
                <a:spcPts val="0"/>
              </a:spcAft>
              <a:buClr>
                <a:schemeClr val="lt1"/>
              </a:buClr>
              <a:buSzPts val="900"/>
              <a:buFont typeface="Arial"/>
              <a:buNone/>
            </a:pPr>
            <a:r>
              <a:rPr b="1" i="0" lang="en-US" sz="1500" u="none" cap="none" strike="noStrike">
                <a:solidFill>
                  <a:schemeClr val="dk1"/>
                </a:solidFill>
                <a:latin typeface="Arial"/>
                <a:ea typeface="Arial"/>
                <a:cs typeface="Arial"/>
                <a:sym typeface="Arial"/>
              </a:rPr>
              <a:t> The Development of Expert Systems</a:t>
            </a:r>
            <a:r>
              <a:rPr b="0" i="0" lang="en-US" sz="1500" u="none" cap="none" strike="noStrike">
                <a:solidFill>
                  <a:schemeClr val="dk1"/>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0" i="0" lang="en-US" sz="1500" u="none" cap="none" strike="noStrike">
                <a:solidFill>
                  <a:schemeClr val="dk1"/>
                </a:solidFill>
                <a:latin typeface="Arial"/>
                <a:ea typeface="Arial"/>
                <a:cs typeface="Arial"/>
                <a:sym typeface="Arial"/>
              </a:rPr>
              <a:t>From the 1960s to the 1970s, researchers began to develop expert systems that utilize knowledge bases and inference rules to solve problems in specific domains.  </a:t>
            </a:r>
            <a:endParaRPr b="0" i="0" sz="20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1" i="0" lang="en-US" sz="1500" u="none" cap="none" strike="noStrike">
                <a:solidFill>
                  <a:schemeClr val="dk1"/>
                </a:solidFill>
                <a:latin typeface="Arial"/>
                <a:ea typeface="Arial"/>
                <a:cs typeface="Arial"/>
                <a:sym typeface="Arial"/>
              </a:rPr>
              <a:t> The Emergence of Industrial Robots</a:t>
            </a:r>
            <a:r>
              <a:rPr b="0" i="0" lang="en-US" sz="1500" u="none" cap="none" strike="noStrike">
                <a:solidFill>
                  <a:schemeClr val="dk1"/>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just">
              <a:lnSpc>
                <a:spcPct val="110000"/>
              </a:lnSpc>
              <a:spcBef>
                <a:spcPts val="1200"/>
              </a:spcBef>
              <a:spcAft>
                <a:spcPts val="0"/>
              </a:spcAft>
              <a:buClr>
                <a:schemeClr val="lt1"/>
              </a:buClr>
              <a:buSzPts val="900"/>
              <a:buFont typeface="Arial"/>
              <a:buNone/>
            </a:pPr>
            <a:r>
              <a:rPr b="0" i="0" lang="en-US" sz="1500" u="none" cap="none" strike="noStrike">
                <a:solidFill>
                  <a:schemeClr val="dk1"/>
                </a:solidFill>
                <a:latin typeface="Arial"/>
                <a:ea typeface="Arial"/>
                <a:cs typeface="Arial"/>
                <a:sym typeface="Arial"/>
              </a:rPr>
              <a:t>In 1959, the world's first industrial robot was created by George  Devol and Joseph Engelberger.</a:t>
            </a:r>
            <a:endParaRPr b="0" i="0" sz="2000" u="none" cap="none" strike="noStrike">
              <a:solidFill>
                <a:srgbClr val="000000"/>
              </a:solidFill>
              <a:latin typeface="Arial"/>
              <a:ea typeface="Arial"/>
              <a:cs typeface="Arial"/>
              <a:sym typeface="Arial"/>
            </a:endParaRPr>
          </a:p>
          <a:p>
            <a:pPr indent="-114300" lvl="0" marL="171450" marR="0" rtl="0" algn="just">
              <a:lnSpc>
                <a:spcPct val="110000"/>
              </a:lnSpc>
              <a:spcBef>
                <a:spcPts val="1200"/>
              </a:spcBef>
              <a:spcAft>
                <a:spcPts val="1200"/>
              </a:spcAft>
              <a:buClr>
                <a:schemeClr val="lt1"/>
              </a:buClr>
              <a:buSzPts val="900"/>
              <a:buFont typeface="Arial"/>
              <a:buNone/>
            </a:pPr>
            <a:r>
              <a:t/>
            </a:r>
            <a:endParaRPr b="0" i="0" sz="1500" u="none" cap="none" strike="noStrike">
              <a:solidFill>
                <a:schemeClr val="dk1"/>
              </a:solidFill>
              <a:latin typeface="Arial"/>
              <a:ea typeface="Arial"/>
              <a:cs typeface="Arial"/>
              <a:sym typeface="Arial"/>
            </a:endParaRPr>
          </a:p>
        </p:txBody>
      </p:sp>
      <p:pic>
        <p:nvPicPr>
          <p:cNvPr id="154" name="Google Shape;154;g278739d50f4_1_506"/>
          <p:cNvPicPr preferRelativeResize="0"/>
          <p:nvPr/>
        </p:nvPicPr>
        <p:blipFill rotWithShape="1">
          <a:blip r:embed="rId3">
            <a:alphaModFix/>
          </a:blip>
          <a:srcRect b="0" l="0" r="0" t="0"/>
          <a:stretch/>
        </p:blipFill>
        <p:spPr>
          <a:xfrm>
            <a:off x="599506" y="1541463"/>
            <a:ext cx="135354" cy="135354"/>
          </a:xfrm>
          <a:prstGeom prst="rect">
            <a:avLst/>
          </a:prstGeom>
          <a:noFill/>
          <a:ln>
            <a:noFill/>
          </a:ln>
        </p:spPr>
      </p:pic>
      <p:pic>
        <p:nvPicPr>
          <p:cNvPr id="155" name="Google Shape;155;g278739d50f4_1_506"/>
          <p:cNvPicPr preferRelativeResize="0"/>
          <p:nvPr/>
        </p:nvPicPr>
        <p:blipFill rotWithShape="1">
          <a:blip r:embed="rId3">
            <a:alphaModFix/>
          </a:blip>
          <a:srcRect b="0" l="0" r="0" t="0"/>
          <a:stretch/>
        </p:blipFill>
        <p:spPr>
          <a:xfrm>
            <a:off x="599499" y="2592007"/>
            <a:ext cx="135354" cy="1353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8739d50f4_1_513"/>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History and Evolution of AI</a:t>
            </a:r>
            <a:endParaRPr sz="2700"/>
          </a:p>
        </p:txBody>
      </p:sp>
      <p:sp>
        <p:nvSpPr>
          <p:cNvPr id="161" name="Google Shape;161;g278739d50f4_1_513"/>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2" name="Google Shape;162;g278739d50f4_1_513"/>
          <p:cNvSpPr/>
          <p:nvPr/>
        </p:nvSpPr>
        <p:spPr>
          <a:xfrm>
            <a:off x="653416" y="1031840"/>
            <a:ext cx="7836900" cy="30798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000"/>
              <a:buFont typeface="Arial"/>
              <a:buNone/>
            </a:pPr>
            <a:r>
              <a:t/>
            </a:r>
            <a:endParaRPr b="1" i="0" sz="1000" u="none" cap="none" strike="noStrike">
              <a:solidFill>
                <a:schemeClr val="lt1"/>
              </a:solidFill>
              <a:latin typeface="Poppins"/>
              <a:ea typeface="Poppins"/>
              <a:cs typeface="Poppins"/>
              <a:sym typeface="Poppins"/>
            </a:endParaRPr>
          </a:p>
        </p:txBody>
      </p:sp>
      <p:sp>
        <p:nvSpPr>
          <p:cNvPr id="163" name="Google Shape;163;g278739d50f4_1_513"/>
          <p:cNvSpPr/>
          <p:nvPr/>
        </p:nvSpPr>
        <p:spPr>
          <a:xfrm>
            <a:off x="653417" y="1031840"/>
            <a:ext cx="7836900" cy="355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The Explosion of Deep Learning and Artificial Intelligence (2000s to Present) </a:t>
            </a:r>
            <a:endParaRPr b="0" i="0" sz="1600" u="none" cap="none" strike="noStrike">
              <a:solidFill>
                <a:srgbClr val="000000"/>
              </a:solidFill>
              <a:latin typeface="Arial"/>
              <a:ea typeface="Arial"/>
              <a:cs typeface="Arial"/>
              <a:sym typeface="Arial"/>
            </a:endParaRPr>
          </a:p>
        </p:txBody>
      </p:sp>
      <p:sp>
        <p:nvSpPr>
          <p:cNvPr id="164" name="Google Shape;164;g278739d50f4_1_513"/>
          <p:cNvSpPr txBox="1"/>
          <p:nvPr/>
        </p:nvSpPr>
        <p:spPr>
          <a:xfrm>
            <a:off x="749643" y="1459344"/>
            <a:ext cx="7740900" cy="2573700"/>
          </a:xfrm>
          <a:prstGeom prst="rect">
            <a:avLst/>
          </a:prstGeom>
          <a:noFill/>
          <a:ln>
            <a:noFill/>
          </a:ln>
        </p:spPr>
        <p:txBody>
          <a:bodyPr anchorCtr="0" anchor="t" bIns="0" lIns="0" spcFirstLastPara="1" rIns="0" wrap="square" tIns="0">
            <a:spAutoFit/>
          </a:bodyPr>
          <a:lstStyle/>
          <a:p>
            <a:pPr indent="-171450" lvl="0" marL="171450" marR="0" rtl="0" algn="l">
              <a:lnSpc>
                <a:spcPct val="110000"/>
              </a:lnSpc>
              <a:spcBef>
                <a:spcPts val="0"/>
              </a:spcBef>
              <a:spcAft>
                <a:spcPts val="0"/>
              </a:spcAft>
              <a:buClr>
                <a:schemeClr val="lt1"/>
              </a:buClr>
              <a:buSzPts val="1400"/>
              <a:buFont typeface="Arial"/>
              <a:buChar char="•"/>
            </a:pPr>
            <a:r>
              <a:rPr b="1" i="0" lang="en-US" sz="1400" u="none" cap="none" strike="noStrike">
                <a:solidFill>
                  <a:schemeClr val="dk1"/>
                </a:solidFill>
                <a:latin typeface="Arial"/>
                <a:ea typeface="Arial"/>
                <a:cs typeface="Arial"/>
                <a:sym typeface="Arial"/>
              </a:rPr>
              <a:t>The Rise of Deep Learning:</a:t>
            </a:r>
            <a:endParaRPr b="0" i="0" sz="1900" u="none" cap="none" strike="noStrike">
              <a:solidFill>
                <a:srgbClr val="000000"/>
              </a:solidFill>
              <a:latin typeface="Arial"/>
              <a:ea typeface="Arial"/>
              <a:cs typeface="Arial"/>
              <a:sym typeface="Arial"/>
            </a:endParaRPr>
          </a:p>
          <a:p>
            <a:pPr indent="-171450" lvl="0" marL="171450" marR="0" rtl="0" algn="just">
              <a:lnSpc>
                <a:spcPct val="110000"/>
              </a:lnSpc>
              <a:spcBef>
                <a:spcPts val="1200"/>
              </a:spcBef>
              <a:spcAft>
                <a:spcPts val="0"/>
              </a:spcAft>
              <a:buClr>
                <a:schemeClr val="lt1"/>
              </a:buClr>
              <a:buSzPts val="1400"/>
              <a:buFont typeface="Arial"/>
              <a:buChar char="•"/>
            </a:pPr>
            <a:r>
              <a:rPr b="0" i="0" lang="en-US" sz="1400" u="none" cap="none" strike="noStrike">
                <a:solidFill>
                  <a:schemeClr val="dk1"/>
                </a:solidFill>
                <a:latin typeface="Arial"/>
                <a:ea typeface="Arial"/>
                <a:cs typeface="Arial"/>
                <a:sym typeface="Arial"/>
              </a:rPr>
              <a:t>Entering the 21st century, with the advancement of big data and computing power, deep learning techniques have been widely applied. These techniques, based on statistical models and neural networks, can automatically learn from data and have achieved significant breakthroughs in image recognition, natural language processing, and other fields.</a:t>
            </a:r>
            <a:endParaRPr b="0" i="0" sz="1900" u="none" cap="none" strike="noStrike">
              <a:solidFill>
                <a:srgbClr val="000000"/>
              </a:solidFill>
              <a:latin typeface="Arial"/>
              <a:ea typeface="Arial"/>
              <a:cs typeface="Arial"/>
              <a:sym typeface="Arial"/>
            </a:endParaRPr>
          </a:p>
          <a:p>
            <a:pPr indent="-171450" lvl="0" marL="171450" marR="0" rtl="0" algn="just">
              <a:lnSpc>
                <a:spcPct val="110000"/>
              </a:lnSpc>
              <a:spcBef>
                <a:spcPts val="1200"/>
              </a:spcBef>
              <a:spcAft>
                <a:spcPts val="0"/>
              </a:spcAft>
              <a:buClr>
                <a:schemeClr val="lt1"/>
              </a:buClr>
              <a:buSzPts val="1400"/>
              <a:buFont typeface="Arial"/>
              <a:buChar char="•"/>
            </a:pPr>
            <a:r>
              <a:rPr b="1" i="0" lang="en-US" sz="1400" u="none" cap="none" strike="noStrike">
                <a:solidFill>
                  <a:schemeClr val="dk1"/>
                </a:solidFill>
                <a:latin typeface="Arial"/>
                <a:ea typeface="Arial"/>
                <a:cs typeface="Arial"/>
                <a:sym typeface="Arial"/>
              </a:rPr>
              <a:t>Widespread Applications of AI:</a:t>
            </a:r>
            <a:r>
              <a:rPr b="0" i="0" lang="en-US" sz="1400" u="none" cap="none" strike="noStrike">
                <a:solidFill>
                  <a:schemeClr val="dk1"/>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171450" lvl="0" marL="171450" marR="0" rtl="0" algn="just">
              <a:lnSpc>
                <a:spcPct val="110000"/>
              </a:lnSpc>
              <a:spcBef>
                <a:spcPts val="1200"/>
              </a:spcBef>
              <a:spcAft>
                <a:spcPts val="1200"/>
              </a:spcAft>
              <a:buClr>
                <a:schemeClr val="lt1"/>
              </a:buClr>
              <a:buSzPts val="1400"/>
              <a:buFont typeface="Arial"/>
              <a:buChar char="•"/>
            </a:pPr>
            <a:r>
              <a:rPr b="0" i="0" lang="en-US" sz="1400" u="none" cap="none" strike="noStrike">
                <a:solidFill>
                  <a:schemeClr val="dk1"/>
                </a:solidFill>
                <a:latin typeface="Arial"/>
                <a:ea typeface="Arial"/>
                <a:cs typeface="Arial"/>
                <a:sym typeface="Arial"/>
              </a:rPr>
              <a:t>AI is now widely used in areas such as self-driving cars, voice assistants, intelligent robots, medical diagnosis, financial analysis, and has significantly changed people's lives and working methods.</a:t>
            </a:r>
            <a:endParaRPr b="0" i="0" sz="1400" u="none" cap="none" strike="noStrike">
              <a:solidFill>
                <a:schemeClr val="dk1"/>
              </a:solidFill>
              <a:latin typeface="Arial"/>
              <a:ea typeface="Arial"/>
              <a:cs typeface="Arial"/>
              <a:sym typeface="Arial"/>
            </a:endParaRPr>
          </a:p>
        </p:txBody>
      </p:sp>
      <p:pic>
        <p:nvPicPr>
          <p:cNvPr id="165" name="Google Shape;165;g278739d50f4_1_513"/>
          <p:cNvPicPr preferRelativeResize="0"/>
          <p:nvPr/>
        </p:nvPicPr>
        <p:blipFill rotWithShape="1">
          <a:blip r:embed="rId3">
            <a:alphaModFix/>
          </a:blip>
          <a:srcRect b="0" l="0" r="0" t="0"/>
          <a:stretch/>
        </p:blipFill>
        <p:spPr>
          <a:xfrm>
            <a:off x="732088" y="1507243"/>
            <a:ext cx="135354" cy="135354"/>
          </a:xfrm>
          <a:prstGeom prst="rect">
            <a:avLst/>
          </a:prstGeom>
          <a:noFill/>
          <a:ln>
            <a:noFill/>
          </a:ln>
        </p:spPr>
      </p:pic>
      <p:pic>
        <p:nvPicPr>
          <p:cNvPr id="166" name="Google Shape;166;g278739d50f4_1_513"/>
          <p:cNvPicPr preferRelativeResize="0"/>
          <p:nvPr/>
        </p:nvPicPr>
        <p:blipFill rotWithShape="1">
          <a:blip r:embed="rId3">
            <a:alphaModFix/>
          </a:blip>
          <a:srcRect b="0" l="0" r="0" t="0"/>
          <a:stretch/>
        </p:blipFill>
        <p:spPr>
          <a:xfrm>
            <a:off x="732099" y="2975469"/>
            <a:ext cx="135354" cy="1353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8739d50f4_1_520"/>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Applications of AI in various industries</a:t>
            </a:r>
            <a:endParaRPr sz="2700"/>
          </a:p>
        </p:txBody>
      </p:sp>
      <p:sp>
        <p:nvSpPr>
          <p:cNvPr id="172" name="Google Shape;172;g278739d50f4_1_520"/>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73" name="Google Shape;173;g278739d50f4_1_520"/>
          <p:cNvPicPr preferRelativeResize="0"/>
          <p:nvPr/>
        </p:nvPicPr>
        <p:blipFill rotWithShape="1">
          <a:blip r:embed="rId3">
            <a:alphaModFix/>
          </a:blip>
          <a:srcRect b="0" l="0" r="0" t="0"/>
          <a:stretch/>
        </p:blipFill>
        <p:spPr>
          <a:xfrm>
            <a:off x="1771650" y="1004874"/>
            <a:ext cx="5659100" cy="302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78739d50f4_1_527"/>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Applications of AI in various industries</a:t>
            </a:r>
            <a:endParaRPr sz="2700"/>
          </a:p>
        </p:txBody>
      </p:sp>
      <p:sp>
        <p:nvSpPr>
          <p:cNvPr id="179" name="Google Shape;179;g278739d50f4_1_527"/>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0" name="Google Shape;180;g278739d50f4_1_527"/>
          <p:cNvSpPr/>
          <p:nvPr/>
        </p:nvSpPr>
        <p:spPr>
          <a:xfrm>
            <a:off x="539058" y="908936"/>
            <a:ext cx="8065800" cy="3020700"/>
          </a:xfrm>
          <a:prstGeom prst="rect">
            <a:avLst/>
          </a:prstGeom>
          <a:noFill/>
          <a:ln>
            <a:noFill/>
          </a:ln>
        </p:spPr>
        <p:txBody>
          <a:bodyPr anchorCtr="0" anchor="t" bIns="0" lIns="0" spcFirstLastPara="1" rIns="0" wrap="square" tIns="0">
            <a:noAutofit/>
          </a:bodyPr>
          <a:lstStyle/>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Healthcare</a:t>
            </a:r>
            <a:r>
              <a:rPr b="0" i="0" lang="en-US" sz="1300" u="none" cap="none" strike="noStrike">
                <a:solidFill>
                  <a:schemeClr val="dk1"/>
                </a:solidFill>
                <a:latin typeface="Arial"/>
                <a:ea typeface="Arial"/>
                <a:cs typeface="Arial"/>
                <a:sym typeface="Arial"/>
              </a:rPr>
              <a:t>: AI is used for medical diagnosis, drug discovery, and predictive analysis of diseases.</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Finance</a:t>
            </a:r>
            <a:r>
              <a:rPr b="0" i="0" lang="en-US" sz="1300" u="none" cap="none" strike="noStrike">
                <a:solidFill>
                  <a:schemeClr val="dk1"/>
                </a:solidFill>
                <a:latin typeface="Arial"/>
                <a:ea typeface="Arial"/>
                <a:cs typeface="Arial"/>
                <a:sym typeface="Arial"/>
              </a:rPr>
              <a:t>: AI helps in credit scoring, fraud detection, and financial forecasting.</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Retail</a:t>
            </a:r>
            <a:r>
              <a:rPr b="0" i="0" lang="en-US" sz="1300" u="none" cap="none" strike="noStrike">
                <a:solidFill>
                  <a:schemeClr val="dk1"/>
                </a:solidFill>
                <a:latin typeface="Arial"/>
                <a:ea typeface="Arial"/>
                <a:cs typeface="Arial"/>
                <a:sym typeface="Arial"/>
              </a:rPr>
              <a:t>: AI is used for product recommendations, price optimization, and supply chain management.</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Manufacturing</a:t>
            </a:r>
            <a:r>
              <a:rPr b="0" i="0" lang="en-US" sz="1300" u="none" cap="none" strike="noStrike">
                <a:solidFill>
                  <a:schemeClr val="dk1"/>
                </a:solidFill>
                <a:latin typeface="Arial"/>
                <a:ea typeface="Arial"/>
                <a:cs typeface="Arial"/>
                <a:sym typeface="Arial"/>
              </a:rPr>
              <a:t>: AI helps in quality control, predictive maintenance, and production optimization.</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Transportation</a:t>
            </a:r>
            <a:r>
              <a:rPr b="0" i="0" lang="en-US" sz="1300" u="none" cap="none" strike="noStrike">
                <a:solidFill>
                  <a:schemeClr val="dk1"/>
                </a:solidFill>
                <a:latin typeface="Arial"/>
                <a:ea typeface="Arial"/>
                <a:cs typeface="Arial"/>
                <a:sym typeface="Arial"/>
              </a:rPr>
              <a:t>: AI is used for autonomous vehicles, traffic prediction, and route optimization.</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Customer service</a:t>
            </a:r>
            <a:r>
              <a:rPr b="0" i="0" lang="en-US" sz="1300" u="none" cap="none" strike="noStrike">
                <a:solidFill>
                  <a:schemeClr val="dk1"/>
                </a:solidFill>
                <a:latin typeface="Arial"/>
                <a:ea typeface="Arial"/>
                <a:cs typeface="Arial"/>
                <a:sym typeface="Arial"/>
              </a:rPr>
              <a:t>: AI-powered chatbots are used for customer support, answering frequently asked questions, and handling simple requests.</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Security</a:t>
            </a:r>
            <a:r>
              <a:rPr b="0" i="0" lang="en-US" sz="1300" u="none" cap="none" strike="noStrike">
                <a:solidFill>
                  <a:schemeClr val="dk1"/>
                </a:solidFill>
                <a:latin typeface="Arial"/>
                <a:ea typeface="Arial"/>
                <a:cs typeface="Arial"/>
                <a:sym typeface="Arial"/>
              </a:rPr>
              <a:t>: AI is used for facial recognition, intrusion detection, and cybersecurity threat analysis.</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Marketing</a:t>
            </a:r>
            <a:r>
              <a:rPr b="0" i="0" lang="en-US" sz="1300" u="none" cap="none" strike="noStrike">
                <a:solidFill>
                  <a:schemeClr val="dk1"/>
                </a:solidFill>
                <a:latin typeface="Arial"/>
                <a:ea typeface="Arial"/>
                <a:cs typeface="Arial"/>
                <a:sym typeface="Arial"/>
              </a:rPr>
              <a:t>: AI is used for targeted advertising, customer segmentation, and sentiment analysis.</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1" i="0" lang="en-US" sz="1300" u="none" cap="none" strike="noStrike">
                <a:solidFill>
                  <a:schemeClr val="dk1"/>
                </a:solidFill>
                <a:latin typeface="Arial"/>
                <a:ea typeface="Arial"/>
                <a:cs typeface="Arial"/>
                <a:sym typeface="Arial"/>
              </a:rPr>
              <a:t>Education</a:t>
            </a:r>
            <a:r>
              <a:rPr b="0" i="0" lang="en-US" sz="1300" u="none" cap="none" strike="noStrike">
                <a:solidFill>
                  <a:schemeClr val="dk1"/>
                </a:solidFill>
                <a:latin typeface="Arial"/>
                <a:ea typeface="Arial"/>
                <a:cs typeface="Arial"/>
                <a:sym typeface="Arial"/>
              </a:rPr>
              <a:t>: AI is used for personalized learning, adaptive testing, and intelligent tutoring systems.</a:t>
            </a:r>
            <a:endParaRPr b="0" i="0" sz="1500" u="none" cap="none" strike="noStrike">
              <a:solidFill>
                <a:srgbClr val="000000"/>
              </a:solidFill>
              <a:latin typeface="Arial"/>
              <a:ea typeface="Arial"/>
              <a:cs typeface="Arial"/>
              <a:sym typeface="Arial"/>
            </a:endParaRPr>
          </a:p>
        </p:txBody>
      </p:sp>
      <p:sp>
        <p:nvSpPr>
          <p:cNvPr id="181" name="Google Shape;181;g278739d50f4_1_527"/>
          <p:cNvSpPr txBox="1"/>
          <p:nvPr/>
        </p:nvSpPr>
        <p:spPr>
          <a:xfrm>
            <a:off x="795311" y="3929614"/>
            <a:ext cx="755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This is not an exhaustive list, and AI has many more potential applications in various domains and industries.</a:t>
            </a:r>
            <a:endParaRPr b="1"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