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rim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2" roundtripDataSignature="AMtx7mjX3bw8hWYhwDRHjopu71oozEId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mo-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Arim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Arimo-bold.fntdata"/><Relationship Id="rId16" Type="http://schemas.openxmlformats.org/officeDocument/2006/relationships/slide" Target="slides/slide11.xml"/><Relationship Id="rId38" Type="http://schemas.openxmlformats.org/officeDocument/2006/relationships/font" Target="fonts/Arim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8739d50f4_1_20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278739d50f4_1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cd9f146fa_0_254: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274" name="Google Shape;274;g2fcd9f146fa_0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fcd9f146fa_0_266: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283" name="Google Shape;283;g2fcd9f146fa_0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fcd9f146fa_0_286: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291" name="Google Shape;291;g2fcd9f146fa_0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fcd9f146fa_0_297: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299" name="Google Shape;299;g2fcd9f146fa_0_2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fcd9f146fa_0_320: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307" name="Google Shape;307;g2fcd9f146fa_0_3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fcd9f146fa_0_333: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317" name="Google Shape;317;g2fcd9f146fa_0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fcd9f146fa_0_345: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327" name="Google Shape;327;g2fcd9f146fa_0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fcd9f146fa_0_356: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338" name="Google Shape;338;g2fcd9f146fa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fcd9f146fa_0_369: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346" name="Google Shape;346;g2fcd9f146fa_0_3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fcd9f146fa_0_382: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356" name="Google Shape;356;g2fcd9f146fa_0_3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8739d50f4_1_212: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02" name="Google Shape;102;g278739d50f4_1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fcd9f146fa_0_394: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366" name="Google Shape;366;g2fcd9f146fa_0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fcd9f146fa_0_403: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374" name="Google Shape;374;g2fcd9f146fa_0_4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fcd9f146fa_0_418: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384" name="Google Shape;384;g2fcd9f146fa_0_4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fcd9f146fa_0_429: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394" name="Google Shape;394;g2fcd9f146fa_0_4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fcd9f146fa_0_441: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404" name="Google Shape;404;g2fcd9f146fa_0_4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fcd9f146fa_0_455: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414" name="Google Shape;414;g2fcd9f146fa_0_4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fcd9f146fa_0_470: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427" name="Google Shape;427;g2fcd9f146fa_0_4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fcd9f146fa_0_486: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442" name="Google Shape;442;g2fcd9f146fa_0_4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fcd9f146fa_0_502: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454" name="Google Shape;454;g2fcd9f146fa_0_5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fcd9f146fa_0_523: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465" name="Google Shape;465;g2fcd9f146fa_0_5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ef3226b0ee_0_1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Without further adieu, Let</a:t>
            </a:r>
            <a:r>
              <a:rPr lang="en-US" sz="1800">
                <a:latin typeface="Arial"/>
                <a:ea typeface="Arial"/>
                <a:cs typeface="Arial"/>
                <a:sym typeface="Arial"/>
              </a:rPr>
              <a:t>’</a:t>
            </a:r>
            <a:r>
              <a:rPr lang="en-US" sz="1800"/>
              <a:t>s look at the course introduction so that you will know what you are going to learn.</a:t>
            </a: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11" name="Google Shape;111;g2ef3226b0ee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fcd9f146fa_0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Without further adieu, Let</a:t>
            </a:r>
            <a:r>
              <a:rPr lang="en-US" sz="1800">
                <a:latin typeface="Arial"/>
                <a:ea typeface="Arial"/>
                <a:cs typeface="Arial"/>
                <a:sym typeface="Arial"/>
              </a:rPr>
              <a:t>’</a:t>
            </a:r>
            <a:r>
              <a:rPr lang="en-US" sz="1800"/>
              <a:t>s look at the course introduction so that you will know what you are going to learn.</a:t>
            </a: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476" name="Google Shape;476;g2fcd9f146fa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fcd9f146fa_0_97: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536" name="Google Shape;536;g2fcd9f146fa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ef3226b0ee_0_439: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543" name="Google Shape;543;g2ef3226b0ee_0_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cd9f146fa_0_0: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71" name="Google Shape;171;g2fcd9f146f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8739d50f4_1_492: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81" name="Google Shape;181;g278739d50f4_1_4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f3226b0ee_0_432: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91" name="Google Shape;191;g2ef3226b0ee_0_4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cd9f146fa_0_108: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199" name="Google Shape;199;g2fcd9f146fa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cd9f146fa_0_1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1100"/>
              <a:buFont typeface="Arial"/>
              <a:buNone/>
            </a:pPr>
            <a:r>
              <a:rPr lang="en-US" sz="1800"/>
              <a:t>Without further adieu, Let</a:t>
            </a:r>
            <a:r>
              <a:rPr lang="en-US" sz="1800">
                <a:latin typeface="Arial"/>
                <a:ea typeface="Arial"/>
                <a:cs typeface="Arial"/>
                <a:sym typeface="Arial"/>
              </a:rPr>
              <a:t>’</a:t>
            </a:r>
            <a:r>
              <a:rPr lang="en-US" sz="1800"/>
              <a:t>s look at the course introduction so that you will know what you are going to learn.</a:t>
            </a: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206" name="Google Shape;206;g2fcd9f146fa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fcd9f146fa_0_120:notes"/>
          <p:cNvSpPr txBox="1"/>
          <p:nvPr>
            <p:ph idx="1" type="body"/>
          </p:nvPr>
        </p:nvSpPr>
        <p:spPr>
          <a:xfrm>
            <a:off x="685800" y="4400550"/>
            <a:ext cx="5486400" cy="3600600"/>
          </a:xfrm>
          <a:prstGeom prst="rect">
            <a:avLst/>
          </a:prstGeom>
          <a:noFill/>
          <a:ln>
            <a:noFill/>
          </a:ln>
        </p:spPr>
        <p:txBody>
          <a:bodyPr anchorCtr="0" anchor="t" bIns="53750" lIns="107525" spcFirstLastPara="1" rIns="107525" wrap="square" tIns="53750">
            <a:noAutofit/>
          </a:bodyPr>
          <a:lstStyle/>
          <a:p>
            <a:pPr indent="0" lvl="0" marL="0" rtl="0" algn="l">
              <a:lnSpc>
                <a:spcPct val="100000"/>
              </a:lnSpc>
              <a:spcBef>
                <a:spcPts val="0"/>
              </a:spcBef>
              <a:spcAft>
                <a:spcPts val="0"/>
              </a:spcAft>
              <a:buSzPts val="1600"/>
              <a:buNone/>
            </a:pPr>
            <a:r>
              <a:t/>
            </a:r>
            <a:endParaRPr/>
          </a:p>
        </p:txBody>
      </p:sp>
      <p:sp>
        <p:nvSpPr>
          <p:cNvPr id="266" name="Google Shape;266;g2fcd9f146fa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 name="Shape 9"/>
        <p:cNvGrpSpPr/>
        <p:nvPr/>
      </p:nvGrpSpPr>
      <p:grpSpPr>
        <a:xfrm>
          <a:off x="0" y="0"/>
          <a:ext cx="0" cy="0"/>
          <a:chOff x="0" y="0"/>
          <a:chExt cx="0" cy="0"/>
        </a:xfrm>
      </p:grpSpPr>
      <p:sp>
        <p:nvSpPr>
          <p:cNvPr id="10" name="Google Shape;10;g2f89ddf9cc5_0_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1" name="Google Shape;11;g2f89ddf9cc5_0_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 name="Google Shape;12;g2f89ddf9cc5_0_4"/>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6" name="Shape 46"/>
        <p:cNvGrpSpPr/>
        <p:nvPr/>
      </p:nvGrpSpPr>
      <p:grpSpPr>
        <a:xfrm>
          <a:off x="0" y="0"/>
          <a:ext cx="0" cy="0"/>
          <a:chOff x="0" y="0"/>
          <a:chExt cx="0" cy="0"/>
        </a:xfrm>
      </p:grpSpPr>
      <p:sp>
        <p:nvSpPr>
          <p:cNvPr id="47" name="Google Shape;47;g2f89ddf9cc5_0_41"/>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48" name="Google Shape;48;g2f89ddf9cc5_0_41"/>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algn="ctr">
              <a:lnSpc>
                <a:spcPct val="90000"/>
              </a:lnSpc>
              <a:spcBef>
                <a:spcPts val="7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49" name="Google Shape;49;g2f89ddf9cc5_0_41"/>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g2f89ddf9cc5_0_45"/>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2" name="Google Shape;52;g2f89ddf9cc5_0_45"/>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00"/>
              </a:spcBef>
              <a:spcAft>
                <a:spcPts val="0"/>
              </a:spcAft>
              <a:buClr>
                <a:srgbClr val="909297"/>
              </a:buClr>
              <a:buSzPts val="1800"/>
              <a:buNone/>
              <a:defRPr sz="1800">
                <a:solidFill>
                  <a:srgbClr val="909297"/>
                </a:solidFill>
              </a:defRPr>
            </a:lvl1pPr>
            <a:lvl2pPr indent="-228600" lvl="1" marL="914400" algn="l">
              <a:lnSpc>
                <a:spcPct val="90000"/>
              </a:lnSpc>
              <a:spcBef>
                <a:spcPts val="400"/>
              </a:spcBef>
              <a:spcAft>
                <a:spcPts val="0"/>
              </a:spcAft>
              <a:buClr>
                <a:srgbClr val="909297"/>
              </a:buClr>
              <a:buSzPts val="1500"/>
              <a:buNone/>
              <a:defRPr sz="1500">
                <a:solidFill>
                  <a:srgbClr val="909297"/>
                </a:solidFill>
              </a:defRPr>
            </a:lvl2pPr>
            <a:lvl3pPr indent="-228600" lvl="2" marL="1371600" algn="l">
              <a:lnSpc>
                <a:spcPct val="90000"/>
              </a:lnSpc>
              <a:spcBef>
                <a:spcPts val="400"/>
              </a:spcBef>
              <a:spcAft>
                <a:spcPts val="0"/>
              </a:spcAft>
              <a:buClr>
                <a:srgbClr val="909297"/>
              </a:buClr>
              <a:buSzPts val="1400"/>
              <a:buNone/>
              <a:defRPr sz="1400">
                <a:solidFill>
                  <a:srgbClr val="909297"/>
                </a:solidFill>
              </a:defRPr>
            </a:lvl3pPr>
            <a:lvl4pPr indent="-228600" lvl="3" marL="1828800" algn="l">
              <a:lnSpc>
                <a:spcPct val="90000"/>
              </a:lnSpc>
              <a:spcBef>
                <a:spcPts val="400"/>
              </a:spcBef>
              <a:spcAft>
                <a:spcPts val="0"/>
              </a:spcAft>
              <a:buClr>
                <a:srgbClr val="909297"/>
              </a:buClr>
              <a:buSzPts val="1200"/>
              <a:buNone/>
              <a:defRPr sz="1200">
                <a:solidFill>
                  <a:srgbClr val="909297"/>
                </a:solidFill>
              </a:defRPr>
            </a:lvl4pPr>
            <a:lvl5pPr indent="-228600" lvl="4" marL="2286000" algn="l">
              <a:lnSpc>
                <a:spcPct val="90000"/>
              </a:lnSpc>
              <a:spcBef>
                <a:spcPts val="400"/>
              </a:spcBef>
              <a:spcAft>
                <a:spcPts val="0"/>
              </a:spcAft>
              <a:buClr>
                <a:srgbClr val="909297"/>
              </a:buClr>
              <a:buSzPts val="1200"/>
              <a:buNone/>
              <a:defRPr sz="1200">
                <a:solidFill>
                  <a:srgbClr val="909297"/>
                </a:solidFill>
              </a:defRPr>
            </a:lvl5pPr>
            <a:lvl6pPr indent="-228600" lvl="5" marL="2743200" algn="l">
              <a:lnSpc>
                <a:spcPct val="90000"/>
              </a:lnSpc>
              <a:spcBef>
                <a:spcPts val="400"/>
              </a:spcBef>
              <a:spcAft>
                <a:spcPts val="0"/>
              </a:spcAft>
              <a:buClr>
                <a:srgbClr val="909297"/>
              </a:buClr>
              <a:buSzPts val="1200"/>
              <a:buNone/>
              <a:defRPr sz="1200">
                <a:solidFill>
                  <a:srgbClr val="909297"/>
                </a:solidFill>
              </a:defRPr>
            </a:lvl6pPr>
            <a:lvl7pPr indent="-228600" lvl="6" marL="3200400" algn="l">
              <a:lnSpc>
                <a:spcPct val="90000"/>
              </a:lnSpc>
              <a:spcBef>
                <a:spcPts val="400"/>
              </a:spcBef>
              <a:spcAft>
                <a:spcPts val="0"/>
              </a:spcAft>
              <a:buClr>
                <a:srgbClr val="909297"/>
              </a:buClr>
              <a:buSzPts val="1200"/>
              <a:buNone/>
              <a:defRPr sz="1200">
                <a:solidFill>
                  <a:srgbClr val="909297"/>
                </a:solidFill>
              </a:defRPr>
            </a:lvl7pPr>
            <a:lvl8pPr indent="-228600" lvl="7" marL="3657600" algn="l">
              <a:lnSpc>
                <a:spcPct val="90000"/>
              </a:lnSpc>
              <a:spcBef>
                <a:spcPts val="400"/>
              </a:spcBef>
              <a:spcAft>
                <a:spcPts val="0"/>
              </a:spcAft>
              <a:buClr>
                <a:srgbClr val="909297"/>
              </a:buClr>
              <a:buSzPts val="1200"/>
              <a:buNone/>
              <a:defRPr sz="1200">
                <a:solidFill>
                  <a:srgbClr val="909297"/>
                </a:solidFill>
              </a:defRPr>
            </a:lvl8pPr>
            <a:lvl9pPr indent="-228600" lvl="8" marL="4114800" algn="l">
              <a:lnSpc>
                <a:spcPct val="90000"/>
              </a:lnSpc>
              <a:spcBef>
                <a:spcPts val="400"/>
              </a:spcBef>
              <a:spcAft>
                <a:spcPts val="0"/>
              </a:spcAft>
              <a:buClr>
                <a:srgbClr val="909297"/>
              </a:buClr>
              <a:buSzPts val="1200"/>
              <a:buNone/>
              <a:defRPr sz="1200">
                <a:solidFill>
                  <a:srgbClr val="909297"/>
                </a:solidFill>
              </a:defRPr>
            </a:lvl9pPr>
          </a:lstStyle>
          <a:p/>
        </p:txBody>
      </p:sp>
      <p:sp>
        <p:nvSpPr>
          <p:cNvPr id="53" name="Google Shape;53;g2f89ddf9cc5_0_45"/>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54" name="Google Shape;54;g2f89ddf9cc5_0_45"/>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55" name="Google Shape;55;g2f89ddf9cc5_0_45"/>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g2f89ddf9cc5_0_51"/>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58" name="Google Shape;58;g2f89ddf9cc5_0_51"/>
          <p:cNvSpPr txBox="1"/>
          <p:nvPr>
            <p:ph idx="1" type="body"/>
          </p:nvPr>
        </p:nvSpPr>
        <p:spPr>
          <a:xfrm>
            <a:off x="629841" y="1260872"/>
            <a:ext cx="3868500" cy="6177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7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9" name="Google Shape;59;g2f89ddf9cc5_0_51"/>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0" name="Google Shape;60;g2f89ddf9cc5_0_51"/>
          <p:cNvSpPr txBox="1"/>
          <p:nvPr>
            <p:ph idx="3" type="body"/>
          </p:nvPr>
        </p:nvSpPr>
        <p:spPr>
          <a:xfrm>
            <a:off x="4629150" y="1260872"/>
            <a:ext cx="3887400" cy="6177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7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1" name="Google Shape;61;g2f89ddf9cc5_0_51"/>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g2f89ddf9cc5_0_51"/>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63" name="Google Shape;63;g2f89ddf9cc5_0_51"/>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64" name="Google Shape;64;g2f89ddf9cc5_0_51"/>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g2f89ddf9cc5_0_60"/>
          <p:cNvSpPr txBox="1"/>
          <p:nvPr>
            <p:ph type="title"/>
          </p:nvPr>
        </p:nvSpPr>
        <p:spPr>
          <a:xfrm>
            <a:off x="629841" y="342900"/>
            <a:ext cx="2949000" cy="12000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67" name="Google Shape;67;g2f89ddf9cc5_0_6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7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8" name="Google Shape;68;g2f89ddf9cc5_0_60"/>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000"/>
              <a:buNone/>
              <a:defRPr sz="10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69" name="Google Shape;69;g2f89ddf9cc5_0_6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70" name="Google Shape;70;g2f89ddf9cc5_0_6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71" name="Google Shape;71;g2f89ddf9cc5_0_60"/>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g2f89ddf9cc5_0_67"/>
          <p:cNvSpPr txBox="1"/>
          <p:nvPr>
            <p:ph type="title"/>
          </p:nvPr>
        </p:nvSpPr>
        <p:spPr>
          <a:xfrm>
            <a:off x="629841" y="342900"/>
            <a:ext cx="2949000" cy="1200000"/>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2400"/>
              <a:buFont typeface="Arial"/>
              <a:buNone/>
              <a:defRPr sz="2400"/>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74" name="Google Shape;74;g2f89ddf9cc5_0_67"/>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algn="l">
              <a:lnSpc>
                <a:spcPct val="90000"/>
              </a:lnSpc>
              <a:spcBef>
                <a:spcPts val="7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2pPr>
            <a:lvl3pPr lvl="2" marR="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4pPr>
            <a:lvl5pPr lvl="4"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5pPr>
            <a:lvl6pPr lvl="5"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75" name="Google Shape;75;g2f89ddf9cc5_0_67"/>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7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000"/>
              <a:buNone/>
              <a:defRPr sz="10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90000"/>
              </a:lnSpc>
              <a:spcBef>
                <a:spcPts val="400"/>
              </a:spcBef>
              <a:spcAft>
                <a:spcPts val="0"/>
              </a:spcAft>
              <a:buClr>
                <a:schemeClr val="dk1"/>
              </a:buClr>
              <a:buSzPts val="700"/>
              <a:buNone/>
              <a:defRPr sz="700"/>
            </a:lvl6pPr>
            <a:lvl7pPr indent="-228600" lvl="6" marL="3200400" algn="l">
              <a:lnSpc>
                <a:spcPct val="90000"/>
              </a:lnSpc>
              <a:spcBef>
                <a:spcPts val="400"/>
              </a:spcBef>
              <a:spcAft>
                <a:spcPts val="0"/>
              </a:spcAft>
              <a:buClr>
                <a:schemeClr val="dk1"/>
              </a:buClr>
              <a:buSzPts val="700"/>
              <a:buNone/>
              <a:defRPr sz="700"/>
            </a:lvl7pPr>
            <a:lvl8pPr indent="-228600" lvl="7" marL="3657600" algn="l">
              <a:lnSpc>
                <a:spcPct val="90000"/>
              </a:lnSpc>
              <a:spcBef>
                <a:spcPts val="400"/>
              </a:spcBef>
              <a:spcAft>
                <a:spcPts val="0"/>
              </a:spcAft>
              <a:buClr>
                <a:schemeClr val="dk1"/>
              </a:buClr>
              <a:buSzPts val="700"/>
              <a:buNone/>
              <a:defRPr sz="700"/>
            </a:lvl8pPr>
            <a:lvl9pPr indent="-228600" lvl="8" marL="4114800" algn="l">
              <a:lnSpc>
                <a:spcPct val="90000"/>
              </a:lnSpc>
              <a:spcBef>
                <a:spcPts val="400"/>
              </a:spcBef>
              <a:spcAft>
                <a:spcPts val="0"/>
              </a:spcAft>
              <a:buClr>
                <a:schemeClr val="dk1"/>
              </a:buClr>
              <a:buSzPts val="700"/>
              <a:buNone/>
              <a:defRPr sz="700"/>
            </a:lvl9pPr>
          </a:lstStyle>
          <a:p/>
        </p:txBody>
      </p:sp>
      <p:sp>
        <p:nvSpPr>
          <p:cNvPr id="76" name="Google Shape;76;g2f89ddf9cc5_0_6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77" name="Google Shape;77;g2f89ddf9cc5_0_6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78" name="Google Shape;78;g2f89ddf9cc5_0_67"/>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g2f89ddf9cc5_0_7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81" name="Google Shape;81;g2f89ddf9cc5_0_7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g2f89ddf9cc5_0_74"/>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83" name="Google Shape;83;g2f89ddf9cc5_0_74"/>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84" name="Google Shape;84;g2f89ddf9cc5_0_74"/>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g2f89ddf9cc5_0_80"/>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87" name="Google Shape;87;g2f89ddf9cc5_0_80"/>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g2f89ddf9cc5_0_8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89" name="Google Shape;89;g2f89ddf9cc5_0_8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sz="1400">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90" name="Google Shape;90;g2f89ddf9cc5_0_80"/>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 name="Shape 13"/>
        <p:cNvGrpSpPr/>
        <p:nvPr/>
      </p:nvGrpSpPr>
      <p:grpSpPr>
        <a:xfrm>
          <a:off x="0" y="0"/>
          <a:ext cx="0" cy="0"/>
          <a:chOff x="0" y="0"/>
          <a:chExt cx="0" cy="0"/>
        </a:xfrm>
      </p:grpSpPr>
      <p:sp>
        <p:nvSpPr>
          <p:cNvPr id="14" name="Google Shape;14;g2f89ddf9cc5_0_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5" name="Google Shape;15;g2f89ddf9cc5_0_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 name="Google Shape;16;g2f89ddf9cc5_0_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7" name="Google Shape;17;g2f89ddf9cc5_0_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8" name="Google Shape;18;g2f89ddf9cc5_0_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19" name="Google Shape;19;g2f89ddf9cc5_0_8"/>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
        <p:nvSpPr>
          <p:cNvPr id="21" name="Google Shape;21;g2f89ddf9cc5_0_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2" name="Google Shape;22;g2f89ddf9cc5_0_15"/>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g2f89ddf9cc5_0_15"/>
          <p:cNvSpPr txBox="1"/>
          <p:nvPr>
            <p:ph idx="1" type="body"/>
          </p:nvPr>
        </p:nvSpPr>
        <p:spPr>
          <a:xfrm>
            <a:off x="498436"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 name="Google Shape;24;g2f89ddf9cc5_0_15"/>
          <p:cNvSpPr txBox="1"/>
          <p:nvPr>
            <p:ph idx="2" type="body"/>
          </p:nvPr>
        </p:nvSpPr>
        <p:spPr>
          <a:xfrm>
            <a:off x="3240188"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5" name="Google Shape;25;g2f89ddf9cc5_0_15"/>
          <p:cNvSpPr txBox="1"/>
          <p:nvPr>
            <p:ph idx="3" type="body"/>
          </p:nvPr>
        </p:nvSpPr>
        <p:spPr>
          <a:xfrm>
            <a:off x="5981941" y="1369219"/>
            <a:ext cx="26385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7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6" name="Shape 26"/>
        <p:cNvGrpSpPr/>
        <p:nvPr/>
      </p:nvGrpSpPr>
      <p:grpSpPr>
        <a:xfrm>
          <a:off x="0" y="0"/>
          <a:ext cx="0" cy="0"/>
          <a:chOff x="0" y="0"/>
          <a:chExt cx="0" cy="0"/>
        </a:xfrm>
      </p:grpSpPr>
      <p:sp>
        <p:nvSpPr>
          <p:cNvPr id="27" name="Google Shape;27;g2f89ddf9cc5_0_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28" name="Google Shape;28;g2f89ddf9cc5_0_21"/>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g2f89ddf9cc5_0_21"/>
          <p:cNvSpPr txBox="1"/>
          <p:nvPr>
            <p:ph idx="1" type="body"/>
          </p:nvPr>
        </p:nvSpPr>
        <p:spPr>
          <a:xfrm>
            <a:off x="894878" y="1465858"/>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0" name="Google Shape;30;g2f89ddf9cc5_0_21"/>
          <p:cNvSpPr txBox="1"/>
          <p:nvPr>
            <p:ph idx="2" type="body"/>
          </p:nvPr>
        </p:nvSpPr>
        <p:spPr>
          <a:xfrm>
            <a:off x="3636631" y="1465858"/>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 name="Google Shape;31;g2f89ddf9cc5_0_21"/>
          <p:cNvSpPr txBox="1"/>
          <p:nvPr>
            <p:ph idx="3" type="body"/>
          </p:nvPr>
        </p:nvSpPr>
        <p:spPr>
          <a:xfrm>
            <a:off x="6378383" y="1465858"/>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2" name="Google Shape;32;g2f89ddf9cc5_0_21"/>
          <p:cNvSpPr txBox="1"/>
          <p:nvPr>
            <p:ph idx="4" type="body"/>
          </p:nvPr>
        </p:nvSpPr>
        <p:spPr>
          <a:xfrm>
            <a:off x="894878" y="3088060"/>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3" name="Google Shape;33;g2f89ddf9cc5_0_21"/>
          <p:cNvSpPr txBox="1"/>
          <p:nvPr>
            <p:ph idx="5" type="body"/>
          </p:nvPr>
        </p:nvSpPr>
        <p:spPr>
          <a:xfrm>
            <a:off x="3636631" y="3088060"/>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4" name="Google Shape;34;g2f89ddf9cc5_0_21"/>
          <p:cNvSpPr txBox="1"/>
          <p:nvPr>
            <p:ph idx="6" type="body"/>
          </p:nvPr>
        </p:nvSpPr>
        <p:spPr>
          <a:xfrm>
            <a:off x="6378383" y="3088060"/>
            <a:ext cx="2137200" cy="1382700"/>
          </a:xfrm>
          <a:prstGeom prst="rect">
            <a:avLst/>
          </a:prstGeom>
          <a:noFill/>
          <a:ln>
            <a:noFill/>
          </a:ln>
        </p:spPr>
        <p:txBody>
          <a:bodyPr anchorCtr="0" anchor="t" bIns="34275" lIns="68575" spcFirstLastPara="1" rIns="68575" wrap="square" tIns="34275">
            <a:noAutofit/>
          </a:bodyPr>
          <a:lstStyle>
            <a:lvl1pPr indent="-292100" lvl="0" marL="457200" algn="l">
              <a:lnSpc>
                <a:spcPct val="90000"/>
              </a:lnSpc>
              <a:spcBef>
                <a:spcPts val="700"/>
              </a:spcBef>
              <a:spcAft>
                <a:spcPts val="0"/>
              </a:spcAft>
              <a:buClr>
                <a:schemeClr val="dk1"/>
              </a:buClr>
              <a:buSzPts val="1000"/>
              <a:buChar char="•"/>
              <a:defRPr sz="1000"/>
            </a:lvl1pPr>
            <a:lvl2pPr indent="-292100" lvl="1" marL="914400" algn="l">
              <a:lnSpc>
                <a:spcPct val="90000"/>
              </a:lnSpc>
              <a:spcBef>
                <a:spcPts val="400"/>
              </a:spcBef>
              <a:spcAft>
                <a:spcPts val="0"/>
              </a:spcAft>
              <a:buClr>
                <a:schemeClr val="dk1"/>
              </a:buClr>
              <a:buSzPts val="1000"/>
              <a:buChar char="•"/>
              <a:defRPr sz="1000"/>
            </a:lvl2pPr>
            <a:lvl3pPr indent="-292100" lvl="2" marL="1371600" algn="l">
              <a:lnSpc>
                <a:spcPct val="90000"/>
              </a:lnSpc>
              <a:spcBef>
                <a:spcPts val="400"/>
              </a:spcBef>
              <a:spcAft>
                <a:spcPts val="0"/>
              </a:spcAft>
              <a:buClr>
                <a:schemeClr val="dk1"/>
              </a:buClr>
              <a:buSzPts val="1000"/>
              <a:buChar char="•"/>
              <a:defRPr sz="1000"/>
            </a:lvl3pPr>
            <a:lvl4pPr indent="-292100" lvl="3" marL="1828800" algn="l">
              <a:lnSpc>
                <a:spcPct val="90000"/>
              </a:lnSpc>
              <a:spcBef>
                <a:spcPts val="400"/>
              </a:spcBef>
              <a:spcAft>
                <a:spcPts val="0"/>
              </a:spcAft>
              <a:buClr>
                <a:schemeClr val="dk1"/>
              </a:buClr>
              <a:buSzPts val="1000"/>
              <a:buChar char="•"/>
              <a:defRPr sz="1000"/>
            </a:lvl4pPr>
            <a:lvl5pPr indent="-292100" lvl="4" marL="2286000" algn="l">
              <a:lnSpc>
                <a:spcPct val="90000"/>
              </a:lnSpc>
              <a:spcBef>
                <a:spcPts val="400"/>
              </a:spcBef>
              <a:spcAft>
                <a:spcPts val="0"/>
              </a:spcAft>
              <a:buClr>
                <a:schemeClr val="dk1"/>
              </a:buClr>
              <a:buSzPts val="1000"/>
              <a:buChar char="•"/>
              <a:defRPr sz="10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g2f89ddf9cc5_0_3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ctr">
              <a:lnSpc>
                <a:spcPct val="90000"/>
              </a:lnSpc>
              <a:spcBef>
                <a:spcPts val="0"/>
              </a:spcBef>
              <a:spcAft>
                <a:spcPts val="0"/>
              </a:spcAft>
              <a:buClr>
                <a:schemeClr val="dk1"/>
              </a:buClr>
              <a:buSzPts val="1400"/>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37" name="Google Shape;37;g2f89ddf9cc5_0_30"/>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38" name="Google Shape;38;g2f89ddf9cc5_0_30"/>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1pPr>
            <a:lvl2pPr lvl="1"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000"/>
              <a:buNone/>
              <a:defRPr b="0" i="0" sz="1400" u="none" cap="none" strike="noStrike">
                <a:solidFill>
                  <a:schemeClr val="dk1"/>
                </a:solidFill>
                <a:latin typeface="Calibri"/>
                <a:ea typeface="Calibri"/>
                <a:cs typeface="Calibri"/>
                <a:sym typeface="Calibri"/>
              </a:defRPr>
            </a:lvl9pPr>
          </a:lstStyle>
          <a:p/>
        </p:txBody>
      </p:sp>
      <p:sp>
        <p:nvSpPr>
          <p:cNvPr id="39" name="Google Shape;39;g2f89ddf9cc5_0_30"/>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spTree>
      <p:nvGrpSpPr>
        <p:cNvPr id="41" name="Shape 41"/>
        <p:cNvGrpSpPr/>
        <p:nvPr/>
      </p:nvGrpSpPr>
      <p:grpSpPr>
        <a:xfrm>
          <a:off x="0" y="0"/>
          <a:ext cx="0" cy="0"/>
          <a:chOff x="0" y="0"/>
          <a:chExt cx="0" cy="0"/>
        </a:xfrm>
      </p:grpSpPr>
      <p:sp>
        <p:nvSpPr>
          <p:cNvPr id="42" name="Google Shape;42;g2f89ddf9cc5_0_36"/>
          <p:cNvSpPr txBox="1"/>
          <p:nvPr>
            <p:ph idx="12" type="sldNum"/>
          </p:nvPr>
        </p:nvSpPr>
        <p:spPr>
          <a:xfrm>
            <a:off x="109075" y="146024"/>
            <a:ext cx="1807200" cy="1252800"/>
          </a:xfrm>
          <a:prstGeom prst="rect">
            <a:avLst/>
          </a:prstGeom>
          <a:noFill/>
          <a:ln>
            <a:noFill/>
          </a:ln>
        </p:spPr>
        <p:txBody>
          <a:bodyPr anchorCtr="0" anchor="t" bIns="68575" lIns="68575" spcFirstLastPara="1" rIns="68575" wrap="square" tIns="68575">
            <a:noAutofit/>
          </a:bodyPr>
          <a:lstStyle>
            <a:lvl1pPr indent="0" lvl="0" marL="0" algn="l">
              <a:buClr>
                <a:schemeClr val="accent3"/>
              </a:buClr>
              <a:buSzPts val="900"/>
              <a:buFont typeface="Arial"/>
              <a:buNone/>
              <a:defRPr b="0" i="0" sz="900" u="none" cap="none" strike="noStrike">
                <a:solidFill>
                  <a:schemeClr val="accent3"/>
                </a:solidFill>
                <a:latin typeface="Arial"/>
                <a:ea typeface="Arial"/>
                <a:cs typeface="Arial"/>
                <a:sym typeface="Arial"/>
              </a:defRPr>
            </a:lvl1pPr>
            <a:lvl2pPr indent="0" lvl="1" marL="0" algn="l">
              <a:buClr>
                <a:schemeClr val="accent3"/>
              </a:buClr>
              <a:buSzPts val="900"/>
              <a:buFont typeface="Arial"/>
              <a:buNone/>
              <a:defRPr b="0" i="0" sz="900" u="none" cap="none" strike="noStrike">
                <a:solidFill>
                  <a:schemeClr val="accent3"/>
                </a:solidFill>
                <a:latin typeface="Arial"/>
                <a:ea typeface="Arial"/>
                <a:cs typeface="Arial"/>
                <a:sym typeface="Arial"/>
              </a:defRPr>
            </a:lvl2pPr>
            <a:lvl3pPr indent="0" lvl="2" marL="0" algn="l">
              <a:buClr>
                <a:schemeClr val="accent3"/>
              </a:buClr>
              <a:buSzPts val="900"/>
              <a:buFont typeface="Arial"/>
              <a:buNone/>
              <a:defRPr b="0" i="0" sz="900" u="none" cap="none" strike="noStrike">
                <a:solidFill>
                  <a:schemeClr val="accent3"/>
                </a:solidFill>
                <a:latin typeface="Arial"/>
                <a:ea typeface="Arial"/>
                <a:cs typeface="Arial"/>
                <a:sym typeface="Arial"/>
              </a:defRPr>
            </a:lvl3pPr>
            <a:lvl4pPr indent="0" lvl="3" marL="0" algn="l">
              <a:buClr>
                <a:schemeClr val="accent3"/>
              </a:buClr>
              <a:buSzPts val="900"/>
              <a:buFont typeface="Arial"/>
              <a:buNone/>
              <a:defRPr b="0" i="0" sz="900" u="none" cap="none" strike="noStrike">
                <a:solidFill>
                  <a:schemeClr val="accent3"/>
                </a:solidFill>
                <a:latin typeface="Arial"/>
                <a:ea typeface="Arial"/>
                <a:cs typeface="Arial"/>
                <a:sym typeface="Arial"/>
              </a:defRPr>
            </a:lvl4pPr>
            <a:lvl5pPr indent="0" lvl="4" marL="0" algn="l">
              <a:buClr>
                <a:schemeClr val="accent3"/>
              </a:buClr>
              <a:buSzPts val="900"/>
              <a:buFont typeface="Arial"/>
              <a:buNone/>
              <a:defRPr b="0" i="0" sz="900" u="none" cap="none" strike="noStrike">
                <a:solidFill>
                  <a:schemeClr val="accent3"/>
                </a:solidFill>
                <a:latin typeface="Arial"/>
                <a:ea typeface="Arial"/>
                <a:cs typeface="Arial"/>
                <a:sym typeface="Arial"/>
              </a:defRPr>
            </a:lvl5pPr>
            <a:lvl6pPr indent="0" lvl="5" marL="0" algn="l">
              <a:buClr>
                <a:schemeClr val="accent3"/>
              </a:buClr>
              <a:buSzPts val="900"/>
              <a:buFont typeface="Arial"/>
              <a:buNone/>
              <a:defRPr b="0" i="0" sz="900" u="none" cap="none" strike="noStrike">
                <a:solidFill>
                  <a:schemeClr val="accent3"/>
                </a:solidFill>
                <a:latin typeface="Arial"/>
                <a:ea typeface="Arial"/>
                <a:cs typeface="Arial"/>
                <a:sym typeface="Arial"/>
              </a:defRPr>
            </a:lvl6pPr>
            <a:lvl7pPr indent="0" lvl="6" marL="0" algn="l">
              <a:buClr>
                <a:schemeClr val="accent3"/>
              </a:buClr>
              <a:buSzPts val="900"/>
              <a:buFont typeface="Arial"/>
              <a:buNone/>
              <a:defRPr b="0" i="0" sz="900" u="none" cap="none" strike="noStrike">
                <a:solidFill>
                  <a:schemeClr val="accent3"/>
                </a:solidFill>
                <a:latin typeface="Arial"/>
                <a:ea typeface="Arial"/>
                <a:cs typeface="Arial"/>
                <a:sym typeface="Arial"/>
              </a:defRPr>
            </a:lvl7pPr>
            <a:lvl8pPr indent="0" lvl="7" marL="0" algn="l">
              <a:buClr>
                <a:schemeClr val="accent3"/>
              </a:buClr>
              <a:buSzPts val="900"/>
              <a:buFont typeface="Arial"/>
              <a:buNone/>
              <a:defRPr b="0" i="0" sz="900" u="none" cap="none" strike="noStrike">
                <a:solidFill>
                  <a:schemeClr val="accent3"/>
                </a:solidFill>
                <a:latin typeface="Arial"/>
                <a:ea typeface="Arial"/>
                <a:cs typeface="Arial"/>
                <a:sym typeface="Arial"/>
              </a:defRPr>
            </a:lvl8pPr>
            <a:lvl9pPr indent="0" lvl="8" marL="0" algn="l">
              <a:buClr>
                <a:schemeClr val="accent3"/>
              </a:buClr>
              <a:buSzPts val="900"/>
              <a:buFont typeface="Arial"/>
              <a:buNone/>
              <a:defRPr b="0" i="0" sz="900" u="none" cap="none" strike="noStrike">
                <a:solidFill>
                  <a:schemeClr val="accent3"/>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lor">
  <p:cSld name="Blank color">
    <p:bg>
      <p:bgPr>
        <a:solidFill>
          <a:schemeClr val="accent1"/>
        </a:solidFill>
      </p:bgPr>
    </p:bg>
    <p:spTree>
      <p:nvGrpSpPr>
        <p:cNvPr id="43" name="Shape 43"/>
        <p:cNvGrpSpPr/>
        <p:nvPr/>
      </p:nvGrpSpPr>
      <p:grpSpPr>
        <a:xfrm>
          <a:off x="0" y="0"/>
          <a:ext cx="0" cy="0"/>
          <a:chOff x="0" y="0"/>
          <a:chExt cx="0" cy="0"/>
        </a:xfrm>
      </p:grpSpPr>
      <p:sp>
        <p:nvSpPr>
          <p:cNvPr id="44" name="Google Shape;44;g2f89ddf9cc5_0_38"/>
          <p:cNvSpPr txBox="1"/>
          <p:nvPr>
            <p:ph idx="12" type="sldNum"/>
          </p:nvPr>
        </p:nvSpPr>
        <p:spPr>
          <a:xfrm>
            <a:off x="109075" y="146024"/>
            <a:ext cx="1807200" cy="1252800"/>
          </a:xfrm>
          <a:prstGeom prst="rect">
            <a:avLst/>
          </a:prstGeom>
          <a:noFill/>
          <a:ln>
            <a:noFill/>
          </a:ln>
        </p:spPr>
        <p:txBody>
          <a:bodyPr anchorCtr="0" anchor="t" bIns="68575" lIns="68575" spcFirstLastPara="1" rIns="68575" wrap="square" tIns="68575">
            <a:noAutofit/>
          </a:bodyPr>
          <a:lstStyle>
            <a:lvl1pPr indent="0" lvl="0" marL="0" algn="l">
              <a:buClr>
                <a:srgbClr val="909297"/>
              </a:buClr>
              <a:buSzPts val="900"/>
              <a:buFont typeface="Arial"/>
              <a:buNone/>
              <a:defRPr sz="900">
                <a:solidFill>
                  <a:srgbClr val="909297"/>
                </a:solidFill>
                <a:latin typeface="Arial"/>
                <a:ea typeface="Arial"/>
                <a:cs typeface="Arial"/>
                <a:sym typeface="Arial"/>
              </a:defRPr>
            </a:lvl1pPr>
            <a:lvl2pPr indent="0" lvl="1" marL="0" algn="l">
              <a:buClr>
                <a:srgbClr val="909297"/>
              </a:buClr>
              <a:buSzPts val="900"/>
              <a:buFont typeface="Arial"/>
              <a:buNone/>
              <a:defRPr sz="900">
                <a:solidFill>
                  <a:srgbClr val="909297"/>
                </a:solidFill>
                <a:latin typeface="Arial"/>
                <a:ea typeface="Arial"/>
                <a:cs typeface="Arial"/>
                <a:sym typeface="Arial"/>
              </a:defRPr>
            </a:lvl2pPr>
            <a:lvl3pPr indent="0" lvl="2" marL="0" algn="l">
              <a:buClr>
                <a:srgbClr val="909297"/>
              </a:buClr>
              <a:buSzPts val="900"/>
              <a:buFont typeface="Arial"/>
              <a:buNone/>
              <a:defRPr sz="900">
                <a:solidFill>
                  <a:srgbClr val="909297"/>
                </a:solidFill>
                <a:latin typeface="Arial"/>
                <a:ea typeface="Arial"/>
                <a:cs typeface="Arial"/>
                <a:sym typeface="Arial"/>
              </a:defRPr>
            </a:lvl3pPr>
            <a:lvl4pPr indent="0" lvl="3" marL="0" algn="l">
              <a:buClr>
                <a:srgbClr val="909297"/>
              </a:buClr>
              <a:buSzPts val="900"/>
              <a:buFont typeface="Arial"/>
              <a:buNone/>
              <a:defRPr sz="900">
                <a:solidFill>
                  <a:srgbClr val="909297"/>
                </a:solidFill>
                <a:latin typeface="Arial"/>
                <a:ea typeface="Arial"/>
                <a:cs typeface="Arial"/>
                <a:sym typeface="Arial"/>
              </a:defRPr>
            </a:lvl4pPr>
            <a:lvl5pPr indent="0" lvl="4" marL="0" algn="l">
              <a:buClr>
                <a:srgbClr val="909297"/>
              </a:buClr>
              <a:buSzPts val="900"/>
              <a:buFont typeface="Arial"/>
              <a:buNone/>
              <a:defRPr sz="900">
                <a:solidFill>
                  <a:srgbClr val="909297"/>
                </a:solidFill>
                <a:latin typeface="Arial"/>
                <a:ea typeface="Arial"/>
                <a:cs typeface="Arial"/>
                <a:sym typeface="Arial"/>
              </a:defRPr>
            </a:lvl5pPr>
            <a:lvl6pPr indent="0" lvl="5" marL="0" algn="l">
              <a:buClr>
                <a:srgbClr val="909297"/>
              </a:buClr>
              <a:buSzPts val="900"/>
              <a:buFont typeface="Arial"/>
              <a:buNone/>
              <a:defRPr sz="900">
                <a:solidFill>
                  <a:srgbClr val="909297"/>
                </a:solidFill>
                <a:latin typeface="Arial"/>
                <a:ea typeface="Arial"/>
                <a:cs typeface="Arial"/>
                <a:sym typeface="Arial"/>
              </a:defRPr>
            </a:lvl6pPr>
            <a:lvl7pPr indent="0" lvl="6" marL="0" algn="l">
              <a:buClr>
                <a:srgbClr val="909297"/>
              </a:buClr>
              <a:buSzPts val="900"/>
              <a:buFont typeface="Arial"/>
              <a:buNone/>
              <a:defRPr sz="900">
                <a:solidFill>
                  <a:srgbClr val="909297"/>
                </a:solidFill>
                <a:latin typeface="Arial"/>
                <a:ea typeface="Arial"/>
                <a:cs typeface="Arial"/>
                <a:sym typeface="Arial"/>
              </a:defRPr>
            </a:lvl7pPr>
            <a:lvl8pPr indent="0" lvl="7" marL="0" algn="l">
              <a:buClr>
                <a:srgbClr val="909297"/>
              </a:buClr>
              <a:buSzPts val="900"/>
              <a:buFont typeface="Arial"/>
              <a:buNone/>
              <a:defRPr sz="900">
                <a:solidFill>
                  <a:srgbClr val="909297"/>
                </a:solidFill>
                <a:latin typeface="Arial"/>
                <a:ea typeface="Arial"/>
                <a:cs typeface="Arial"/>
                <a:sym typeface="Arial"/>
              </a:defRPr>
            </a:lvl8pPr>
            <a:lvl9pPr indent="0" lvl="8" marL="0" algn="l">
              <a:buClr>
                <a:srgbClr val="909297"/>
              </a:buClr>
              <a:buSzPts val="900"/>
              <a:buFont typeface="Arial"/>
              <a:buNone/>
              <a:defRPr sz="900">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Slide">
  <p:cSld name="General Slide">
    <p:spTree>
      <p:nvGrpSpPr>
        <p:cNvPr id="45" name="Shape 4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2f89ddf9cc5_0_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algn="ctr">
              <a:lnSpc>
                <a:spcPct val="90000"/>
              </a:lnSpc>
              <a:spcBef>
                <a:spcPts val="0"/>
              </a:spcBef>
              <a:spcAft>
                <a:spcPts val="0"/>
              </a:spcAft>
              <a:buClr>
                <a:schemeClr val="dk1"/>
              </a:buClr>
              <a:buSzPts val="3300"/>
              <a:buFont typeface="Arial"/>
              <a:buNone/>
              <a:defRPr b="0" i="0" sz="3300" u="none" cap="none" strike="noStrike">
                <a:solidFill>
                  <a:schemeClr val="dk1"/>
                </a:solidFill>
                <a:latin typeface="Arial"/>
                <a:ea typeface="Arial"/>
                <a:cs typeface="Arial"/>
                <a:sym typeface="Arial"/>
              </a:defRPr>
            </a:lvl1pPr>
            <a:lvl2pPr lvl="1">
              <a:spcBef>
                <a:spcPts val="0"/>
              </a:spcBef>
              <a:spcAft>
                <a:spcPts val="0"/>
              </a:spcAft>
              <a:buSzPts val="1000"/>
              <a:buNone/>
              <a:defRPr sz="1400"/>
            </a:lvl2pPr>
            <a:lvl3pPr lvl="2">
              <a:spcBef>
                <a:spcPts val="0"/>
              </a:spcBef>
              <a:spcAft>
                <a:spcPts val="0"/>
              </a:spcAft>
              <a:buSzPts val="1000"/>
              <a:buNone/>
              <a:defRPr sz="1400"/>
            </a:lvl3pPr>
            <a:lvl4pPr lvl="3">
              <a:spcBef>
                <a:spcPts val="0"/>
              </a:spcBef>
              <a:spcAft>
                <a:spcPts val="0"/>
              </a:spcAft>
              <a:buSzPts val="1000"/>
              <a:buNone/>
              <a:defRPr sz="1400"/>
            </a:lvl4pPr>
            <a:lvl5pPr lvl="4">
              <a:spcBef>
                <a:spcPts val="0"/>
              </a:spcBef>
              <a:spcAft>
                <a:spcPts val="0"/>
              </a:spcAft>
              <a:buSzPts val="1000"/>
              <a:buNone/>
              <a:defRPr sz="1400"/>
            </a:lvl5pPr>
            <a:lvl6pPr lvl="5">
              <a:spcBef>
                <a:spcPts val="0"/>
              </a:spcBef>
              <a:spcAft>
                <a:spcPts val="0"/>
              </a:spcAft>
              <a:buSzPts val="1000"/>
              <a:buNone/>
              <a:defRPr sz="1400"/>
            </a:lvl6pPr>
            <a:lvl7pPr lvl="6">
              <a:spcBef>
                <a:spcPts val="0"/>
              </a:spcBef>
              <a:spcAft>
                <a:spcPts val="0"/>
              </a:spcAft>
              <a:buSzPts val="1000"/>
              <a:buNone/>
              <a:defRPr sz="1400"/>
            </a:lvl7pPr>
            <a:lvl8pPr lvl="7">
              <a:spcBef>
                <a:spcPts val="0"/>
              </a:spcBef>
              <a:spcAft>
                <a:spcPts val="0"/>
              </a:spcAft>
              <a:buSzPts val="1000"/>
              <a:buNone/>
              <a:defRPr sz="1400"/>
            </a:lvl8pPr>
            <a:lvl9pPr lvl="8">
              <a:spcBef>
                <a:spcPts val="0"/>
              </a:spcBef>
              <a:spcAft>
                <a:spcPts val="0"/>
              </a:spcAft>
              <a:buSzPts val="1000"/>
              <a:buNone/>
              <a:defRPr sz="1400"/>
            </a:lvl9pPr>
          </a:lstStyle>
          <a:p/>
        </p:txBody>
      </p:sp>
      <p:sp>
        <p:nvSpPr>
          <p:cNvPr id="7" name="Google Shape;7;g2f89ddf9cc5_0_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g2f89ddf9cc5_0_0"/>
          <p:cNvSpPr txBox="1"/>
          <p:nvPr>
            <p:ph idx="12" type="sldNum"/>
          </p:nvPr>
        </p:nvSpPr>
        <p:spPr>
          <a:xfrm>
            <a:off x="362421" y="4767263"/>
            <a:ext cx="532200" cy="273900"/>
          </a:xfrm>
          <a:prstGeom prst="rect">
            <a:avLst/>
          </a:prstGeom>
          <a:noFill/>
          <a:ln>
            <a:noFill/>
          </a:ln>
        </p:spPr>
        <p:txBody>
          <a:bodyPr anchorCtr="0" anchor="ctr" bIns="34275" lIns="68575" spcFirstLastPara="1" rIns="68575" wrap="square" tIns="34275">
            <a:noAutofit/>
          </a:bodyPr>
          <a:lstStyle>
            <a:lvl1pPr indent="0" lvl="0" marL="0" marR="0" algn="l">
              <a:spcBef>
                <a:spcPts val="0"/>
              </a:spcBef>
              <a:buNone/>
              <a:defRPr b="0" i="0" sz="900" u="none" cap="none" strike="noStrike">
                <a:solidFill>
                  <a:srgbClr val="909297"/>
                </a:solidFill>
                <a:latin typeface="Arial"/>
                <a:ea typeface="Arial"/>
                <a:cs typeface="Arial"/>
                <a:sym typeface="Arial"/>
              </a:defRPr>
            </a:lvl1pPr>
            <a:lvl2pPr indent="0" lvl="1" marL="0" marR="0" algn="l">
              <a:spcBef>
                <a:spcPts val="0"/>
              </a:spcBef>
              <a:buNone/>
              <a:defRPr b="0" i="0" sz="900" u="none" cap="none" strike="noStrike">
                <a:solidFill>
                  <a:srgbClr val="909297"/>
                </a:solidFill>
                <a:latin typeface="Arial"/>
                <a:ea typeface="Arial"/>
                <a:cs typeface="Arial"/>
                <a:sym typeface="Arial"/>
              </a:defRPr>
            </a:lvl2pPr>
            <a:lvl3pPr indent="0" lvl="2" marL="0" marR="0" algn="l">
              <a:spcBef>
                <a:spcPts val="0"/>
              </a:spcBef>
              <a:buNone/>
              <a:defRPr b="0" i="0" sz="900" u="none" cap="none" strike="noStrike">
                <a:solidFill>
                  <a:srgbClr val="909297"/>
                </a:solidFill>
                <a:latin typeface="Arial"/>
                <a:ea typeface="Arial"/>
                <a:cs typeface="Arial"/>
                <a:sym typeface="Arial"/>
              </a:defRPr>
            </a:lvl3pPr>
            <a:lvl4pPr indent="0" lvl="3" marL="0" marR="0" algn="l">
              <a:spcBef>
                <a:spcPts val="0"/>
              </a:spcBef>
              <a:buNone/>
              <a:defRPr b="0" i="0" sz="900" u="none" cap="none" strike="noStrike">
                <a:solidFill>
                  <a:srgbClr val="909297"/>
                </a:solidFill>
                <a:latin typeface="Arial"/>
                <a:ea typeface="Arial"/>
                <a:cs typeface="Arial"/>
                <a:sym typeface="Arial"/>
              </a:defRPr>
            </a:lvl4pPr>
            <a:lvl5pPr indent="0" lvl="4" marL="0" marR="0" algn="l">
              <a:spcBef>
                <a:spcPts val="0"/>
              </a:spcBef>
              <a:buNone/>
              <a:defRPr b="0" i="0" sz="900" u="none" cap="none" strike="noStrike">
                <a:solidFill>
                  <a:srgbClr val="909297"/>
                </a:solidFill>
                <a:latin typeface="Arial"/>
                <a:ea typeface="Arial"/>
                <a:cs typeface="Arial"/>
                <a:sym typeface="Arial"/>
              </a:defRPr>
            </a:lvl5pPr>
            <a:lvl6pPr indent="0" lvl="5" marL="0" marR="0" algn="l">
              <a:spcBef>
                <a:spcPts val="0"/>
              </a:spcBef>
              <a:buNone/>
              <a:defRPr b="0" i="0" sz="900" u="none" cap="none" strike="noStrike">
                <a:solidFill>
                  <a:srgbClr val="909297"/>
                </a:solidFill>
                <a:latin typeface="Arial"/>
                <a:ea typeface="Arial"/>
                <a:cs typeface="Arial"/>
                <a:sym typeface="Arial"/>
              </a:defRPr>
            </a:lvl6pPr>
            <a:lvl7pPr indent="0" lvl="6" marL="0" marR="0" algn="l">
              <a:spcBef>
                <a:spcPts val="0"/>
              </a:spcBef>
              <a:buNone/>
              <a:defRPr b="0" i="0" sz="900" u="none" cap="none" strike="noStrike">
                <a:solidFill>
                  <a:srgbClr val="909297"/>
                </a:solidFill>
                <a:latin typeface="Arial"/>
                <a:ea typeface="Arial"/>
                <a:cs typeface="Arial"/>
                <a:sym typeface="Arial"/>
              </a:defRPr>
            </a:lvl7pPr>
            <a:lvl8pPr indent="0" lvl="7" marL="0" marR="0" algn="l">
              <a:spcBef>
                <a:spcPts val="0"/>
              </a:spcBef>
              <a:buNone/>
              <a:defRPr b="0" i="0" sz="900" u="none" cap="none" strike="noStrike">
                <a:solidFill>
                  <a:srgbClr val="909297"/>
                </a:solidFill>
                <a:latin typeface="Arial"/>
                <a:ea typeface="Arial"/>
                <a:cs typeface="Arial"/>
                <a:sym typeface="Arial"/>
              </a:defRPr>
            </a:lvl8pPr>
            <a:lvl9pPr indent="0" lvl="8" marL="0" marR="0" algn="l">
              <a:spcBef>
                <a:spcPts val="0"/>
              </a:spcBef>
              <a:buNone/>
              <a:defRPr b="0" i="0" sz="900" u="none" cap="none" strike="noStrike">
                <a:solidFill>
                  <a:srgbClr val="909297"/>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4" name="Shape 94"/>
        <p:cNvGrpSpPr/>
        <p:nvPr/>
      </p:nvGrpSpPr>
      <p:grpSpPr>
        <a:xfrm>
          <a:off x="0" y="0"/>
          <a:ext cx="0" cy="0"/>
          <a:chOff x="0" y="0"/>
          <a:chExt cx="0" cy="0"/>
        </a:xfrm>
      </p:grpSpPr>
      <p:sp>
        <p:nvSpPr>
          <p:cNvPr id="95" name="Google Shape;95;g278739d50f4_1_202"/>
          <p:cNvSpPr/>
          <p:nvPr/>
        </p:nvSpPr>
        <p:spPr>
          <a:xfrm>
            <a:off x="7732815" y="4748514"/>
            <a:ext cx="1278000" cy="3126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96" name="Google Shape;96;g278739d50f4_1_202"/>
          <p:cNvPicPr preferRelativeResize="0"/>
          <p:nvPr/>
        </p:nvPicPr>
        <p:blipFill rotWithShape="1">
          <a:blip r:embed="rId3">
            <a:alphaModFix/>
          </a:blip>
          <a:srcRect b="0" l="0" r="0" t="0"/>
          <a:stretch/>
        </p:blipFill>
        <p:spPr>
          <a:xfrm>
            <a:off x="693601" y="1231060"/>
            <a:ext cx="4520494" cy="2830138"/>
          </a:xfrm>
          <a:prstGeom prst="rect">
            <a:avLst/>
          </a:prstGeom>
          <a:noFill/>
          <a:ln>
            <a:noFill/>
          </a:ln>
        </p:spPr>
      </p:pic>
      <p:sp>
        <p:nvSpPr>
          <p:cNvPr id="97" name="Google Shape;97;g278739d50f4_1_202"/>
          <p:cNvSpPr txBox="1"/>
          <p:nvPr/>
        </p:nvSpPr>
        <p:spPr>
          <a:xfrm>
            <a:off x="5154657" y="1758431"/>
            <a:ext cx="3353700" cy="994200"/>
          </a:xfrm>
          <a:prstGeom prst="rect">
            <a:avLst/>
          </a:prstGeom>
          <a:noFill/>
          <a:ln>
            <a:noFill/>
          </a:ln>
        </p:spPr>
        <p:txBody>
          <a:bodyPr anchorCtr="0" anchor="ctr" bIns="34275" lIns="68575" spcFirstLastPara="1" rIns="68575" wrap="square" tIns="34275">
            <a:noAutofit/>
          </a:bodyPr>
          <a:lstStyle/>
          <a:p>
            <a:pPr indent="0" lvl="0" marL="0" marR="0" rtl="0" algn="r">
              <a:lnSpc>
                <a:spcPct val="90000"/>
              </a:lnSpc>
              <a:spcBef>
                <a:spcPts val="0"/>
              </a:spcBef>
              <a:spcAft>
                <a:spcPts val="0"/>
              </a:spcAft>
              <a:buClr>
                <a:srgbClr val="000000"/>
              </a:buClr>
              <a:buSzPts val="3300"/>
              <a:buFont typeface="Arial"/>
              <a:buNone/>
            </a:pPr>
            <a:r>
              <a:rPr b="1" i="0" lang="en-US" sz="3300" u="none" cap="none" strike="noStrike">
                <a:solidFill>
                  <a:srgbClr val="F0EFEE"/>
                </a:solidFill>
                <a:latin typeface="Arial"/>
                <a:ea typeface="Arial"/>
                <a:cs typeface="Arial"/>
                <a:sym typeface="Arial"/>
              </a:rPr>
              <a:t>Lecture </a:t>
            </a:r>
            <a:r>
              <a:rPr b="1" lang="en-US" sz="3300">
                <a:solidFill>
                  <a:srgbClr val="F0EFEE"/>
                </a:solidFill>
              </a:rPr>
              <a:t>4</a:t>
            </a:r>
            <a:endParaRPr b="1" i="0" sz="3300" u="none" cap="none" strike="noStrike">
              <a:solidFill>
                <a:srgbClr val="3E4754"/>
              </a:solidFill>
              <a:latin typeface="Arial"/>
              <a:ea typeface="Arial"/>
              <a:cs typeface="Arial"/>
              <a:sym typeface="Arial"/>
            </a:endParaRPr>
          </a:p>
        </p:txBody>
      </p:sp>
      <p:sp>
        <p:nvSpPr>
          <p:cNvPr id="98" name="Google Shape;98;g278739d50f4_1_202"/>
          <p:cNvSpPr txBox="1"/>
          <p:nvPr/>
        </p:nvSpPr>
        <p:spPr>
          <a:xfrm>
            <a:off x="4976138" y="2830650"/>
            <a:ext cx="3532200" cy="692700"/>
          </a:xfrm>
          <a:prstGeom prst="rect">
            <a:avLst/>
          </a:prstGeom>
          <a:noFill/>
          <a:ln>
            <a:noFill/>
          </a:ln>
        </p:spPr>
        <p:txBody>
          <a:bodyPr anchorCtr="0" anchor="t" bIns="34275" lIns="68575" spcFirstLastPara="1" rIns="68575" wrap="square" tIns="34275">
            <a:noAutofit/>
          </a:bodyPr>
          <a:lstStyle/>
          <a:p>
            <a:pPr indent="0" lvl="0" marL="0" marR="0" rtl="0" algn="r">
              <a:lnSpc>
                <a:spcPct val="90000"/>
              </a:lnSpc>
              <a:spcBef>
                <a:spcPts val="0"/>
              </a:spcBef>
              <a:spcAft>
                <a:spcPts val="0"/>
              </a:spcAft>
              <a:buClr>
                <a:srgbClr val="000000"/>
              </a:buClr>
              <a:buSzPts val="2100"/>
              <a:buFont typeface="Arial"/>
              <a:buNone/>
            </a:pPr>
            <a:r>
              <a:rPr b="0" i="0" lang="en-US" sz="2100" u="none" cap="none" strike="noStrike">
                <a:solidFill>
                  <a:srgbClr val="F0EFEE"/>
                </a:solidFill>
                <a:latin typeface="Arial"/>
                <a:ea typeface="Arial"/>
                <a:cs typeface="Arial"/>
                <a:sym typeface="Arial"/>
              </a:rPr>
              <a:t>TensorFlow</a:t>
            </a:r>
            <a:endParaRPr b="0" i="0" sz="2100" u="none" cap="none" strike="noStrike">
              <a:solidFill>
                <a:srgbClr val="F0EFEE"/>
              </a:solidFill>
              <a:latin typeface="Arial"/>
              <a:ea typeface="Arial"/>
              <a:cs typeface="Arial"/>
              <a:sym typeface="Arial"/>
            </a:endParaRPr>
          </a:p>
        </p:txBody>
      </p:sp>
      <p:cxnSp>
        <p:nvCxnSpPr>
          <p:cNvPr id="99" name="Google Shape;99;g278739d50f4_1_202"/>
          <p:cNvCxnSpPr/>
          <p:nvPr/>
        </p:nvCxnSpPr>
        <p:spPr>
          <a:xfrm>
            <a:off x="5780775" y="2649694"/>
            <a:ext cx="2714700" cy="0"/>
          </a:xfrm>
          <a:prstGeom prst="straightConnector1">
            <a:avLst/>
          </a:prstGeom>
          <a:noFill/>
          <a:ln cap="flat" cmpd="sng" w="9525">
            <a:solidFill>
              <a:srgbClr val="F0EFEE"/>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fcd9f146fa_0_254"/>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What is MNIST?</a:t>
            </a:r>
            <a:endParaRPr sz="2700"/>
          </a:p>
        </p:txBody>
      </p:sp>
      <p:sp>
        <p:nvSpPr>
          <p:cNvPr id="277" name="Google Shape;277;g2fcd9f146fa_0_254"/>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8" name="Google Shape;278;g2fcd9f146fa_0_254"/>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79" name="Google Shape;279;g2fcd9f146fa_0_254"/>
          <p:cNvSpPr txBox="1"/>
          <p:nvPr/>
        </p:nvSpPr>
        <p:spPr>
          <a:xfrm>
            <a:off x="542850" y="921213"/>
            <a:ext cx="8182200" cy="1467300"/>
          </a:xfrm>
          <a:prstGeom prst="rect">
            <a:avLst/>
          </a:prstGeom>
          <a:noFill/>
          <a:ln>
            <a:noFill/>
          </a:ln>
        </p:spPr>
        <p:txBody>
          <a:bodyPr anchorCtr="0" anchor="t" bIns="0" lIns="0" spcFirstLastPara="1" rIns="0" wrap="square" tIns="12700">
            <a:spAutoFit/>
          </a:bodyPr>
          <a:lstStyle/>
          <a:p>
            <a:pPr indent="-317500" lvl="0" marL="4572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MNIST dataset is a collection of handwritten digits (0-9) that is commonly used for training and testing machine learning models, particularly for image classification tasks.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It consists of 60,000 training images and 10,000 test images, each of which is a grayscale image of size 28x28 pixels.</a:t>
            </a:r>
            <a:endParaRPr b="0" i="0" sz="1400" u="none" cap="none" strike="noStrike">
              <a:solidFill>
                <a:srgbClr val="000000"/>
              </a:solidFill>
              <a:latin typeface="Arial"/>
              <a:ea typeface="Arial"/>
              <a:cs typeface="Arial"/>
              <a:sym typeface="Arial"/>
            </a:endParaRPr>
          </a:p>
          <a:p>
            <a:pPr indent="-317500" lvl="0" marL="457200" marR="0" rtl="0" algn="l">
              <a:lnSpc>
                <a:spcPct val="115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Each image is labeled with the corresponding digit it represents, making it a labeled dataset suitable for supervised learning tasks.</a:t>
            </a:r>
            <a:endParaRPr b="0" i="0" sz="1400" u="none" cap="none" strike="noStrike">
              <a:solidFill>
                <a:srgbClr val="000000"/>
              </a:solidFill>
              <a:latin typeface="Arial"/>
              <a:ea typeface="Arial"/>
              <a:cs typeface="Arial"/>
              <a:sym typeface="Arial"/>
            </a:endParaRPr>
          </a:p>
        </p:txBody>
      </p:sp>
      <p:pic>
        <p:nvPicPr>
          <p:cNvPr id="280" name="Google Shape;280;g2fcd9f146fa_0_254"/>
          <p:cNvPicPr preferRelativeResize="0"/>
          <p:nvPr/>
        </p:nvPicPr>
        <p:blipFill rotWithShape="1">
          <a:blip r:embed="rId3">
            <a:alphaModFix/>
          </a:blip>
          <a:srcRect b="0" l="0" r="0" t="0"/>
          <a:stretch/>
        </p:blipFill>
        <p:spPr>
          <a:xfrm>
            <a:off x="2849354" y="2536375"/>
            <a:ext cx="3569194" cy="21682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fcd9f146fa_0_266"/>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300"/>
              <a:t>Why is MNIST important for new learner of deep learning?</a:t>
            </a:r>
            <a:endParaRPr sz="2300"/>
          </a:p>
        </p:txBody>
      </p:sp>
      <p:sp>
        <p:nvSpPr>
          <p:cNvPr id="286" name="Google Shape;286;g2fcd9f146fa_0_266"/>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7" name="Google Shape;287;g2fcd9f146fa_0_266"/>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88" name="Google Shape;288;g2fcd9f146fa_0_266"/>
          <p:cNvSpPr txBox="1"/>
          <p:nvPr/>
        </p:nvSpPr>
        <p:spPr>
          <a:xfrm>
            <a:off x="542850" y="1039775"/>
            <a:ext cx="8182200" cy="2241600"/>
          </a:xfrm>
          <a:prstGeom prst="rect">
            <a:avLst/>
          </a:prstGeom>
          <a:noFill/>
          <a:ln>
            <a:noFill/>
          </a:ln>
        </p:spPr>
        <p:txBody>
          <a:bodyPr anchorCtr="0" anchor="t" bIns="0" lIns="0" spcFirstLastPara="1" rIns="0" wrap="square" tIns="12700">
            <a:spAutoFit/>
          </a:bodyPr>
          <a:lstStyle/>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MNIST is often considered the "Hello World" of deep learning because it serves as a simple yet effective starting point for understanding how neural networks can be trained to recognize patterns in data.</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Working with the MNIST dataset helps beginners grasp fundamental concepts such as data preprocessing, model building, training, and evaluation in a straightforward manner.</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Many tutorials, courses, and research papers use the MNIST dataset as a benchmark to showcase the effectiveness of different deep learning architectures and techniques.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fcd9f146fa_0_286"/>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What is the application of MNIST?</a:t>
            </a:r>
            <a:endParaRPr sz="2700"/>
          </a:p>
        </p:txBody>
      </p:sp>
      <p:sp>
        <p:nvSpPr>
          <p:cNvPr id="294" name="Google Shape;294;g2fcd9f146fa_0_286"/>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95" name="Google Shape;295;g2fcd9f146fa_0_286"/>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96" name="Google Shape;296;g2fcd9f146fa_0_286"/>
          <p:cNvSpPr txBox="1"/>
          <p:nvPr/>
        </p:nvSpPr>
        <p:spPr>
          <a:xfrm>
            <a:off x="542850" y="921213"/>
            <a:ext cx="8182200" cy="2524800"/>
          </a:xfrm>
          <a:prstGeom prst="rect">
            <a:avLst/>
          </a:prstGeom>
          <a:noFill/>
          <a:ln>
            <a:noFill/>
          </a:ln>
        </p:spPr>
        <p:txBody>
          <a:bodyPr anchorCtr="0" anchor="t" bIns="0" lIns="0" spcFirstLastPara="1" rIns="0" wrap="square" tIns="12700">
            <a:spAutoFit/>
          </a:bodyPr>
          <a:lstStyle/>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The MNIST dataset is commonly used to develop and evaluate handwritten digit recognition models, where the goal is to correctly classify each image into the corresponding digit class.</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It serves as a foundational dataset for exploring various neural network architectures, such as convolutional neural networks (CNNs), which are particularly well-suited for image recognition tasks.</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Beyond digit recognition, the principles learned from working with the MNIST dataset can be extended to more complex image datasets and real-world applications of deep learning.</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fcd9f146fa_0_297"/>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What is Convolutional networks (CNN)?</a:t>
            </a:r>
            <a:endParaRPr sz="2700"/>
          </a:p>
        </p:txBody>
      </p:sp>
      <p:sp>
        <p:nvSpPr>
          <p:cNvPr id="302" name="Google Shape;302;g2fcd9f146fa_0_297"/>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03" name="Google Shape;303;g2fcd9f146fa_0_297"/>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04" name="Google Shape;304;g2fcd9f146fa_0_297"/>
          <p:cNvSpPr txBox="1"/>
          <p:nvPr/>
        </p:nvSpPr>
        <p:spPr>
          <a:xfrm>
            <a:off x="542850" y="939363"/>
            <a:ext cx="8182200" cy="3202200"/>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Imagine you have a model that can recognize different shapes and patterns in what you see. These model help you identify whether you are looking at a cat, a dog, or a car. A Convolutional Neural Network (CNN) is type of this kind of neural network model. It's a type of artificial intelligence that is designed to recognize and understand visual patterns, just like how your brain does when you see things.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 CNN breaks down images into smaller parts and looks for specific patterns, like edges, textures, or colors. Then it will learn those patterns and able to identify different classes base on the patterns they learn. For example, let use back the MNIST as example, if you give a digital image with the number “4” and asking what is the number, it will recognize it and output “4” for you.</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CNN usually consists of 3 fundamental part, the Convolution layers, Pooling layers and the Fully connected layers.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fcd9f146fa_0_320"/>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Convolution Layers</a:t>
            </a:r>
            <a:endParaRPr sz="2700"/>
          </a:p>
        </p:txBody>
      </p:sp>
      <p:sp>
        <p:nvSpPr>
          <p:cNvPr id="310" name="Google Shape;310;g2fcd9f146fa_0_320"/>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11" name="Google Shape;311;g2fcd9f146fa_0_320"/>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12" name="Google Shape;312;g2fcd9f146fa_0_320"/>
          <p:cNvSpPr txBox="1"/>
          <p:nvPr/>
        </p:nvSpPr>
        <p:spPr>
          <a:xfrm>
            <a:off x="542850" y="941386"/>
            <a:ext cx="8182200" cy="971700"/>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These are the layers in the network where the actual "magic" happens. The CNN scans the image with small filters (aka. kernel) to detect these patterns. Each filter focuses on a different aspect of the image.</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You don’t need to know the mechanism on how it work, you will need advanced knowledge on maths, statistic and computer graphics to understand everything here which we will not cover in this lecture.</a:t>
            </a:r>
            <a:endParaRPr b="0" i="0" sz="1400" u="none" cap="none" strike="noStrike">
              <a:solidFill>
                <a:srgbClr val="000000"/>
              </a:solidFill>
              <a:latin typeface="Arial"/>
              <a:ea typeface="Arial"/>
              <a:cs typeface="Arial"/>
              <a:sym typeface="Arial"/>
            </a:endParaRPr>
          </a:p>
        </p:txBody>
      </p:sp>
      <p:pic>
        <p:nvPicPr>
          <p:cNvPr id="313" name="Google Shape;313;g2fcd9f146fa_0_320"/>
          <p:cNvPicPr preferRelativeResize="0"/>
          <p:nvPr/>
        </p:nvPicPr>
        <p:blipFill rotWithShape="1">
          <a:blip r:embed="rId3">
            <a:alphaModFix/>
          </a:blip>
          <a:srcRect b="0" l="0" r="0" t="0"/>
          <a:stretch/>
        </p:blipFill>
        <p:spPr>
          <a:xfrm>
            <a:off x="1636050" y="2203861"/>
            <a:ext cx="6358820" cy="2446380"/>
          </a:xfrm>
          <a:prstGeom prst="rect">
            <a:avLst/>
          </a:prstGeom>
          <a:noFill/>
          <a:ln>
            <a:noFill/>
          </a:ln>
        </p:spPr>
      </p:pic>
      <p:cxnSp>
        <p:nvCxnSpPr>
          <p:cNvPr id="314" name="Google Shape;314;g2fcd9f146fa_0_320"/>
          <p:cNvCxnSpPr>
            <a:stCxn id="312" idx="2"/>
          </p:cNvCxnSpPr>
          <p:nvPr/>
        </p:nvCxnSpPr>
        <p:spPr>
          <a:xfrm flipH="1">
            <a:off x="3391950" y="1913086"/>
            <a:ext cx="1242000" cy="4764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fcd9f146fa_0_333"/>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Pooling Layers</a:t>
            </a:r>
            <a:endParaRPr sz="2700"/>
          </a:p>
        </p:txBody>
      </p:sp>
      <p:sp>
        <p:nvSpPr>
          <p:cNvPr id="320" name="Google Shape;320;g2fcd9f146fa_0_333"/>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21" name="Google Shape;321;g2fcd9f146fa_0_333"/>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22" name="Google Shape;322;g2fcd9f146fa_0_333"/>
          <p:cNvSpPr txBox="1"/>
          <p:nvPr/>
        </p:nvSpPr>
        <p:spPr>
          <a:xfrm>
            <a:off x="542850" y="941386"/>
            <a:ext cx="8182200" cy="723900"/>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After detecting features, the network reduces the information by downsampling it. It basically try to reduce the sample size to make it easier for training because it helps keeping the important information while making the training processing faster with least computation.</a:t>
            </a:r>
            <a:endParaRPr b="0" i="0" sz="1400" u="none" cap="none" strike="noStrike">
              <a:solidFill>
                <a:srgbClr val="000000"/>
              </a:solidFill>
              <a:latin typeface="Arial"/>
              <a:ea typeface="Arial"/>
              <a:cs typeface="Arial"/>
              <a:sym typeface="Arial"/>
            </a:endParaRPr>
          </a:p>
        </p:txBody>
      </p:sp>
      <p:pic>
        <p:nvPicPr>
          <p:cNvPr id="323" name="Google Shape;323;g2fcd9f146fa_0_333"/>
          <p:cNvPicPr preferRelativeResize="0"/>
          <p:nvPr/>
        </p:nvPicPr>
        <p:blipFill rotWithShape="1">
          <a:blip r:embed="rId3">
            <a:alphaModFix/>
          </a:blip>
          <a:srcRect b="0" l="0" r="0" t="0"/>
          <a:stretch/>
        </p:blipFill>
        <p:spPr>
          <a:xfrm>
            <a:off x="1636050" y="2203861"/>
            <a:ext cx="6358820" cy="2446380"/>
          </a:xfrm>
          <a:prstGeom prst="rect">
            <a:avLst/>
          </a:prstGeom>
          <a:noFill/>
          <a:ln>
            <a:noFill/>
          </a:ln>
        </p:spPr>
      </p:pic>
      <p:cxnSp>
        <p:nvCxnSpPr>
          <p:cNvPr id="324" name="Google Shape;324;g2fcd9f146fa_0_333"/>
          <p:cNvCxnSpPr>
            <a:stCxn id="322" idx="2"/>
          </p:cNvCxnSpPr>
          <p:nvPr/>
        </p:nvCxnSpPr>
        <p:spPr>
          <a:xfrm flipH="1">
            <a:off x="4083450" y="1665286"/>
            <a:ext cx="550500" cy="12132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fcd9f146fa_0_345"/>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Why many convolution and pooling?</a:t>
            </a:r>
            <a:endParaRPr sz="2700"/>
          </a:p>
        </p:txBody>
      </p:sp>
      <p:sp>
        <p:nvSpPr>
          <p:cNvPr id="330" name="Google Shape;330;g2fcd9f146fa_0_345"/>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31" name="Google Shape;331;g2fcd9f146fa_0_345"/>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32" name="Google Shape;332;g2fcd9f146fa_0_345"/>
          <p:cNvSpPr txBox="1"/>
          <p:nvPr/>
        </p:nvSpPr>
        <p:spPr>
          <a:xfrm>
            <a:off x="542850" y="941386"/>
            <a:ext cx="8182200" cy="723900"/>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You see usually we will have many convolution layers and pooling layers, this allow us filtering out the most important information from the data while downsizing the sample size. This will make training process more efficient and effective with less computation afterwards.</a:t>
            </a:r>
            <a:endParaRPr b="0" i="0" sz="1400" u="none" cap="none" strike="noStrike">
              <a:solidFill>
                <a:srgbClr val="000000"/>
              </a:solidFill>
              <a:latin typeface="Arial"/>
              <a:ea typeface="Arial"/>
              <a:cs typeface="Arial"/>
              <a:sym typeface="Arial"/>
            </a:endParaRPr>
          </a:p>
        </p:txBody>
      </p:sp>
      <p:pic>
        <p:nvPicPr>
          <p:cNvPr id="333" name="Google Shape;333;g2fcd9f146fa_0_345"/>
          <p:cNvPicPr preferRelativeResize="0"/>
          <p:nvPr/>
        </p:nvPicPr>
        <p:blipFill rotWithShape="1">
          <a:blip r:embed="rId3">
            <a:alphaModFix/>
          </a:blip>
          <a:srcRect b="0" l="0" r="0" t="0"/>
          <a:stretch/>
        </p:blipFill>
        <p:spPr>
          <a:xfrm>
            <a:off x="1636050" y="2203861"/>
            <a:ext cx="6358820" cy="2446380"/>
          </a:xfrm>
          <a:prstGeom prst="rect">
            <a:avLst/>
          </a:prstGeom>
          <a:noFill/>
          <a:ln>
            <a:noFill/>
          </a:ln>
        </p:spPr>
      </p:pic>
      <p:cxnSp>
        <p:nvCxnSpPr>
          <p:cNvPr id="334" name="Google Shape;334;g2fcd9f146fa_0_345"/>
          <p:cNvCxnSpPr>
            <a:stCxn id="332" idx="2"/>
          </p:cNvCxnSpPr>
          <p:nvPr/>
        </p:nvCxnSpPr>
        <p:spPr>
          <a:xfrm flipH="1">
            <a:off x="3771150" y="1665286"/>
            <a:ext cx="862800" cy="1101600"/>
          </a:xfrm>
          <a:prstGeom prst="straightConnector1">
            <a:avLst/>
          </a:prstGeom>
          <a:noFill/>
          <a:ln cap="flat" cmpd="sng" w="19050">
            <a:solidFill>
              <a:srgbClr val="FF0000"/>
            </a:solidFill>
            <a:prstDash val="solid"/>
            <a:round/>
            <a:headEnd len="sm" w="sm" type="none"/>
            <a:tailEnd len="med" w="med" type="triangle"/>
          </a:ln>
        </p:spPr>
      </p:cxnSp>
      <p:cxnSp>
        <p:nvCxnSpPr>
          <p:cNvPr id="335" name="Google Shape;335;g2fcd9f146fa_0_345"/>
          <p:cNvCxnSpPr>
            <a:stCxn id="332" idx="2"/>
          </p:cNvCxnSpPr>
          <p:nvPr/>
        </p:nvCxnSpPr>
        <p:spPr>
          <a:xfrm>
            <a:off x="4633950" y="1665286"/>
            <a:ext cx="476100" cy="13806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fcd9f146fa_0_356"/>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What is RELU?</a:t>
            </a:r>
            <a:endParaRPr sz="2700"/>
          </a:p>
        </p:txBody>
      </p:sp>
      <p:sp>
        <p:nvSpPr>
          <p:cNvPr id="341" name="Google Shape;341;g2fcd9f146fa_0_356"/>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42" name="Google Shape;342;g2fcd9f146fa_0_356"/>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43" name="Google Shape;343;g2fcd9f146fa_0_356"/>
          <p:cNvSpPr txBox="1"/>
          <p:nvPr/>
        </p:nvSpPr>
        <p:spPr>
          <a:xfrm>
            <a:off x="542850" y="917061"/>
            <a:ext cx="8182200" cy="3202200"/>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You maybe be curious on the term RELU and wonder what is it. RELU is a type of activation function. Imagine you have a light switch in your room that can be either ON or OFF. In the world of neural networks, an activation function is like that switch. It decides whether a neuron in a neural network should be activated (fired) or not based on the input it receives.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Neural networks use activation functions to introduce non-linearities into the system. This non-linearity is crucial because it allows neural networks to learn complex patterns and relationships in data that linear functions cannot capture.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There are many type of activation function and RELU is one of the example. You don’t need to know how it actually work, just to remember it is very important here and we will use RELU to act as a switch to control what pattern or feature we want to extract from the image. If ON, then extract. If Off, then omit 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fcd9f146fa_0_369"/>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Fully Connected layer</a:t>
            </a:r>
            <a:endParaRPr sz="2700"/>
          </a:p>
        </p:txBody>
      </p:sp>
      <p:sp>
        <p:nvSpPr>
          <p:cNvPr id="349" name="Google Shape;349;g2fcd9f146fa_0_369"/>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50" name="Google Shape;350;g2fcd9f146fa_0_369"/>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51" name="Google Shape;351;g2fcd9f146fa_0_369"/>
          <p:cNvSpPr txBox="1"/>
          <p:nvPr/>
        </p:nvSpPr>
        <p:spPr>
          <a:xfrm>
            <a:off x="542850" y="941386"/>
            <a:ext cx="8182200" cy="971700"/>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Once the network has identified all the important features, it puts them together to make a final decision. For example, if it sees pointy ears and whiskers, it might guess that it's a cat. This is what Fully connected layer done for this task. It basically is the “actual” part that look like a traditional “Neural Network” in a CNN.</a:t>
            </a:r>
            <a:endParaRPr b="0" i="0" sz="1400" u="none" cap="none" strike="noStrike">
              <a:solidFill>
                <a:srgbClr val="000000"/>
              </a:solidFill>
              <a:latin typeface="Arial"/>
              <a:ea typeface="Arial"/>
              <a:cs typeface="Arial"/>
              <a:sym typeface="Arial"/>
            </a:endParaRPr>
          </a:p>
        </p:txBody>
      </p:sp>
      <p:pic>
        <p:nvPicPr>
          <p:cNvPr id="352" name="Google Shape;352;g2fcd9f146fa_0_369"/>
          <p:cNvPicPr preferRelativeResize="0"/>
          <p:nvPr/>
        </p:nvPicPr>
        <p:blipFill rotWithShape="1">
          <a:blip r:embed="rId3">
            <a:alphaModFix/>
          </a:blip>
          <a:srcRect b="0" l="0" r="0" t="0"/>
          <a:stretch/>
        </p:blipFill>
        <p:spPr>
          <a:xfrm>
            <a:off x="1636050" y="2203861"/>
            <a:ext cx="6358820" cy="2446380"/>
          </a:xfrm>
          <a:prstGeom prst="rect">
            <a:avLst/>
          </a:prstGeom>
          <a:noFill/>
          <a:ln>
            <a:noFill/>
          </a:ln>
        </p:spPr>
      </p:pic>
      <p:cxnSp>
        <p:nvCxnSpPr>
          <p:cNvPr id="353" name="Google Shape;353;g2fcd9f146fa_0_369"/>
          <p:cNvCxnSpPr>
            <a:stCxn id="351" idx="2"/>
          </p:cNvCxnSpPr>
          <p:nvPr/>
        </p:nvCxnSpPr>
        <p:spPr>
          <a:xfrm>
            <a:off x="4633950" y="1913086"/>
            <a:ext cx="2194200" cy="8427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fcd9f146fa_0_382"/>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What is Softmax?</a:t>
            </a:r>
            <a:endParaRPr sz="2700"/>
          </a:p>
        </p:txBody>
      </p:sp>
      <p:sp>
        <p:nvSpPr>
          <p:cNvPr id="359" name="Google Shape;359;g2fcd9f146fa_0_382"/>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60" name="Google Shape;360;g2fcd9f146fa_0_382"/>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61" name="Google Shape;361;g2fcd9f146fa_0_382"/>
          <p:cNvSpPr txBox="1"/>
          <p:nvPr/>
        </p:nvSpPr>
        <p:spPr>
          <a:xfrm>
            <a:off x="542850" y="857374"/>
            <a:ext cx="8182200" cy="1219500"/>
          </a:xfrm>
          <a:prstGeom prst="rect">
            <a:avLst/>
          </a:prstGeom>
          <a:noFill/>
          <a:ln>
            <a:noFill/>
          </a:ln>
        </p:spPr>
        <p:txBody>
          <a:bodyPr anchorCtr="0" anchor="t" bIns="0" lIns="0" spcFirstLastPara="1" rIns="0" wrap="square" tIns="12700">
            <a:spAutoFit/>
          </a:bodyPr>
          <a:lstStyle/>
          <a:p>
            <a:pPr indent="0" lvl="0" marL="0" marR="0" rtl="0" algn="l">
              <a:lnSpc>
                <a:spcPct val="115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Softmax is often used as activation function in the output layer for multi-class classification problems. It is an activation function that converts the final layer outputs into probabilities. For example, if the CNN sees pointy ears and whiskers, it might guess that it's a cat but firstly it need to turn its results into probability so it could tell you “how likely” it thinks the image is a cat image. Just to remember that we use Softmax in multi-class classification problem very often.</a:t>
            </a:r>
            <a:endParaRPr b="0" i="0" sz="1400" u="none" cap="none" strike="noStrike">
              <a:solidFill>
                <a:srgbClr val="000000"/>
              </a:solidFill>
              <a:latin typeface="Arial"/>
              <a:ea typeface="Arial"/>
              <a:cs typeface="Arial"/>
              <a:sym typeface="Arial"/>
            </a:endParaRPr>
          </a:p>
        </p:txBody>
      </p:sp>
      <p:pic>
        <p:nvPicPr>
          <p:cNvPr id="362" name="Google Shape;362;g2fcd9f146fa_0_382"/>
          <p:cNvPicPr preferRelativeResize="0"/>
          <p:nvPr/>
        </p:nvPicPr>
        <p:blipFill rotWithShape="1">
          <a:blip r:embed="rId3">
            <a:alphaModFix/>
          </a:blip>
          <a:srcRect b="0" l="0" r="0" t="0"/>
          <a:stretch/>
        </p:blipFill>
        <p:spPr>
          <a:xfrm>
            <a:off x="1636050" y="2203861"/>
            <a:ext cx="6358820" cy="2446380"/>
          </a:xfrm>
          <a:prstGeom prst="rect">
            <a:avLst/>
          </a:prstGeom>
          <a:noFill/>
          <a:ln>
            <a:noFill/>
          </a:ln>
        </p:spPr>
      </p:pic>
      <p:cxnSp>
        <p:nvCxnSpPr>
          <p:cNvPr id="363" name="Google Shape;363;g2fcd9f146fa_0_382"/>
          <p:cNvCxnSpPr>
            <a:stCxn id="361" idx="2"/>
          </p:cNvCxnSpPr>
          <p:nvPr/>
        </p:nvCxnSpPr>
        <p:spPr>
          <a:xfrm>
            <a:off x="4633950" y="2076874"/>
            <a:ext cx="2674200" cy="853800"/>
          </a:xfrm>
          <a:prstGeom prst="straightConnector1">
            <a:avLst/>
          </a:prstGeom>
          <a:noFill/>
          <a:ln cap="flat" cmpd="sng" w="19050">
            <a:solidFill>
              <a:srgbClr val="FF0000"/>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pic>
        <p:nvPicPr>
          <p:cNvPr id="104" name="Google Shape;104;g278739d50f4_1_212"/>
          <p:cNvPicPr preferRelativeResize="0"/>
          <p:nvPr/>
        </p:nvPicPr>
        <p:blipFill rotWithShape="1">
          <a:blip r:embed="rId3">
            <a:alphaModFix/>
          </a:blip>
          <a:srcRect b="0" l="0" r="0" t="0"/>
          <a:stretch/>
        </p:blipFill>
        <p:spPr>
          <a:xfrm>
            <a:off x="964219" y="690244"/>
            <a:ext cx="3665498" cy="3665498"/>
          </a:xfrm>
          <a:prstGeom prst="rect">
            <a:avLst/>
          </a:prstGeom>
          <a:noFill/>
          <a:ln>
            <a:noFill/>
          </a:ln>
        </p:spPr>
      </p:pic>
      <p:sp>
        <p:nvSpPr>
          <p:cNvPr id="105" name="Google Shape;105;g278739d50f4_1_212"/>
          <p:cNvSpPr txBox="1"/>
          <p:nvPr>
            <p:ph type="title"/>
          </p:nvPr>
        </p:nvSpPr>
        <p:spPr>
          <a:xfrm>
            <a:off x="5624025" y="1164375"/>
            <a:ext cx="2583900" cy="598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Arial"/>
              <a:buNone/>
            </a:pPr>
            <a:r>
              <a:rPr b="1" lang="en-US" sz="3000">
                <a:solidFill>
                  <a:schemeClr val="lt1"/>
                </a:solidFill>
                <a:latin typeface="Arial"/>
                <a:ea typeface="Arial"/>
                <a:cs typeface="Arial"/>
                <a:sym typeface="Arial"/>
              </a:rPr>
              <a:t>A G E N D A</a:t>
            </a:r>
            <a:endParaRPr b="1" sz="3000">
              <a:latin typeface="Arial"/>
              <a:ea typeface="Arial"/>
              <a:cs typeface="Arial"/>
              <a:sym typeface="Arial"/>
            </a:endParaRPr>
          </a:p>
        </p:txBody>
      </p:sp>
      <p:cxnSp>
        <p:nvCxnSpPr>
          <p:cNvPr id="106" name="Google Shape;106;g278739d50f4_1_212"/>
          <p:cNvCxnSpPr/>
          <p:nvPr/>
        </p:nvCxnSpPr>
        <p:spPr>
          <a:xfrm>
            <a:off x="5546100" y="1823306"/>
            <a:ext cx="2364000" cy="0"/>
          </a:xfrm>
          <a:prstGeom prst="straightConnector1">
            <a:avLst/>
          </a:prstGeom>
          <a:noFill/>
          <a:ln cap="flat" cmpd="sng" w="9525">
            <a:solidFill>
              <a:schemeClr val="lt1"/>
            </a:solidFill>
            <a:prstDash val="solid"/>
            <a:round/>
            <a:headEnd len="sm" w="sm" type="none"/>
            <a:tailEnd len="sm" w="sm" type="none"/>
          </a:ln>
        </p:spPr>
      </p:cxnSp>
      <p:cxnSp>
        <p:nvCxnSpPr>
          <p:cNvPr id="107" name="Google Shape;107;g278739d50f4_1_212"/>
          <p:cNvCxnSpPr/>
          <p:nvPr/>
        </p:nvCxnSpPr>
        <p:spPr>
          <a:xfrm>
            <a:off x="5546100" y="1103719"/>
            <a:ext cx="2364000" cy="0"/>
          </a:xfrm>
          <a:prstGeom prst="straightConnector1">
            <a:avLst/>
          </a:prstGeom>
          <a:noFill/>
          <a:ln cap="flat" cmpd="sng" w="9525">
            <a:solidFill>
              <a:schemeClr val="lt1"/>
            </a:solidFill>
            <a:prstDash val="solid"/>
            <a:round/>
            <a:headEnd len="sm" w="sm" type="none"/>
            <a:tailEnd len="sm" w="sm" type="none"/>
          </a:ln>
        </p:spPr>
      </p:cxnSp>
      <p:sp>
        <p:nvSpPr>
          <p:cNvPr id="108" name="Google Shape;108;g278739d50f4_1_212"/>
          <p:cNvSpPr txBox="1"/>
          <p:nvPr>
            <p:ph idx="1" type="body"/>
          </p:nvPr>
        </p:nvSpPr>
        <p:spPr>
          <a:xfrm>
            <a:off x="4987650" y="2013451"/>
            <a:ext cx="3732600" cy="2873400"/>
          </a:xfrm>
          <a:prstGeom prst="rect">
            <a:avLst/>
          </a:prstGeom>
          <a:noFill/>
          <a:ln>
            <a:noFill/>
          </a:ln>
        </p:spPr>
        <p:txBody>
          <a:bodyPr anchorCtr="0" anchor="t" bIns="34275" lIns="68575" spcFirstLastPara="1" rIns="68575" wrap="square" tIns="34275">
            <a:noAutofit/>
          </a:bodyPr>
          <a:lstStyle/>
          <a:p>
            <a:pPr indent="-203200" lvl="0" marL="203200" rtl="0" algn="l">
              <a:lnSpc>
                <a:spcPct val="90000"/>
              </a:lnSpc>
              <a:spcBef>
                <a:spcPts val="0"/>
              </a:spcBef>
              <a:spcAft>
                <a:spcPts val="0"/>
              </a:spcAft>
              <a:buClr>
                <a:schemeClr val="lt1"/>
              </a:buClr>
              <a:buSzPts val="2100"/>
              <a:buChar char="•"/>
            </a:pPr>
            <a:r>
              <a:rPr lang="en-US">
                <a:solidFill>
                  <a:schemeClr val="lt1"/>
                </a:solidFill>
              </a:rPr>
              <a:t>Overview of tensorflow</a:t>
            </a:r>
            <a:endParaRPr>
              <a:solidFill>
                <a:schemeClr val="lt1"/>
              </a:solidFill>
            </a:endParaRPr>
          </a:p>
          <a:p>
            <a:pPr indent="-203200" lvl="0" marL="203200" rtl="0" algn="l">
              <a:lnSpc>
                <a:spcPct val="90000"/>
              </a:lnSpc>
              <a:spcBef>
                <a:spcPts val="0"/>
              </a:spcBef>
              <a:spcAft>
                <a:spcPts val="0"/>
              </a:spcAft>
              <a:buClr>
                <a:schemeClr val="lt1"/>
              </a:buClr>
              <a:buSzPts val="2100"/>
              <a:buChar char="•"/>
            </a:pPr>
            <a:r>
              <a:rPr lang="en-US">
                <a:solidFill>
                  <a:schemeClr val="lt1"/>
                </a:solidFill>
              </a:rPr>
              <a:t>Building a deep network with tensorflow</a:t>
            </a:r>
            <a:endParaRPr>
              <a:solidFill>
                <a:schemeClr val="lt1"/>
              </a:solidFill>
            </a:endParaRPr>
          </a:p>
          <a:p>
            <a:pPr indent="-203200" lvl="0" marL="203200" rtl="0" algn="l">
              <a:lnSpc>
                <a:spcPct val="90000"/>
              </a:lnSpc>
              <a:spcBef>
                <a:spcPts val="0"/>
              </a:spcBef>
              <a:spcAft>
                <a:spcPts val="0"/>
              </a:spcAft>
              <a:buClr>
                <a:schemeClr val="lt1"/>
              </a:buClr>
              <a:buSzPts val="2100"/>
              <a:buChar char="•"/>
            </a:pPr>
            <a:r>
              <a:rPr lang="en-US">
                <a:solidFill>
                  <a:schemeClr val="lt1"/>
                </a:solidFill>
              </a:rPr>
              <a:t>Advantages &amp; disadvantages of tensorflow</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g2fcd9f146fa_0_394"/>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Overview</a:t>
            </a:r>
            <a:endParaRPr sz="2700"/>
          </a:p>
        </p:txBody>
      </p:sp>
      <p:sp>
        <p:nvSpPr>
          <p:cNvPr id="369" name="Google Shape;369;g2fcd9f146fa_0_394"/>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70" name="Google Shape;370;g2fcd9f146fa_0_394"/>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71" name="Google Shape;371;g2fcd9f146fa_0_394"/>
          <p:cNvSpPr txBox="1"/>
          <p:nvPr/>
        </p:nvSpPr>
        <p:spPr>
          <a:xfrm>
            <a:off x="542850" y="1106725"/>
            <a:ext cx="8182200" cy="8220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Now we know what is MNIST and CNN. Next step is to learn how to implement all these step with Tensorflow. We will create our own CNN model step by step with powerful Tensorflow pre-built models and functions.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fcd9f146fa_0_403"/>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Implement CNN with Tensorflow</a:t>
            </a:r>
            <a:endParaRPr sz="2700"/>
          </a:p>
        </p:txBody>
      </p:sp>
      <p:sp>
        <p:nvSpPr>
          <p:cNvPr id="377" name="Google Shape;377;g2fcd9f146fa_0_403"/>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78" name="Google Shape;378;g2fcd9f146fa_0_403"/>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79" name="Google Shape;379;g2fcd9f146fa_0_403"/>
          <p:cNvSpPr/>
          <p:nvPr/>
        </p:nvSpPr>
        <p:spPr>
          <a:xfrm flipH="1" rot="10800000">
            <a:off x="2526386" y="2966974"/>
            <a:ext cx="201300" cy="200100"/>
          </a:xfrm>
          <a:prstGeom prst="rect">
            <a:avLst/>
          </a:prstGeom>
          <a:solidFill>
            <a:srgbClr val="F0EFEE">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0EFEE"/>
              </a:solidFill>
              <a:latin typeface="Arial"/>
              <a:ea typeface="Arial"/>
              <a:cs typeface="Arial"/>
              <a:sym typeface="Arial"/>
            </a:endParaRPr>
          </a:p>
        </p:txBody>
      </p:sp>
      <p:sp>
        <p:nvSpPr>
          <p:cNvPr id="380" name="Google Shape;380;g2fcd9f146fa_0_403"/>
          <p:cNvSpPr txBox="1"/>
          <p:nvPr/>
        </p:nvSpPr>
        <p:spPr>
          <a:xfrm>
            <a:off x="331493" y="1119766"/>
            <a:ext cx="8481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1. Import necessary libraries and load the dataset</a:t>
            </a:r>
            <a:endParaRPr b="0" i="0" sz="1400" u="none" cap="none" strike="noStrike">
              <a:solidFill>
                <a:srgbClr val="000000"/>
              </a:solidFill>
              <a:latin typeface="Arial"/>
              <a:ea typeface="Arial"/>
              <a:cs typeface="Arial"/>
              <a:sym typeface="Arial"/>
            </a:endParaRPr>
          </a:p>
        </p:txBody>
      </p:sp>
      <p:sp>
        <p:nvSpPr>
          <p:cNvPr id="381" name="Google Shape;381;g2fcd9f146fa_0_403"/>
          <p:cNvSpPr/>
          <p:nvPr/>
        </p:nvSpPr>
        <p:spPr>
          <a:xfrm>
            <a:off x="711675" y="1695875"/>
            <a:ext cx="7109700" cy="2085600"/>
          </a:xfrm>
          <a:prstGeom prst="rect">
            <a:avLst/>
          </a:prstGeom>
          <a:solidFill>
            <a:srgbClr val="FFFFFF"/>
          </a:solidFill>
          <a:ln>
            <a:noFill/>
          </a:ln>
        </p:spPr>
        <p:txBody>
          <a:bodyPr anchorCtr="0" anchor="ctr" bIns="45700" lIns="91425" spcFirstLastPara="1" rIns="91425" wrap="square" tIns="0">
            <a:noAutofit/>
          </a:bodyPr>
          <a:lstStyle/>
          <a:p>
            <a:pPr indent="0" lvl="0" marL="0" marR="0" rtl="0" algn="l">
              <a:lnSpc>
                <a:spcPct val="135714"/>
              </a:lnSpc>
              <a:spcBef>
                <a:spcPts val="0"/>
              </a:spcBef>
              <a:spcAft>
                <a:spcPts val="0"/>
              </a:spcAft>
              <a:buClr>
                <a:srgbClr val="000000"/>
              </a:buClr>
              <a:buSzPts val="1200"/>
              <a:buFont typeface="Arial"/>
              <a:buNone/>
            </a:pPr>
            <a:r>
              <a:rPr b="0" i="0" lang="en-US" sz="1200" u="none" cap="none" strike="noStrike">
                <a:solidFill>
                  <a:srgbClr val="007400"/>
                </a:solidFill>
                <a:latin typeface="Arimo"/>
                <a:ea typeface="Arimo"/>
                <a:cs typeface="Arimo"/>
                <a:sym typeface="Arimo"/>
              </a:rPr>
              <a:t>#Import necessary libraries</a:t>
            </a:r>
            <a:endParaRPr b="0" i="0" sz="1200" u="none" cap="none" strike="noStrike">
              <a:solidFill>
                <a:srgbClr val="0074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200"/>
              <a:buFont typeface="Arial"/>
              <a:buNone/>
            </a:pPr>
            <a:r>
              <a:rPr b="0" i="0" lang="en-US" sz="1200" u="none" cap="none" strike="noStrike">
                <a:solidFill>
                  <a:srgbClr val="AA0D91"/>
                </a:solidFill>
                <a:latin typeface="Arimo"/>
                <a:ea typeface="Arimo"/>
                <a:cs typeface="Arimo"/>
                <a:sym typeface="Arimo"/>
              </a:rPr>
              <a:t>Import</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pandas</a:t>
            </a:r>
            <a:r>
              <a:rPr b="0" i="0" lang="en-US" sz="1200" u="none" cap="none" strike="noStrike">
                <a:solidFill>
                  <a:srgbClr val="D4D4D4"/>
                </a:solidFill>
                <a:latin typeface="Arimo"/>
                <a:ea typeface="Arimo"/>
                <a:cs typeface="Arimo"/>
                <a:sym typeface="Arimo"/>
              </a:rPr>
              <a:t> </a:t>
            </a:r>
            <a:r>
              <a:rPr b="0" i="0" lang="en-US" sz="1200" u="none" cap="none" strike="noStrike">
                <a:solidFill>
                  <a:srgbClr val="AA0D91"/>
                </a:solidFill>
                <a:latin typeface="Arimo"/>
                <a:ea typeface="Arimo"/>
                <a:cs typeface="Arimo"/>
                <a:sym typeface="Arimo"/>
              </a:rPr>
              <a:t>as</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pd</a:t>
            </a:r>
            <a:r>
              <a:rPr b="0" i="0" lang="en-US" sz="1200" u="none" cap="none" strike="noStrike">
                <a:solidFill>
                  <a:srgbClr val="D4D4D4"/>
                </a:solidFill>
                <a:latin typeface="Arimo"/>
                <a:ea typeface="Arimo"/>
                <a:cs typeface="Arimo"/>
                <a:sym typeface="Arimo"/>
              </a:rPr>
              <a:t> </a:t>
            </a:r>
            <a:endParaRPr b="0" i="0" sz="1200" u="none" cap="none" strike="noStrike">
              <a:solidFill>
                <a:srgbClr val="D4D4D4"/>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200"/>
              <a:buFont typeface="Arial"/>
              <a:buNone/>
            </a:pPr>
            <a:r>
              <a:rPr b="0" i="0" lang="en-US" sz="1200" u="none" cap="none" strike="noStrike">
                <a:solidFill>
                  <a:srgbClr val="AA0D91"/>
                </a:solidFill>
                <a:latin typeface="Arimo"/>
                <a:ea typeface="Arimo"/>
                <a:cs typeface="Arimo"/>
                <a:sym typeface="Arimo"/>
              </a:rPr>
              <a:t>import</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numpy</a:t>
            </a:r>
            <a:r>
              <a:rPr b="0" i="0" lang="en-US" sz="1200" u="none" cap="none" strike="noStrike">
                <a:solidFill>
                  <a:srgbClr val="D4D4D4"/>
                </a:solidFill>
                <a:latin typeface="Arimo"/>
                <a:ea typeface="Arimo"/>
                <a:cs typeface="Arimo"/>
                <a:sym typeface="Arimo"/>
              </a:rPr>
              <a:t> </a:t>
            </a:r>
            <a:r>
              <a:rPr b="0" i="0" lang="en-US" sz="1200" u="none" cap="none" strike="noStrike">
                <a:solidFill>
                  <a:srgbClr val="AA0D91"/>
                </a:solidFill>
                <a:latin typeface="Arimo"/>
                <a:ea typeface="Arimo"/>
                <a:cs typeface="Arimo"/>
                <a:sym typeface="Arimo"/>
              </a:rPr>
              <a:t>as</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numpy</a:t>
            </a:r>
            <a:r>
              <a:rPr b="0" i="0" lang="en-US" sz="1200" u="none" cap="none" strike="noStrike">
                <a:solidFill>
                  <a:srgbClr val="D4D4D4"/>
                </a:solidFill>
                <a:latin typeface="Arimo"/>
                <a:ea typeface="Arimo"/>
                <a:cs typeface="Arimo"/>
                <a:sym typeface="Arimo"/>
              </a:rPr>
              <a:t> </a:t>
            </a:r>
            <a:endParaRPr b="0" i="0" sz="1200" u="none" cap="none" strike="noStrike">
              <a:solidFill>
                <a:srgbClr val="D4D4D4"/>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200"/>
              <a:buFont typeface="Arial"/>
              <a:buNone/>
            </a:pPr>
            <a:r>
              <a:rPr b="0" i="0" lang="en-US" sz="1200" u="none" cap="none" strike="noStrike">
                <a:solidFill>
                  <a:srgbClr val="AA0D91"/>
                </a:solidFill>
                <a:latin typeface="Arimo"/>
                <a:ea typeface="Arimo"/>
                <a:cs typeface="Arimo"/>
                <a:sym typeface="Arimo"/>
              </a:rPr>
              <a:t>from</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tensorflow.keras.datasets</a:t>
            </a:r>
            <a:r>
              <a:rPr b="0" i="0" lang="en-US" sz="1200" u="none" cap="none" strike="noStrike">
                <a:solidFill>
                  <a:srgbClr val="D4D4D4"/>
                </a:solidFill>
                <a:latin typeface="Arimo"/>
                <a:ea typeface="Arimo"/>
                <a:cs typeface="Arimo"/>
                <a:sym typeface="Arimo"/>
              </a:rPr>
              <a:t> </a:t>
            </a:r>
            <a:r>
              <a:rPr b="0" i="0" lang="en-US" sz="1200" u="none" cap="none" strike="noStrike">
                <a:solidFill>
                  <a:srgbClr val="AA0D91"/>
                </a:solidFill>
                <a:latin typeface="Arimo"/>
                <a:ea typeface="Arimo"/>
                <a:cs typeface="Arimo"/>
                <a:sym typeface="Arimo"/>
              </a:rPr>
              <a:t>import</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mnist</a:t>
            </a:r>
            <a:r>
              <a:rPr b="0" i="0" lang="en-US" sz="1200" u="none" cap="none" strike="noStrike">
                <a:solidFill>
                  <a:srgbClr val="D4D4D4"/>
                </a:solidFill>
                <a:latin typeface="Arimo"/>
                <a:ea typeface="Arimo"/>
                <a:cs typeface="Arimo"/>
                <a:sym typeface="Arimo"/>
              </a:rPr>
              <a:t> </a:t>
            </a:r>
            <a:endParaRPr b="0" i="0" sz="1200" u="none" cap="none" strike="noStrike">
              <a:solidFill>
                <a:srgbClr val="D4D4D4"/>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200"/>
              <a:buFont typeface="Arial"/>
              <a:buNone/>
            </a:pPr>
            <a:r>
              <a:rPr b="0" i="0" lang="en-US" sz="1200" u="none" cap="none" strike="noStrike">
                <a:solidFill>
                  <a:srgbClr val="AA0D91"/>
                </a:solidFill>
                <a:latin typeface="Arimo"/>
                <a:ea typeface="Arimo"/>
                <a:cs typeface="Arimo"/>
                <a:sym typeface="Arimo"/>
              </a:rPr>
              <a:t>import</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matplotlib.pyplot</a:t>
            </a:r>
            <a:r>
              <a:rPr b="0" i="0" lang="en-US" sz="1200" u="none" cap="none" strike="noStrike">
                <a:solidFill>
                  <a:srgbClr val="D4D4D4"/>
                </a:solidFill>
                <a:latin typeface="Arimo"/>
                <a:ea typeface="Arimo"/>
                <a:cs typeface="Arimo"/>
                <a:sym typeface="Arimo"/>
              </a:rPr>
              <a:t> </a:t>
            </a:r>
            <a:r>
              <a:rPr b="0" i="0" lang="en-US" sz="1200" u="none" cap="none" strike="noStrike">
                <a:solidFill>
                  <a:srgbClr val="AA0D91"/>
                </a:solidFill>
                <a:latin typeface="Arimo"/>
                <a:ea typeface="Arimo"/>
                <a:cs typeface="Arimo"/>
                <a:sym typeface="Arimo"/>
              </a:rPr>
              <a:t>as</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plt</a:t>
            </a:r>
            <a:br>
              <a:rPr b="0" i="0" lang="en-US" sz="1200" u="none" cap="none" strike="noStrike">
                <a:solidFill>
                  <a:srgbClr val="000000"/>
                </a:solidFill>
                <a:latin typeface="Arimo"/>
                <a:ea typeface="Arimo"/>
                <a:cs typeface="Arimo"/>
                <a:sym typeface="Arimo"/>
              </a:rPr>
            </a:br>
            <a:br>
              <a:rPr b="0" i="0" lang="en-US" sz="1200" u="none" cap="none" strike="noStrike">
                <a:solidFill>
                  <a:srgbClr val="000000"/>
                </a:solidFill>
                <a:latin typeface="Arimo"/>
                <a:ea typeface="Arimo"/>
                <a:cs typeface="Arimo"/>
                <a:sym typeface="Arimo"/>
              </a:rPr>
            </a:br>
            <a:r>
              <a:rPr b="0" i="0" lang="en-US" sz="1200" u="none" cap="none" strike="noStrike">
                <a:solidFill>
                  <a:srgbClr val="007400"/>
                </a:solidFill>
                <a:latin typeface="Arimo"/>
                <a:ea typeface="Arimo"/>
                <a:cs typeface="Arimo"/>
                <a:sym typeface="Arimo"/>
              </a:rPr>
              <a:t>#Load MNIST Dataset</a:t>
            </a:r>
            <a:endParaRPr b="0" i="0" sz="1200" u="none" cap="none" strike="noStrike">
              <a:solidFill>
                <a:srgbClr val="0074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200"/>
              <a:buFont typeface="Arial"/>
              <a:buNone/>
            </a:pPr>
            <a:r>
              <a:rPr b="0" i="0" lang="en-US" sz="1200" u="none" cap="none" strike="noStrike">
                <a:solidFill>
                  <a:srgbClr val="000000"/>
                </a:solidFill>
                <a:latin typeface="Arimo"/>
                <a:ea typeface="Arimo"/>
                <a:cs typeface="Arimo"/>
                <a:sym typeface="Arimo"/>
              </a:rPr>
              <a:t>(x_train, y_train), (x_test, y_test) = minst.load_data() </a:t>
            </a:r>
            <a:endParaRPr b="0" i="0" sz="1300" u="none" cap="none" strike="noStrike">
              <a:solidFill>
                <a:srgbClr val="3E4754"/>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2fcd9f146fa_0_418"/>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Implement CNN with Tensorflow</a:t>
            </a:r>
            <a:endParaRPr sz="2700"/>
          </a:p>
        </p:txBody>
      </p:sp>
      <p:sp>
        <p:nvSpPr>
          <p:cNvPr id="387" name="Google Shape;387;g2fcd9f146fa_0_418"/>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88" name="Google Shape;388;g2fcd9f146fa_0_418"/>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89" name="Google Shape;389;g2fcd9f146fa_0_418"/>
          <p:cNvSpPr/>
          <p:nvPr/>
        </p:nvSpPr>
        <p:spPr>
          <a:xfrm flipH="1" rot="10800000">
            <a:off x="2526386" y="2966974"/>
            <a:ext cx="201300" cy="200100"/>
          </a:xfrm>
          <a:prstGeom prst="rect">
            <a:avLst/>
          </a:prstGeom>
          <a:solidFill>
            <a:srgbClr val="F0EFEE">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0EFEE"/>
              </a:solidFill>
              <a:latin typeface="Arial"/>
              <a:ea typeface="Arial"/>
              <a:cs typeface="Arial"/>
              <a:sym typeface="Arial"/>
            </a:endParaRPr>
          </a:p>
        </p:txBody>
      </p:sp>
      <p:sp>
        <p:nvSpPr>
          <p:cNvPr id="390" name="Google Shape;390;g2fcd9f146fa_0_418"/>
          <p:cNvSpPr txBox="1"/>
          <p:nvPr/>
        </p:nvSpPr>
        <p:spPr>
          <a:xfrm>
            <a:off x="331493" y="1119766"/>
            <a:ext cx="8481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2. Import the Tensorflow modules for building CNN model</a:t>
            </a:r>
            <a:endParaRPr b="0" i="0" sz="1400" u="none" cap="none" strike="noStrike">
              <a:solidFill>
                <a:srgbClr val="000000"/>
              </a:solidFill>
              <a:latin typeface="Arial"/>
              <a:ea typeface="Arial"/>
              <a:cs typeface="Arial"/>
              <a:sym typeface="Arial"/>
            </a:endParaRPr>
          </a:p>
        </p:txBody>
      </p:sp>
      <p:sp>
        <p:nvSpPr>
          <p:cNvPr id="391" name="Google Shape;391;g2fcd9f146fa_0_418"/>
          <p:cNvSpPr/>
          <p:nvPr/>
        </p:nvSpPr>
        <p:spPr>
          <a:xfrm>
            <a:off x="711675" y="1640075"/>
            <a:ext cx="7109700" cy="876000"/>
          </a:xfrm>
          <a:prstGeom prst="rect">
            <a:avLst/>
          </a:prstGeom>
          <a:solidFill>
            <a:srgbClr val="FFFFFF"/>
          </a:solidFill>
          <a:ln>
            <a:noFill/>
          </a:ln>
        </p:spPr>
        <p:txBody>
          <a:bodyPr anchorCtr="0" anchor="ctr" bIns="45700" lIns="91425" spcFirstLastPara="1" rIns="91425" wrap="square" tIns="0">
            <a:noAutofit/>
          </a:bodyPr>
          <a:lstStyle/>
          <a:p>
            <a:pPr indent="0" lvl="0" marL="0" marR="0" rtl="0" algn="l">
              <a:lnSpc>
                <a:spcPct val="135714"/>
              </a:lnSpc>
              <a:spcBef>
                <a:spcPts val="0"/>
              </a:spcBef>
              <a:spcAft>
                <a:spcPts val="0"/>
              </a:spcAft>
              <a:buClr>
                <a:srgbClr val="000000"/>
              </a:buClr>
              <a:buSzPts val="1200"/>
              <a:buFont typeface="Arial"/>
              <a:buNone/>
            </a:pPr>
            <a:r>
              <a:rPr b="0" i="0" lang="en-US" sz="1200" u="none" cap="none" strike="noStrike">
                <a:solidFill>
                  <a:srgbClr val="007400"/>
                </a:solidFill>
                <a:latin typeface="Arimo"/>
                <a:ea typeface="Arimo"/>
                <a:cs typeface="Arimo"/>
                <a:sym typeface="Arimo"/>
              </a:rPr>
              <a:t>#Import necessary libraries</a:t>
            </a:r>
            <a:endParaRPr b="0" i="0" sz="1200" u="none" cap="none" strike="noStrike">
              <a:solidFill>
                <a:srgbClr val="D4D4D4"/>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200"/>
              <a:buFont typeface="Arial"/>
              <a:buNone/>
            </a:pPr>
            <a:r>
              <a:rPr b="0" i="0" lang="en-US" sz="1200" u="none" cap="none" strike="noStrike">
                <a:solidFill>
                  <a:srgbClr val="AA0D91"/>
                </a:solidFill>
                <a:latin typeface="Arimo"/>
                <a:ea typeface="Arimo"/>
                <a:cs typeface="Arimo"/>
                <a:sym typeface="Arimo"/>
              </a:rPr>
              <a:t>from</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tensorflow.keras.models</a:t>
            </a:r>
            <a:r>
              <a:rPr b="0" i="0" lang="en-US" sz="1200" u="none" cap="none" strike="noStrike">
                <a:solidFill>
                  <a:srgbClr val="D4D4D4"/>
                </a:solidFill>
                <a:latin typeface="Arimo"/>
                <a:ea typeface="Arimo"/>
                <a:cs typeface="Arimo"/>
                <a:sym typeface="Arimo"/>
              </a:rPr>
              <a:t> </a:t>
            </a:r>
            <a:r>
              <a:rPr b="0" i="0" lang="en-US" sz="1200" u="none" cap="none" strike="noStrike">
                <a:solidFill>
                  <a:srgbClr val="AA0D91"/>
                </a:solidFill>
                <a:latin typeface="Arimo"/>
                <a:ea typeface="Arimo"/>
                <a:cs typeface="Arimo"/>
                <a:sym typeface="Arimo"/>
              </a:rPr>
              <a:t>import</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Sequential</a:t>
            </a:r>
            <a:endParaRPr b="0" i="0" sz="1200" u="none" cap="none" strike="noStrike">
              <a:solidFill>
                <a:srgbClr val="D4D4D4"/>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200"/>
              <a:buFont typeface="Arial"/>
              <a:buNone/>
            </a:pPr>
            <a:r>
              <a:rPr b="0" i="0" lang="en-US" sz="1200" u="none" cap="none" strike="noStrike">
                <a:solidFill>
                  <a:srgbClr val="AA0D91"/>
                </a:solidFill>
                <a:latin typeface="Arimo"/>
                <a:ea typeface="Arimo"/>
                <a:cs typeface="Arimo"/>
                <a:sym typeface="Arimo"/>
              </a:rPr>
              <a:t>from</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tensorflow.keras.layers</a:t>
            </a:r>
            <a:r>
              <a:rPr b="0" i="0" lang="en-US" sz="1200" u="none" cap="none" strike="noStrike">
                <a:solidFill>
                  <a:srgbClr val="D4D4D4"/>
                </a:solidFill>
                <a:latin typeface="Arimo"/>
                <a:ea typeface="Arimo"/>
                <a:cs typeface="Arimo"/>
                <a:sym typeface="Arimo"/>
              </a:rPr>
              <a:t> </a:t>
            </a:r>
            <a:r>
              <a:rPr b="0" i="0" lang="en-US" sz="1200" u="none" cap="none" strike="noStrike">
                <a:solidFill>
                  <a:srgbClr val="AA0D91"/>
                </a:solidFill>
                <a:latin typeface="Arimo"/>
                <a:ea typeface="Arimo"/>
                <a:cs typeface="Arimo"/>
                <a:sym typeface="Arimo"/>
              </a:rPr>
              <a:t>import</a:t>
            </a:r>
            <a:r>
              <a:rPr b="0" i="0" lang="en-US" sz="1200" u="none" cap="none" strike="noStrike">
                <a:solidFill>
                  <a:srgbClr val="D4D4D4"/>
                </a:solidFill>
                <a:latin typeface="Arimo"/>
                <a:ea typeface="Arimo"/>
                <a:cs typeface="Arimo"/>
                <a:sym typeface="Arimo"/>
              </a:rPr>
              <a:t> </a:t>
            </a:r>
            <a:r>
              <a:rPr b="0" i="0" lang="en-US" sz="1200" u="none" cap="none" strike="noStrike">
                <a:solidFill>
                  <a:srgbClr val="000000"/>
                </a:solidFill>
                <a:latin typeface="Arimo"/>
                <a:ea typeface="Arimo"/>
                <a:cs typeface="Arimo"/>
                <a:sym typeface="Arimo"/>
              </a:rPr>
              <a:t>Dense, Conv2D, MaxPool2D, Flatten</a:t>
            </a:r>
            <a:endParaRPr b="0" i="0" sz="1300" u="none" cap="none" strike="noStrike">
              <a:solidFill>
                <a:srgbClr val="3E4754"/>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fcd9f146fa_0_429"/>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Implement CNN with Tensorflow</a:t>
            </a:r>
            <a:endParaRPr sz="2700"/>
          </a:p>
        </p:txBody>
      </p:sp>
      <p:sp>
        <p:nvSpPr>
          <p:cNvPr id="397" name="Google Shape;397;g2fcd9f146fa_0_429"/>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398" name="Google Shape;398;g2fcd9f146fa_0_429"/>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399" name="Google Shape;399;g2fcd9f146fa_0_429"/>
          <p:cNvSpPr/>
          <p:nvPr/>
        </p:nvSpPr>
        <p:spPr>
          <a:xfrm flipH="1" rot="10800000">
            <a:off x="2526386" y="2966974"/>
            <a:ext cx="201300" cy="200100"/>
          </a:xfrm>
          <a:prstGeom prst="rect">
            <a:avLst/>
          </a:prstGeom>
          <a:solidFill>
            <a:srgbClr val="F0EFEE">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0EFEE"/>
              </a:solidFill>
              <a:latin typeface="Arial"/>
              <a:ea typeface="Arial"/>
              <a:cs typeface="Arial"/>
              <a:sym typeface="Arial"/>
            </a:endParaRPr>
          </a:p>
        </p:txBody>
      </p:sp>
      <p:sp>
        <p:nvSpPr>
          <p:cNvPr id="400" name="Google Shape;400;g2fcd9f146fa_0_429"/>
          <p:cNvSpPr txBox="1"/>
          <p:nvPr/>
        </p:nvSpPr>
        <p:spPr>
          <a:xfrm>
            <a:off x="331493" y="1119766"/>
            <a:ext cx="8481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3. Define and build our CNN model, compile it</a:t>
            </a:r>
            <a:endParaRPr b="0" i="0" sz="1400" u="none" cap="none" strike="noStrike">
              <a:solidFill>
                <a:srgbClr val="000000"/>
              </a:solidFill>
              <a:latin typeface="Arial"/>
              <a:ea typeface="Arial"/>
              <a:cs typeface="Arial"/>
              <a:sym typeface="Arial"/>
            </a:endParaRPr>
          </a:p>
        </p:txBody>
      </p:sp>
      <p:sp>
        <p:nvSpPr>
          <p:cNvPr id="401" name="Google Shape;401;g2fcd9f146fa_0_429"/>
          <p:cNvSpPr/>
          <p:nvPr/>
        </p:nvSpPr>
        <p:spPr>
          <a:xfrm>
            <a:off x="331500" y="1578275"/>
            <a:ext cx="7970700" cy="2193000"/>
          </a:xfrm>
          <a:prstGeom prst="rect">
            <a:avLst/>
          </a:prstGeom>
          <a:solidFill>
            <a:srgbClr val="FFFFFF"/>
          </a:solidFill>
          <a:ln>
            <a:noFill/>
          </a:ln>
        </p:spPr>
        <p:txBody>
          <a:bodyPr anchorCtr="0" anchor="ctr" bIns="45700" lIns="91425" spcFirstLastPara="1" rIns="91425" wrap="square" tIns="0">
            <a:noAutofit/>
          </a:bodyPr>
          <a:lstStyle/>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7400"/>
                </a:solidFill>
                <a:latin typeface="Arimo"/>
                <a:ea typeface="Arimo"/>
                <a:cs typeface="Arimo"/>
                <a:sym typeface="Arimo"/>
              </a:rPr>
              <a:t>#Build your model, compile it and train it</a:t>
            </a:r>
            <a:endParaRPr b="0" i="0" sz="1300" u="none" cap="none" strike="noStrike">
              <a:solidFill>
                <a:srgbClr val="D4D4D4"/>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model = Sequential()</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model.add(Conv2D(filters=32, kernel_size=(4,4),input_shape=(28, 28, 1), activation='relu',)</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model.add(MaxPool2D(pool_size=(2, 2)))</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model.add(Flatten())</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model.add(Dense(128, activation='relu'))</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model.add(Dense(10, activation='softmax'))</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model.compile(loss='categorical_crossentropy', optimizer='adam', metrics=['accuracy'])</a:t>
            </a:r>
            <a:endParaRPr b="0" i="0" sz="1300" u="none" cap="none" strike="noStrike">
              <a:solidFill>
                <a:srgbClr val="000000"/>
              </a:solidFill>
              <a:latin typeface="Arimo"/>
              <a:ea typeface="Arimo"/>
              <a:cs typeface="Arimo"/>
              <a:sym typeface="Arim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2fcd9f146fa_0_441"/>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Implement CNN with Tensorflow</a:t>
            </a:r>
            <a:endParaRPr sz="2700"/>
          </a:p>
        </p:txBody>
      </p:sp>
      <p:sp>
        <p:nvSpPr>
          <p:cNvPr id="407" name="Google Shape;407;g2fcd9f146fa_0_441"/>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08" name="Google Shape;408;g2fcd9f146fa_0_441"/>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409" name="Google Shape;409;g2fcd9f146fa_0_441"/>
          <p:cNvSpPr/>
          <p:nvPr/>
        </p:nvSpPr>
        <p:spPr>
          <a:xfrm flipH="1" rot="10800000">
            <a:off x="2526386" y="2966974"/>
            <a:ext cx="201300" cy="200100"/>
          </a:xfrm>
          <a:prstGeom prst="rect">
            <a:avLst/>
          </a:prstGeom>
          <a:solidFill>
            <a:srgbClr val="F0EFEE">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0EFEE"/>
              </a:solidFill>
              <a:latin typeface="Arial"/>
              <a:ea typeface="Arial"/>
              <a:cs typeface="Arial"/>
              <a:sym typeface="Arial"/>
            </a:endParaRPr>
          </a:p>
        </p:txBody>
      </p:sp>
      <p:pic>
        <p:nvPicPr>
          <p:cNvPr id="410" name="Google Shape;410;g2fcd9f146fa_0_441"/>
          <p:cNvPicPr preferRelativeResize="0"/>
          <p:nvPr/>
        </p:nvPicPr>
        <p:blipFill rotWithShape="1">
          <a:blip r:embed="rId3">
            <a:alphaModFix/>
          </a:blip>
          <a:srcRect b="0" l="0" r="0" t="0"/>
          <a:stretch/>
        </p:blipFill>
        <p:spPr>
          <a:xfrm>
            <a:off x="347361" y="1818250"/>
            <a:ext cx="6111516" cy="1963046"/>
          </a:xfrm>
          <a:prstGeom prst="rect">
            <a:avLst/>
          </a:prstGeom>
          <a:noFill/>
          <a:ln>
            <a:noFill/>
          </a:ln>
        </p:spPr>
      </p:pic>
      <p:sp>
        <p:nvSpPr>
          <p:cNvPr id="411" name="Google Shape;411;g2fcd9f146fa_0_441"/>
          <p:cNvSpPr txBox="1"/>
          <p:nvPr/>
        </p:nvSpPr>
        <p:spPr>
          <a:xfrm>
            <a:off x="408975"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So we have build our CNN but what is going on here? What all this line of code doing?</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g2fcd9f146fa_0_455"/>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Implement CNN with Tensorflow</a:t>
            </a:r>
            <a:endParaRPr sz="2700"/>
          </a:p>
        </p:txBody>
      </p:sp>
      <p:sp>
        <p:nvSpPr>
          <p:cNvPr id="417" name="Google Shape;417;g2fcd9f146fa_0_455"/>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18" name="Google Shape;418;g2fcd9f146fa_0_455"/>
          <p:cNvSpPr txBox="1"/>
          <p:nvPr/>
        </p:nvSpPr>
        <p:spPr>
          <a:xfrm>
            <a:off x="534000" y="1261350"/>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419" name="Google Shape;419;g2fcd9f146fa_0_455"/>
          <p:cNvSpPr/>
          <p:nvPr/>
        </p:nvSpPr>
        <p:spPr>
          <a:xfrm flipH="1" rot="10800000">
            <a:off x="2517536" y="3188549"/>
            <a:ext cx="201300" cy="200100"/>
          </a:xfrm>
          <a:prstGeom prst="rect">
            <a:avLst/>
          </a:prstGeom>
          <a:solidFill>
            <a:srgbClr val="F0EFEE">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0EFEE"/>
              </a:solidFill>
              <a:latin typeface="Arial"/>
              <a:ea typeface="Arial"/>
              <a:cs typeface="Arial"/>
              <a:sym typeface="Arial"/>
            </a:endParaRPr>
          </a:p>
        </p:txBody>
      </p:sp>
      <p:pic>
        <p:nvPicPr>
          <p:cNvPr id="420" name="Google Shape;420;g2fcd9f146fa_0_455"/>
          <p:cNvPicPr preferRelativeResize="0"/>
          <p:nvPr/>
        </p:nvPicPr>
        <p:blipFill rotWithShape="1">
          <a:blip r:embed="rId3">
            <a:alphaModFix/>
          </a:blip>
          <a:srcRect b="0" l="0" r="0" t="0"/>
          <a:stretch/>
        </p:blipFill>
        <p:spPr>
          <a:xfrm>
            <a:off x="260411" y="1158400"/>
            <a:ext cx="6111516" cy="1963046"/>
          </a:xfrm>
          <a:prstGeom prst="rect">
            <a:avLst/>
          </a:prstGeom>
          <a:noFill/>
          <a:ln>
            <a:noFill/>
          </a:ln>
        </p:spPr>
      </p:pic>
      <p:sp>
        <p:nvSpPr>
          <p:cNvPr id="421" name="Google Shape;421;g2fcd9f146fa_0_455"/>
          <p:cNvSpPr txBox="1"/>
          <p:nvPr/>
        </p:nvSpPr>
        <p:spPr>
          <a:xfrm>
            <a:off x="6562800" y="1158400"/>
            <a:ext cx="2320800" cy="20424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We create a Sequential model here, it is like a builder of a Neural Network which we could define how is the neural network look by defining the architecture of it. We provide different building block to it and it will build the network for us in sequential order.</a:t>
            </a:r>
            <a:endParaRPr b="0" i="0" sz="1300" u="none" cap="none" strike="noStrike">
              <a:solidFill>
                <a:srgbClr val="000000"/>
              </a:solidFill>
              <a:latin typeface="Arial"/>
              <a:ea typeface="Arial"/>
              <a:cs typeface="Arial"/>
              <a:sym typeface="Arial"/>
            </a:endParaRPr>
          </a:p>
        </p:txBody>
      </p:sp>
      <p:cxnSp>
        <p:nvCxnSpPr>
          <p:cNvPr id="422" name="Google Shape;422;g2fcd9f146fa_0_455"/>
          <p:cNvCxnSpPr/>
          <p:nvPr/>
        </p:nvCxnSpPr>
        <p:spPr>
          <a:xfrm rot="10800000">
            <a:off x="1651350" y="1283050"/>
            <a:ext cx="4808700" cy="401700"/>
          </a:xfrm>
          <a:prstGeom prst="straightConnector1">
            <a:avLst/>
          </a:prstGeom>
          <a:noFill/>
          <a:ln cap="flat" cmpd="sng" w="9525">
            <a:solidFill>
              <a:srgbClr val="FF0000"/>
            </a:solidFill>
            <a:prstDash val="solid"/>
            <a:round/>
            <a:headEnd len="sm" w="sm" type="none"/>
            <a:tailEnd len="med" w="med" type="triangle"/>
          </a:ln>
        </p:spPr>
      </p:cxnSp>
      <p:sp>
        <p:nvSpPr>
          <p:cNvPr id="423" name="Google Shape;423;g2fcd9f146fa_0_455"/>
          <p:cNvSpPr txBox="1"/>
          <p:nvPr/>
        </p:nvSpPr>
        <p:spPr>
          <a:xfrm>
            <a:off x="260400" y="3340025"/>
            <a:ext cx="7551900" cy="4416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After we created the Sequential model, we want to add a convolution layer as the first layer of the model for feature/pattern extraction, this is what this line is doing. </a:t>
            </a:r>
            <a:endParaRPr b="0" i="0" sz="1300" u="none" cap="none" strike="noStrike">
              <a:solidFill>
                <a:srgbClr val="000000"/>
              </a:solidFill>
              <a:latin typeface="Arial"/>
              <a:ea typeface="Arial"/>
              <a:cs typeface="Arial"/>
              <a:sym typeface="Arial"/>
            </a:endParaRPr>
          </a:p>
        </p:txBody>
      </p:sp>
      <p:cxnSp>
        <p:nvCxnSpPr>
          <p:cNvPr id="424" name="Google Shape;424;g2fcd9f146fa_0_455"/>
          <p:cNvCxnSpPr/>
          <p:nvPr/>
        </p:nvCxnSpPr>
        <p:spPr>
          <a:xfrm rot="10800000">
            <a:off x="5368850" y="1738950"/>
            <a:ext cx="859200" cy="15732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2fcd9f146fa_0_470"/>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Implement CNN with Tensorflow</a:t>
            </a:r>
            <a:endParaRPr sz="2700"/>
          </a:p>
        </p:txBody>
      </p:sp>
      <p:sp>
        <p:nvSpPr>
          <p:cNvPr id="430" name="Google Shape;430;g2fcd9f146fa_0_470"/>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31" name="Google Shape;431;g2fcd9f146fa_0_470"/>
          <p:cNvSpPr txBox="1"/>
          <p:nvPr/>
        </p:nvSpPr>
        <p:spPr>
          <a:xfrm>
            <a:off x="534000" y="1261350"/>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432" name="Google Shape;432;g2fcd9f146fa_0_470"/>
          <p:cNvSpPr/>
          <p:nvPr/>
        </p:nvSpPr>
        <p:spPr>
          <a:xfrm flipH="1" rot="10800000">
            <a:off x="2517536" y="3188549"/>
            <a:ext cx="201300" cy="200100"/>
          </a:xfrm>
          <a:prstGeom prst="rect">
            <a:avLst/>
          </a:prstGeom>
          <a:solidFill>
            <a:srgbClr val="F0EFEE">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0EFEE"/>
              </a:solidFill>
              <a:latin typeface="Arial"/>
              <a:ea typeface="Arial"/>
              <a:cs typeface="Arial"/>
              <a:sym typeface="Arial"/>
            </a:endParaRPr>
          </a:p>
        </p:txBody>
      </p:sp>
      <p:pic>
        <p:nvPicPr>
          <p:cNvPr id="433" name="Google Shape;433;g2fcd9f146fa_0_470"/>
          <p:cNvPicPr preferRelativeResize="0"/>
          <p:nvPr/>
        </p:nvPicPr>
        <p:blipFill rotWithShape="1">
          <a:blip r:embed="rId3">
            <a:alphaModFix/>
          </a:blip>
          <a:srcRect b="0" l="0" r="0" t="0"/>
          <a:stretch/>
        </p:blipFill>
        <p:spPr>
          <a:xfrm>
            <a:off x="260411" y="1158400"/>
            <a:ext cx="6111516" cy="1963046"/>
          </a:xfrm>
          <a:prstGeom prst="rect">
            <a:avLst/>
          </a:prstGeom>
          <a:noFill/>
          <a:ln>
            <a:noFill/>
          </a:ln>
        </p:spPr>
      </p:pic>
      <p:sp>
        <p:nvSpPr>
          <p:cNvPr id="434" name="Google Shape;434;g2fcd9f146fa_0_470"/>
          <p:cNvSpPr txBox="1"/>
          <p:nvPr/>
        </p:nvSpPr>
        <p:spPr>
          <a:xfrm>
            <a:off x="6576875" y="1071225"/>
            <a:ext cx="2320800" cy="8991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Then we add a Max Pooling layer. Max Pooling is one type of pooling that we often used. There are other type of pooling.</a:t>
            </a:r>
            <a:endParaRPr b="0" i="0" sz="1300" u="none" cap="none" strike="noStrike">
              <a:solidFill>
                <a:srgbClr val="000000"/>
              </a:solidFill>
              <a:latin typeface="Arial"/>
              <a:ea typeface="Arial"/>
              <a:cs typeface="Arial"/>
              <a:sym typeface="Arial"/>
            </a:endParaRPr>
          </a:p>
        </p:txBody>
      </p:sp>
      <p:cxnSp>
        <p:nvCxnSpPr>
          <p:cNvPr id="435" name="Google Shape;435;g2fcd9f146fa_0_470"/>
          <p:cNvCxnSpPr>
            <a:stCxn id="434" idx="1"/>
          </p:cNvCxnSpPr>
          <p:nvPr/>
        </p:nvCxnSpPr>
        <p:spPr>
          <a:xfrm flipH="1">
            <a:off x="2856275" y="1520775"/>
            <a:ext cx="3720600" cy="297900"/>
          </a:xfrm>
          <a:prstGeom prst="straightConnector1">
            <a:avLst/>
          </a:prstGeom>
          <a:noFill/>
          <a:ln cap="flat" cmpd="sng" w="9525">
            <a:solidFill>
              <a:srgbClr val="FF0000"/>
            </a:solidFill>
            <a:prstDash val="solid"/>
            <a:round/>
            <a:headEnd len="sm" w="sm" type="none"/>
            <a:tailEnd len="med" w="med" type="triangle"/>
          </a:ln>
        </p:spPr>
      </p:cxnSp>
      <p:sp>
        <p:nvSpPr>
          <p:cNvPr id="436" name="Google Shape;436;g2fcd9f146fa_0_470"/>
          <p:cNvSpPr txBox="1"/>
          <p:nvPr/>
        </p:nvSpPr>
        <p:spPr>
          <a:xfrm>
            <a:off x="6590974" y="2091325"/>
            <a:ext cx="2292600" cy="20424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Next, add a Flatten layer, this is required before we move on to the fully connected layer in next step after feature/pattern extraction and pooling. It is because we need to convert the multi-dimensional input into a format acceptable by fully connected layer.</a:t>
            </a:r>
            <a:endParaRPr b="0" i="0" sz="1400" u="none" cap="none" strike="noStrike">
              <a:solidFill>
                <a:srgbClr val="000000"/>
              </a:solidFill>
              <a:latin typeface="Arial"/>
              <a:ea typeface="Arial"/>
              <a:cs typeface="Arial"/>
              <a:sym typeface="Arial"/>
            </a:endParaRPr>
          </a:p>
        </p:txBody>
      </p:sp>
      <p:cxnSp>
        <p:nvCxnSpPr>
          <p:cNvPr id="437" name="Google Shape;437;g2fcd9f146fa_0_470"/>
          <p:cNvCxnSpPr>
            <a:stCxn id="436" idx="1"/>
          </p:cNvCxnSpPr>
          <p:nvPr/>
        </p:nvCxnSpPr>
        <p:spPr>
          <a:xfrm rot="10800000">
            <a:off x="1729474" y="2086525"/>
            <a:ext cx="4861500" cy="1026000"/>
          </a:xfrm>
          <a:prstGeom prst="straightConnector1">
            <a:avLst/>
          </a:prstGeom>
          <a:noFill/>
          <a:ln cap="flat" cmpd="sng" w="9525">
            <a:solidFill>
              <a:srgbClr val="FF0000"/>
            </a:solidFill>
            <a:prstDash val="solid"/>
            <a:round/>
            <a:headEnd len="sm" w="sm" type="none"/>
            <a:tailEnd len="med" w="med" type="triangle"/>
          </a:ln>
        </p:spPr>
      </p:cxnSp>
      <p:sp>
        <p:nvSpPr>
          <p:cNvPr id="438" name="Google Shape;438;g2fcd9f146fa_0_470"/>
          <p:cNvSpPr txBox="1"/>
          <p:nvPr/>
        </p:nvSpPr>
        <p:spPr>
          <a:xfrm>
            <a:off x="260400" y="3340025"/>
            <a:ext cx="6111600" cy="4416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We add 1 dense layer (fully connected layer) after the flatten layer, using relu as the activation function. </a:t>
            </a:r>
            <a:endParaRPr b="0" i="0" sz="1300" u="none" cap="none" strike="noStrike">
              <a:solidFill>
                <a:srgbClr val="000000"/>
              </a:solidFill>
              <a:latin typeface="Arial"/>
              <a:ea typeface="Arial"/>
              <a:cs typeface="Arial"/>
              <a:sym typeface="Arial"/>
            </a:endParaRPr>
          </a:p>
        </p:txBody>
      </p:sp>
      <p:cxnSp>
        <p:nvCxnSpPr>
          <p:cNvPr id="439" name="Google Shape;439;g2fcd9f146fa_0_470"/>
          <p:cNvCxnSpPr/>
          <p:nvPr/>
        </p:nvCxnSpPr>
        <p:spPr>
          <a:xfrm rot="10800000">
            <a:off x="2124525" y="2514450"/>
            <a:ext cx="393000" cy="8742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fcd9f146fa_0_486"/>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Implement CNN with Tensorflow</a:t>
            </a:r>
            <a:endParaRPr sz="2700"/>
          </a:p>
        </p:txBody>
      </p:sp>
      <p:sp>
        <p:nvSpPr>
          <p:cNvPr id="445" name="Google Shape;445;g2fcd9f146fa_0_486"/>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46" name="Google Shape;446;g2fcd9f146fa_0_486"/>
          <p:cNvSpPr txBox="1"/>
          <p:nvPr/>
        </p:nvSpPr>
        <p:spPr>
          <a:xfrm>
            <a:off x="534000" y="1261350"/>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447" name="Google Shape;447;g2fcd9f146fa_0_486"/>
          <p:cNvPicPr preferRelativeResize="0"/>
          <p:nvPr/>
        </p:nvPicPr>
        <p:blipFill rotWithShape="1">
          <a:blip r:embed="rId3">
            <a:alphaModFix/>
          </a:blip>
          <a:srcRect b="0" l="0" r="0" t="0"/>
          <a:stretch/>
        </p:blipFill>
        <p:spPr>
          <a:xfrm>
            <a:off x="260411" y="1158400"/>
            <a:ext cx="6111516" cy="1963046"/>
          </a:xfrm>
          <a:prstGeom prst="rect">
            <a:avLst/>
          </a:prstGeom>
          <a:noFill/>
          <a:ln>
            <a:noFill/>
          </a:ln>
        </p:spPr>
      </p:pic>
      <p:sp>
        <p:nvSpPr>
          <p:cNvPr id="448" name="Google Shape;448;g2fcd9f146fa_0_486"/>
          <p:cNvSpPr txBox="1"/>
          <p:nvPr/>
        </p:nvSpPr>
        <p:spPr>
          <a:xfrm>
            <a:off x="6576875" y="1071225"/>
            <a:ext cx="2320800" cy="8991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We add an output layer with a softmax function as the activation function for multiclass classification.</a:t>
            </a:r>
            <a:endParaRPr b="0" i="0" sz="1300" u="none" cap="none" strike="noStrike">
              <a:solidFill>
                <a:srgbClr val="000000"/>
              </a:solidFill>
              <a:latin typeface="Arial"/>
              <a:ea typeface="Arial"/>
              <a:cs typeface="Arial"/>
              <a:sym typeface="Arial"/>
            </a:endParaRPr>
          </a:p>
        </p:txBody>
      </p:sp>
      <p:cxnSp>
        <p:nvCxnSpPr>
          <p:cNvPr id="449" name="Google Shape;449;g2fcd9f146fa_0_486"/>
          <p:cNvCxnSpPr>
            <a:stCxn id="448" idx="1"/>
          </p:cNvCxnSpPr>
          <p:nvPr/>
        </p:nvCxnSpPr>
        <p:spPr>
          <a:xfrm flipH="1">
            <a:off x="3112775" y="1520775"/>
            <a:ext cx="3464100" cy="1168200"/>
          </a:xfrm>
          <a:prstGeom prst="straightConnector1">
            <a:avLst/>
          </a:prstGeom>
          <a:noFill/>
          <a:ln cap="flat" cmpd="sng" w="9525">
            <a:solidFill>
              <a:srgbClr val="FF0000"/>
            </a:solidFill>
            <a:prstDash val="solid"/>
            <a:round/>
            <a:headEnd len="sm" w="sm" type="none"/>
            <a:tailEnd len="med" w="med" type="triangle"/>
          </a:ln>
        </p:spPr>
      </p:cxnSp>
      <p:sp>
        <p:nvSpPr>
          <p:cNvPr id="450" name="Google Shape;450;g2fcd9f146fa_0_486"/>
          <p:cNvSpPr txBox="1"/>
          <p:nvPr/>
        </p:nvSpPr>
        <p:spPr>
          <a:xfrm>
            <a:off x="254238" y="3261900"/>
            <a:ext cx="8635500" cy="8991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The last line is extremely important, we compile the Sequential model we just defined and setting the loss function, optimizer and performance evaluation metrics for the model. They are some crucial jargons in machine learning and deep learning. We will not cover these advanced concept and terms here so you don’t need to understand what they are and how they work. You only need to know that are essential on model training process.</a:t>
            </a:r>
            <a:endParaRPr b="0" i="0" sz="1400" u="none" cap="none" strike="noStrike">
              <a:solidFill>
                <a:srgbClr val="000000"/>
              </a:solidFill>
              <a:latin typeface="Arial"/>
              <a:ea typeface="Arial"/>
              <a:cs typeface="Arial"/>
              <a:sym typeface="Arial"/>
            </a:endParaRPr>
          </a:p>
        </p:txBody>
      </p:sp>
      <p:cxnSp>
        <p:nvCxnSpPr>
          <p:cNvPr id="451" name="Google Shape;451;g2fcd9f146fa_0_486"/>
          <p:cNvCxnSpPr/>
          <p:nvPr/>
        </p:nvCxnSpPr>
        <p:spPr>
          <a:xfrm flipH="1" rot="10800000">
            <a:off x="948375" y="3090700"/>
            <a:ext cx="1026600" cy="2007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fcd9f146fa_0_502"/>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Implement CNN with Tensorflow</a:t>
            </a:r>
            <a:endParaRPr sz="2700"/>
          </a:p>
        </p:txBody>
      </p:sp>
      <p:sp>
        <p:nvSpPr>
          <p:cNvPr id="457" name="Google Shape;457;g2fcd9f146fa_0_502"/>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58" name="Google Shape;458;g2fcd9f146fa_0_502"/>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459" name="Google Shape;459;g2fcd9f146fa_0_502"/>
          <p:cNvSpPr/>
          <p:nvPr/>
        </p:nvSpPr>
        <p:spPr>
          <a:xfrm flipH="1" rot="10800000">
            <a:off x="2526386" y="2966974"/>
            <a:ext cx="201300" cy="200100"/>
          </a:xfrm>
          <a:prstGeom prst="rect">
            <a:avLst/>
          </a:prstGeom>
          <a:solidFill>
            <a:srgbClr val="F0EFEE">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0EFEE"/>
              </a:solidFill>
              <a:latin typeface="Arial"/>
              <a:ea typeface="Arial"/>
              <a:cs typeface="Arial"/>
              <a:sym typeface="Arial"/>
            </a:endParaRPr>
          </a:p>
        </p:txBody>
      </p:sp>
      <p:sp>
        <p:nvSpPr>
          <p:cNvPr id="460" name="Google Shape;460;g2fcd9f146fa_0_502"/>
          <p:cNvSpPr txBox="1"/>
          <p:nvPr/>
        </p:nvSpPr>
        <p:spPr>
          <a:xfrm>
            <a:off x="331493" y="1119766"/>
            <a:ext cx="8481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4. Train the model</a:t>
            </a:r>
            <a:endParaRPr b="0" i="0" sz="1400" u="none" cap="none" strike="noStrike">
              <a:solidFill>
                <a:srgbClr val="000000"/>
              </a:solidFill>
              <a:latin typeface="Arial"/>
              <a:ea typeface="Arial"/>
              <a:cs typeface="Arial"/>
              <a:sym typeface="Arial"/>
            </a:endParaRPr>
          </a:p>
        </p:txBody>
      </p:sp>
      <p:sp>
        <p:nvSpPr>
          <p:cNvPr id="461" name="Google Shape;461;g2fcd9f146fa_0_502"/>
          <p:cNvSpPr/>
          <p:nvPr/>
        </p:nvSpPr>
        <p:spPr>
          <a:xfrm>
            <a:off x="331500" y="1578275"/>
            <a:ext cx="7970700" cy="1280400"/>
          </a:xfrm>
          <a:prstGeom prst="rect">
            <a:avLst/>
          </a:prstGeom>
          <a:solidFill>
            <a:srgbClr val="FFFFFF"/>
          </a:solidFill>
          <a:ln>
            <a:noFill/>
          </a:ln>
        </p:spPr>
        <p:txBody>
          <a:bodyPr anchorCtr="0" anchor="ctr" bIns="45700" lIns="91425" spcFirstLastPara="1" rIns="91425" wrap="square" tIns="0">
            <a:noAutofit/>
          </a:bodyPr>
          <a:lstStyle/>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7400"/>
                </a:solidFill>
                <a:latin typeface="Arimo"/>
                <a:ea typeface="Arimo"/>
                <a:cs typeface="Arimo"/>
                <a:sym typeface="Arimo"/>
              </a:rPr>
              <a:t># Train the model &amp; add early stop</a:t>
            </a:r>
            <a:endParaRPr b="0" i="0" sz="1300" u="none" cap="none" strike="noStrike">
              <a:solidFill>
                <a:srgbClr val="D4D4D4"/>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AA0D91"/>
                </a:solidFill>
                <a:latin typeface="Arimo"/>
                <a:ea typeface="Arimo"/>
                <a:cs typeface="Arimo"/>
                <a:sym typeface="Arimo"/>
              </a:rPr>
              <a:t>from</a:t>
            </a:r>
            <a:r>
              <a:rPr b="0" i="0" lang="en-US" sz="1300" u="none" cap="none" strike="noStrike">
                <a:solidFill>
                  <a:srgbClr val="D4D4D4"/>
                </a:solidFill>
                <a:latin typeface="Arimo"/>
                <a:ea typeface="Arimo"/>
                <a:cs typeface="Arimo"/>
                <a:sym typeface="Arimo"/>
              </a:rPr>
              <a:t> </a:t>
            </a:r>
            <a:r>
              <a:rPr b="0" i="0" lang="en-US" sz="1300" u="none" cap="none" strike="noStrike">
                <a:solidFill>
                  <a:srgbClr val="242424"/>
                </a:solidFill>
                <a:latin typeface="Arimo"/>
                <a:ea typeface="Arimo"/>
                <a:cs typeface="Arimo"/>
                <a:sym typeface="Arimo"/>
              </a:rPr>
              <a:t>tensorflow.keras.callbacks</a:t>
            </a:r>
            <a:r>
              <a:rPr b="0" i="0" lang="en-US" sz="1300" u="none" cap="none" strike="noStrike">
                <a:solidFill>
                  <a:srgbClr val="D4D4D4"/>
                </a:solidFill>
                <a:latin typeface="Arimo"/>
                <a:ea typeface="Arimo"/>
                <a:cs typeface="Arimo"/>
                <a:sym typeface="Arimo"/>
              </a:rPr>
              <a:t> </a:t>
            </a:r>
            <a:r>
              <a:rPr b="0" i="0" lang="en-US" sz="1300" u="none" cap="none" strike="noStrike">
                <a:solidFill>
                  <a:srgbClr val="AA0D91"/>
                </a:solidFill>
                <a:latin typeface="Arimo"/>
                <a:ea typeface="Arimo"/>
                <a:cs typeface="Arimo"/>
                <a:sym typeface="Arimo"/>
              </a:rPr>
              <a:t>import</a:t>
            </a:r>
            <a:r>
              <a:rPr b="0" i="0" lang="en-US" sz="1300" u="none" cap="none" strike="noStrike">
                <a:solidFill>
                  <a:srgbClr val="D4D4D4"/>
                </a:solidFill>
                <a:latin typeface="Arimo"/>
                <a:ea typeface="Arimo"/>
                <a:cs typeface="Arimo"/>
                <a:sym typeface="Arimo"/>
              </a:rPr>
              <a:t> </a:t>
            </a:r>
            <a:r>
              <a:rPr b="0" i="0" lang="en-US" sz="1300" u="none" cap="none" strike="noStrike">
                <a:solidFill>
                  <a:srgbClr val="000000"/>
                </a:solidFill>
                <a:latin typeface="Arimo"/>
                <a:ea typeface="Arimo"/>
                <a:cs typeface="Arimo"/>
                <a:sym typeface="Arimo"/>
              </a:rPr>
              <a:t>EarlyStopping</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early_stop = EarlyStopping(monitor='val_loss',patience=2)</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model.fit(x_train,y_cat_train,epochs=10,validation_data=(x_test,y_cat_test),callbacks=[early_stop])</a:t>
            </a:r>
            <a:endParaRPr b="0" i="0" sz="1300" u="none" cap="none" strike="noStrike">
              <a:solidFill>
                <a:srgbClr val="000000"/>
              </a:solidFill>
              <a:latin typeface="Arimo"/>
              <a:ea typeface="Arimo"/>
              <a:cs typeface="Arimo"/>
              <a:sym typeface="Arimo"/>
            </a:endParaRPr>
          </a:p>
        </p:txBody>
      </p:sp>
      <p:sp>
        <p:nvSpPr>
          <p:cNvPr id="462" name="Google Shape;462;g2fcd9f146fa_0_502"/>
          <p:cNvSpPr txBox="1"/>
          <p:nvPr/>
        </p:nvSpPr>
        <p:spPr>
          <a:xfrm>
            <a:off x="410450" y="2974250"/>
            <a:ext cx="7970700" cy="11277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We add a early stop callback here to stop the model training earlier if the model have low error. We train the model we compiled by calling model.fit() and pass in the training data. Set training epochs to 10 mean it use the whole training set data for training for at least 10 rounds. We also pass in the testing data for validation. After we execute the code, we wait patiently for the training to be done. Then, we have a trained CNN model. Now you know how to build a CNN model with Tensorflow!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fcd9f146fa_0_523"/>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Implement CNN with Tensorflow</a:t>
            </a:r>
            <a:endParaRPr sz="2700"/>
          </a:p>
        </p:txBody>
      </p:sp>
      <p:sp>
        <p:nvSpPr>
          <p:cNvPr id="468" name="Google Shape;468;g2fcd9f146fa_0_523"/>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69" name="Google Shape;469;g2fcd9f146fa_0_523"/>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470" name="Google Shape;470;g2fcd9f146fa_0_523"/>
          <p:cNvSpPr/>
          <p:nvPr/>
        </p:nvSpPr>
        <p:spPr>
          <a:xfrm flipH="1" rot="10800000">
            <a:off x="2526386" y="2966974"/>
            <a:ext cx="201300" cy="200100"/>
          </a:xfrm>
          <a:prstGeom prst="rect">
            <a:avLst/>
          </a:prstGeom>
          <a:solidFill>
            <a:srgbClr val="F0EFEE">
              <a:alpha val="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0EFEE"/>
              </a:solidFill>
              <a:latin typeface="Arial"/>
              <a:ea typeface="Arial"/>
              <a:cs typeface="Arial"/>
              <a:sym typeface="Arial"/>
            </a:endParaRPr>
          </a:p>
        </p:txBody>
      </p:sp>
      <p:sp>
        <p:nvSpPr>
          <p:cNvPr id="471" name="Google Shape;471;g2fcd9f146fa_0_523"/>
          <p:cNvSpPr txBox="1"/>
          <p:nvPr/>
        </p:nvSpPr>
        <p:spPr>
          <a:xfrm>
            <a:off x="331493" y="1119766"/>
            <a:ext cx="8481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5. Evaluate the model</a:t>
            </a:r>
            <a:endParaRPr b="0" i="0" sz="1400" u="none" cap="none" strike="noStrike">
              <a:solidFill>
                <a:srgbClr val="000000"/>
              </a:solidFill>
              <a:latin typeface="Arial"/>
              <a:ea typeface="Arial"/>
              <a:cs typeface="Arial"/>
              <a:sym typeface="Arial"/>
            </a:endParaRPr>
          </a:p>
        </p:txBody>
      </p:sp>
      <p:sp>
        <p:nvSpPr>
          <p:cNvPr id="472" name="Google Shape;472;g2fcd9f146fa_0_523"/>
          <p:cNvSpPr/>
          <p:nvPr/>
        </p:nvSpPr>
        <p:spPr>
          <a:xfrm>
            <a:off x="331500" y="1578275"/>
            <a:ext cx="7970700" cy="1845300"/>
          </a:xfrm>
          <a:prstGeom prst="rect">
            <a:avLst/>
          </a:prstGeom>
          <a:solidFill>
            <a:srgbClr val="FFFFFF"/>
          </a:solidFill>
          <a:ln>
            <a:noFill/>
          </a:ln>
        </p:spPr>
        <p:txBody>
          <a:bodyPr anchorCtr="0" anchor="ctr" bIns="45700" lIns="91425" spcFirstLastPara="1" rIns="91425" wrap="square" tIns="0">
            <a:noAutofit/>
          </a:bodyPr>
          <a:lstStyle/>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7400"/>
                </a:solidFill>
                <a:latin typeface="Arimo"/>
                <a:ea typeface="Arimo"/>
                <a:cs typeface="Arimo"/>
                <a:sym typeface="Arimo"/>
              </a:rPr>
              <a:t># Evaluate the performance of the model</a:t>
            </a:r>
            <a:endParaRPr b="0" i="0" sz="1300" u="none" cap="none" strike="noStrike">
              <a:solidFill>
                <a:srgbClr val="0074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AA0D91"/>
                </a:solidFill>
                <a:latin typeface="Arimo"/>
                <a:ea typeface="Arimo"/>
                <a:cs typeface="Arimo"/>
                <a:sym typeface="Arimo"/>
              </a:rPr>
              <a:t>from</a:t>
            </a:r>
            <a:r>
              <a:rPr b="0" i="0" lang="en-US" sz="1300" u="none" cap="none" strike="noStrike">
                <a:solidFill>
                  <a:srgbClr val="000000"/>
                </a:solidFill>
                <a:latin typeface="Arimo"/>
                <a:ea typeface="Arimo"/>
                <a:cs typeface="Arimo"/>
                <a:sym typeface="Arimo"/>
              </a:rPr>
              <a:t> sklearn.metrics </a:t>
            </a:r>
            <a:r>
              <a:rPr b="0" i="0" lang="en-US" sz="1300" u="none" cap="none" strike="noStrike">
                <a:solidFill>
                  <a:srgbClr val="AA0D91"/>
                </a:solidFill>
                <a:latin typeface="Arimo"/>
                <a:ea typeface="Arimo"/>
                <a:cs typeface="Arimo"/>
                <a:sym typeface="Arimo"/>
              </a:rPr>
              <a:t>import</a:t>
            </a:r>
            <a:r>
              <a:rPr b="0" i="0" lang="en-US" sz="1300" u="none" cap="none" strike="noStrike">
                <a:solidFill>
                  <a:srgbClr val="000000"/>
                </a:solidFill>
                <a:latin typeface="Arimo"/>
                <a:ea typeface="Arimo"/>
                <a:cs typeface="Arimo"/>
                <a:sym typeface="Arimo"/>
              </a:rPr>
              <a:t> classification_report</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print(model.metrics_names)</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print(model.evaluate(x_test,y_cat_test,verbose=0))</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predictions = model.predict_classes(x_test)</a:t>
            </a:r>
            <a:endParaRPr b="0" i="0" sz="1300" u="none" cap="none" strike="noStrike">
              <a:solidFill>
                <a:srgbClr val="000000"/>
              </a:solidFill>
              <a:latin typeface="Arimo"/>
              <a:ea typeface="Arimo"/>
              <a:cs typeface="Arimo"/>
              <a:sym typeface="Arimo"/>
            </a:endParaRPr>
          </a:p>
          <a:p>
            <a:pPr indent="0" lvl="0" marL="0" marR="0" rtl="0" algn="l">
              <a:lnSpc>
                <a:spcPct val="135714"/>
              </a:lnSpc>
              <a:spcBef>
                <a:spcPts val="0"/>
              </a:spcBef>
              <a:spcAft>
                <a:spcPts val="0"/>
              </a:spcAft>
              <a:buClr>
                <a:srgbClr val="000000"/>
              </a:buClr>
              <a:buSzPts val="1300"/>
              <a:buFont typeface="Arial"/>
              <a:buNone/>
            </a:pPr>
            <a:r>
              <a:rPr b="0" i="0" lang="en-US" sz="1300" u="none" cap="none" strike="noStrike">
                <a:solidFill>
                  <a:srgbClr val="000000"/>
                </a:solidFill>
                <a:latin typeface="Arimo"/>
                <a:ea typeface="Arimo"/>
                <a:cs typeface="Arimo"/>
                <a:sym typeface="Arimo"/>
              </a:rPr>
              <a:t>print(classification_report(y_test,predictions))</a:t>
            </a:r>
            <a:endParaRPr b="0" i="0" sz="1300" u="none" cap="none" strike="noStrike">
              <a:solidFill>
                <a:srgbClr val="000000"/>
              </a:solidFill>
              <a:latin typeface="Arimo"/>
              <a:ea typeface="Arimo"/>
              <a:cs typeface="Arimo"/>
              <a:sym typeface="Arimo"/>
            </a:endParaRPr>
          </a:p>
        </p:txBody>
      </p:sp>
      <p:sp>
        <p:nvSpPr>
          <p:cNvPr id="473" name="Google Shape;473;g2fcd9f146fa_0_523"/>
          <p:cNvSpPr txBox="1"/>
          <p:nvPr/>
        </p:nvSpPr>
        <p:spPr>
          <a:xfrm>
            <a:off x="421598" y="3560375"/>
            <a:ext cx="7522500" cy="4416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300"/>
              <a:buFont typeface="Arial"/>
              <a:buNone/>
            </a:pPr>
            <a:r>
              <a:rPr b="0" i="0" lang="en-US" sz="1300" u="none" cap="none" strike="noStrike">
                <a:solidFill>
                  <a:srgbClr val="000000"/>
                </a:solidFill>
                <a:latin typeface="Arial"/>
                <a:ea typeface="Arial"/>
                <a:cs typeface="Arial"/>
                <a:sym typeface="Arial"/>
              </a:rPr>
              <a:t>If the model has low loss and high accuracy, we said the model perform very well on predicting the number given from the MNIST dataset image.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g2ef3226b0ee_0_148"/>
          <p:cNvSpPr/>
          <p:nvPr/>
        </p:nvSpPr>
        <p:spPr>
          <a:xfrm>
            <a:off x="4080787" y="874668"/>
            <a:ext cx="5849862" cy="5051217"/>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4" name="Google Shape;114;g2ef3226b0ee_0_148"/>
          <p:cNvSpPr txBox="1"/>
          <p:nvPr>
            <p:ph type="title"/>
          </p:nvPr>
        </p:nvSpPr>
        <p:spPr>
          <a:xfrm>
            <a:off x="628649" y="273844"/>
            <a:ext cx="81693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Arial"/>
              <a:buNone/>
            </a:pPr>
            <a:r>
              <a:rPr lang="en-US">
                <a:solidFill>
                  <a:schemeClr val="lt1"/>
                </a:solidFill>
              </a:rPr>
              <a:t>Overview of Tensorflow</a:t>
            </a:r>
            <a:endParaRPr>
              <a:latin typeface="Arial"/>
              <a:ea typeface="Arial"/>
              <a:cs typeface="Arial"/>
              <a:sym typeface="Arial"/>
            </a:endParaRPr>
          </a:p>
        </p:txBody>
      </p:sp>
      <p:grpSp>
        <p:nvGrpSpPr>
          <p:cNvPr id="115" name="Google Shape;115;g2ef3226b0ee_0_148"/>
          <p:cNvGrpSpPr/>
          <p:nvPr/>
        </p:nvGrpSpPr>
        <p:grpSpPr>
          <a:xfrm>
            <a:off x="6692586" y="2480438"/>
            <a:ext cx="2245322" cy="1965171"/>
            <a:chOff x="5259755" y="732778"/>
            <a:chExt cx="6557600" cy="5739401"/>
          </a:xfrm>
        </p:grpSpPr>
        <p:grpSp>
          <p:nvGrpSpPr>
            <p:cNvPr id="116" name="Google Shape;116;g2ef3226b0ee_0_148"/>
            <p:cNvGrpSpPr/>
            <p:nvPr/>
          </p:nvGrpSpPr>
          <p:grpSpPr>
            <a:xfrm rot="-819746">
              <a:off x="7170215" y="1966797"/>
              <a:ext cx="818210" cy="1067032"/>
              <a:chOff x="7135192" y="1236172"/>
              <a:chExt cx="818214" cy="1067037"/>
            </a:xfrm>
          </p:grpSpPr>
          <p:sp>
            <p:nvSpPr>
              <p:cNvPr id="117" name="Google Shape;117;g2ef3226b0ee_0_148"/>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nvGrpSpPr>
              <p:cNvPr id="118" name="Google Shape;118;g2ef3226b0ee_0_148"/>
              <p:cNvGrpSpPr/>
              <p:nvPr/>
            </p:nvGrpSpPr>
            <p:grpSpPr>
              <a:xfrm>
                <a:off x="7135192" y="1625684"/>
                <a:ext cx="791271" cy="677525"/>
                <a:chOff x="1934025" y="1001650"/>
                <a:chExt cx="415300" cy="355600"/>
              </a:xfrm>
            </p:grpSpPr>
            <p:sp>
              <p:nvSpPr>
                <p:cNvPr id="119" name="Google Shape;119;g2ef3226b0ee_0_14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0" name="Google Shape;120;g2ef3226b0ee_0_14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1" name="Google Shape;121;g2ef3226b0ee_0_14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2" name="Google Shape;122;g2ef3226b0ee_0_14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123" name="Google Shape;123;g2ef3226b0ee_0_148"/>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4" name="Google Shape;124;g2ef3226b0ee_0_148"/>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nvGrpSpPr>
            <p:cNvPr id="125" name="Google Shape;125;g2ef3226b0ee_0_148"/>
            <p:cNvGrpSpPr/>
            <p:nvPr/>
          </p:nvGrpSpPr>
          <p:grpSpPr>
            <a:xfrm rot="929101">
              <a:off x="10666778" y="845650"/>
              <a:ext cx="970514" cy="919313"/>
              <a:chOff x="2583100" y="2973775"/>
              <a:chExt cx="461550" cy="437200"/>
            </a:xfrm>
          </p:grpSpPr>
          <p:sp>
            <p:nvSpPr>
              <p:cNvPr id="126" name="Google Shape;126;g2ef3226b0ee_0_14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27" name="Google Shape;127;g2ef3226b0ee_0_14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28" name="Google Shape;128;g2ef3226b0ee_0_148"/>
            <p:cNvGrpSpPr/>
            <p:nvPr/>
          </p:nvGrpSpPr>
          <p:grpSpPr>
            <a:xfrm>
              <a:off x="5259755" y="5850494"/>
              <a:ext cx="836142" cy="621685"/>
              <a:chOff x="5247525" y="3007275"/>
              <a:chExt cx="517575" cy="384825"/>
            </a:xfrm>
          </p:grpSpPr>
          <p:sp>
            <p:nvSpPr>
              <p:cNvPr id="129" name="Google Shape;129;g2ef3226b0ee_0_14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0" name="Google Shape;130;g2ef3226b0ee_0_14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1" name="Google Shape;131;g2ef3226b0ee_0_148"/>
            <p:cNvGrpSpPr/>
            <p:nvPr/>
          </p:nvGrpSpPr>
          <p:grpSpPr>
            <a:xfrm rot="-995577">
              <a:off x="8647545" y="3714913"/>
              <a:ext cx="874251" cy="717776"/>
              <a:chOff x="2599525" y="3688600"/>
              <a:chExt cx="428675" cy="351950"/>
            </a:xfrm>
          </p:grpSpPr>
          <p:sp>
            <p:nvSpPr>
              <p:cNvPr id="132" name="Google Shape;132;g2ef3226b0ee_0_14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3" name="Google Shape;133;g2ef3226b0ee_0_14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4" name="Google Shape;134;g2ef3226b0ee_0_14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35" name="Google Shape;135;g2ef3226b0ee_0_148"/>
            <p:cNvGrpSpPr/>
            <p:nvPr/>
          </p:nvGrpSpPr>
          <p:grpSpPr>
            <a:xfrm>
              <a:off x="10447748" y="3460898"/>
              <a:ext cx="688381" cy="688381"/>
              <a:chOff x="5941025" y="3634400"/>
              <a:chExt cx="467650" cy="467650"/>
            </a:xfrm>
          </p:grpSpPr>
          <p:sp>
            <p:nvSpPr>
              <p:cNvPr id="136" name="Google Shape;136;g2ef3226b0ee_0_14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7" name="Google Shape;137;g2ef3226b0ee_0_14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8" name="Google Shape;138;g2ef3226b0ee_0_14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39" name="Google Shape;139;g2ef3226b0ee_0_14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0" name="Google Shape;140;g2ef3226b0ee_0_14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1" name="Google Shape;141;g2ef3226b0ee_0_14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42" name="Google Shape;142;g2ef3226b0ee_0_148"/>
            <p:cNvGrpSpPr/>
            <p:nvPr/>
          </p:nvGrpSpPr>
          <p:grpSpPr>
            <a:xfrm rot="-1150372">
              <a:off x="9034377" y="1570687"/>
              <a:ext cx="754925" cy="714869"/>
              <a:chOff x="5973900" y="318475"/>
              <a:chExt cx="401900" cy="380575"/>
            </a:xfrm>
          </p:grpSpPr>
          <p:sp>
            <p:nvSpPr>
              <p:cNvPr id="143" name="Google Shape;143;g2ef3226b0ee_0_14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4" name="Google Shape;144;g2ef3226b0ee_0_14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5" name="Google Shape;145;g2ef3226b0ee_0_14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6" name="Google Shape;146;g2ef3226b0ee_0_14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7" name="Google Shape;147;g2ef3226b0ee_0_14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8" name="Google Shape;148;g2ef3226b0ee_0_14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49" name="Google Shape;149;g2ef3226b0ee_0_14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0" name="Google Shape;150;g2ef3226b0ee_0_14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1" name="Google Shape;151;g2ef3226b0ee_0_148"/>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2" name="Google Shape;152;g2ef3226b0ee_0_148"/>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3" name="Google Shape;153;g2ef3226b0ee_0_148"/>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4" name="Google Shape;154;g2ef3226b0ee_0_148"/>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5" name="Google Shape;155;g2ef3226b0ee_0_148"/>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6" name="Google Shape;156;g2ef3226b0ee_0_148"/>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157" name="Google Shape;157;g2ef3226b0ee_0_148"/>
            <p:cNvGrpSpPr/>
            <p:nvPr/>
          </p:nvGrpSpPr>
          <p:grpSpPr>
            <a:xfrm rot="-2485038">
              <a:off x="7686107" y="5449626"/>
              <a:ext cx="833851" cy="799886"/>
              <a:chOff x="5233525" y="4954450"/>
              <a:chExt cx="538275" cy="516350"/>
            </a:xfrm>
          </p:grpSpPr>
          <p:sp>
            <p:nvSpPr>
              <p:cNvPr id="158" name="Google Shape;158;g2ef3226b0ee_0_14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59" name="Google Shape;159;g2ef3226b0ee_0_14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0" name="Google Shape;160;g2ef3226b0ee_0_14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1" name="Google Shape;161;g2ef3226b0ee_0_14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2" name="Google Shape;162;g2ef3226b0ee_0_14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3" name="Google Shape;163;g2ef3226b0ee_0_14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4" name="Google Shape;164;g2ef3226b0ee_0_148"/>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5" name="Google Shape;165;g2ef3226b0ee_0_148"/>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6" name="Google Shape;166;g2ef3226b0ee_0_148"/>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7" name="Google Shape;167;g2ef3226b0ee_0_148"/>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168" name="Google Shape;168;g2ef3226b0ee_0_148"/>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7" name="Shape 477"/>
        <p:cNvGrpSpPr/>
        <p:nvPr/>
      </p:nvGrpSpPr>
      <p:grpSpPr>
        <a:xfrm>
          <a:off x="0" y="0"/>
          <a:ext cx="0" cy="0"/>
          <a:chOff x="0" y="0"/>
          <a:chExt cx="0" cy="0"/>
        </a:xfrm>
      </p:grpSpPr>
      <p:sp>
        <p:nvSpPr>
          <p:cNvPr id="478" name="Google Shape;478;g2fcd9f146fa_0_189"/>
          <p:cNvSpPr/>
          <p:nvPr/>
        </p:nvSpPr>
        <p:spPr>
          <a:xfrm>
            <a:off x="4080787" y="874668"/>
            <a:ext cx="5849862" cy="5051217"/>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479" name="Google Shape;479;g2fcd9f146fa_0_189"/>
          <p:cNvSpPr txBox="1"/>
          <p:nvPr>
            <p:ph type="title"/>
          </p:nvPr>
        </p:nvSpPr>
        <p:spPr>
          <a:xfrm>
            <a:off x="524400" y="273850"/>
            <a:ext cx="82734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Arial"/>
              <a:buNone/>
            </a:pPr>
            <a:r>
              <a:rPr lang="en-US">
                <a:solidFill>
                  <a:schemeClr val="lt1"/>
                </a:solidFill>
              </a:rPr>
              <a:t>Advantages &amp; disadvantages of Tensorflow</a:t>
            </a:r>
            <a:endParaRPr>
              <a:latin typeface="Arial"/>
              <a:ea typeface="Arial"/>
              <a:cs typeface="Arial"/>
              <a:sym typeface="Arial"/>
            </a:endParaRPr>
          </a:p>
        </p:txBody>
      </p:sp>
      <p:grpSp>
        <p:nvGrpSpPr>
          <p:cNvPr id="480" name="Google Shape;480;g2fcd9f146fa_0_189"/>
          <p:cNvGrpSpPr/>
          <p:nvPr/>
        </p:nvGrpSpPr>
        <p:grpSpPr>
          <a:xfrm>
            <a:off x="6692586" y="2480438"/>
            <a:ext cx="2245322" cy="1965171"/>
            <a:chOff x="5259755" y="732778"/>
            <a:chExt cx="6557600" cy="5739401"/>
          </a:xfrm>
        </p:grpSpPr>
        <p:grpSp>
          <p:nvGrpSpPr>
            <p:cNvPr id="481" name="Google Shape;481;g2fcd9f146fa_0_189"/>
            <p:cNvGrpSpPr/>
            <p:nvPr/>
          </p:nvGrpSpPr>
          <p:grpSpPr>
            <a:xfrm rot="-819746">
              <a:off x="7170215" y="1966797"/>
              <a:ext cx="818210" cy="1067032"/>
              <a:chOff x="7135192" y="1236172"/>
              <a:chExt cx="818214" cy="1067037"/>
            </a:xfrm>
          </p:grpSpPr>
          <p:sp>
            <p:nvSpPr>
              <p:cNvPr id="482" name="Google Shape;482;g2fcd9f146fa_0_189"/>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nvGrpSpPr>
              <p:cNvPr id="483" name="Google Shape;483;g2fcd9f146fa_0_189"/>
              <p:cNvGrpSpPr/>
              <p:nvPr/>
            </p:nvGrpSpPr>
            <p:grpSpPr>
              <a:xfrm>
                <a:off x="7135192" y="1625684"/>
                <a:ext cx="791271" cy="677525"/>
                <a:chOff x="1934025" y="1001650"/>
                <a:chExt cx="415300" cy="355600"/>
              </a:xfrm>
            </p:grpSpPr>
            <p:sp>
              <p:nvSpPr>
                <p:cNvPr id="484" name="Google Shape;484;g2fcd9f146fa_0_189"/>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5" name="Google Shape;485;g2fcd9f146fa_0_189"/>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6" name="Google Shape;486;g2fcd9f146fa_0_189"/>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7" name="Google Shape;487;g2fcd9f146fa_0_189"/>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488" name="Google Shape;488;g2fcd9f146fa_0_189"/>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89" name="Google Shape;489;g2fcd9f146fa_0_189"/>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nvGrpSpPr>
            <p:cNvPr id="490" name="Google Shape;490;g2fcd9f146fa_0_189"/>
            <p:cNvGrpSpPr/>
            <p:nvPr/>
          </p:nvGrpSpPr>
          <p:grpSpPr>
            <a:xfrm rot="929101">
              <a:off x="10666778" y="845650"/>
              <a:ext cx="970514" cy="919313"/>
              <a:chOff x="2583100" y="2973775"/>
              <a:chExt cx="461550" cy="437200"/>
            </a:xfrm>
          </p:grpSpPr>
          <p:sp>
            <p:nvSpPr>
              <p:cNvPr id="491" name="Google Shape;491;g2fcd9f146fa_0_189"/>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2" name="Google Shape;492;g2fcd9f146fa_0_189"/>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493" name="Google Shape;493;g2fcd9f146fa_0_189"/>
            <p:cNvGrpSpPr/>
            <p:nvPr/>
          </p:nvGrpSpPr>
          <p:grpSpPr>
            <a:xfrm>
              <a:off x="5259755" y="5850494"/>
              <a:ext cx="836142" cy="621685"/>
              <a:chOff x="5247525" y="3007275"/>
              <a:chExt cx="517575" cy="384825"/>
            </a:xfrm>
          </p:grpSpPr>
          <p:sp>
            <p:nvSpPr>
              <p:cNvPr id="494" name="Google Shape;494;g2fcd9f146fa_0_189"/>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5" name="Google Shape;495;g2fcd9f146fa_0_189"/>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496" name="Google Shape;496;g2fcd9f146fa_0_189"/>
            <p:cNvGrpSpPr/>
            <p:nvPr/>
          </p:nvGrpSpPr>
          <p:grpSpPr>
            <a:xfrm rot="-995577">
              <a:off x="8647545" y="3714913"/>
              <a:ext cx="874251" cy="717776"/>
              <a:chOff x="2599525" y="3688600"/>
              <a:chExt cx="428675" cy="351950"/>
            </a:xfrm>
          </p:grpSpPr>
          <p:sp>
            <p:nvSpPr>
              <p:cNvPr id="497" name="Google Shape;497;g2fcd9f146fa_0_189"/>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8" name="Google Shape;498;g2fcd9f146fa_0_189"/>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99" name="Google Shape;499;g2fcd9f146fa_0_189"/>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00" name="Google Shape;500;g2fcd9f146fa_0_189"/>
            <p:cNvGrpSpPr/>
            <p:nvPr/>
          </p:nvGrpSpPr>
          <p:grpSpPr>
            <a:xfrm>
              <a:off x="10447748" y="3460898"/>
              <a:ext cx="688381" cy="688381"/>
              <a:chOff x="5941025" y="3634400"/>
              <a:chExt cx="467650" cy="467650"/>
            </a:xfrm>
          </p:grpSpPr>
          <p:sp>
            <p:nvSpPr>
              <p:cNvPr id="501" name="Google Shape;501;g2fcd9f146fa_0_189"/>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2" name="Google Shape;502;g2fcd9f146fa_0_189"/>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3" name="Google Shape;503;g2fcd9f146fa_0_189"/>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4" name="Google Shape;504;g2fcd9f146fa_0_189"/>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5" name="Google Shape;505;g2fcd9f146fa_0_189"/>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6" name="Google Shape;506;g2fcd9f146fa_0_189"/>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07" name="Google Shape;507;g2fcd9f146fa_0_189"/>
            <p:cNvGrpSpPr/>
            <p:nvPr/>
          </p:nvGrpSpPr>
          <p:grpSpPr>
            <a:xfrm rot="-1150372">
              <a:off x="9034377" y="1570687"/>
              <a:ext cx="754925" cy="714869"/>
              <a:chOff x="5973900" y="318475"/>
              <a:chExt cx="401900" cy="380575"/>
            </a:xfrm>
          </p:grpSpPr>
          <p:sp>
            <p:nvSpPr>
              <p:cNvPr id="508" name="Google Shape;508;g2fcd9f146fa_0_189"/>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09" name="Google Shape;509;g2fcd9f146fa_0_189"/>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10" name="Google Shape;510;g2fcd9f146fa_0_189"/>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11" name="Google Shape;511;g2fcd9f146fa_0_189"/>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12" name="Google Shape;512;g2fcd9f146fa_0_189"/>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13" name="Google Shape;513;g2fcd9f146fa_0_189"/>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14" name="Google Shape;514;g2fcd9f146fa_0_189"/>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15" name="Google Shape;515;g2fcd9f146fa_0_189"/>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16" name="Google Shape;516;g2fcd9f146fa_0_189"/>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17" name="Google Shape;517;g2fcd9f146fa_0_189"/>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18" name="Google Shape;518;g2fcd9f146fa_0_189"/>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19" name="Google Shape;519;g2fcd9f146fa_0_189"/>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0" name="Google Shape;520;g2fcd9f146fa_0_189"/>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1" name="Google Shape;521;g2fcd9f146fa_0_189"/>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522" name="Google Shape;522;g2fcd9f146fa_0_189"/>
            <p:cNvGrpSpPr/>
            <p:nvPr/>
          </p:nvGrpSpPr>
          <p:grpSpPr>
            <a:xfrm rot="-2485038">
              <a:off x="7686107" y="5449626"/>
              <a:ext cx="833851" cy="799886"/>
              <a:chOff x="5233525" y="4954450"/>
              <a:chExt cx="538275" cy="516350"/>
            </a:xfrm>
          </p:grpSpPr>
          <p:sp>
            <p:nvSpPr>
              <p:cNvPr id="523" name="Google Shape;523;g2fcd9f146fa_0_189"/>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4" name="Google Shape;524;g2fcd9f146fa_0_189"/>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5" name="Google Shape;525;g2fcd9f146fa_0_189"/>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6" name="Google Shape;526;g2fcd9f146fa_0_189"/>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7" name="Google Shape;527;g2fcd9f146fa_0_189"/>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8" name="Google Shape;528;g2fcd9f146fa_0_189"/>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29" name="Google Shape;529;g2fcd9f146fa_0_189"/>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30" name="Google Shape;530;g2fcd9f146fa_0_189"/>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31" name="Google Shape;531;g2fcd9f146fa_0_189"/>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32" name="Google Shape;532;g2fcd9f146fa_0_189"/>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533" name="Google Shape;533;g2fcd9f146fa_0_189"/>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2fcd9f146fa_0_97"/>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Advantages of Tensorflow</a:t>
            </a:r>
            <a:endParaRPr sz="2700"/>
          </a:p>
        </p:txBody>
      </p:sp>
      <p:sp>
        <p:nvSpPr>
          <p:cNvPr id="539" name="Google Shape;539;g2fcd9f146fa_0_97"/>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40" name="Google Shape;540;g2fcd9f146fa_0_97"/>
          <p:cNvSpPr txBox="1"/>
          <p:nvPr/>
        </p:nvSpPr>
        <p:spPr>
          <a:xfrm>
            <a:off x="542850" y="1039775"/>
            <a:ext cx="7323000" cy="2510700"/>
          </a:xfrm>
          <a:prstGeom prst="rect">
            <a:avLst/>
          </a:prstGeom>
          <a:noFill/>
          <a:ln>
            <a:noFill/>
          </a:ln>
        </p:spPr>
        <p:txBody>
          <a:bodyPr anchorCtr="0" anchor="t" bIns="0" lIns="0" spcFirstLastPara="1" rIns="0" wrap="square" tIns="12700">
            <a:spAutoFit/>
          </a:bodyPr>
          <a:lstStyle/>
          <a:p>
            <a:pPr indent="-300037" lvl="0" marL="300037" marR="0" rtl="0" algn="l">
              <a:lnSpc>
                <a:spcPct val="114285"/>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Good for research and production</a:t>
            </a:r>
            <a:endParaRPr b="0" i="0" sz="14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Can run on different devices, desktop, laptop, mobile, cloud, etc.</a:t>
            </a:r>
            <a:endParaRPr b="0" i="0" sz="16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A lot of functionality and available resources</a:t>
            </a:r>
            <a:endParaRPr b="0" i="0" sz="16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Extensive documentation and tutorials for beginners to get started with, a lot of examples and demonstrations in the document</a:t>
            </a:r>
            <a:endParaRPr b="0" i="0" sz="16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Many online courses and communities provide friendly support</a:t>
            </a:r>
            <a:endParaRPr b="0" i="0" sz="16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Many Pretrained models</a:t>
            </a:r>
            <a:endParaRPr b="0" i="0" sz="16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Tensorboard/visualization feature</a:t>
            </a:r>
            <a:endParaRPr b="0" i="0" sz="16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Can be used with several languages</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2ef3226b0ee_0_439"/>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Disadvantages of Tensorflow</a:t>
            </a:r>
            <a:endParaRPr sz="2700"/>
          </a:p>
        </p:txBody>
      </p:sp>
      <p:sp>
        <p:nvSpPr>
          <p:cNvPr id="546" name="Google Shape;546;g2ef3226b0ee_0_439"/>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547" name="Google Shape;547;g2ef3226b0ee_0_439"/>
          <p:cNvSpPr txBox="1"/>
          <p:nvPr/>
        </p:nvSpPr>
        <p:spPr>
          <a:xfrm>
            <a:off x="687928" y="1131600"/>
            <a:ext cx="7959000" cy="2189700"/>
          </a:xfrm>
          <a:prstGeom prst="rect">
            <a:avLst/>
          </a:prstGeom>
          <a:noFill/>
          <a:ln>
            <a:noFill/>
          </a:ln>
        </p:spPr>
        <p:txBody>
          <a:bodyPr anchorCtr="0" anchor="t" bIns="0" lIns="0" spcFirstLastPara="1" rIns="0" wrap="square" tIns="12700">
            <a:spAutoFit/>
          </a:bodyPr>
          <a:lstStyle/>
          <a:p>
            <a:pPr indent="-300037" lvl="0" marL="300037" marR="0" rtl="0" algn="l">
              <a:lnSpc>
                <a:spcPct val="114285"/>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Steep learning curve, beginner find it difficult to learn</a:t>
            </a:r>
            <a:endParaRPr b="0" i="0" sz="18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Not user friendly to new user without solid and strong maths or statistic background</a:t>
            </a:r>
            <a:endParaRPr b="0" i="0" sz="18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A lot of functionalities, many functionalities will never need or being used</a:t>
            </a:r>
            <a:endParaRPr b="0" i="0" sz="18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Different frameworks within tensorflow</a:t>
            </a:r>
            <a:endParaRPr b="0" i="0" sz="18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Static graph building</a:t>
            </a:r>
            <a:endParaRPr b="0" i="0" sz="1800" u="none" cap="none" strike="noStrike">
              <a:solidFill>
                <a:srgbClr val="000000"/>
              </a:solidFill>
              <a:latin typeface="Arial"/>
              <a:ea typeface="Arial"/>
              <a:cs typeface="Arial"/>
              <a:sym typeface="Arial"/>
            </a:endParaRPr>
          </a:p>
          <a:p>
            <a:pPr indent="-300037" lvl="0" marL="300037" marR="0" rtl="0" algn="l">
              <a:lnSpc>
                <a:spcPct val="114285"/>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Some implementations takes extra effort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fcd9f146fa_0_0"/>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Recap of Deep Learning</a:t>
            </a:r>
            <a:endParaRPr sz="2700"/>
          </a:p>
        </p:txBody>
      </p:sp>
      <p:sp>
        <p:nvSpPr>
          <p:cNvPr descr="Deep learning vs. Machine learning vs. Artificial Intelligence" id="174" name="Google Shape;174;g2fcd9f146fa_0_0"/>
          <p:cNvSpPr/>
          <p:nvPr/>
        </p:nvSpPr>
        <p:spPr>
          <a:xfrm>
            <a:off x="4419600" y="24193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g2fcd9f146fa_0_0"/>
          <p:cNvSpPr/>
          <p:nvPr/>
        </p:nvSpPr>
        <p:spPr>
          <a:xfrm>
            <a:off x="407471" y="931676"/>
            <a:ext cx="8477400" cy="16359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1300"/>
              <a:buFont typeface="Arial"/>
              <a:buNone/>
            </a:pPr>
            <a:r>
              <a:rPr b="1" i="0" lang="en-US" sz="1300" u="none" cap="none" strike="noStrike">
                <a:solidFill>
                  <a:schemeClr val="dk1"/>
                </a:solidFill>
                <a:latin typeface="Arial"/>
                <a:ea typeface="Arial"/>
                <a:cs typeface="Arial"/>
                <a:sym typeface="Arial"/>
              </a:rPr>
              <a:t>What is Deep Learning?</a:t>
            </a:r>
            <a:endParaRPr b="0" i="0" sz="1300" u="none" cap="none" strike="noStrike">
              <a:solidFill>
                <a:schemeClr val="dk1"/>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"Deep learning is defined as the subset of machine learning and artificial intelligence that is based on artificial neural networks". In deep learning, the deep word refers to the number of layers in a neural network.</a:t>
            </a:r>
            <a:endParaRPr b="0" i="0" sz="1500" u="none" cap="none" strike="noStrike">
              <a:solidFill>
                <a:srgbClr val="000000"/>
              </a:solidFill>
              <a:latin typeface="Arial"/>
              <a:ea typeface="Arial"/>
              <a:cs typeface="Arial"/>
              <a:sym typeface="Arial"/>
            </a:endParaRPr>
          </a:p>
          <a:p>
            <a:pPr indent="-171450" lvl="0" marL="171450" marR="0" rtl="0" algn="l">
              <a:lnSpc>
                <a:spcPct val="150000"/>
              </a:lnSpc>
              <a:spcBef>
                <a:spcPts val="0"/>
              </a:spcBef>
              <a:spcAft>
                <a:spcPts val="0"/>
              </a:spcAft>
              <a:buClr>
                <a:srgbClr val="000000"/>
              </a:buClr>
              <a:buSzPts val="1300"/>
              <a:buFont typeface="Arial"/>
              <a:buChar char="•"/>
            </a:pPr>
            <a:r>
              <a:rPr b="0" i="0" lang="en-US" sz="1300" u="none" cap="none" strike="noStrike">
                <a:solidFill>
                  <a:schemeClr val="dk1"/>
                </a:solidFill>
                <a:latin typeface="Arial"/>
                <a:ea typeface="Arial"/>
                <a:cs typeface="Arial"/>
                <a:sym typeface="Arial"/>
              </a:rPr>
              <a:t>Deep learning can be useful to solve many complex problems with more accurate predictions such as image recognition, voice recognition, product recommendations systems, natural language processing (NLP), etc.</a:t>
            </a:r>
            <a:endParaRPr b="0" i="0" sz="1500" u="none" cap="none" strike="noStrike">
              <a:solidFill>
                <a:srgbClr val="000000"/>
              </a:solidFill>
              <a:latin typeface="Arial"/>
              <a:ea typeface="Arial"/>
              <a:cs typeface="Arial"/>
              <a:sym typeface="Arial"/>
            </a:endParaRPr>
          </a:p>
        </p:txBody>
      </p:sp>
      <p:sp>
        <p:nvSpPr>
          <p:cNvPr descr="Deep learning vs. Machine learning vs. Artificial Intelligence" id="176" name="Google Shape;176;g2fcd9f146fa_0_0"/>
          <p:cNvSpPr/>
          <p:nvPr/>
        </p:nvSpPr>
        <p:spPr>
          <a:xfrm>
            <a:off x="4572000" y="25717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Deep learning vs. Machine learning vs. Artificial Intelligence" id="177" name="Google Shape;177;g2fcd9f146fa_0_0"/>
          <p:cNvSpPr/>
          <p:nvPr/>
        </p:nvSpPr>
        <p:spPr>
          <a:xfrm>
            <a:off x="4724400" y="2724150"/>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g2fcd9f146fa_0_0"/>
          <p:cNvPicPr preferRelativeResize="0"/>
          <p:nvPr/>
        </p:nvPicPr>
        <p:blipFill rotWithShape="1">
          <a:blip r:embed="rId3">
            <a:alphaModFix/>
          </a:blip>
          <a:srcRect b="0" l="0" r="0" t="0"/>
          <a:stretch/>
        </p:blipFill>
        <p:spPr>
          <a:xfrm>
            <a:off x="3120916" y="2519775"/>
            <a:ext cx="2902144" cy="2110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8739d50f4_1_492"/>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Why do you need a deep learning framework?</a:t>
            </a:r>
            <a:endParaRPr sz="2700"/>
          </a:p>
        </p:txBody>
      </p:sp>
      <p:sp>
        <p:nvSpPr>
          <p:cNvPr id="184" name="Google Shape;184;g278739d50f4_1_492"/>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5" name="Google Shape;185;g278739d50f4_1_492"/>
          <p:cNvSpPr txBox="1"/>
          <p:nvPr/>
        </p:nvSpPr>
        <p:spPr>
          <a:xfrm>
            <a:off x="751900" y="1578612"/>
            <a:ext cx="3663900" cy="2232600"/>
          </a:xfrm>
          <a:prstGeom prst="rect">
            <a:avLst/>
          </a:prstGeom>
          <a:noFill/>
          <a:ln>
            <a:noFill/>
          </a:ln>
        </p:spPr>
        <p:txBody>
          <a:bodyPr anchorCtr="0" anchor="t" bIns="0" lIns="0" spcFirstLastPara="1" rIns="0" wrap="square" tIns="56500">
            <a:spAutoFit/>
          </a:bodyPr>
          <a:lstStyle/>
          <a:p>
            <a:pPr indent="0" lvl="0" marL="12700" marR="0" rtl="0" algn="l">
              <a:lnSpc>
                <a:spcPct val="100000"/>
              </a:lnSpc>
              <a:spcBef>
                <a:spcPts val="0"/>
              </a:spcBef>
              <a:spcAft>
                <a:spcPts val="0"/>
              </a:spcAft>
              <a:buClr>
                <a:srgbClr val="003C68"/>
              </a:buClr>
              <a:buSzPts val="1400"/>
              <a:buFont typeface="Arial"/>
              <a:buNone/>
            </a:pPr>
            <a:r>
              <a:rPr b="0" i="0" lang="en-US" sz="1400" u="none" cap="none" strike="noStrike">
                <a:solidFill>
                  <a:srgbClr val="000000"/>
                </a:solidFill>
                <a:latin typeface="Arial"/>
                <a:ea typeface="Arial"/>
                <a:cs typeface="Arial"/>
                <a:sym typeface="Arial"/>
              </a:rPr>
              <a:t>Speed:</a:t>
            </a:r>
            <a:endParaRPr b="0" i="0" sz="1400" u="none" cap="none" strike="noStrike">
              <a:solidFill>
                <a:srgbClr val="000000"/>
              </a:solidFill>
              <a:latin typeface="Arial"/>
              <a:ea typeface="Arial"/>
              <a:cs typeface="Arial"/>
              <a:sym typeface="Arial"/>
            </a:endParaRPr>
          </a:p>
          <a:p>
            <a:pPr indent="-317500" lvl="0" marL="457200" marR="0" rtl="0" algn="l">
              <a:lnSpc>
                <a:spcPct val="114285"/>
              </a:lnSpc>
              <a:spcBef>
                <a:spcPts val="40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Fast implementations of matrix multiply, convolutions and backpropagation such complicated computation</a:t>
            </a:r>
            <a:endParaRPr b="0" i="0" sz="1400" u="none" cap="none" strike="noStrike">
              <a:solidFill>
                <a:srgbClr val="000000"/>
              </a:solidFill>
              <a:latin typeface="Arial"/>
              <a:ea typeface="Arial"/>
              <a:cs typeface="Arial"/>
              <a:sym typeface="Arial"/>
            </a:endParaRPr>
          </a:p>
          <a:p>
            <a:pPr indent="-317500" lvl="0" marL="457200" marR="0" rtl="0" algn="l">
              <a:lnSpc>
                <a:spcPct val="114285"/>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Cuda implementations that are simple to use</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Automatic differentiations</a:t>
            </a:r>
            <a:endParaRPr b="0" i="0" sz="1400" u="none" cap="none" strike="noStrike">
              <a:solidFill>
                <a:srgbClr val="000000"/>
              </a:solidFill>
              <a:latin typeface="Arial"/>
              <a:ea typeface="Arial"/>
              <a:cs typeface="Arial"/>
              <a:sym typeface="Arial"/>
            </a:endParaRPr>
          </a:p>
          <a:p>
            <a:pPr indent="-317500" lvl="0" marL="457200" marR="0" rtl="0" algn="l">
              <a:lnSpc>
                <a:spcPct val="114285"/>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Finished implementations of the most common gradients</a:t>
            </a:r>
            <a:endParaRPr b="0" i="0" sz="1400" u="none" cap="none" strike="noStrike">
              <a:solidFill>
                <a:srgbClr val="000000"/>
              </a:solidFill>
              <a:latin typeface="Arial"/>
              <a:ea typeface="Arial"/>
              <a:cs typeface="Arial"/>
              <a:sym typeface="Arial"/>
            </a:endParaRPr>
          </a:p>
        </p:txBody>
      </p:sp>
      <p:sp>
        <p:nvSpPr>
          <p:cNvPr id="186" name="Google Shape;186;g278739d50f4_1_492"/>
          <p:cNvSpPr txBox="1"/>
          <p:nvPr/>
        </p:nvSpPr>
        <p:spPr>
          <a:xfrm>
            <a:off x="4674275" y="1561625"/>
            <a:ext cx="5874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3C68"/>
              </a:buClr>
              <a:buSzPts val="1400"/>
              <a:buFont typeface="Arial"/>
              <a:buNone/>
            </a:pPr>
            <a:r>
              <a:rPr b="0" i="0" lang="en-US" sz="1400" u="none" cap="none" strike="noStrike">
                <a:solidFill>
                  <a:srgbClr val="000000"/>
                </a:solidFill>
                <a:latin typeface="Arial"/>
                <a:ea typeface="Arial"/>
                <a:cs typeface="Arial"/>
                <a:sym typeface="Arial"/>
              </a:rPr>
              <a:t>Reuse:</a:t>
            </a:r>
            <a:endParaRPr b="0" i="0" sz="1400" u="none" cap="none" strike="noStrike">
              <a:solidFill>
                <a:srgbClr val="000000"/>
              </a:solidFill>
              <a:latin typeface="Arial"/>
              <a:ea typeface="Arial"/>
              <a:cs typeface="Arial"/>
              <a:sym typeface="Arial"/>
            </a:endParaRPr>
          </a:p>
        </p:txBody>
      </p:sp>
      <p:sp>
        <p:nvSpPr>
          <p:cNvPr id="187" name="Google Shape;187;g278739d50f4_1_492"/>
          <p:cNvSpPr txBox="1"/>
          <p:nvPr/>
        </p:nvSpPr>
        <p:spPr>
          <a:xfrm>
            <a:off x="4674275" y="2285525"/>
            <a:ext cx="736500" cy="228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3C68"/>
              </a:buClr>
              <a:buSzPts val="1400"/>
              <a:buFont typeface="Arial"/>
              <a:buNone/>
            </a:pPr>
            <a:r>
              <a:rPr b="0" i="0" lang="en-US" sz="1400" u="none" cap="none" strike="noStrike">
                <a:solidFill>
                  <a:srgbClr val="000000"/>
                </a:solidFill>
                <a:latin typeface="Arial"/>
                <a:ea typeface="Arial"/>
                <a:cs typeface="Arial"/>
                <a:sym typeface="Arial"/>
              </a:rPr>
              <a:t>Updates</a:t>
            </a:r>
            <a:r>
              <a:rPr b="0" i="0" lang="en-US" sz="1400" u="none" cap="none" strike="noStrike">
                <a:solidFill>
                  <a:srgbClr val="003C68"/>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88" name="Google Shape;188;g278739d50f4_1_492"/>
          <p:cNvSpPr txBox="1"/>
          <p:nvPr/>
        </p:nvSpPr>
        <p:spPr>
          <a:xfrm>
            <a:off x="4674275" y="1818800"/>
            <a:ext cx="3452700" cy="1706100"/>
          </a:xfrm>
          <a:prstGeom prst="rect">
            <a:avLst/>
          </a:prstGeom>
          <a:noFill/>
          <a:ln>
            <a:noFill/>
          </a:ln>
        </p:spPr>
        <p:txBody>
          <a:bodyPr anchorCtr="0" anchor="t" bIns="0" lIns="0" spcFirstLastPara="1" rIns="0" wrap="square" tIns="12700">
            <a:spAutoFit/>
          </a:bodyPr>
          <a:lstStyle/>
          <a:p>
            <a:pPr indent="-287337" lvl="0" marL="469900" marR="0" rtl="0" algn="l">
              <a:lnSpc>
                <a:spcPct val="114285"/>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Reuse other people's models</a:t>
            </a:r>
            <a:endParaRPr b="0" i="0" sz="1400" u="none" cap="none" strike="noStrike">
              <a:solidFill>
                <a:srgbClr val="000000"/>
              </a:solidFill>
              <a:latin typeface="Arial"/>
              <a:ea typeface="Arial"/>
              <a:cs typeface="Arial"/>
              <a:sym typeface="Arial"/>
            </a:endParaRPr>
          </a:p>
          <a:p>
            <a:pPr indent="-287337" lvl="0" marL="469900" marR="0" rtl="0" algn="l">
              <a:lnSpc>
                <a:spcPct val="114285"/>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Evaluate other models correctly</a:t>
            </a:r>
            <a:endParaRPr b="0" i="0" sz="1400" u="none" cap="none" strike="noStrike">
              <a:solidFill>
                <a:srgbClr val="000000"/>
              </a:solidFill>
              <a:latin typeface="Arial"/>
              <a:ea typeface="Arial"/>
              <a:cs typeface="Arial"/>
              <a:sym typeface="Arial"/>
            </a:endParaRPr>
          </a:p>
          <a:p>
            <a:pPr indent="0" lvl="0" marL="0" marR="0" rtl="0" algn="l">
              <a:lnSpc>
                <a:spcPct val="114285"/>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287337" lvl="0" marL="469900" marR="0" rtl="0" algn="l">
              <a:lnSpc>
                <a:spcPct val="114285"/>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Updates your implementation to new hardware</a:t>
            </a:r>
            <a:endParaRPr b="0" i="0" sz="1400" u="none" cap="none" strike="noStrike">
              <a:solidFill>
                <a:srgbClr val="000000"/>
              </a:solidFill>
              <a:latin typeface="Arial"/>
              <a:ea typeface="Arial"/>
              <a:cs typeface="Arial"/>
              <a:sym typeface="Arial"/>
            </a:endParaRPr>
          </a:p>
          <a:p>
            <a:pPr indent="-287337" lvl="0" marL="469900" marR="0" rtl="0" algn="l">
              <a:lnSpc>
                <a:spcPct val="114285"/>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The more code you write yourself, the more errors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ef3226b0ee_0_432"/>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What is Tensorflow?</a:t>
            </a:r>
            <a:endParaRPr sz="2700"/>
          </a:p>
        </p:txBody>
      </p:sp>
      <p:sp>
        <p:nvSpPr>
          <p:cNvPr id="194" name="Google Shape;194;g2ef3226b0ee_0_432"/>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5" name="Google Shape;195;g2ef3226b0ee_0_432"/>
          <p:cNvSpPr txBox="1"/>
          <p:nvPr/>
        </p:nvSpPr>
        <p:spPr>
          <a:xfrm>
            <a:off x="542850" y="1039775"/>
            <a:ext cx="8182200" cy="13848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TensorFlow is an open-source machine learning library developed by Google that simplifies the process of building, training, and deploying machine learning models or deep neural network models. It is widely used in various fields such as image recognition, natural language processing and reinforcement learning. Tensorflow is powerful library on deep learning. We are going to learn the basic of tensorflow in this lecture. </a:t>
            </a:r>
            <a:endParaRPr b="0" i="0" sz="1600" u="none" cap="none" strike="noStrike">
              <a:solidFill>
                <a:srgbClr val="000000"/>
              </a:solidFill>
              <a:latin typeface="Arial"/>
              <a:ea typeface="Arial"/>
              <a:cs typeface="Arial"/>
              <a:sym typeface="Arial"/>
            </a:endParaRPr>
          </a:p>
        </p:txBody>
      </p:sp>
      <p:pic>
        <p:nvPicPr>
          <p:cNvPr id="196" name="Google Shape;196;g2ef3226b0ee_0_432"/>
          <p:cNvPicPr preferRelativeResize="0"/>
          <p:nvPr/>
        </p:nvPicPr>
        <p:blipFill rotWithShape="1">
          <a:blip r:embed="rId3">
            <a:alphaModFix/>
          </a:blip>
          <a:srcRect b="0" l="0" r="0" t="0"/>
          <a:stretch/>
        </p:blipFill>
        <p:spPr>
          <a:xfrm>
            <a:off x="6862251" y="2856250"/>
            <a:ext cx="2077600" cy="174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fcd9f146fa_0_108"/>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How Tensorflow work?</a:t>
            </a:r>
            <a:endParaRPr sz="2700"/>
          </a:p>
        </p:txBody>
      </p:sp>
      <p:sp>
        <p:nvSpPr>
          <p:cNvPr id="202" name="Google Shape;202;g2fcd9f146fa_0_108"/>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03" name="Google Shape;203;g2fcd9f146fa_0_108"/>
          <p:cNvSpPr txBox="1"/>
          <p:nvPr/>
        </p:nvSpPr>
        <p:spPr>
          <a:xfrm>
            <a:off x="542850" y="1039775"/>
            <a:ext cx="8182200" cy="1958400"/>
          </a:xfrm>
          <a:prstGeom prst="rect">
            <a:avLst/>
          </a:prstGeom>
          <a:noFill/>
          <a:ln>
            <a:noFill/>
          </a:ln>
        </p:spPr>
        <p:txBody>
          <a:bodyPr anchorCtr="0" anchor="t" bIns="0" lIns="0" spcFirstLastPara="1" rIns="0" wrap="square" tIns="12700">
            <a:spAutoFit/>
          </a:bodyPr>
          <a:lstStyle/>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TensorFlow uses a data flow graph model where nodes represent mathematical operations, and edges represent the flow of data (tensors) between them.</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This graph-based approach enables efficient computation on CPUs, GPUs, or even specialized hardware like TPUs (Tensor Processing Units).</a:t>
            </a:r>
            <a:endParaRPr b="0" i="0" sz="16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We will not cover the low-level technical concept of how actually tensorflow work in this lecture. In order to understand it, you will need advanced knowledge on Maths, Statistics and Computer Science.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7" name="Shape 207"/>
        <p:cNvGrpSpPr/>
        <p:nvPr/>
      </p:nvGrpSpPr>
      <p:grpSpPr>
        <a:xfrm>
          <a:off x="0" y="0"/>
          <a:ext cx="0" cy="0"/>
          <a:chOff x="0" y="0"/>
          <a:chExt cx="0" cy="0"/>
        </a:xfrm>
      </p:grpSpPr>
      <p:sp>
        <p:nvSpPr>
          <p:cNvPr id="208" name="Google Shape;208;g2fcd9f146fa_0_128"/>
          <p:cNvSpPr/>
          <p:nvPr/>
        </p:nvSpPr>
        <p:spPr>
          <a:xfrm>
            <a:off x="4080787" y="874668"/>
            <a:ext cx="5849862" cy="5051217"/>
          </a:xfrm>
          <a:custGeom>
            <a:rect b="b" l="l" r="r" t="t"/>
            <a:pathLst>
              <a:path extrusionOk="0" h="6734956" w="7799816">
                <a:moveTo>
                  <a:pt x="7248257" y="887164"/>
                </a:moveTo>
                <a:cubicBezTo>
                  <a:pt x="7045057" y="-102099"/>
                  <a:pt x="6403373" y="-152899"/>
                  <a:pt x="6013015" y="197354"/>
                </a:cubicBezTo>
                <a:cubicBezTo>
                  <a:pt x="5622657" y="547607"/>
                  <a:pt x="5652068" y="2451269"/>
                  <a:pt x="4906110" y="2988680"/>
                </a:cubicBezTo>
                <a:cubicBezTo>
                  <a:pt x="4160152" y="3526091"/>
                  <a:pt x="2593372" y="3058198"/>
                  <a:pt x="1537267" y="3421818"/>
                </a:cubicBezTo>
                <a:cubicBezTo>
                  <a:pt x="481162" y="3785438"/>
                  <a:pt x="-518795" y="5403017"/>
                  <a:pt x="302026" y="6325438"/>
                </a:cubicBezTo>
                <a:cubicBezTo>
                  <a:pt x="1106805" y="6766596"/>
                  <a:pt x="6074510" y="7039312"/>
                  <a:pt x="7232215" y="6132933"/>
                </a:cubicBezTo>
                <a:cubicBezTo>
                  <a:pt x="8389920" y="5226554"/>
                  <a:pt x="7451457" y="1876427"/>
                  <a:pt x="7248257" y="887164"/>
                </a:cubicBezTo>
                <a:close/>
              </a:path>
            </a:pathLst>
          </a:cu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09" name="Google Shape;209;g2fcd9f146fa_0_128"/>
          <p:cNvSpPr txBox="1"/>
          <p:nvPr>
            <p:ph type="title"/>
          </p:nvPr>
        </p:nvSpPr>
        <p:spPr>
          <a:xfrm>
            <a:off x="524400" y="273850"/>
            <a:ext cx="82734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lt1"/>
              </a:buClr>
              <a:buSzPts val="3300"/>
              <a:buFont typeface="Arial"/>
              <a:buNone/>
            </a:pPr>
            <a:r>
              <a:rPr lang="en-US">
                <a:solidFill>
                  <a:schemeClr val="lt1"/>
                </a:solidFill>
              </a:rPr>
              <a:t>Building a model in Tensorflow</a:t>
            </a:r>
            <a:endParaRPr>
              <a:latin typeface="Arial"/>
              <a:ea typeface="Arial"/>
              <a:cs typeface="Arial"/>
              <a:sym typeface="Arial"/>
            </a:endParaRPr>
          </a:p>
        </p:txBody>
      </p:sp>
      <p:grpSp>
        <p:nvGrpSpPr>
          <p:cNvPr id="210" name="Google Shape;210;g2fcd9f146fa_0_128"/>
          <p:cNvGrpSpPr/>
          <p:nvPr/>
        </p:nvGrpSpPr>
        <p:grpSpPr>
          <a:xfrm>
            <a:off x="6692586" y="2480438"/>
            <a:ext cx="2245322" cy="1965171"/>
            <a:chOff x="5259755" y="732778"/>
            <a:chExt cx="6557600" cy="5739401"/>
          </a:xfrm>
        </p:grpSpPr>
        <p:grpSp>
          <p:nvGrpSpPr>
            <p:cNvPr id="211" name="Google Shape;211;g2fcd9f146fa_0_128"/>
            <p:cNvGrpSpPr/>
            <p:nvPr/>
          </p:nvGrpSpPr>
          <p:grpSpPr>
            <a:xfrm rot="-819746">
              <a:off x="7170215" y="1966797"/>
              <a:ext cx="818210" cy="1067032"/>
              <a:chOff x="7135192" y="1236172"/>
              <a:chExt cx="818214" cy="1067037"/>
            </a:xfrm>
          </p:grpSpPr>
          <p:sp>
            <p:nvSpPr>
              <p:cNvPr id="212" name="Google Shape;212;g2fcd9f146fa_0_128"/>
              <p:cNvSpPr/>
              <p:nvPr/>
            </p:nvSpPr>
            <p:spPr>
              <a:xfrm>
                <a:off x="7515757" y="1236172"/>
                <a:ext cx="437649" cy="579977"/>
              </a:xfrm>
              <a:custGeom>
                <a:rect b="b" l="l" r="r" t="t"/>
                <a:pathLst>
                  <a:path extrusionOk="0" fill="none" h="15880" w="11983">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nvGrpSpPr>
              <p:cNvPr id="213" name="Google Shape;213;g2fcd9f146fa_0_128"/>
              <p:cNvGrpSpPr/>
              <p:nvPr/>
            </p:nvGrpSpPr>
            <p:grpSpPr>
              <a:xfrm>
                <a:off x="7135192" y="1625684"/>
                <a:ext cx="791271" cy="677525"/>
                <a:chOff x="1934025" y="1001650"/>
                <a:chExt cx="415300" cy="355600"/>
              </a:xfrm>
            </p:grpSpPr>
            <p:sp>
              <p:nvSpPr>
                <p:cNvPr id="214" name="Google Shape;214;g2fcd9f146fa_0_128"/>
                <p:cNvSpPr/>
                <p:nvPr/>
              </p:nvSpPr>
              <p:spPr>
                <a:xfrm>
                  <a:off x="1934025" y="1303650"/>
                  <a:ext cx="207650" cy="53600"/>
                </a:xfrm>
                <a:custGeom>
                  <a:rect b="b" l="l" r="r" t="t"/>
                  <a:pathLst>
                    <a:path extrusionOk="0" fill="none" h="2144" w="8306">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5" name="Google Shape;215;g2fcd9f146fa_0_128"/>
                <p:cNvSpPr/>
                <p:nvPr/>
              </p:nvSpPr>
              <p:spPr>
                <a:xfrm>
                  <a:off x="2141650" y="1303650"/>
                  <a:ext cx="207675" cy="53600"/>
                </a:xfrm>
                <a:custGeom>
                  <a:rect b="b" l="l" r="r" t="t"/>
                  <a:pathLst>
                    <a:path extrusionOk="0" fill="none" h="2144" w="8307">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6" name="Google Shape;216;g2fcd9f146fa_0_128"/>
                <p:cNvSpPr/>
                <p:nvPr/>
              </p:nvSpPr>
              <p:spPr>
                <a:xfrm>
                  <a:off x="1934025" y="1001650"/>
                  <a:ext cx="207650" cy="331250"/>
                </a:xfrm>
                <a:custGeom>
                  <a:rect b="b" l="l" r="r" t="t"/>
                  <a:pathLst>
                    <a:path extrusionOk="0" fill="none" h="13250" w="8306">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7" name="Google Shape;217;g2fcd9f146fa_0_128"/>
                <p:cNvSpPr/>
                <p:nvPr/>
              </p:nvSpPr>
              <p:spPr>
                <a:xfrm>
                  <a:off x="2141650" y="1001650"/>
                  <a:ext cx="207675" cy="331250"/>
                </a:xfrm>
                <a:custGeom>
                  <a:rect b="b" l="l" r="r" t="t"/>
                  <a:pathLst>
                    <a:path extrusionOk="0" fill="none" h="13250" w="8307">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
          <p:nvSpPr>
            <p:cNvPr id="218" name="Google Shape;218;g2fcd9f146fa_0_128"/>
            <p:cNvSpPr/>
            <p:nvPr/>
          </p:nvSpPr>
          <p:spPr>
            <a:xfrm rot="859025">
              <a:off x="6902969" y="4365203"/>
              <a:ext cx="594923" cy="763593"/>
            </a:xfrm>
            <a:custGeom>
              <a:rect b="b" l="l" r="r" t="t"/>
              <a:pathLst>
                <a:path extrusionOk="0" fill="none" h="20508" w="15978">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19" name="Google Shape;219;g2fcd9f146fa_0_128"/>
            <p:cNvSpPr/>
            <p:nvPr/>
          </p:nvSpPr>
          <p:spPr>
            <a:xfrm rot="-1283916">
              <a:off x="11027929" y="4691751"/>
              <a:ext cx="615985" cy="1067124"/>
            </a:xfrm>
            <a:custGeom>
              <a:rect b="b" l="l" r="r" t="t"/>
              <a:pathLst>
                <a:path extrusionOk="0" fill="none" h="20508" w="11838">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nvGrpSpPr>
            <p:cNvPr id="220" name="Google Shape;220;g2fcd9f146fa_0_128"/>
            <p:cNvGrpSpPr/>
            <p:nvPr/>
          </p:nvGrpSpPr>
          <p:grpSpPr>
            <a:xfrm rot="929101">
              <a:off x="10666778" y="845650"/>
              <a:ext cx="970514" cy="919313"/>
              <a:chOff x="2583100" y="2973775"/>
              <a:chExt cx="461550" cy="437200"/>
            </a:xfrm>
          </p:grpSpPr>
          <p:sp>
            <p:nvSpPr>
              <p:cNvPr id="221" name="Google Shape;221;g2fcd9f146fa_0_128"/>
              <p:cNvSpPr/>
              <p:nvPr/>
            </p:nvSpPr>
            <p:spPr>
              <a:xfrm>
                <a:off x="2701225" y="3315975"/>
                <a:ext cx="225300" cy="95000"/>
              </a:xfrm>
              <a:custGeom>
                <a:rect b="b" l="l" r="r" t="t"/>
                <a:pathLst>
                  <a:path extrusionOk="0" fill="none" h="3800" w="9012">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2" name="Google Shape;222;g2fcd9f146fa_0_128"/>
              <p:cNvSpPr/>
              <p:nvPr/>
            </p:nvSpPr>
            <p:spPr>
              <a:xfrm>
                <a:off x="2583100" y="2973775"/>
                <a:ext cx="461550" cy="336125"/>
              </a:xfrm>
              <a:custGeom>
                <a:rect b="b" l="l" r="r" t="t"/>
                <a:pathLst>
                  <a:path extrusionOk="0" fill="none" h="13445" w="18462">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23" name="Google Shape;223;g2fcd9f146fa_0_128"/>
            <p:cNvGrpSpPr/>
            <p:nvPr/>
          </p:nvGrpSpPr>
          <p:grpSpPr>
            <a:xfrm>
              <a:off x="5259755" y="5850494"/>
              <a:ext cx="836142" cy="621685"/>
              <a:chOff x="5247525" y="3007275"/>
              <a:chExt cx="517575" cy="384825"/>
            </a:xfrm>
          </p:grpSpPr>
          <p:sp>
            <p:nvSpPr>
              <p:cNvPr id="224" name="Google Shape;224;g2fcd9f146fa_0_128"/>
              <p:cNvSpPr/>
              <p:nvPr/>
            </p:nvSpPr>
            <p:spPr>
              <a:xfrm>
                <a:off x="5247525" y="3007275"/>
                <a:ext cx="348900" cy="348900"/>
              </a:xfrm>
              <a:custGeom>
                <a:rect b="b" l="l" r="r" t="t"/>
                <a:pathLst>
                  <a:path extrusionOk="0" fill="none" h="13956" w="13956">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5" name="Google Shape;225;g2fcd9f146fa_0_128"/>
              <p:cNvSpPr/>
              <p:nvPr/>
            </p:nvSpPr>
            <p:spPr>
              <a:xfrm>
                <a:off x="5566575" y="3193575"/>
                <a:ext cx="198525" cy="198525"/>
              </a:xfrm>
              <a:custGeom>
                <a:rect b="b" l="l" r="r" t="t"/>
                <a:pathLst>
                  <a:path extrusionOk="0" fill="none" h="7941" w="7941">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26" name="Google Shape;226;g2fcd9f146fa_0_128"/>
            <p:cNvGrpSpPr/>
            <p:nvPr/>
          </p:nvGrpSpPr>
          <p:grpSpPr>
            <a:xfrm rot="-995577">
              <a:off x="8647545" y="3714913"/>
              <a:ext cx="874251" cy="717776"/>
              <a:chOff x="2599525" y="3688600"/>
              <a:chExt cx="428675" cy="351950"/>
            </a:xfrm>
          </p:grpSpPr>
          <p:sp>
            <p:nvSpPr>
              <p:cNvPr id="227" name="Google Shape;227;g2fcd9f146fa_0_128"/>
              <p:cNvSpPr/>
              <p:nvPr/>
            </p:nvSpPr>
            <p:spPr>
              <a:xfrm>
                <a:off x="2599525" y="3688600"/>
                <a:ext cx="428675" cy="168675"/>
              </a:xfrm>
              <a:custGeom>
                <a:rect b="b" l="l" r="r" t="t"/>
                <a:pathLst>
                  <a:path extrusionOk="0" fill="none" h="6747" w="17147">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8" name="Google Shape;228;g2fcd9f146fa_0_128"/>
              <p:cNvSpPr/>
              <p:nvPr/>
            </p:nvSpPr>
            <p:spPr>
              <a:xfrm>
                <a:off x="2792550" y="3862125"/>
                <a:ext cx="42650" cy="23775"/>
              </a:xfrm>
              <a:custGeom>
                <a:rect b="b" l="l" r="r" t="t"/>
                <a:pathLst>
                  <a:path extrusionOk="0" fill="none" h="951" w="1706">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29" name="Google Shape;229;g2fcd9f146fa_0_128"/>
              <p:cNvSpPr/>
              <p:nvPr/>
            </p:nvSpPr>
            <p:spPr>
              <a:xfrm>
                <a:off x="2599525" y="3852375"/>
                <a:ext cx="428675" cy="188175"/>
              </a:xfrm>
              <a:custGeom>
                <a:rect b="b" l="l" r="r" t="t"/>
                <a:pathLst>
                  <a:path extrusionOk="0" fill="none" h="7527" w="17147">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30" name="Google Shape;230;g2fcd9f146fa_0_128"/>
            <p:cNvGrpSpPr/>
            <p:nvPr/>
          </p:nvGrpSpPr>
          <p:grpSpPr>
            <a:xfrm>
              <a:off x="10447748" y="3460898"/>
              <a:ext cx="688381" cy="688381"/>
              <a:chOff x="5941025" y="3634400"/>
              <a:chExt cx="467650" cy="467650"/>
            </a:xfrm>
          </p:grpSpPr>
          <p:sp>
            <p:nvSpPr>
              <p:cNvPr id="231" name="Google Shape;231;g2fcd9f146fa_0_128"/>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32" name="Google Shape;232;g2fcd9f146fa_0_128"/>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33" name="Google Shape;233;g2fcd9f146fa_0_128"/>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34" name="Google Shape;234;g2fcd9f146fa_0_128"/>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35" name="Google Shape;235;g2fcd9f146fa_0_128"/>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36" name="Google Shape;236;g2fcd9f146fa_0_128"/>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37" name="Google Shape;237;g2fcd9f146fa_0_128"/>
            <p:cNvGrpSpPr/>
            <p:nvPr/>
          </p:nvGrpSpPr>
          <p:grpSpPr>
            <a:xfrm rot="-1150372">
              <a:off x="9034377" y="1570687"/>
              <a:ext cx="754925" cy="714869"/>
              <a:chOff x="5973900" y="318475"/>
              <a:chExt cx="401900" cy="380575"/>
            </a:xfrm>
          </p:grpSpPr>
          <p:sp>
            <p:nvSpPr>
              <p:cNvPr id="238" name="Google Shape;238;g2fcd9f146fa_0_128"/>
              <p:cNvSpPr/>
              <p:nvPr/>
            </p:nvSpPr>
            <p:spPr>
              <a:xfrm>
                <a:off x="5973900" y="337975"/>
                <a:ext cx="401900" cy="67000"/>
              </a:xfrm>
              <a:custGeom>
                <a:rect b="b" l="l" r="r" t="t"/>
                <a:pathLst>
                  <a:path extrusionOk="0" fill="none" h="2680" w="16076">
                    <a:moveTo>
                      <a:pt x="16075" y="2679"/>
                    </a:moveTo>
                    <a:lnTo>
                      <a:pt x="16075" y="0"/>
                    </a:lnTo>
                    <a:lnTo>
                      <a:pt x="1" y="0"/>
                    </a:lnTo>
                    <a:lnTo>
                      <a:pt x="1" y="2679"/>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39" name="Google Shape;239;g2fcd9f146fa_0_128"/>
              <p:cNvSpPr/>
              <p:nvPr/>
            </p:nvSpPr>
            <p:spPr>
              <a:xfrm>
                <a:off x="6024450"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40" name="Google Shape;240;g2fcd9f146fa_0_128"/>
              <p:cNvSpPr/>
              <p:nvPr/>
            </p:nvSpPr>
            <p:spPr>
              <a:xfrm>
                <a:off x="6280175" y="348325"/>
                <a:ext cx="45075" cy="45075"/>
              </a:xfrm>
              <a:custGeom>
                <a:rect b="b" l="l" r="r" t="t"/>
                <a:pathLst>
                  <a:path extrusionOk="0" fill="none" h="1803" w="1803">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41" name="Google Shape;241;g2fcd9f146fa_0_128"/>
              <p:cNvSpPr/>
              <p:nvPr/>
            </p:nvSpPr>
            <p:spPr>
              <a:xfrm>
                <a:off x="5973900" y="667375"/>
                <a:ext cx="401900" cy="31675"/>
              </a:xfrm>
              <a:custGeom>
                <a:rect b="b" l="l" r="r" t="t"/>
                <a:pathLst>
                  <a:path extrusionOk="0" fill="none" h="1267" w="16076">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42" name="Google Shape;242;g2fcd9f146fa_0_128"/>
              <p:cNvSpPr/>
              <p:nvPr/>
            </p:nvSpPr>
            <p:spPr>
              <a:xfrm>
                <a:off x="6302700"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43" name="Google Shape;243;g2fcd9f146fa_0_128"/>
              <p:cNvSpPr/>
              <p:nvPr/>
            </p:nvSpPr>
            <p:spPr>
              <a:xfrm>
                <a:off x="6046975" y="318475"/>
                <a:ext cx="28650" cy="63350"/>
              </a:xfrm>
              <a:custGeom>
                <a:rect b="b" l="l" r="r" t="t"/>
                <a:pathLst>
                  <a:path extrusionOk="0" fill="none" h="2534" w="1146">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44" name="Google Shape;244;g2fcd9f146fa_0_128"/>
              <p:cNvSpPr/>
              <p:nvPr/>
            </p:nvSpPr>
            <p:spPr>
              <a:xfrm>
                <a:off x="5973900" y="407375"/>
                <a:ext cx="401900" cy="272200"/>
              </a:xfrm>
              <a:custGeom>
                <a:rect b="b" l="l" r="r" t="t"/>
                <a:pathLst>
                  <a:path extrusionOk="0" fill="none" h="10888" w="16076">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45" name="Google Shape;245;g2fcd9f146fa_0_128"/>
              <p:cNvSpPr/>
              <p:nvPr/>
            </p:nvSpPr>
            <p:spPr>
              <a:xfrm>
                <a:off x="6024450" y="456100"/>
                <a:ext cx="300800" cy="175375"/>
              </a:xfrm>
              <a:custGeom>
                <a:rect b="b" l="l" r="r" t="t"/>
                <a:pathLst>
                  <a:path extrusionOk="0" fill="none" h="7015" w="12032">
                    <a:moveTo>
                      <a:pt x="0" y="0"/>
                    </a:moveTo>
                    <a:lnTo>
                      <a:pt x="12032" y="0"/>
                    </a:lnTo>
                    <a:lnTo>
                      <a:pt x="12032" y="7014"/>
                    </a:lnTo>
                    <a:lnTo>
                      <a:pt x="0" y="7014"/>
                    </a:lnTo>
                    <a:lnTo>
                      <a:pt x="0" y="0"/>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46" name="Google Shape;246;g2fcd9f146fa_0_128"/>
              <p:cNvSpPr/>
              <p:nvPr/>
            </p:nvSpPr>
            <p:spPr>
              <a:xfrm>
                <a:off x="6024450" y="57300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47" name="Google Shape;247;g2fcd9f146fa_0_128"/>
              <p:cNvSpPr/>
              <p:nvPr/>
            </p:nvSpPr>
            <p:spPr>
              <a:xfrm>
                <a:off x="6024450" y="514550"/>
                <a:ext cx="300800" cy="25"/>
              </a:xfrm>
              <a:custGeom>
                <a:rect b="b" l="l" r="r" t="t"/>
                <a:pathLst>
                  <a:path extrusionOk="0" fill="none" h="1" w="12032">
                    <a:moveTo>
                      <a:pt x="0" y="0"/>
                    </a:moveTo>
                    <a:lnTo>
                      <a:pt x="12032" y="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48" name="Google Shape;248;g2fcd9f146fa_0_128"/>
              <p:cNvSpPr/>
              <p:nvPr/>
            </p:nvSpPr>
            <p:spPr>
              <a:xfrm>
                <a:off x="626495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49" name="Google Shape;249;g2fcd9f146fa_0_128"/>
              <p:cNvSpPr/>
              <p:nvPr/>
            </p:nvSpPr>
            <p:spPr>
              <a:xfrm>
                <a:off x="6204675" y="456100"/>
                <a:ext cx="25" cy="175375"/>
              </a:xfrm>
              <a:custGeom>
                <a:rect b="b" l="l" r="r" t="t"/>
                <a:pathLst>
                  <a:path extrusionOk="0" fill="none" h="7015" w="1">
                    <a:moveTo>
                      <a:pt x="0" y="0"/>
                    </a:moveTo>
                    <a:lnTo>
                      <a:pt x="0"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50" name="Google Shape;250;g2fcd9f146fa_0_128"/>
              <p:cNvSpPr/>
              <p:nvPr/>
            </p:nvSpPr>
            <p:spPr>
              <a:xfrm>
                <a:off x="6145000"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51" name="Google Shape;251;g2fcd9f146fa_0_128"/>
              <p:cNvSpPr/>
              <p:nvPr/>
            </p:nvSpPr>
            <p:spPr>
              <a:xfrm>
                <a:off x="6084725" y="456100"/>
                <a:ext cx="25" cy="175375"/>
              </a:xfrm>
              <a:custGeom>
                <a:rect b="b" l="l" r="r" t="t"/>
                <a:pathLst>
                  <a:path extrusionOk="0" fill="none" h="7015" w="1">
                    <a:moveTo>
                      <a:pt x="1" y="0"/>
                    </a:moveTo>
                    <a:lnTo>
                      <a:pt x="1" y="7014"/>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nvGrpSpPr>
            <p:cNvPr id="252" name="Google Shape;252;g2fcd9f146fa_0_128"/>
            <p:cNvGrpSpPr/>
            <p:nvPr/>
          </p:nvGrpSpPr>
          <p:grpSpPr>
            <a:xfrm rot="-2485038">
              <a:off x="7686107" y="5449626"/>
              <a:ext cx="833851" cy="799886"/>
              <a:chOff x="5233525" y="4954450"/>
              <a:chExt cx="538275" cy="516350"/>
            </a:xfrm>
          </p:grpSpPr>
          <p:sp>
            <p:nvSpPr>
              <p:cNvPr id="253" name="Google Shape;253;g2fcd9f146fa_0_128"/>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54" name="Google Shape;254;g2fcd9f146fa_0_128"/>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55" name="Google Shape;255;g2fcd9f146fa_0_128"/>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56" name="Google Shape;256;g2fcd9f146fa_0_128"/>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57" name="Google Shape;257;g2fcd9f146fa_0_128"/>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58" name="Google Shape;258;g2fcd9f146fa_0_128"/>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59" name="Google Shape;259;g2fcd9f146fa_0_128"/>
              <p:cNvSpPr/>
              <p:nvPr/>
            </p:nvSpPr>
            <p:spPr>
              <a:xfrm>
                <a:off x="5367475" y="5025075"/>
                <a:ext cx="81600" cy="105975"/>
              </a:xfrm>
              <a:custGeom>
                <a:rect b="b" l="l" r="r" t="t"/>
                <a:pathLst>
                  <a:path extrusionOk="0" fill="none" h="4239" w="3264">
                    <a:moveTo>
                      <a:pt x="0" y="1"/>
                    </a:moveTo>
                    <a:lnTo>
                      <a:pt x="3264" y="4238"/>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60" name="Google Shape;260;g2fcd9f146fa_0_128"/>
              <p:cNvSpPr/>
              <p:nvPr/>
            </p:nvSpPr>
            <p:spPr>
              <a:xfrm>
                <a:off x="5567800" y="4999500"/>
                <a:ext cx="115100" cy="133975"/>
              </a:xfrm>
              <a:custGeom>
                <a:rect b="b" l="l" r="r" t="t"/>
                <a:pathLst>
                  <a:path extrusionOk="0" fill="none" h="5359" w="4604">
                    <a:moveTo>
                      <a:pt x="0" y="5359"/>
                    </a:moveTo>
                    <a:lnTo>
                      <a:pt x="4603"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61" name="Google Shape;261;g2fcd9f146fa_0_128"/>
              <p:cNvSpPr/>
              <p:nvPr/>
            </p:nvSpPr>
            <p:spPr>
              <a:xfrm>
                <a:off x="5600075" y="5217475"/>
                <a:ext cx="127275" cy="16475"/>
              </a:xfrm>
              <a:custGeom>
                <a:rect b="b" l="l" r="r" t="t"/>
                <a:pathLst>
                  <a:path extrusionOk="0" fill="none" h="659" w="5091">
                    <a:moveTo>
                      <a:pt x="5090" y="658"/>
                    </a:moveTo>
                    <a:lnTo>
                      <a:pt x="0"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62" name="Google Shape;262;g2fcd9f146fa_0_128"/>
              <p:cNvSpPr/>
              <p:nvPr/>
            </p:nvSpPr>
            <p:spPr>
              <a:xfrm>
                <a:off x="5497775" y="5299675"/>
                <a:ext cx="4900" cy="126675"/>
              </a:xfrm>
              <a:custGeom>
                <a:rect b="b" l="l" r="r" t="t"/>
                <a:pathLst>
                  <a:path extrusionOk="0" fill="none" h="5067" w="196">
                    <a:moveTo>
                      <a:pt x="0" y="5067"/>
                    </a:moveTo>
                    <a:lnTo>
                      <a:pt x="195"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263" name="Google Shape;263;g2fcd9f146fa_0_128"/>
              <p:cNvSpPr/>
              <p:nvPr/>
            </p:nvSpPr>
            <p:spPr>
              <a:xfrm>
                <a:off x="5277975" y="5241825"/>
                <a:ext cx="141275" cy="58500"/>
              </a:xfrm>
              <a:custGeom>
                <a:rect b="b" l="l" r="r" t="t"/>
                <a:pathLst>
                  <a:path extrusionOk="0" fill="none" h="2340" w="5651">
                    <a:moveTo>
                      <a:pt x="0" y="2339"/>
                    </a:moveTo>
                    <a:lnTo>
                      <a:pt x="5651" y="1"/>
                    </a:lnTo>
                  </a:path>
                </a:pathLst>
              </a:custGeom>
              <a:noFill/>
              <a:ln cap="rnd" cmpd="sng" w="9525">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fcd9f146fa_0_120"/>
          <p:cNvSpPr txBox="1"/>
          <p:nvPr>
            <p:ph type="title"/>
          </p:nvPr>
        </p:nvSpPr>
        <p:spPr>
          <a:xfrm>
            <a:off x="804488" y="273844"/>
            <a:ext cx="7710900" cy="4995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dk1"/>
              </a:buClr>
              <a:buSzPts val="3300"/>
              <a:buFont typeface="Arial"/>
              <a:buNone/>
            </a:pPr>
            <a:r>
              <a:rPr lang="en-US" sz="2700"/>
              <a:t>Overview</a:t>
            </a:r>
            <a:endParaRPr sz="2700"/>
          </a:p>
        </p:txBody>
      </p:sp>
      <p:sp>
        <p:nvSpPr>
          <p:cNvPr id="269" name="Google Shape;269;g2fcd9f146fa_0_120"/>
          <p:cNvSpPr/>
          <p:nvPr/>
        </p:nvSpPr>
        <p:spPr>
          <a:xfrm rot="10800000">
            <a:off x="-36" y="4166666"/>
            <a:ext cx="9144036" cy="994194"/>
          </a:xfrm>
          <a:prstGeom prst="flowChartDocument">
            <a:avLst/>
          </a:prstGeom>
          <a:solidFill>
            <a:schemeClr val="accen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70" name="Google Shape;270;g2fcd9f146fa_0_120"/>
          <p:cNvSpPr txBox="1"/>
          <p:nvPr/>
        </p:nvSpPr>
        <p:spPr>
          <a:xfrm>
            <a:off x="542850" y="1039775"/>
            <a:ext cx="8182200" cy="2592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71" name="Google Shape;271;g2fcd9f146fa_0_120"/>
          <p:cNvSpPr txBox="1"/>
          <p:nvPr/>
        </p:nvSpPr>
        <p:spPr>
          <a:xfrm>
            <a:off x="542850" y="1039775"/>
            <a:ext cx="8182200" cy="2510700"/>
          </a:xfrm>
          <a:prstGeom prst="rect">
            <a:avLst/>
          </a:prstGeom>
          <a:noFill/>
          <a:ln>
            <a:noFill/>
          </a:ln>
        </p:spPr>
        <p:txBody>
          <a:bodyPr anchorCtr="0" anchor="t" bIns="0" lIns="0" spcFirstLastPara="1" rIns="0" wrap="square" tIns="12700">
            <a:spAutoFit/>
          </a:bodyPr>
          <a:lstStyle/>
          <a:p>
            <a:pPr indent="0" lvl="0" marL="0" marR="0" rtl="0" algn="l">
              <a:lnSpc>
                <a:spcPct val="114285"/>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We are going to work out an example with Tensorflow. Let’s try out the example from tensorflow tutorial on the MNIST dataset. We are going to implement a handwritten digit recognition model based on the MNIST dataset using TensorFlow. By building and training a Convolutional Neural Network (CNN), we will learn how to extract features from raw image data and use those features for classification. We will go through the implementation step by step, so you will have a clear understanding on what is the example doing. Let’s start.</a:t>
            </a:r>
            <a:endParaRPr b="0" i="0" sz="1600" u="none" cap="none" strike="noStrike">
              <a:solidFill>
                <a:srgbClr val="000000"/>
              </a:solidFill>
              <a:latin typeface="Arial"/>
              <a:ea typeface="Arial"/>
              <a:cs typeface="Arial"/>
              <a:sym typeface="Arial"/>
            </a:endParaRPr>
          </a:p>
          <a:p>
            <a:pPr indent="0" lvl="0" marL="0" marR="0" rtl="0" algn="l">
              <a:lnSpc>
                <a:spcPct val="114285"/>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l">
              <a:lnSpc>
                <a:spcPct val="114285"/>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But first of all, what is MNIST and CNN?</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alentlabs ERB course Theme">
  <a:themeElements>
    <a:clrScheme name="TalentLabs">
      <a:dk1>
        <a:srgbClr val="3E4754"/>
      </a:dk1>
      <a:lt1>
        <a:srgbClr val="F0EFEE"/>
      </a:lt1>
      <a:dk2>
        <a:srgbClr val="3C607E"/>
      </a:dk2>
      <a:lt2>
        <a:srgbClr val="E6E6E6"/>
      </a:lt2>
      <a:accent1>
        <a:srgbClr val="5080A6"/>
      </a:accent1>
      <a:accent2>
        <a:srgbClr val="FFB182"/>
      </a:accent2>
      <a:accent3>
        <a:srgbClr val="FFBBC6"/>
      </a:accent3>
      <a:accent4>
        <a:srgbClr val="FBD590"/>
      </a:accent4>
      <a:accent5>
        <a:srgbClr val="77A8C9"/>
      </a:accent5>
      <a:accent6>
        <a:srgbClr val="C4E7AA"/>
      </a:accent6>
      <a:hlink>
        <a:srgbClr val="DABAA3"/>
      </a:hlink>
      <a:folHlink>
        <a:srgbClr val="77A8C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