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9" r:id="rId3"/>
    <p:sldId id="260" r:id="rId4"/>
    <p:sldId id="261" r:id="rId5"/>
    <p:sldId id="256" r:id="rId6"/>
    <p:sldId id="257" r:id="rId7"/>
    <p:sldId id="258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C5364-9D79-4B40-BFC4-11F5168DE1B5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0D88D-9DA1-4024-B001-FA7CC055E7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3544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C5364-9D79-4B40-BFC4-11F5168DE1B5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0D88D-9DA1-4024-B001-FA7CC055E7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9452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C5364-9D79-4B40-BFC4-11F5168DE1B5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0D88D-9DA1-4024-B001-FA7CC055E7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4709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C5364-9D79-4B40-BFC4-11F5168DE1B5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0D88D-9DA1-4024-B001-FA7CC055E7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0804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C5364-9D79-4B40-BFC4-11F5168DE1B5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0D88D-9DA1-4024-B001-FA7CC055E7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5126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C5364-9D79-4B40-BFC4-11F5168DE1B5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0D88D-9DA1-4024-B001-FA7CC055E7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8997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C5364-9D79-4B40-BFC4-11F5168DE1B5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0D88D-9DA1-4024-B001-FA7CC055E7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5622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C5364-9D79-4B40-BFC4-11F5168DE1B5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0D88D-9DA1-4024-B001-FA7CC055E7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360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C5364-9D79-4B40-BFC4-11F5168DE1B5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0D88D-9DA1-4024-B001-FA7CC055E7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1730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C5364-9D79-4B40-BFC4-11F5168DE1B5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0D88D-9DA1-4024-B001-FA7CC055E7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8397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C5364-9D79-4B40-BFC4-11F5168DE1B5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0D88D-9DA1-4024-B001-FA7CC055E7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592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C5364-9D79-4B40-BFC4-11F5168DE1B5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0D88D-9DA1-4024-B001-FA7CC055E7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5189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667" y="287866"/>
            <a:ext cx="9144000" cy="838200"/>
          </a:xfrm>
        </p:spPr>
        <p:txBody>
          <a:bodyPr>
            <a:normAutofit/>
          </a:bodyPr>
          <a:lstStyle/>
          <a:p>
            <a:r>
              <a:rPr lang="en-HK" altLang="zh-TW" sz="3200" dirty="0" smtClean="0"/>
              <a:t>https://cloud.google.com/vision/docs/drag-and-drop</a:t>
            </a:r>
            <a:endParaRPr lang="zh-TW" alt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12" y="1150695"/>
            <a:ext cx="9959264" cy="5602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77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12542" y="-204057"/>
            <a:ext cx="5500468" cy="10661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HK" altLang="zh-TW" dirty="0"/>
              <a:t>TYPE_UNSPECIFIED</a:t>
            </a:r>
          </a:p>
          <a:p>
            <a:r>
              <a:rPr lang="en-HK" altLang="zh-TW" dirty="0" smtClean="0">
                <a:solidFill>
                  <a:srgbClr val="FFC000"/>
                </a:solidFill>
              </a:rPr>
              <a:t>FACE_DETECTION // Part 2</a:t>
            </a:r>
            <a:endParaRPr lang="en-HK" altLang="zh-TW" dirty="0">
              <a:solidFill>
                <a:srgbClr val="FFC000"/>
              </a:solidFill>
            </a:endParaRPr>
          </a:p>
          <a:p>
            <a:r>
              <a:rPr lang="en-HK" altLang="zh-TW" dirty="0"/>
              <a:t>LANDMARK_DETECTION</a:t>
            </a:r>
          </a:p>
          <a:p>
            <a:r>
              <a:rPr lang="en-HK" altLang="zh-TW" dirty="0"/>
              <a:t>LOGO_DETECTION</a:t>
            </a:r>
          </a:p>
          <a:p>
            <a:r>
              <a:rPr lang="en-HK" altLang="zh-TW" dirty="0" smtClean="0">
                <a:solidFill>
                  <a:srgbClr val="FF0000"/>
                </a:solidFill>
              </a:rPr>
              <a:t>LABEL_DETECTION // Part 1</a:t>
            </a:r>
            <a:endParaRPr lang="en-HK" altLang="zh-TW" dirty="0">
              <a:solidFill>
                <a:srgbClr val="FF0000"/>
              </a:solidFill>
            </a:endParaRPr>
          </a:p>
          <a:p>
            <a:r>
              <a:rPr lang="en-HK" altLang="zh-TW" dirty="0" smtClean="0">
                <a:solidFill>
                  <a:srgbClr val="0070C0"/>
                </a:solidFill>
              </a:rPr>
              <a:t>TEXT_DETECTION // !!!</a:t>
            </a:r>
            <a:endParaRPr lang="en-HK" altLang="zh-TW" dirty="0">
              <a:solidFill>
                <a:srgbClr val="0070C0"/>
              </a:solidFill>
            </a:endParaRPr>
          </a:p>
          <a:p>
            <a:r>
              <a:rPr lang="en-HK" altLang="zh-TW" dirty="0" smtClean="0">
                <a:solidFill>
                  <a:schemeClr val="accent5"/>
                </a:solidFill>
              </a:rPr>
              <a:t>DOCUMENT_TEXT_DETECTION </a:t>
            </a:r>
            <a:r>
              <a:rPr lang="en-HK" altLang="zh-TW" dirty="0">
                <a:solidFill>
                  <a:schemeClr val="accent5"/>
                </a:solidFill>
              </a:rPr>
              <a:t>// </a:t>
            </a:r>
            <a:r>
              <a:rPr lang="en-HK" altLang="zh-TW" dirty="0" smtClean="0">
                <a:solidFill>
                  <a:schemeClr val="accent5"/>
                </a:solidFill>
              </a:rPr>
              <a:t>!!!</a:t>
            </a:r>
            <a:endParaRPr lang="en-HK" altLang="zh-TW" dirty="0">
              <a:solidFill>
                <a:schemeClr val="accent5"/>
              </a:solidFill>
            </a:endParaRPr>
          </a:p>
          <a:p>
            <a:r>
              <a:rPr lang="en-HK" altLang="zh-TW" dirty="0"/>
              <a:t>SAFE_SEARCH_DETECTION</a:t>
            </a:r>
          </a:p>
          <a:p>
            <a:r>
              <a:rPr lang="en-HK" altLang="zh-TW" dirty="0"/>
              <a:t>IMAGE_PROPERTIES</a:t>
            </a:r>
          </a:p>
          <a:p>
            <a:r>
              <a:rPr lang="en-HK" altLang="zh-TW" dirty="0"/>
              <a:t>CROP_HINTS</a:t>
            </a:r>
          </a:p>
          <a:p>
            <a:r>
              <a:rPr lang="en-HK" altLang="zh-TW" dirty="0"/>
              <a:t>WEB_DETECTION</a:t>
            </a:r>
          </a:p>
          <a:p>
            <a:r>
              <a:rPr lang="en-HK" altLang="zh-TW" dirty="0"/>
              <a:t>PRODUCT_SEARCH</a:t>
            </a:r>
          </a:p>
          <a:p>
            <a:r>
              <a:rPr lang="en-HK" altLang="zh-TW" dirty="0"/>
              <a:t>OBJECT_LOCALIZATION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TW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TW" sz="48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TW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TW" sz="4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166338" y="709273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b="0" dirty="0" err="1" smtClean="0">
                <a:effectLst/>
                <a:latin typeface="Consolas" panose="020B0609020204030204" pitchFamily="49" charset="0"/>
              </a:rPr>
              <a:t>request_body</a:t>
            </a:r>
            <a:r>
              <a:rPr lang="en-US" altLang="zh-TW" b="0" dirty="0" smtClean="0"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en-US" altLang="zh-TW" b="0" dirty="0" smtClean="0">
                <a:effectLst/>
                <a:latin typeface="Consolas" panose="020B0609020204030204" pitchFamily="49" charset="0"/>
              </a:rPr>
              <a:t>      requests: [</a:t>
            </a:r>
          </a:p>
          <a:p>
            <a:r>
              <a:rPr lang="en-US" altLang="zh-TW" b="0" dirty="0" smtClean="0"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altLang="zh-TW" b="0" dirty="0" smtClean="0">
                <a:effectLst/>
                <a:latin typeface="Consolas" panose="020B0609020204030204" pitchFamily="49" charset="0"/>
              </a:rPr>
              <a:t>          image: {</a:t>
            </a:r>
          </a:p>
          <a:p>
            <a:r>
              <a:rPr lang="en-US" altLang="zh-TW" b="0" dirty="0" smtClean="0">
                <a:effectLst/>
                <a:latin typeface="Consolas" panose="020B0609020204030204" pitchFamily="49" charset="0"/>
              </a:rPr>
              <a:t>            content: base64ImageStr, // this need to be base64 string</a:t>
            </a:r>
          </a:p>
          <a:p>
            <a:r>
              <a:rPr lang="en-US" altLang="zh-TW" b="0" dirty="0" smtClean="0">
                <a:effectLst/>
                <a:latin typeface="Consolas" panose="020B0609020204030204" pitchFamily="49" charset="0"/>
              </a:rPr>
              <a:t>          },</a:t>
            </a:r>
          </a:p>
          <a:p>
            <a:r>
              <a:rPr lang="en-US" altLang="zh-TW" b="0" dirty="0" smtClean="0">
                <a:effectLst/>
                <a:latin typeface="Consolas" panose="020B0609020204030204" pitchFamily="49" charset="0"/>
              </a:rPr>
              <a:t>          features: [</a:t>
            </a:r>
          </a:p>
          <a:p>
            <a:r>
              <a:rPr lang="en-US" altLang="zh-TW" b="0" dirty="0" smtClean="0">
                <a:effectLst/>
                <a:latin typeface="Consolas" panose="020B0609020204030204" pitchFamily="49" charset="0"/>
              </a:rPr>
              <a:t>            {</a:t>
            </a:r>
          </a:p>
          <a:p>
            <a:r>
              <a:rPr lang="en-US" altLang="zh-TW" b="0" dirty="0" smtClean="0">
                <a:effectLst/>
                <a:latin typeface="Consolas" panose="020B0609020204030204" pitchFamily="49" charset="0"/>
              </a:rPr>
              <a:t>              type: "</a:t>
            </a:r>
            <a:r>
              <a:rPr lang="en-US" altLang="zh-TW" b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LABEL_DETECTION</a:t>
            </a:r>
            <a:r>
              <a:rPr lang="en-US" altLang="zh-TW" b="0" dirty="0" smtClean="0">
                <a:effectLst/>
                <a:latin typeface="Consolas" panose="020B0609020204030204" pitchFamily="49" charset="0"/>
              </a:rPr>
              <a:t>",</a:t>
            </a:r>
          </a:p>
          <a:p>
            <a:r>
              <a:rPr lang="en-US" altLang="zh-TW" b="0" dirty="0" smtClean="0">
                <a:effectLst/>
                <a:latin typeface="Consolas" panose="020B0609020204030204" pitchFamily="49" charset="0"/>
              </a:rPr>
              <a:t>            },</a:t>
            </a:r>
          </a:p>
          <a:p>
            <a:r>
              <a:rPr lang="en-US" altLang="zh-TW" b="0" dirty="0" smtClean="0">
                <a:effectLst/>
                <a:latin typeface="Consolas" panose="020B0609020204030204" pitchFamily="49" charset="0"/>
              </a:rPr>
              <a:t>          ],</a:t>
            </a:r>
          </a:p>
          <a:p>
            <a:r>
              <a:rPr lang="en-US" altLang="zh-TW" b="0" dirty="0" smtClean="0">
                <a:effectLst/>
                <a:latin typeface="Consolas" panose="020B0609020204030204" pitchFamily="49" charset="0"/>
              </a:rPr>
              <a:t>        },</a:t>
            </a:r>
          </a:p>
          <a:p>
            <a:r>
              <a:rPr lang="en-US" altLang="zh-TW" b="0" dirty="0" smtClean="0">
                <a:effectLst/>
                <a:latin typeface="Consolas" panose="020B0609020204030204" pitchFamily="49" charset="0"/>
              </a:rPr>
              <a:t>      ],</a:t>
            </a:r>
          </a:p>
          <a:p>
            <a:r>
              <a:rPr lang="en-US" altLang="zh-TW" b="0" dirty="0" smtClean="0">
                <a:effectLst/>
                <a:latin typeface="Consolas" panose="020B0609020204030204" pitchFamily="49" charset="0"/>
              </a:rPr>
              <a:t>    };</a:t>
            </a:r>
            <a:endParaRPr lang="en-US" altLang="zh-TW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83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38" y="1642380"/>
            <a:ext cx="2802466" cy="176155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2067" y="1136499"/>
            <a:ext cx="4969933" cy="342295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471930" y="0"/>
            <a:ext cx="3655945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HK" altLang="zh-TW" sz="1400" dirty="0" smtClean="0">
              <a:solidFill>
                <a:srgbClr val="0070C0"/>
              </a:solidFill>
            </a:endParaRPr>
          </a:p>
          <a:p>
            <a:endParaRPr lang="en-HK" altLang="zh-TW" sz="1400" dirty="0">
              <a:solidFill>
                <a:srgbClr val="0070C0"/>
              </a:solidFill>
            </a:endParaRPr>
          </a:p>
          <a:p>
            <a:r>
              <a:rPr lang="en-US" altLang="zh-TW" sz="1200" b="0" dirty="0" err="1" smtClean="0">
                <a:effectLst/>
                <a:latin typeface="Consolas" panose="020B0609020204030204" pitchFamily="49" charset="0"/>
              </a:rPr>
              <a:t>request_body</a:t>
            </a:r>
            <a:r>
              <a:rPr lang="en-US" altLang="zh-TW" sz="1200" b="0" dirty="0" smtClean="0"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en-US" altLang="zh-TW" sz="1200" b="0" dirty="0" smtClean="0">
                <a:effectLst/>
                <a:latin typeface="Consolas" panose="020B0609020204030204" pitchFamily="49" charset="0"/>
              </a:rPr>
              <a:t>      requests: [</a:t>
            </a:r>
          </a:p>
          <a:p>
            <a:r>
              <a:rPr lang="en-US" altLang="zh-TW" sz="1200" b="0" dirty="0" smtClean="0"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altLang="zh-TW" sz="1200" b="0" dirty="0" smtClean="0">
                <a:effectLst/>
                <a:latin typeface="Consolas" panose="020B0609020204030204" pitchFamily="49" charset="0"/>
              </a:rPr>
              <a:t>          image: {</a:t>
            </a:r>
          </a:p>
          <a:p>
            <a:r>
              <a:rPr lang="en-US" altLang="zh-TW" sz="1200" b="0" dirty="0" smtClean="0">
                <a:effectLst/>
                <a:latin typeface="Consolas" panose="020B0609020204030204" pitchFamily="49" charset="0"/>
              </a:rPr>
              <a:t>            content: base64ImageStr, // this need to be base64 string</a:t>
            </a:r>
          </a:p>
          <a:p>
            <a:r>
              <a:rPr lang="en-US" altLang="zh-TW" sz="1200" b="0" dirty="0" smtClean="0">
                <a:effectLst/>
                <a:latin typeface="Consolas" panose="020B0609020204030204" pitchFamily="49" charset="0"/>
              </a:rPr>
              <a:t>          },</a:t>
            </a:r>
          </a:p>
          <a:p>
            <a:r>
              <a:rPr lang="en-US" altLang="zh-TW" sz="1200" b="0" dirty="0" smtClean="0">
                <a:effectLst/>
                <a:latin typeface="Consolas" panose="020B0609020204030204" pitchFamily="49" charset="0"/>
              </a:rPr>
              <a:t>          features: [</a:t>
            </a:r>
          </a:p>
          <a:p>
            <a:r>
              <a:rPr lang="en-US" altLang="zh-TW" sz="1200" b="0" dirty="0" smtClean="0">
                <a:effectLst/>
                <a:latin typeface="Consolas" panose="020B0609020204030204" pitchFamily="49" charset="0"/>
              </a:rPr>
              <a:t>            {</a:t>
            </a:r>
          </a:p>
          <a:p>
            <a:r>
              <a:rPr lang="en-US" altLang="zh-TW" sz="1200" b="0" dirty="0" smtClean="0">
                <a:effectLst/>
                <a:latin typeface="Consolas" panose="020B0609020204030204" pitchFamily="49" charset="0"/>
              </a:rPr>
              <a:t>              type: "</a:t>
            </a:r>
            <a:r>
              <a:rPr lang="en-HK" altLang="zh-TW" sz="1200" dirty="0" smtClean="0">
                <a:solidFill>
                  <a:srgbClr val="0070C0"/>
                </a:solidFill>
              </a:rPr>
              <a:t> TEXT_DETECTION </a:t>
            </a:r>
            <a:r>
              <a:rPr lang="en-US" altLang="zh-TW" sz="1200" b="0" dirty="0" smtClean="0">
                <a:effectLst/>
                <a:latin typeface="Consolas" panose="020B0609020204030204" pitchFamily="49" charset="0"/>
              </a:rPr>
              <a:t>",</a:t>
            </a:r>
          </a:p>
          <a:p>
            <a:r>
              <a:rPr lang="en-US" altLang="zh-TW" sz="1200" b="0" dirty="0" smtClean="0">
                <a:effectLst/>
                <a:latin typeface="Consolas" panose="020B0609020204030204" pitchFamily="49" charset="0"/>
              </a:rPr>
              <a:t>            },</a:t>
            </a:r>
          </a:p>
          <a:p>
            <a:r>
              <a:rPr lang="en-US" altLang="zh-TW" sz="1200" b="0" dirty="0" smtClean="0">
                <a:effectLst/>
                <a:latin typeface="Consolas" panose="020B0609020204030204" pitchFamily="49" charset="0"/>
              </a:rPr>
              <a:t>          ],</a:t>
            </a:r>
          </a:p>
          <a:p>
            <a:r>
              <a:rPr lang="en-US" altLang="zh-TW" sz="1200" b="0" dirty="0" smtClean="0">
                <a:effectLst/>
                <a:latin typeface="Consolas" panose="020B0609020204030204" pitchFamily="49" charset="0"/>
              </a:rPr>
              <a:t>        },</a:t>
            </a:r>
          </a:p>
          <a:p>
            <a:r>
              <a:rPr lang="en-US" altLang="zh-TW" sz="1200" b="0" dirty="0" smtClean="0">
                <a:effectLst/>
                <a:latin typeface="Consolas" panose="020B0609020204030204" pitchFamily="49" charset="0"/>
              </a:rPr>
              <a:t>      ],</a:t>
            </a:r>
          </a:p>
          <a:p>
            <a:r>
              <a:rPr lang="en-US" altLang="zh-TW" sz="1200" b="0" dirty="0" smtClean="0">
                <a:effectLst/>
                <a:latin typeface="Consolas" panose="020B0609020204030204" pitchFamily="49" charset="0"/>
              </a:rPr>
              <a:t>    };</a:t>
            </a:r>
          </a:p>
          <a:p>
            <a:endParaRPr lang="zh-TW" alt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371071" y="4559453"/>
            <a:ext cx="918633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b="0" dirty="0" err="1" smtClean="0">
                <a:effectLst/>
                <a:latin typeface="Consolas" panose="020B0609020204030204" pitchFamily="49" charset="0"/>
              </a:rPr>
              <a:t>const</a:t>
            </a:r>
            <a:r>
              <a:rPr lang="en-US" altLang="zh-TW" sz="1400" b="0" dirty="0" smtClean="0">
                <a:effectLst/>
                <a:latin typeface="Consolas" panose="020B0609020204030204" pitchFamily="49" charset="0"/>
              </a:rPr>
              <a:t> response = </a:t>
            </a:r>
            <a:r>
              <a:rPr lang="en-US" altLang="zh-TW" sz="1400" b="0" dirty="0" smtClean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zh-TW" sz="1400" b="0" dirty="0" smtClean="0"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400" b="0" dirty="0" err="1" smtClean="0">
                <a:effectLst/>
                <a:latin typeface="Consolas" panose="020B0609020204030204" pitchFamily="49" charset="0"/>
              </a:rPr>
              <a:t>axios.post</a:t>
            </a:r>
            <a:r>
              <a:rPr lang="en-US" altLang="zh-TW" sz="1400" b="0" dirty="0" smtClean="0"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zh-TW" sz="1400" b="0" dirty="0" smtClean="0">
                <a:effectLst/>
                <a:latin typeface="Consolas" panose="020B0609020204030204" pitchFamily="49" charset="0"/>
              </a:rPr>
              <a:t>      `https://vision.googleapis.com/v1/</a:t>
            </a:r>
            <a:r>
              <a:rPr lang="en-US" altLang="zh-TW" sz="1400" b="0" dirty="0" err="1" smtClean="0">
                <a:effectLst/>
                <a:latin typeface="Consolas" panose="020B0609020204030204" pitchFamily="49" charset="0"/>
              </a:rPr>
              <a:t>images:annotate?key</a:t>
            </a:r>
            <a:r>
              <a:rPr lang="en-US" altLang="zh-TW" sz="1400" b="0" dirty="0" smtClean="0">
                <a:effectLst/>
                <a:latin typeface="Consolas" panose="020B0609020204030204" pitchFamily="49" charset="0"/>
              </a:rPr>
              <a:t>=${</a:t>
            </a:r>
            <a:r>
              <a:rPr lang="en-US" altLang="zh-TW" sz="1400" b="0" dirty="0" err="1" smtClean="0">
                <a:effectLst/>
                <a:latin typeface="Consolas" panose="020B0609020204030204" pitchFamily="49" charset="0"/>
              </a:rPr>
              <a:t>apiKey</a:t>
            </a:r>
            <a:r>
              <a:rPr lang="en-US" altLang="zh-TW" sz="1400" b="0" dirty="0" smtClean="0">
                <a:effectLst/>
                <a:latin typeface="Consolas" panose="020B0609020204030204" pitchFamily="49" charset="0"/>
              </a:rPr>
              <a:t>}`,</a:t>
            </a:r>
          </a:p>
          <a:p>
            <a:r>
              <a:rPr lang="en-US" altLang="zh-TW" sz="1400" b="0" dirty="0" smtClean="0">
                <a:effectLst/>
                <a:latin typeface="Consolas" panose="020B0609020204030204" pitchFamily="49" charset="0"/>
              </a:rPr>
              <a:t>      </a:t>
            </a:r>
            <a:r>
              <a:rPr lang="en-US" altLang="zh-TW" sz="1400" b="0" dirty="0" err="1" smtClean="0">
                <a:effectLst/>
                <a:latin typeface="Consolas" panose="020B0609020204030204" pitchFamily="49" charset="0"/>
              </a:rPr>
              <a:t>request_body</a:t>
            </a:r>
            <a:endParaRPr lang="en-US" altLang="zh-TW" sz="1400" b="0" dirty="0" smtClean="0">
              <a:effectLst/>
              <a:latin typeface="Consolas" panose="020B0609020204030204" pitchFamily="49" charset="0"/>
            </a:endParaRPr>
          </a:p>
          <a:p>
            <a:r>
              <a:rPr lang="en-US" altLang="zh-TW" sz="1400" b="0" dirty="0" smtClean="0"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US" altLang="zh-TW" sz="1400" b="0" dirty="0" err="1" smtClean="0">
                <a:effectLst/>
                <a:latin typeface="Consolas" panose="020B0609020204030204" pitchFamily="49" charset="0"/>
              </a:rPr>
              <a:t>const</a:t>
            </a:r>
            <a:r>
              <a:rPr lang="en-US" altLang="zh-TW" sz="1400" b="0" dirty="0" smtClean="0">
                <a:effectLst/>
                <a:latin typeface="Consolas" panose="020B0609020204030204" pitchFamily="49" charset="0"/>
              </a:rPr>
              <a:t> result = </a:t>
            </a:r>
            <a:r>
              <a:rPr lang="en-US" altLang="zh-TW" sz="1400" b="0" dirty="0" err="1" smtClean="0">
                <a:effectLst/>
                <a:latin typeface="Consolas" panose="020B0609020204030204" pitchFamily="49" charset="0"/>
              </a:rPr>
              <a:t>response.data</a:t>
            </a:r>
            <a:r>
              <a:rPr lang="en-US" altLang="zh-TW" sz="1400" b="0" dirty="0" smtClean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b="0" dirty="0" err="1" smtClean="0">
                <a:effectLst/>
                <a:latin typeface="Consolas" panose="020B0609020204030204" pitchFamily="49" charset="0"/>
              </a:rPr>
              <a:t>const</a:t>
            </a:r>
            <a:r>
              <a:rPr lang="en-US" altLang="zh-TW" sz="1400" b="0" dirty="0" smtClean="0"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400" b="0" dirty="0" err="1" smtClean="0">
                <a:effectLst/>
                <a:latin typeface="Consolas" panose="020B0609020204030204" pitchFamily="49" charset="0"/>
              </a:rPr>
              <a:t>full_text_annotations</a:t>
            </a:r>
            <a:r>
              <a:rPr lang="en-US" altLang="zh-TW" sz="1400" b="0" dirty="0" smtClean="0">
                <a:effectLst/>
                <a:latin typeface="Consolas" panose="020B0609020204030204" pitchFamily="49" charset="0"/>
              </a:rPr>
              <a:t> = result["</a:t>
            </a:r>
            <a:r>
              <a:rPr lang="en-US" altLang="zh-TW" sz="1400" b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responses</a:t>
            </a:r>
            <a:r>
              <a:rPr lang="en-US" altLang="zh-TW" sz="1400" b="0" dirty="0" smtClean="0">
                <a:effectLst/>
                <a:latin typeface="Consolas" panose="020B0609020204030204" pitchFamily="49" charset="0"/>
              </a:rPr>
              <a:t>"][0][“</a:t>
            </a:r>
            <a:r>
              <a:rPr lang="en-US" altLang="zh-TW" sz="1400" b="0" dirty="0" err="1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fullTextAnnotation</a:t>
            </a:r>
            <a:r>
              <a:rPr lang="en-US" altLang="zh-TW" sz="1400" b="0" dirty="0" smtClean="0">
                <a:effectLst/>
                <a:latin typeface="Consolas" panose="020B0609020204030204" pitchFamily="49" charset="0"/>
              </a:rPr>
              <a:t>"];</a:t>
            </a:r>
          </a:p>
          <a:p>
            <a:endParaRPr lang="en-US" altLang="zh-TW" sz="1400" dirty="0" smtClean="0">
              <a:latin typeface="Consolas" panose="020B0609020204030204" pitchFamily="49" charset="0"/>
            </a:endParaRPr>
          </a:p>
          <a:p>
            <a:r>
              <a:rPr lang="en-US" altLang="zh-TW" sz="1400" b="0" dirty="0" err="1" smtClean="0">
                <a:effectLst/>
                <a:latin typeface="Consolas" panose="020B0609020204030204" pitchFamily="49" charset="0"/>
              </a:rPr>
              <a:t>full_text_annotations</a:t>
            </a:r>
            <a:r>
              <a:rPr lang="en-US" altLang="zh-TW" sz="1400" b="0" dirty="0" smtClean="0">
                <a:effectLst/>
                <a:latin typeface="Consolas" panose="020B0609020204030204" pitchFamily="49" charset="0"/>
              </a:rPr>
              <a:t>[“</a:t>
            </a:r>
            <a:r>
              <a:rPr lang="en-US" altLang="zh-TW" sz="1400" b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altLang="zh-TW" sz="1400" b="0" dirty="0" smtClean="0">
                <a:effectLst/>
                <a:latin typeface="Consolas" panose="020B0609020204030204" pitchFamily="49" charset="0"/>
              </a:rPr>
              <a:t>”]; </a:t>
            </a:r>
            <a:r>
              <a:rPr lang="en-US" altLang="zh-TW" sz="1400" b="0" smtClean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altLang="zh-TW" sz="1400" b="0" smtClean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this </a:t>
            </a:r>
            <a:r>
              <a:rPr lang="en-US" altLang="zh-TW" sz="1400" b="0" dirty="0" smtClean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is </a:t>
            </a:r>
            <a:r>
              <a:rPr lang="en-US" altLang="zh-TW" sz="14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text detection </a:t>
            </a:r>
            <a:r>
              <a:rPr lang="en-US" altLang="zh-TW" sz="1400" b="0" smtClean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zh-TW" sz="1400" b="0" smtClean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!</a:t>
            </a:r>
            <a:endParaRPr lang="en-US" altLang="zh-TW" sz="1400" b="0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4107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https://cloud.google.com/vision/docs/ocr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3578" y="648393"/>
            <a:ext cx="1130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Method 1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46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38" y="1642380"/>
            <a:ext cx="2802466" cy="176155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7" name="Rectangle 6"/>
          <p:cNvSpPr/>
          <p:nvPr/>
        </p:nvSpPr>
        <p:spPr>
          <a:xfrm>
            <a:off x="3092335" y="274320"/>
            <a:ext cx="4035540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HK" altLang="zh-TW" sz="1400" dirty="0" smtClean="0">
              <a:solidFill>
                <a:srgbClr val="0070C0"/>
              </a:solidFill>
            </a:endParaRPr>
          </a:p>
          <a:p>
            <a:endParaRPr lang="en-HK" altLang="zh-TW" sz="1400" dirty="0">
              <a:solidFill>
                <a:srgbClr val="0070C0"/>
              </a:solidFill>
            </a:endParaRPr>
          </a:p>
          <a:p>
            <a:r>
              <a:rPr lang="en-US" altLang="zh-TW" sz="1200" b="0" dirty="0" err="1" smtClean="0">
                <a:effectLst/>
                <a:latin typeface="Consolas" panose="020B0609020204030204" pitchFamily="49" charset="0"/>
              </a:rPr>
              <a:t>request_body</a:t>
            </a:r>
            <a:r>
              <a:rPr lang="en-US" altLang="zh-TW" sz="1200" b="0" dirty="0" smtClean="0"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en-US" altLang="zh-TW" sz="1200" b="0" dirty="0" smtClean="0">
                <a:effectLst/>
                <a:latin typeface="Consolas" panose="020B0609020204030204" pitchFamily="49" charset="0"/>
              </a:rPr>
              <a:t>      requests: [</a:t>
            </a:r>
          </a:p>
          <a:p>
            <a:r>
              <a:rPr lang="en-US" altLang="zh-TW" sz="1200" b="0" dirty="0" smtClean="0"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altLang="zh-TW" sz="1200" b="0" dirty="0" smtClean="0">
                <a:effectLst/>
                <a:latin typeface="Consolas" panose="020B0609020204030204" pitchFamily="49" charset="0"/>
              </a:rPr>
              <a:t>          image: {</a:t>
            </a:r>
          </a:p>
          <a:p>
            <a:r>
              <a:rPr lang="en-US" altLang="zh-TW" sz="1200" b="0" dirty="0" smtClean="0">
                <a:effectLst/>
                <a:latin typeface="Consolas" panose="020B0609020204030204" pitchFamily="49" charset="0"/>
              </a:rPr>
              <a:t>            content: base64ImageStr, // this need to be base64 string</a:t>
            </a:r>
          </a:p>
          <a:p>
            <a:r>
              <a:rPr lang="en-US" altLang="zh-TW" sz="1200" b="0" dirty="0" smtClean="0">
                <a:effectLst/>
                <a:latin typeface="Consolas" panose="020B0609020204030204" pitchFamily="49" charset="0"/>
              </a:rPr>
              <a:t>          },</a:t>
            </a:r>
          </a:p>
          <a:p>
            <a:r>
              <a:rPr lang="en-US" altLang="zh-TW" sz="1200" b="0" dirty="0" smtClean="0">
                <a:effectLst/>
                <a:latin typeface="Consolas" panose="020B0609020204030204" pitchFamily="49" charset="0"/>
              </a:rPr>
              <a:t>          features: [</a:t>
            </a:r>
          </a:p>
          <a:p>
            <a:r>
              <a:rPr lang="en-US" altLang="zh-TW" sz="1200" b="0" dirty="0" smtClean="0">
                <a:effectLst/>
                <a:latin typeface="Consolas" panose="020B0609020204030204" pitchFamily="49" charset="0"/>
              </a:rPr>
              <a:t>            {</a:t>
            </a:r>
          </a:p>
          <a:p>
            <a:r>
              <a:rPr lang="en-US" altLang="zh-TW" sz="1200" b="0" dirty="0" smtClean="0">
                <a:effectLst/>
                <a:latin typeface="Consolas" panose="020B0609020204030204" pitchFamily="49" charset="0"/>
              </a:rPr>
              <a:t>              type: "</a:t>
            </a:r>
            <a:r>
              <a:rPr lang="en-HK" altLang="zh-TW" sz="1200" dirty="0" smtClean="0">
                <a:solidFill>
                  <a:srgbClr val="0070C0"/>
                </a:solidFill>
              </a:rPr>
              <a:t> DOCUMENT_TEXT_DETECTION </a:t>
            </a:r>
            <a:r>
              <a:rPr lang="en-US" altLang="zh-TW" sz="1200" b="0" dirty="0" smtClean="0">
                <a:effectLst/>
                <a:latin typeface="Consolas" panose="020B0609020204030204" pitchFamily="49" charset="0"/>
              </a:rPr>
              <a:t>",</a:t>
            </a:r>
          </a:p>
          <a:p>
            <a:r>
              <a:rPr lang="en-US" altLang="zh-TW" sz="1200" b="0" dirty="0" smtClean="0">
                <a:effectLst/>
                <a:latin typeface="Consolas" panose="020B0609020204030204" pitchFamily="49" charset="0"/>
              </a:rPr>
              <a:t>            },</a:t>
            </a:r>
          </a:p>
          <a:p>
            <a:r>
              <a:rPr lang="en-US" altLang="zh-TW" sz="1200" b="0" dirty="0" smtClean="0">
                <a:effectLst/>
                <a:latin typeface="Consolas" panose="020B0609020204030204" pitchFamily="49" charset="0"/>
              </a:rPr>
              <a:t>          ],</a:t>
            </a:r>
          </a:p>
          <a:p>
            <a:r>
              <a:rPr lang="en-US" altLang="zh-TW" sz="1200" b="0" dirty="0" smtClean="0">
                <a:effectLst/>
                <a:latin typeface="Consolas" panose="020B0609020204030204" pitchFamily="49" charset="0"/>
              </a:rPr>
              <a:t>        },</a:t>
            </a:r>
          </a:p>
          <a:p>
            <a:r>
              <a:rPr lang="en-US" altLang="zh-TW" sz="1200" b="0" dirty="0" smtClean="0">
                <a:effectLst/>
                <a:latin typeface="Consolas" panose="020B0609020204030204" pitchFamily="49" charset="0"/>
              </a:rPr>
              <a:t>      ],</a:t>
            </a:r>
          </a:p>
          <a:p>
            <a:r>
              <a:rPr lang="en-US" altLang="zh-TW" sz="1200" b="0" dirty="0" smtClean="0">
                <a:effectLst/>
                <a:latin typeface="Consolas" panose="020B0609020204030204" pitchFamily="49" charset="0"/>
              </a:rPr>
              <a:t>    };</a:t>
            </a:r>
          </a:p>
          <a:p>
            <a:endParaRPr lang="zh-TW" alt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371071" y="4559453"/>
            <a:ext cx="918633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b="0" dirty="0" err="1" smtClean="0">
                <a:effectLst/>
                <a:latin typeface="Consolas" panose="020B0609020204030204" pitchFamily="49" charset="0"/>
              </a:rPr>
              <a:t>const</a:t>
            </a:r>
            <a:r>
              <a:rPr lang="en-US" altLang="zh-TW" sz="1400" b="0" dirty="0" smtClean="0">
                <a:effectLst/>
                <a:latin typeface="Consolas" panose="020B0609020204030204" pitchFamily="49" charset="0"/>
              </a:rPr>
              <a:t> response = </a:t>
            </a:r>
            <a:r>
              <a:rPr lang="en-US" altLang="zh-TW" sz="1400" b="0" dirty="0" smtClean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zh-TW" sz="1400" b="0" dirty="0" smtClean="0"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400" b="0" dirty="0" err="1" smtClean="0">
                <a:effectLst/>
                <a:latin typeface="Consolas" panose="020B0609020204030204" pitchFamily="49" charset="0"/>
              </a:rPr>
              <a:t>axios.post</a:t>
            </a:r>
            <a:r>
              <a:rPr lang="en-US" altLang="zh-TW" sz="1400" b="0" dirty="0" smtClean="0"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zh-TW" sz="1400" b="0" dirty="0" smtClean="0">
                <a:effectLst/>
                <a:latin typeface="Consolas" panose="020B0609020204030204" pitchFamily="49" charset="0"/>
              </a:rPr>
              <a:t>      `https://vision.googleapis.com/v1/</a:t>
            </a:r>
            <a:r>
              <a:rPr lang="en-US" altLang="zh-TW" sz="1400" b="0" dirty="0" err="1" smtClean="0">
                <a:effectLst/>
                <a:latin typeface="Consolas" panose="020B0609020204030204" pitchFamily="49" charset="0"/>
              </a:rPr>
              <a:t>images:annotate?key</a:t>
            </a:r>
            <a:r>
              <a:rPr lang="en-US" altLang="zh-TW" sz="1400" b="0" dirty="0" smtClean="0">
                <a:effectLst/>
                <a:latin typeface="Consolas" panose="020B0609020204030204" pitchFamily="49" charset="0"/>
              </a:rPr>
              <a:t>=${</a:t>
            </a:r>
            <a:r>
              <a:rPr lang="en-US" altLang="zh-TW" sz="1400" b="0" dirty="0" err="1" smtClean="0">
                <a:effectLst/>
                <a:latin typeface="Consolas" panose="020B0609020204030204" pitchFamily="49" charset="0"/>
              </a:rPr>
              <a:t>apiKey</a:t>
            </a:r>
            <a:r>
              <a:rPr lang="en-US" altLang="zh-TW" sz="1400" b="0" dirty="0" smtClean="0">
                <a:effectLst/>
                <a:latin typeface="Consolas" panose="020B0609020204030204" pitchFamily="49" charset="0"/>
              </a:rPr>
              <a:t>}`,</a:t>
            </a:r>
          </a:p>
          <a:p>
            <a:r>
              <a:rPr lang="en-US" altLang="zh-TW" sz="1400" b="0" dirty="0" smtClean="0">
                <a:effectLst/>
                <a:latin typeface="Consolas" panose="020B0609020204030204" pitchFamily="49" charset="0"/>
              </a:rPr>
              <a:t>      </a:t>
            </a:r>
            <a:r>
              <a:rPr lang="en-US" altLang="zh-TW" sz="1400" b="0" dirty="0" err="1" smtClean="0">
                <a:effectLst/>
                <a:latin typeface="Consolas" panose="020B0609020204030204" pitchFamily="49" charset="0"/>
              </a:rPr>
              <a:t>request_body</a:t>
            </a:r>
            <a:endParaRPr lang="en-US" altLang="zh-TW" sz="1400" b="0" dirty="0" smtClean="0">
              <a:effectLst/>
              <a:latin typeface="Consolas" panose="020B0609020204030204" pitchFamily="49" charset="0"/>
            </a:endParaRPr>
          </a:p>
          <a:p>
            <a:r>
              <a:rPr lang="en-US" altLang="zh-TW" sz="1400" b="0" dirty="0" smtClean="0"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US" altLang="zh-TW" sz="1400" b="0" dirty="0" err="1" smtClean="0">
                <a:effectLst/>
                <a:latin typeface="Consolas" panose="020B0609020204030204" pitchFamily="49" charset="0"/>
              </a:rPr>
              <a:t>const</a:t>
            </a:r>
            <a:r>
              <a:rPr lang="en-US" altLang="zh-TW" sz="1400" b="0" dirty="0" smtClean="0">
                <a:effectLst/>
                <a:latin typeface="Consolas" panose="020B0609020204030204" pitchFamily="49" charset="0"/>
              </a:rPr>
              <a:t> result = </a:t>
            </a:r>
            <a:r>
              <a:rPr lang="en-US" altLang="zh-TW" sz="1400" b="0" dirty="0" err="1" smtClean="0">
                <a:effectLst/>
                <a:latin typeface="Consolas" panose="020B0609020204030204" pitchFamily="49" charset="0"/>
              </a:rPr>
              <a:t>response.data</a:t>
            </a:r>
            <a:r>
              <a:rPr lang="en-US" altLang="zh-TW" sz="1400" b="0" dirty="0" smtClean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b="0" dirty="0" err="1" smtClean="0">
                <a:effectLst/>
                <a:latin typeface="Consolas" panose="020B0609020204030204" pitchFamily="49" charset="0"/>
              </a:rPr>
              <a:t>const</a:t>
            </a:r>
            <a:r>
              <a:rPr lang="en-US" altLang="zh-TW" sz="1400" b="0" dirty="0" smtClean="0"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400" b="0" dirty="0" err="1" smtClean="0">
                <a:effectLst/>
                <a:latin typeface="Consolas" panose="020B0609020204030204" pitchFamily="49" charset="0"/>
              </a:rPr>
              <a:t>text_annotations</a:t>
            </a:r>
            <a:r>
              <a:rPr lang="en-US" altLang="zh-TW" sz="1400" b="0" dirty="0" smtClean="0"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400" b="0" dirty="0" smtClean="0">
                <a:effectLst/>
                <a:latin typeface="Consolas" panose="020B0609020204030204" pitchFamily="49" charset="0"/>
              </a:rPr>
              <a:t>= result["</a:t>
            </a:r>
            <a:r>
              <a:rPr lang="en-US" altLang="zh-TW" sz="1400" b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responses</a:t>
            </a:r>
            <a:r>
              <a:rPr lang="en-US" altLang="zh-TW" sz="1400" b="0" dirty="0" smtClean="0">
                <a:effectLst/>
                <a:latin typeface="Consolas" panose="020B0609020204030204" pitchFamily="49" charset="0"/>
              </a:rPr>
              <a:t>"][0][“</a:t>
            </a:r>
            <a:r>
              <a:rPr lang="en-US" altLang="zh-TW" sz="1400" b="0" dirty="0" err="1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textAnnotations</a:t>
            </a:r>
            <a:r>
              <a:rPr lang="en-US" altLang="zh-TW" sz="1400" b="0" dirty="0" smtClean="0">
                <a:effectLst/>
                <a:latin typeface="Consolas" panose="020B0609020204030204" pitchFamily="49" charset="0"/>
              </a:rPr>
              <a:t>"];</a:t>
            </a:r>
          </a:p>
          <a:p>
            <a:endParaRPr lang="en-US" altLang="zh-TW" sz="1400" dirty="0" smtClean="0">
              <a:latin typeface="Consolas" panose="020B0609020204030204" pitchFamily="49" charset="0"/>
            </a:endParaRPr>
          </a:p>
          <a:p>
            <a:r>
              <a:rPr lang="en-US" altLang="zh-TW" sz="1400" b="0" dirty="0" err="1" smtClean="0">
                <a:effectLst/>
                <a:latin typeface="Consolas" panose="020B0609020204030204" pitchFamily="49" charset="0"/>
              </a:rPr>
              <a:t>text_annotations</a:t>
            </a:r>
            <a:r>
              <a:rPr lang="en-US" altLang="zh-TW" sz="1400" b="0" dirty="0" smtClean="0">
                <a:effectLst/>
                <a:latin typeface="Consolas" panose="020B0609020204030204" pitchFamily="49" charset="0"/>
              </a:rPr>
              <a:t>[“</a:t>
            </a:r>
            <a:r>
              <a:rPr lang="en-US" altLang="zh-TW" sz="1400" b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description</a:t>
            </a:r>
            <a:r>
              <a:rPr lang="en-US" altLang="zh-TW" sz="1400" b="0" dirty="0" smtClean="0">
                <a:effectLst/>
                <a:latin typeface="Consolas" panose="020B0609020204030204" pitchFamily="49" charset="0"/>
              </a:rPr>
              <a:t>”]; </a:t>
            </a:r>
            <a:r>
              <a:rPr lang="en-US" altLang="zh-TW" sz="1400" b="0" dirty="0" smtClean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altLang="zh-TW" sz="1400" b="0" dirty="0" smtClean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this </a:t>
            </a:r>
            <a:r>
              <a:rPr lang="en-US" altLang="zh-TW" sz="1400" b="0" dirty="0" smtClean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is </a:t>
            </a:r>
            <a:r>
              <a:rPr lang="en-US" altLang="zh-TW" sz="14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text detection </a:t>
            </a:r>
            <a:r>
              <a:rPr lang="en-US" altLang="zh-TW" sz="1400" b="0" dirty="0" smtClean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zh-TW" sz="1400" b="0" dirty="0" smtClean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!</a:t>
            </a:r>
            <a:endParaRPr lang="en-US" altLang="zh-TW" sz="1400" b="0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4107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https://cloud.google.com/vision/docs/ocr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2735" y="648393"/>
            <a:ext cx="5314950" cy="24860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73578" y="648393"/>
            <a:ext cx="1130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Method 2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09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1032" y="1872755"/>
            <a:ext cx="1177029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dirty="0" smtClean="0">
                <a:latin typeface="+mj-lt"/>
              </a:rPr>
              <a:t>https://medium.com/@annycarolinegnr/using-google-vision-api-22d1fdb755d8</a:t>
            </a:r>
            <a:endParaRPr lang="zh-TW" altLang="en-US" sz="3200" dirty="0"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1032" y="3318570"/>
            <a:ext cx="11352627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HK" altLang="zh-TW" sz="3200" dirty="0" smtClean="0">
                <a:latin typeface="+mj-lt"/>
              </a:rPr>
              <a:t>https://medium.com/@kcchien/google-ml-study-jam-%E6%A9%9F%E5%99%A8%E5%AD%B8%E7%BF%92%E7%AD%86%E8%A8%98-02-%E4%BD%BF%E7%94%A8-cloud-vision-api-%E4%BE%86%E5%81%B5%E6%B8%AC%E5%9C%96%E7%89%87%E4%B8%AD%E7%9A%84%E6%A8%99%E7%B1%A4-%E8%87%89%E5%AD%94%E4%BB%A5%E5%8F%8A%E5%9C%B0%E6%A8%99-4316b30d62fe</a:t>
            </a:r>
            <a:endParaRPr lang="zh-TW" altLang="en-US" sz="3200" dirty="0">
              <a:latin typeface="+mj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5908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RESTFUL API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305907"/>
            <a:ext cx="10515600" cy="2871055"/>
          </a:xfrm>
        </p:spPr>
        <p:txBody>
          <a:bodyPr/>
          <a:lstStyle/>
          <a:p>
            <a:r>
              <a:rPr lang="en-US" altLang="zh-TW" dirty="0" err="1" smtClean="0"/>
              <a:t>NodeJS</a:t>
            </a:r>
            <a:r>
              <a:rPr lang="en-US" altLang="zh-TW" dirty="0" smtClean="0"/>
              <a:t> client library</a:t>
            </a:r>
          </a:p>
          <a:p>
            <a:r>
              <a:rPr lang="en-US" altLang="zh-TW" dirty="0" smtClean="0"/>
              <a:t>Python client library</a:t>
            </a:r>
          </a:p>
          <a:p>
            <a:r>
              <a:rPr lang="en-US" altLang="zh-TW" dirty="0" smtClean="0"/>
              <a:t>xxx programming client library…</a:t>
            </a:r>
            <a:endParaRPr lang="zh-TW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367522"/>
            <a:ext cx="10515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 smtClean="0">
                <a:latin typeface="+mj-lt"/>
              </a:rPr>
              <a:t>https://learning.postman.com/docs/sending-requests/create-requests/generate-code-snippets/</a:t>
            </a:r>
            <a:endParaRPr lang="zh-TW" alt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64440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HTTP Status Code 200 vs 201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HK" altLang="zh-TW" dirty="0" smtClean="0"/>
              <a:t>https://developer.mozilla.org/en-US/docs/Web/HTTP/Status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66455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1143</TotalTime>
  <Words>859</Words>
  <Application>Microsoft Office PowerPoint</Application>
  <PresentationFormat>Widescreen</PresentationFormat>
  <Paragraphs>92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新細明體</vt:lpstr>
      <vt:lpstr>Arial</vt:lpstr>
      <vt:lpstr>Calibri</vt:lpstr>
      <vt:lpstr>Calibri Light</vt:lpstr>
      <vt:lpstr>Consolas</vt:lpstr>
      <vt:lpstr>Office Theme</vt:lpstr>
      <vt:lpstr>https://cloud.google.com/vision/docs/drag-and-drop</vt:lpstr>
      <vt:lpstr>PowerPoint Presentation</vt:lpstr>
      <vt:lpstr>PowerPoint Presentation</vt:lpstr>
      <vt:lpstr>PowerPoint Presentation</vt:lpstr>
      <vt:lpstr>PowerPoint Presentation</vt:lpstr>
      <vt:lpstr>RESTFUL API</vt:lpstr>
      <vt:lpstr>HTTP Status Code 200 vs 201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https://cloud.google.com/vision/docs/drag-and-drop</dc:title>
  <dc:creator>CA-Classroom</dc:creator>
  <cp:lastModifiedBy>CA-Classroom</cp:lastModifiedBy>
  <cp:revision>21</cp:revision>
  <dcterms:created xsi:type="dcterms:W3CDTF">2024-12-04T08:01:34Z</dcterms:created>
  <dcterms:modified xsi:type="dcterms:W3CDTF">2024-12-05T03:43:48Z</dcterms:modified>
</cp:coreProperties>
</file>