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25069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09390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Heart Attack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25996"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Hymavathi Peddimudi - Vsm College Of Engineering - CSM</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nSpc>
                <a:spcPct val="100000"/>
              </a:lnSpc>
            </a:pPr>
            <a:r>
              <a:rPr lang="en-US" sz="2000" b="1" dirty="0" err="1"/>
              <a:t>Krittanawong</a:t>
            </a:r>
            <a:r>
              <a:rPr lang="en-US" sz="2000" b="1" dirty="0"/>
              <a:t>, C., et al. (2017).</a:t>
            </a:r>
            <a:r>
              <a:rPr lang="en-US" sz="2000" dirty="0"/>
              <a:t> "Artificial Intelligence in Cardiology: A Review." </a:t>
            </a:r>
            <a:r>
              <a:rPr lang="en-US" sz="2000" i="1" dirty="0"/>
              <a:t>The Journal of the American College of Cardiology</a:t>
            </a:r>
            <a:r>
              <a:rPr lang="en-US" sz="2000" dirty="0"/>
              <a:t>, 69(21), 2578-2580.</a:t>
            </a:r>
            <a:endParaRPr lang="en-IN" sz="2000" dirty="0"/>
          </a:p>
          <a:p>
            <a:pPr marL="305435" indent="-305435">
              <a:lnSpc>
                <a:spcPct val="100000"/>
              </a:lnSpc>
            </a:pPr>
            <a:r>
              <a:rPr lang="en-US" sz="2000" b="1" dirty="0"/>
              <a:t>Chung, K. J., et al. (2019).</a:t>
            </a:r>
            <a:r>
              <a:rPr lang="en-US" sz="2000" dirty="0"/>
              <a:t> "Prediction of Cardiovascular Events Using Machine Learning and Traditional Risk Factors." </a:t>
            </a:r>
            <a:r>
              <a:rPr lang="en-US" sz="2000" i="1" dirty="0"/>
              <a:t>Journal of the American Heart Association</a:t>
            </a:r>
            <a:r>
              <a:rPr lang="en-US" sz="2000" dirty="0"/>
              <a:t>, 8(14), e012878.</a:t>
            </a:r>
            <a:endParaRPr lang="en-IN" sz="2000" dirty="0"/>
          </a:p>
          <a:p>
            <a:pPr marL="305435" indent="-305435">
              <a:lnSpc>
                <a:spcPct val="100000"/>
              </a:lnSpc>
            </a:pPr>
            <a:r>
              <a:rPr lang="en-US" sz="2000" b="1" dirty="0"/>
              <a:t>Mahmood, M., et al. (2022).</a:t>
            </a:r>
            <a:r>
              <a:rPr lang="en-US" sz="2000" dirty="0"/>
              <a:t> "Heart Disease Prediction Using Hybrid Machine Learning Models: A Review." </a:t>
            </a:r>
            <a:r>
              <a:rPr lang="en-US" sz="2000" i="1" dirty="0"/>
              <a:t>Health Informatics Journal</a:t>
            </a:r>
            <a:r>
              <a:rPr lang="en-US" sz="2000" dirty="0"/>
              <a:t>, 28(2), 14604582221082616.</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76FAF139-4AE1-36CD-92D9-6866C34FEB7A}"/>
              </a:ext>
            </a:extLst>
          </p:cNvPr>
          <p:cNvPicPr>
            <a:picLocks noChangeAspect="1"/>
          </p:cNvPicPr>
          <p:nvPr/>
        </p:nvPicPr>
        <p:blipFill>
          <a:blip r:embed="rId3"/>
          <a:stretch>
            <a:fillRect/>
          </a:stretch>
        </p:blipFill>
        <p:spPr>
          <a:xfrm>
            <a:off x="6223000" y="1710267"/>
            <a:ext cx="4546600" cy="4301066"/>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Predicting heart attacks accurately is essential to reducing mortality and enhancing patient care. Predictive techniques used today frequently lack early detection and accuracy. Artificial Intelligence (AI) presents a promising means of improving forecast accuracy through multidimensional, complicated data analysis. To improve overall cardiovascular health management, lower death rates, and provide timely therapies, it is imperative to develop strong AI models for heart attack prediction.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45219"/>
            <a:ext cx="11613485" cy="5506132"/>
          </a:xfrm>
        </p:spPr>
        <p:txBody>
          <a:bodyPr vert="horz" lIns="91440" tIns="45720" rIns="91440" bIns="45720" rtlCol="0" anchor="ctr">
            <a:noAutofit/>
          </a:bodyPr>
          <a:lstStyle/>
          <a:p>
            <a:r>
              <a:rPr lang="en-US" sz="1200" dirty="0"/>
              <a:t>The proposed system aims to address the challenge of predicting heart attack risks by utilizing data analytics and machine learning techniques to forecast potential occurrences. The solution will consist of the following components:</a:t>
            </a:r>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r>
              <a:rPr lang="en-US" sz="1200" b="1" dirty="0"/>
              <a:t>The proposed system aims to address the challenge of predicting heart attack risks by utilizing data analytics and machine learning techniques to forecast potential occurrences. The solution will consist of the following components:</a:t>
            </a:r>
          </a:p>
          <a:p>
            <a:r>
              <a:rPr lang="en-US" sz="1200" b="1" dirty="0"/>
              <a:t>1. Data Collection</a:t>
            </a:r>
          </a:p>
          <a:p>
            <a:pPr>
              <a:buFont typeface="Arial" panose="020B0604020202020204" pitchFamily="34" charset="0"/>
              <a:buChar char="•"/>
            </a:pPr>
            <a:r>
              <a:rPr lang="en-US" sz="1200" b="1" dirty="0"/>
              <a:t>Historical Data</a:t>
            </a:r>
            <a:r>
              <a:rPr lang="en-US" sz="1200" dirty="0"/>
              <a:t>: Gather data related to patient health, including age, cholesterol levels, blood pressure, ECG results, heart rate, and other relevant factors.</a:t>
            </a:r>
          </a:p>
          <a:p>
            <a:pPr>
              <a:buFont typeface="Arial" panose="020B0604020202020204" pitchFamily="34" charset="0"/>
              <a:buChar char="•"/>
            </a:pPr>
            <a:r>
              <a:rPr lang="en-US" sz="1200" b="1" dirty="0"/>
              <a:t>Real-Time Data</a:t>
            </a:r>
            <a:r>
              <a:rPr lang="en-US" sz="1200" dirty="0"/>
              <a:t>: Incorporate real-time health metrics, such as physical activity, heart rate variability, and monitoring of critical health markers, to enhance prediction accuracy.</a:t>
            </a:r>
          </a:p>
          <a:p>
            <a:r>
              <a:rPr lang="en-US" sz="1200" b="1" dirty="0"/>
              <a:t>2. Data Preprocessing</a:t>
            </a:r>
          </a:p>
          <a:p>
            <a:pPr>
              <a:buFont typeface="Arial" panose="020B0604020202020204" pitchFamily="34" charset="0"/>
              <a:buChar char="•"/>
            </a:pPr>
            <a:r>
              <a:rPr lang="en-US" sz="1200" b="1" dirty="0"/>
              <a:t>Data Cleaning</a:t>
            </a:r>
            <a:r>
              <a:rPr lang="en-US" sz="1200" dirty="0"/>
              <a:t>: Handle missing values, outliers, and inconsistencies in the collected health data.</a:t>
            </a:r>
          </a:p>
          <a:p>
            <a:pPr>
              <a:buFont typeface="Arial" panose="020B0604020202020204" pitchFamily="34" charset="0"/>
              <a:buChar char="•"/>
            </a:pPr>
            <a:r>
              <a:rPr lang="en-US" sz="1200" b="1" dirty="0"/>
              <a:t>Feature Engineering</a:t>
            </a:r>
            <a:r>
              <a:rPr lang="en-US" sz="1200" dirty="0"/>
              <a:t>: Extract relevant features from the data that may impact heart attack risks, such as lifestyle habits, genetic factors, and clinical history.</a:t>
            </a:r>
          </a:p>
          <a:p>
            <a:r>
              <a:rPr lang="en-US" sz="1200" b="1" dirty="0"/>
              <a:t>3. Machine Learning Algorithm</a:t>
            </a:r>
          </a:p>
          <a:p>
            <a:pPr>
              <a:buFont typeface="Arial" panose="020B0604020202020204" pitchFamily="34" charset="0"/>
              <a:buChar char="•"/>
            </a:pPr>
            <a:r>
              <a:rPr lang="en-US" sz="1200" dirty="0"/>
              <a:t>Implement a </a:t>
            </a:r>
            <a:r>
              <a:rPr lang="en-US" sz="1200" b="1" dirty="0"/>
              <a:t>classification algorithm</a:t>
            </a:r>
            <a:r>
              <a:rPr lang="en-US" sz="1200" dirty="0"/>
              <a:t> (e.g., Logistic Regression, Random Forest, </a:t>
            </a:r>
            <a:r>
              <a:rPr lang="en-US" sz="1200" dirty="0" err="1"/>
              <a:t>XGBoost</a:t>
            </a:r>
            <a:r>
              <a:rPr lang="en-US" sz="1200" dirty="0"/>
              <a:t>, or Neural Networks) to predict heart attack risk based on historical and real-time data.</a:t>
            </a:r>
          </a:p>
          <a:p>
            <a:pPr>
              <a:buFont typeface="Arial" panose="020B0604020202020204" pitchFamily="34" charset="0"/>
              <a:buChar char="•"/>
            </a:pPr>
            <a:r>
              <a:rPr lang="en-US" sz="1200" dirty="0"/>
              <a:t>Incorporate additional factors like family history, lifestyle choices, and comorbidities for enhanced accuracy in prediction.</a:t>
            </a:r>
          </a:p>
          <a:p>
            <a:r>
              <a:rPr lang="en-US" sz="1200" b="1" dirty="0"/>
              <a:t>4. Deployment</a:t>
            </a:r>
          </a:p>
          <a:p>
            <a:pPr>
              <a:buFont typeface="Arial" panose="020B0604020202020204" pitchFamily="34" charset="0"/>
              <a:buChar char="•"/>
            </a:pPr>
            <a:r>
              <a:rPr lang="en-US" sz="1200" dirty="0"/>
              <a:t>Develop a </a:t>
            </a:r>
            <a:r>
              <a:rPr lang="en-US" sz="1200" b="1" dirty="0"/>
              <a:t>user-friendly interface</a:t>
            </a:r>
            <a:r>
              <a:rPr lang="en-US" sz="1200" dirty="0"/>
              <a:t> or mobile application that provides real-time predictions and alerts for users about their heart attack risks.</a:t>
            </a:r>
          </a:p>
          <a:p>
            <a:pPr>
              <a:buFont typeface="Arial" panose="020B0604020202020204" pitchFamily="34" charset="0"/>
              <a:buChar char="•"/>
            </a:pPr>
            <a:r>
              <a:rPr lang="en-US" sz="1200" dirty="0"/>
              <a:t>Deploy the solution on a </a:t>
            </a:r>
            <a:r>
              <a:rPr lang="en-US" sz="1200" b="1" dirty="0"/>
              <a:t>scalable and reliable platform</a:t>
            </a:r>
            <a:r>
              <a:rPr lang="en-US" sz="1200" dirty="0"/>
              <a:t>, ensuring fast response times, high availability, and security of sensitive health data.</a:t>
            </a:r>
          </a:p>
          <a:p>
            <a:r>
              <a:rPr lang="en-US" sz="1200" b="1" dirty="0"/>
              <a:t>5. Evaluation</a:t>
            </a:r>
          </a:p>
          <a:p>
            <a:pPr>
              <a:buFont typeface="Arial" panose="020B0604020202020204" pitchFamily="34" charset="0"/>
              <a:buChar char="•"/>
            </a:pPr>
            <a:r>
              <a:rPr lang="en-US" sz="1200" dirty="0"/>
              <a:t>Evaluate model performance using appropriate metrics such as </a:t>
            </a:r>
            <a:r>
              <a:rPr lang="en-US" sz="1200" b="1" dirty="0"/>
              <a:t>Accuracy</a:t>
            </a:r>
            <a:r>
              <a:rPr lang="en-US" sz="1200" dirty="0"/>
              <a:t>, </a:t>
            </a:r>
            <a:r>
              <a:rPr lang="en-US" sz="1200" b="1" dirty="0"/>
              <a:t>Precision</a:t>
            </a:r>
            <a:r>
              <a:rPr lang="en-US" sz="1200" dirty="0"/>
              <a:t>, </a:t>
            </a:r>
            <a:r>
              <a:rPr lang="en-US" sz="1200" b="1" dirty="0"/>
              <a:t>Recall</a:t>
            </a:r>
            <a:r>
              <a:rPr lang="en-US" sz="1200" dirty="0"/>
              <a:t>, </a:t>
            </a:r>
            <a:r>
              <a:rPr lang="en-US" sz="1200" b="1" dirty="0"/>
              <a:t>F1-Score</a:t>
            </a:r>
            <a:r>
              <a:rPr lang="en-US" sz="1200" dirty="0"/>
              <a:t>, and </a:t>
            </a:r>
            <a:r>
              <a:rPr lang="en-US" sz="1200" b="1" dirty="0"/>
              <a:t>Area Under the ROC Curve (AUC)</a:t>
            </a:r>
            <a:r>
              <a:rPr lang="en-US" sz="1200" dirty="0"/>
              <a:t>.</a:t>
            </a:r>
          </a:p>
          <a:p>
            <a:pPr>
              <a:buFont typeface="Arial" panose="020B0604020202020204" pitchFamily="34" charset="0"/>
              <a:buChar char="•"/>
            </a:pPr>
            <a:r>
              <a:rPr lang="en-US" sz="1200" dirty="0"/>
              <a:t>Continuously monitor and fine-tune the model based on prediction performance, patient feedback, and updated health data.</a:t>
            </a:r>
          </a:p>
          <a:p>
            <a:pPr marL="305435" indent="-305435"/>
            <a:endParaRPr lang="en-IN" sz="1200" b="1" dirty="0">
              <a:latin typeface="Calibri"/>
              <a:cs typeface="Calibri"/>
            </a:endParaRPr>
          </a:p>
          <a:p>
            <a:endParaRPr lang="en-US" sz="1200" dirty="0"/>
          </a:p>
          <a:p>
            <a:endParaRPr lang="en-US" sz="12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32500" lnSpcReduction="20000"/>
          </a:bodyPr>
          <a:lstStyle/>
          <a:p>
            <a:pPr marL="0" indent="0">
              <a:buNone/>
            </a:pPr>
            <a:endParaRPr lang="en-IN" sz="1800" b="1" dirty="0">
              <a:solidFill>
                <a:srgbClr val="0F0F0F"/>
              </a:solidFill>
              <a:ea typeface="+mn-lt"/>
              <a:cs typeface="+mn-lt"/>
            </a:endParaRPr>
          </a:p>
          <a:p>
            <a:pPr marL="0" indent="0">
              <a:buNone/>
            </a:pPr>
            <a:endParaRPr lang="en-US" sz="2000" b="1" dirty="0"/>
          </a:p>
          <a:p>
            <a:pPr marL="0" indent="0">
              <a:buNone/>
            </a:pPr>
            <a:endParaRPr lang="en-US" sz="2000" b="1" dirty="0"/>
          </a:p>
          <a:p>
            <a:pPr marL="0" indent="0">
              <a:buNone/>
            </a:pPr>
            <a:r>
              <a:rPr lang="en-US" sz="4300" b="1" dirty="0"/>
              <a:t>System Approach for Heart Attack Prediction Model : </a:t>
            </a:r>
            <a:endParaRPr lang="en-IN" sz="4300" b="1" dirty="0">
              <a:solidFill>
                <a:srgbClr val="0F0F0F"/>
              </a:solidFill>
            </a:endParaRPr>
          </a:p>
          <a:p>
            <a:pPr marL="305435" indent="-305435"/>
            <a:r>
              <a:rPr lang="en-IN" sz="3700" b="1" dirty="0">
                <a:solidFill>
                  <a:srgbClr val="0F0F0F"/>
                </a:solidFill>
              </a:rPr>
              <a:t>System requirements : </a:t>
            </a:r>
          </a:p>
          <a:p>
            <a:r>
              <a:rPr lang="en-IN" sz="3000" b="1" dirty="0"/>
              <a:t>1. Hardware:</a:t>
            </a:r>
          </a:p>
          <a:p>
            <a:pPr>
              <a:buFont typeface="Arial" panose="020B0604020202020204" pitchFamily="34" charset="0"/>
              <a:buChar char="•"/>
            </a:pPr>
            <a:r>
              <a:rPr lang="en-IN" sz="3000" dirty="0"/>
              <a:t>CPU with multiple cores (for model training)</a:t>
            </a:r>
          </a:p>
          <a:p>
            <a:pPr>
              <a:buFont typeface="Arial" panose="020B0604020202020204" pitchFamily="34" charset="0"/>
              <a:buChar char="•"/>
            </a:pPr>
            <a:r>
              <a:rPr lang="en-IN" sz="3000" dirty="0"/>
              <a:t>GPU (optional, for deep learning models)</a:t>
            </a:r>
          </a:p>
          <a:p>
            <a:pPr>
              <a:buFont typeface="Arial" panose="020B0604020202020204" pitchFamily="34" charset="0"/>
              <a:buChar char="•"/>
            </a:pPr>
            <a:r>
              <a:rPr lang="en-IN" sz="3000" dirty="0"/>
              <a:t>8 GB+ RAM (preferably 16 GB or more for larger datasets)</a:t>
            </a:r>
          </a:p>
          <a:p>
            <a:pPr>
              <a:buFont typeface="Arial" panose="020B0604020202020204" pitchFamily="34" charset="0"/>
              <a:buChar char="•"/>
            </a:pPr>
            <a:r>
              <a:rPr lang="en-IN" sz="3000" dirty="0"/>
              <a:t>Sufficient storage for datasets and model outputs (SSD preferred)</a:t>
            </a:r>
          </a:p>
          <a:p>
            <a:r>
              <a:rPr lang="en-IN" sz="3000" b="1" dirty="0"/>
              <a:t>2. Software:</a:t>
            </a:r>
          </a:p>
          <a:p>
            <a:pPr>
              <a:buFont typeface="Arial" panose="020B0604020202020204" pitchFamily="34" charset="0"/>
              <a:buChar char="•"/>
            </a:pPr>
            <a:r>
              <a:rPr lang="en-IN" sz="3000" b="1" dirty="0"/>
              <a:t>Operating System</a:t>
            </a:r>
            <a:r>
              <a:rPr lang="en-IN" sz="3000" dirty="0"/>
              <a:t>: Linux/Windows/macOS</a:t>
            </a:r>
            <a:endParaRPr lang="en-IN" sz="3000" b="1" dirty="0">
              <a:solidFill>
                <a:srgbClr val="0F0F0F"/>
              </a:solidFill>
            </a:endParaRPr>
          </a:p>
          <a:p>
            <a:pPr marL="305435" indent="-305435"/>
            <a:r>
              <a:rPr lang="en-IN" sz="3700" b="1" dirty="0">
                <a:solidFill>
                  <a:srgbClr val="0F0F0F"/>
                </a:solidFill>
              </a:rPr>
              <a:t>Library required to build the model : </a:t>
            </a:r>
          </a:p>
          <a:p>
            <a:pPr marL="305435" indent="-305435"/>
            <a:r>
              <a:rPr kumimoji="0" lang="en-US" altLang="en-US" sz="3200" b="1" i="0" u="none" strike="noStrike" cap="none" normalizeH="0" baseline="0" dirty="0">
                <a:ln>
                  <a:noFill/>
                </a:ln>
                <a:solidFill>
                  <a:schemeClr val="tx1"/>
                </a:solidFill>
                <a:effectLst/>
                <a:latin typeface="Arial" panose="020B0604020202020204" pitchFamily="34" charset="0"/>
              </a:rPr>
              <a:t>Data Processing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Unicode MS"/>
              </a:rPr>
              <a:t>pandas</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a:rPr>
              <a:t>numpy</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a:rPr>
              <a:t>scikit-learn</a:t>
            </a:r>
          </a:p>
          <a:p>
            <a:pPr marL="305435" indent="-305435"/>
            <a:r>
              <a:rPr kumimoji="0" lang="en-US" altLang="en-US" sz="3200" b="1" i="0" u="none" strike="noStrike" cap="none" normalizeH="0" baseline="0" dirty="0">
                <a:ln>
                  <a:noFill/>
                </a:ln>
                <a:solidFill>
                  <a:schemeClr val="tx1"/>
                </a:solidFill>
                <a:effectLst/>
              </a:rPr>
              <a:t>Data Visualization: </a:t>
            </a:r>
            <a:r>
              <a:rPr kumimoji="0" lang="en-US" altLang="en-US" sz="3200" b="0" i="0" u="none" strike="noStrike" cap="none" normalizeH="0" baseline="0" dirty="0">
                <a:ln>
                  <a:noFill/>
                </a:ln>
                <a:solidFill>
                  <a:schemeClr val="tx1"/>
                </a:solidFill>
                <a:effectLst/>
                <a:latin typeface="Arial Unicode MS"/>
              </a:rPr>
              <a:t>matplotlib</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a:rPr>
              <a:t>seaborn</a:t>
            </a:r>
          </a:p>
          <a:p>
            <a:pPr marL="305435" indent="-305435"/>
            <a:r>
              <a:rPr kumimoji="0" lang="en-US" altLang="en-US" sz="3200" b="1" i="0" u="none" strike="noStrike" cap="none" normalizeH="0" baseline="0" dirty="0">
                <a:ln>
                  <a:noFill/>
                </a:ln>
                <a:solidFill>
                  <a:schemeClr val="tx1"/>
                </a:solidFill>
                <a:effectLst/>
              </a:rPr>
              <a:t>Machine Learning Models: </a:t>
            </a:r>
            <a:r>
              <a:rPr kumimoji="0" lang="en-US" altLang="en-US" sz="3200" b="0" i="0" u="none" strike="noStrike" cap="none" normalizeH="0" baseline="0" dirty="0">
                <a:ln>
                  <a:noFill/>
                </a:ln>
                <a:solidFill>
                  <a:schemeClr val="tx1"/>
                </a:solidFill>
                <a:effectLst/>
                <a:latin typeface="Arial Unicode MS"/>
              </a:rPr>
              <a:t>scikit-learn</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a:rPr>
              <a:t>XGBoost</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a:rPr>
              <a:t>TensorFlow</a:t>
            </a:r>
            <a:r>
              <a:rPr kumimoji="0" lang="en-US" altLang="en-US" sz="3200" b="0" i="0" u="none" strike="noStrike" cap="none" normalizeH="0" baseline="0" dirty="0">
                <a:ln>
                  <a:noFill/>
                </a:ln>
                <a:solidFill>
                  <a:schemeClr val="tx1"/>
                </a:solidFill>
                <a:effectLst/>
              </a:rPr>
              <a:t>/</a:t>
            </a:r>
            <a:r>
              <a:rPr kumimoji="0" lang="en-US" altLang="en-US" sz="3200" b="0" i="0" u="none" strike="noStrike" cap="none" normalizeH="0" baseline="0" dirty="0" err="1">
                <a:ln>
                  <a:noFill/>
                </a:ln>
                <a:solidFill>
                  <a:schemeClr val="tx1"/>
                </a:solidFill>
                <a:effectLst/>
                <a:latin typeface="Arial Unicode MS"/>
              </a:rPr>
              <a:t>Keras</a:t>
            </a:r>
            <a:endParaRPr kumimoji="0" lang="en-US" altLang="en-US" sz="3200" b="0" i="0" u="none" strike="noStrike" cap="none" normalizeH="0" baseline="0" dirty="0">
              <a:ln>
                <a:noFill/>
              </a:ln>
              <a:solidFill>
                <a:schemeClr val="tx1"/>
              </a:solidFill>
              <a:effectLst/>
              <a:latin typeface="Arial Unicode MS"/>
            </a:endParaRPr>
          </a:p>
          <a:p>
            <a:pPr marL="305435" indent="-305435"/>
            <a:r>
              <a:rPr kumimoji="0" lang="en-US" altLang="en-US" sz="3200" b="1" i="0" u="none" strike="noStrike" cap="none" normalizeH="0" baseline="0" dirty="0">
                <a:ln>
                  <a:noFill/>
                </a:ln>
                <a:solidFill>
                  <a:schemeClr val="tx1"/>
                </a:solidFill>
                <a:effectLst/>
              </a:rPr>
              <a:t>Model Tuning</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a:rPr>
              <a:t>hyperopt</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a:rPr>
              <a:t>Optuna</a:t>
            </a:r>
            <a:endParaRPr kumimoji="0" lang="en-US" altLang="en-US" sz="3200" b="0" i="0" u="none" strike="noStrike" cap="none" normalizeH="0" baseline="0" dirty="0">
              <a:ln>
                <a:noFill/>
              </a:ln>
              <a:solidFill>
                <a:schemeClr val="tx1"/>
              </a:solidFill>
              <a:effectLst/>
              <a:latin typeface="Arial Unicode MS"/>
            </a:endParaRPr>
          </a:p>
          <a:p>
            <a:pPr marL="305435" indent="-305435"/>
            <a:r>
              <a:rPr kumimoji="0" lang="en-US" altLang="en-US" sz="3200" b="1" i="0" u="none" strike="noStrike" cap="none" normalizeH="0" baseline="0" dirty="0">
                <a:ln>
                  <a:noFill/>
                </a:ln>
                <a:solidFill>
                  <a:schemeClr val="tx1"/>
                </a:solidFill>
                <a:effectLst/>
              </a:rPr>
              <a:t>Deployment</a:t>
            </a:r>
            <a:r>
              <a:rPr kumimoji="0" lang="en-US" altLang="en-US" sz="3200" b="0" i="0" u="none" strike="noStrike" cap="none" normalizeH="0" baseline="0" dirty="0">
                <a:ln>
                  <a:noFill/>
                </a:ln>
                <a:solidFill>
                  <a:schemeClr val="tx1"/>
                </a:solidFill>
                <a:effectLst/>
              </a:rPr>
              <a:t>: IBM Cloud</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305435" indent="-305435"/>
            <a:endParaRPr kumimoji="0" lang="en-US" altLang="en-US" sz="3200" b="0" i="0" u="none" strike="noStrike" cap="none" normalizeH="0" baseline="0" dirty="0">
              <a:ln>
                <a:noFill/>
              </a:ln>
              <a:solidFill>
                <a:schemeClr val="tx1"/>
              </a:solidFill>
              <a:effectLst/>
            </a:endParaRPr>
          </a:p>
          <a:p>
            <a:pPr marL="305435" indent="-305435"/>
            <a:endParaRPr kumimoji="0" lang="en-US" altLang="en-US" sz="2500" b="0" i="0" u="none" strike="noStrike" cap="none" normalizeH="0" baseline="0" dirty="0">
              <a:ln>
                <a:noFill/>
              </a:ln>
              <a:solidFill>
                <a:schemeClr val="tx1"/>
              </a:solidFill>
              <a:effectLst/>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31650"/>
            <a:ext cx="11029615" cy="4643700"/>
          </a:xfrm>
        </p:spPr>
        <p:txBody>
          <a:bodyPr>
            <a:normAutofit fontScale="25000" lnSpcReduction="20000"/>
          </a:bodyPr>
          <a:lstStyle/>
          <a:p>
            <a:pPr marL="0" indent="0">
              <a:buNone/>
            </a:pPr>
            <a:endParaRPr lang="en-IN" sz="1400" dirty="0">
              <a:ea typeface="+mn-lt"/>
              <a:cs typeface="+mn-lt"/>
            </a:endParaRPr>
          </a:p>
          <a:p>
            <a:pPr marL="0" indent="0">
              <a:buNone/>
            </a:pPr>
            <a:endParaRPr lang="en-IN" sz="1400" dirty="0">
              <a:ea typeface="+mn-lt"/>
              <a:cs typeface="+mn-lt"/>
            </a:endParaRPr>
          </a:p>
          <a:p>
            <a:r>
              <a:rPr lang="en-US" sz="4000" b="1" dirty="0"/>
              <a:t>Algorithm Selection:</a:t>
            </a:r>
          </a:p>
          <a:p>
            <a:r>
              <a:rPr lang="en-US" sz="4000" dirty="0"/>
              <a:t>For predicting heart attack risk, we have chosen a </a:t>
            </a:r>
            <a:r>
              <a:rPr lang="en-US" sz="4000" b="1" dirty="0"/>
              <a:t>Logistic Regression</a:t>
            </a:r>
            <a:r>
              <a:rPr lang="en-US" sz="4000" dirty="0"/>
              <a:t> model due to the binary nature of the prediction (whether a person will have a heart attack or not). This supervised machine learning algorithm is ideal for binary classification problems and provides interpretable results in the context of health risk prediction. It was chosen for its simplicity, performance, and ability to handle imbalanced datasets with appropriate adjustments.</a:t>
            </a:r>
          </a:p>
          <a:p>
            <a:r>
              <a:rPr lang="en-US" sz="4000" b="1" dirty="0"/>
              <a:t>Data Input:</a:t>
            </a:r>
          </a:p>
          <a:p>
            <a:r>
              <a:rPr lang="en-US" sz="4000" dirty="0"/>
              <a:t>The algorithm uses the following input features:</a:t>
            </a:r>
          </a:p>
          <a:p>
            <a:pPr>
              <a:buFont typeface="Arial" panose="020B0604020202020204" pitchFamily="34" charset="0"/>
              <a:buChar char="•"/>
            </a:pPr>
            <a:r>
              <a:rPr lang="en-US" sz="4000" b="1" dirty="0"/>
              <a:t>Demographic Information</a:t>
            </a:r>
            <a:r>
              <a:rPr lang="en-US" sz="4000" dirty="0"/>
              <a:t>: Age, gender, and ethnicity.</a:t>
            </a:r>
          </a:p>
          <a:p>
            <a:pPr>
              <a:buFont typeface="Arial" panose="020B0604020202020204" pitchFamily="34" charset="0"/>
              <a:buChar char="•"/>
            </a:pPr>
            <a:r>
              <a:rPr lang="en-US" sz="4000" b="1" dirty="0"/>
              <a:t>Medical History</a:t>
            </a:r>
            <a:r>
              <a:rPr lang="en-US" sz="4000" dirty="0"/>
              <a:t>: Pre-existing conditions like hypertension, diabetes, smoking habits, and family history of heart diseases.</a:t>
            </a:r>
          </a:p>
          <a:p>
            <a:pPr>
              <a:buFont typeface="Arial" panose="020B0604020202020204" pitchFamily="34" charset="0"/>
              <a:buChar char="•"/>
            </a:pPr>
            <a:r>
              <a:rPr lang="en-US" sz="4000" b="1" dirty="0"/>
              <a:t>Lifestyle Factors</a:t>
            </a:r>
            <a:r>
              <a:rPr lang="en-US" sz="4000" dirty="0"/>
              <a:t>: Physical activity, diet, alcohol consumption, and stress levels.</a:t>
            </a:r>
          </a:p>
          <a:p>
            <a:pPr>
              <a:buFont typeface="Arial" panose="020B0604020202020204" pitchFamily="34" charset="0"/>
              <a:buChar char="•"/>
            </a:pPr>
            <a:r>
              <a:rPr lang="en-US" sz="4000" b="1" dirty="0"/>
              <a:t>Clinical Features</a:t>
            </a:r>
            <a:r>
              <a:rPr lang="en-US" sz="4000" dirty="0"/>
              <a:t>: Blood pressure, cholesterol levels, heart rate, and ECG results.</a:t>
            </a:r>
          </a:p>
          <a:p>
            <a:pPr>
              <a:buFont typeface="Arial" panose="020B0604020202020204" pitchFamily="34" charset="0"/>
              <a:buChar char="•"/>
            </a:pPr>
            <a:r>
              <a:rPr lang="en-US" sz="4000" b="1" dirty="0"/>
              <a:t>Lab Results</a:t>
            </a:r>
            <a:r>
              <a:rPr lang="en-US" sz="4000" dirty="0"/>
              <a:t>: Blood glucose, C-reactive protein levels, and other relevant biomarkers.</a:t>
            </a:r>
          </a:p>
          <a:p>
            <a:r>
              <a:rPr lang="en-US" sz="4000" b="1" dirty="0"/>
              <a:t>Training Process:</a:t>
            </a:r>
          </a:p>
          <a:p>
            <a:r>
              <a:rPr lang="en-US" sz="4000" dirty="0"/>
              <a:t>The logistic regression model is trained on a labeled dataset consisting of patient data, with each sample marked as either "heart attack" or "no heart attack." We apply </a:t>
            </a:r>
            <a:r>
              <a:rPr lang="en-US" sz="4000" b="1" dirty="0"/>
              <a:t>cross-validation</a:t>
            </a:r>
            <a:r>
              <a:rPr lang="en-US" sz="4000" dirty="0"/>
              <a:t> to ensure that the model generalizes well and avoid overfitting. Additionally, </a:t>
            </a:r>
            <a:r>
              <a:rPr lang="en-US" sz="4000" b="1" dirty="0"/>
              <a:t>hyperparameter tuning</a:t>
            </a:r>
            <a:r>
              <a:rPr lang="en-US" sz="4000" dirty="0"/>
              <a:t> is performed using grid search to identify the best parameters (e.g., regularization strength). To address any class imbalance in the dataset, we employ techniques like </a:t>
            </a:r>
            <a:r>
              <a:rPr lang="en-US" sz="4000" b="1" dirty="0"/>
              <a:t>oversampling</a:t>
            </a:r>
            <a:r>
              <a:rPr lang="en-US" sz="4000" dirty="0"/>
              <a:t> the minority class or adjusting class weights during training.</a:t>
            </a:r>
          </a:p>
          <a:p>
            <a:r>
              <a:rPr lang="en-US" sz="4000" b="1" dirty="0"/>
              <a:t>Prediction Process:</a:t>
            </a:r>
          </a:p>
          <a:p>
            <a:r>
              <a:rPr lang="en-US" sz="4000" dirty="0"/>
              <a:t>Once trained, the model predicts heart attack risk based on a patient's current clinical, demographic, and lifestyle data. It provides a probability score for each patient, indicating the likelihood of experiencing a heart attack. The higher the probability score, the greater the risk. Real-time patient data can also be incorporated (e.g., daily heart rate and ECG readings from wearables) to make continuous predictions and issue timely alerts.</a:t>
            </a:r>
          </a:p>
          <a:p>
            <a:r>
              <a:rPr lang="en-US" sz="4000" b="1" dirty="0"/>
              <a:t>Deployment Section :</a:t>
            </a:r>
          </a:p>
          <a:p>
            <a:r>
              <a:rPr lang="en-US" sz="4000" dirty="0"/>
              <a:t>A </a:t>
            </a:r>
            <a:r>
              <a:rPr lang="en-US" sz="4000" b="1" dirty="0"/>
              <a:t>user-friendly mobile or web application</a:t>
            </a:r>
            <a:r>
              <a:rPr lang="en-US" sz="4000" dirty="0"/>
              <a:t> is developed, allowing users to input their health and lifestyle data. The app provides real-time heart attack risk predictions and health alerts, including recommended preventive measures. The solution is deployed on a </a:t>
            </a:r>
            <a:r>
              <a:rPr lang="en-US" sz="4000" b="1" dirty="0"/>
              <a:t>scalable cloud platform</a:t>
            </a:r>
            <a:r>
              <a:rPr lang="en-US" sz="4000" dirty="0"/>
              <a:t>, ensuring fast response times, high availability, and the security of sensitive health data using </a:t>
            </a:r>
            <a:r>
              <a:rPr lang="en-US" sz="4000" b="1" dirty="0"/>
              <a:t>end-to-end encryption</a:t>
            </a:r>
            <a:r>
              <a:rPr lang="en-US" sz="4000" dirty="0"/>
              <a:t> and </a:t>
            </a:r>
            <a:r>
              <a:rPr lang="en-US" sz="4000" b="1" dirty="0"/>
              <a:t>HIPAA compliance</a:t>
            </a:r>
            <a:r>
              <a:rPr lang="en-US" sz="4000" dirty="0"/>
              <a:t> measures.</a:t>
            </a:r>
          </a:p>
          <a:p>
            <a:pPr marL="324485" lvl="1" indent="0">
              <a:buNone/>
            </a:pPr>
            <a:endParaRPr lang="en-IN" sz="40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7B86F32E-E320-1E4A-1CF6-F0461C9AFC23}"/>
              </a:ext>
            </a:extLst>
          </p:cNvPr>
          <p:cNvPicPr>
            <a:picLocks noGrp="1" noChangeAspect="1"/>
          </p:cNvPicPr>
          <p:nvPr>
            <p:ph idx="1"/>
          </p:nvPr>
        </p:nvPicPr>
        <p:blipFill>
          <a:blip r:embed="rId2"/>
          <a:stretch>
            <a:fillRect/>
          </a:stretch>
        </p:blipFill>
        <p:spPr>
          <a:xfrm>
            <a:off x="581192" y="1518083"/>
            <a:ext cx="5153783" cy="4722920"/>
          </a:xfrm>
        </p:spPr>
      </p:pic>
      <p:pic>
        <p:nvPicPr>
          <p:cNvPr id="7" name="Picture 6">
            <a:extLst>
              <a:ext uri="{FF2B5EF4-FFF2-40B4-BE49-F238E27FC236}">
                <a16:creationId xmlns:a16="http://schemas.microsoft.com/office/drawing/2014/main" id="{854FA315-039F-9DEE-2A8E-165EEA0991DA}"/>
              </a:ext>
            </a:extLst>
          </p:cNvPr>
          <p:cNvPicPr>
            <a:picLocks noChangeAspect="1"/>
          </p:cNvPicPr>
          <p:nvPr/>
        </p:nvPicPr>
        <p:blipFill>
          <a:blip r:embed="rId3"/>
          <a:stretch>
            <a:fillRect/>
          </a:stretch>
        </p:blipFill>
        <p:spPr>
          <a:xfrm>
            <a:off x="5886505" y="1518082"/>
            <a:ext cx="6107227" cy="4722919"/>
          </a:xfrm>
          <a:prstGeom prst="rect">
            <a:avLst/>
          </a:prstGeom>
        </p:spPr>
      </p:pic>
      <p:sp>
        <p:nvSpPr>
          <p:cNvPr id="8" name="TextBox 7">
            <a:extLst>
              <a:ext uri="{FF2B5EF4-FFF2-40B4-BE49-F238E27FC236}">
                <a16:creationId xmlns:a16="http://schemas.microsoft.com/office/drawing/2014/main" id="{04D1E5A0-E7CE-432A-5E99-8D222773C55F}"/>
              </a:ext>
            </a:extLst>
          </p:cNvPr>
          <p:cNvSpPr txBox="1"/>
          <p:nvPr/>
        </p:nvSpPr>
        <p:spPr>
          <a:xfrm>
            <a:off x="581192" y="1148750"/>
            <a:ext cx="2343705" cy="369332"/>
          </a:xfrm>
          <a:prstGeom prst="rect">
            <a:avLst/>
          </a:prstGeom>
          <a:noFill/>
        </p:spPr>
        <p:txBody>
          <a:bodyPr wrap="square" rtlCol="0">
            <a:spAutoFit/>
          </a:bodyPr>
          <a:lstStyle/>
          <a:p>
            <a:r>
              <a:rPr lang="en-IN" dirty="0"/>
              <a:t>Giving New Values : </a:t>
            </a:r>
          </a:p>
        </p:txBody>
      </p:sp>
      <p:sp>
        <p:nvSpPr>
          <p:cNvPr id="12" name="TextBox 11">
            <a:extLst>
              <a:ext uri="{FF2B5EF4-FFF2-40B4-BE49-F238E27FC236}">
                <a16:creationId xmlns:a16="http://schemas.microsoft.com/office/drawing/2014/main" id="{656FE378-6655-04D4-1D45-79E6D5550DCA}"/>
              </a:ext>
            </a:extLst>
          </p:cNvPr>
          <p:cNvSpPr txBox="1"/>
          <p:nvPr/>
        </p:nvSpPr>
        <p:spPr>
          <a:xfrm>
            <a:off x="5886505" y="1148750"/>
            <a:ext cx="1447061" cy="369332"/>
          </a:xfrm>
          <a:prstGeom prst="rect">
            <a:avLst/>
          </a:prstGeom>
          <a:noFill/>
        </p:spPr>
        <p:txBody>
          <a:bodyPr wrap="square" rtlCol="0">
            <a:spAutoFit/>
          </a:bodyPr>
          <a:lstStyle/>
          <a:p>
            <a:r>
              <a:rPr lang="en-IN" dirty="0"/>
              <a:t>Prediction :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heart attack prediction model, powered by a </a:t>
            </a:r>
            <a:r>
              <a:rPr lang="en-US" sz="2000" b="1" dirty="0"/>
              <a:t>Logistic Regression algorithm</a:t>
            </a:r>
            <a:r>
              <a:rPr lang="en-US" sz="2000" dirty="0"/>
              <a:t>, offers a reliable and interpretable approach to assessing an individual's risk of experiencing a heart attack. By leveraging demographic, clinical, lifestyle, and medical history data, the model provides a probability-based prediction, empowering users and healthcare providers to make informed decisions regarding preventive care.</a:t>
            </a:r>
          </a:p>
          <a:p>
            <a:pPr marL="305435" indent="-305435"/>
            <a:r>
              <a:rPr lang="en-US" sz="2000" dirty="0"/>
              <a:t>Ultimately, this approach has the potential to </a:t>
            </a:r>
            <a:r>
              <a:rPr lang="en-US" sz="2000" b="1" dirty="0"/>
              <a:t>improve early detection</a:t>
            </a:r>
            <a:r>
              <a:rPr lang="en-US" sz="2000" dirty="0"/>
              <a:t>, encourage lifestyle adjustments, and facilitate more </a:t>
            </a:r>
            <a:r>
              <a:rPr lang="en-US" sz="2000" b="1" dirty="0"/>
              <a:t>proactive healthcare management</a:t>
            </a:r>
            <a:r>
              <a:rPr lang="en-US" sz="2000" dirty="0"/>
              <a:t>, significantly reducing the overall burden of heart diseases on individuals and the healthcare system. With its scalable, secure deployment, the heart attack prediction solution represents an important step towards </a:t>
            </a:r>
            <a:r>
              <a:rPr lang="en-US" sz="2000" b="1" dirty="0"/>
              <a:t>personalized, data-driven healthcare</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The future scope of heart attack prediction lies in enhancing the model's accuracy and applicability through the integration of advanced machine learning techniques, diverse data sources, and real-time health monitoring from wearable devices. By expanding the predictive capabilities to encompass a wider range of cardiovascular conditions and incorporating personalized health recommendations, the model can provide more tailored care. Additionally, its integration into clinical decision support systems will assist healthcare professionals in diagnosing and managing at-risk patients more effectively. Longitudinal studies will further refine the model's effectiveness, ensuring it remains relevant in promoting cardiovascular health and reducing the incidence of heart diseases in various populations</a:t>
            </a:r>
            <a:r>
              <a:rPr lang="en-US" sz="2000" dirty="0">
                <a:ea typeface="+mn-lt"/>
                <a:cs typeface="+mn-lt"/>
              </a:rPr>
              <a:t>.</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1332</Words>
  <Application>Microsoft Office PowerPoint</Application>
  <PresentationFormat>Widescreen</PresentationFormat>
  <Paragraphs>119</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Heart Attack Prediction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Hyma Peddimudi</cp:lastModifiedBy>
  <cp:revision>28</cp:revision>
  <dcterms:created xsi:type="dcterms:W3CDTF">2021-05-26T16:50:10Z</dcterms:created>
  <dcterms:modified xsi:type="dcterms:W3CDTF">2024-10-22T18:00:31Z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