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23/10/2024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extLst>
      <p:ext uri="{BB962C8B-B14F-4D97-AF65-F5344CB8AC3E}">
        <p14:creationId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extLst>
      <p:ext uri="{BB962C8B-B14F-4D97-AF65-F5344CB8AC3E}">
        <p14:creationId xmlns:p14="http://schemas.microsoft.com/office/powerpoint/2010/main"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8972C-A5C2-38BE-955F-70EF82FD6409}"/>
              </a:ext>
            </a:extLst>
          </p:cNvPr>
          <p:cNvSpPr>
            <a:spLocks noGrp="1"/>
          </p:cNvSpPr>
          <p:nvPr>
            <p:ph type="dt" sz="half" idx="10"/>
          </p:nvPr>
        </p:nvSpPr>
        <p:spPr/>
        <p:txBody>
          <a:bodyPr/>
          <a:lstStyle/>
          <a:p>
            <a:fld id="{A7E5F8A9-889E-49D1-9EA3-A56ECC15AA60}" type="datetimeFigureOut">
              <a:rPr lang="en-GB" smtClean="0"/>
              <a:t>23/10/2024</a:t>
            </a:fld>
            <a:endParaRPr lang="en-GB"/>
          </a:p>
        </p:txBody>
      </p:sp>
      <p:sp>
        <p:nvSpPr>
          <p:cNvPr id="5" name="Footer Placeholder 4">
            <a:extLst>
              <a:ext uri="{FF2B5EF4-FFF2-40B4-BE49-F238E27FC236}">
                <a16:creationId xmlns:a16="http://schemas.microsoft.com/office/drawing/2014/main"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B58C11-A3B8-AB44-6298-EC9A99CBB134}"/>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19D33D-711B-F263-F70D-564BBF82D16B}"/>
              </a:ext>
            </a:extLst>
          </p:cNvPr>
          <p:cNvSpPr>
            <a:spLocks noGrp="1"/>
          </p:cNvSpPr>
          <p:nvPr>
            <p:ph type="dt" sz="half" idx="10"/>
          </p:nvPr>
        </p:nvSpPr>
        <p:spPr/>
        <p:txBody>
          <a:bodyPr/>
          <a:lstStyle/>
          <a:p>
            <a:fld id="{A7E5F8A9-889E-49D1-9EA3-A56ECC15AA60}" type="datetimeFigureOut">
              <a:rPr lang="en-GB" smtClean="0"/>
              <a:t>23/10/2024</a:t>
            </a:fld>
            <a:endParaRPr lang="en-GB"/>
          </a:p>
        </p:txBody>
      </p:sp>
      <p:sp>
        <p:nvSpPr>
          <p:cNvPr id="5" name="Footer Placeholder 4">
            <a:extLst>
              <a:ext uri="{FF2B5EF4-FFF2-40B4-BE49-F238E27FC236}">
                <a16:creationId xmlns:a16="http://schemas.microsoft.com/office/drawing/2014/main"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A47D9-7FB8-3086-8535-4F2BA0674B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0D9A3-D5D1-F872-C27C-28D2838C846A}"/>
              </a:ext>
            </a:extLst>
          </p:cNvPr>
          <p:cNvSpPr>
            <a:spLocks noGrp="1"/>
          </p:cNvSpPr>
          <p:nvPr>
            <p:ph type="dt" sz="half" idx="10"/>
          </p:nvPr>
        </p:nvSpPr>
        <p:spPr/>
        <p:txBody>
          <a:bodyPr/>
          <a:lstStyle/>
          <a:p>
            <a:fld id="{A7E5F8A9-889E-49D1-9EA3-A56ECC15AA60}" type="datetimeFigureOut">
              <a:rPr lang="en-GB" smtClean="0"/>
              <a:t>23/10/2024</a:t>
            </a:fld>
            <a:endParaRPr lang="en-GB"/>
          </a:p>
        </p:txBody>
      </p:sp>
      <p:sp>
        <p:nvSpPr>
          <p:cNvPr id="5" name="Footer Placeholder 4">
            <a:extLst>
              <a:ext uri="{FF2B5EF4-FFF2-40B4-BE49-F238E27FC236}">
                <a16:creationId xmlns:a16="http://schemas.microsoft.com/office/drawing/2014/main"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E41D1-F4ED-5AC3-FF76-68B77B8C6A95}"/>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48738-C2FA-2B1A-F168-EF40C5B4CE07}"/>
              </a:ext>
            </a:extLst>
          </p:cNvPr>
          <p:cNvSpPr>
            <a:spLocks noGrp="1"/>
          </p:cNvSpPr>
          <p:nvPr>
            <p:ph type="dt" sz="half" idx="10"/>
          </p:nvPr>
        </p:nvSpPr>
        <p:spPr/>
        <p:txBody>
          <a:bodyPr/>
          <a:lstStyle/>
          <a:p>
            <a:fld id="{A7E5F8A9-889E-49D1-9EA3-A56ECC15AA60}" type="datetimeFigureOut">
              <a:rPr lang="en-GB" smtClean="0"/>
              <a:t>23/10/2024</a:t>
            </a:fld>
            <a:endParaRPr lang="en-GB"/>
          </a:p>
        </p:txBody>
      </p:sp>
      <p:sp>
        <p:nvSpPr>
          <p:cNvPr id="5" name="Footer Placeholder 4">
            <a:extLst>
              <a:ext uri="{FF2B5EF4-FFF2-40B4-BE49-F238E27FC236}">
                <a16:creationId xmlns:a16="http://schemas.microsoft.com/office/drawing/2014/main"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34B04-1F1C-1106-710E-6E88BE23BC7A}"/>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BEFE7-4C10-14DD-7FEA-AD0AAC526259}"/>
              </a:ext>
            </a:extLst>
          </p:cNvPr>
          <p:cNvSpPr>
            <a:spLocks noGrp="1"/>
          </p:cNvSpPr>
          <p:nvPr>
            <p:ph type="dt" sz="half" idx="10"/>
          </p:nvPr>
        </p:nvSpPr>
        <p:spPr/>
        <p:txBody>
          <a:bodyPr/>
          <a:lstStyle/>
          <a:p>
            <a:fld id="{A7E5F8A9-889E-49D1-9EA3-A56ECC15AA60}" type="datetimeFigureOut">
              <a:rPr lang="en-GB" smtClean="0"/>
              <a:t>23/10/2024</a:t>
            </a:fld>
            <a:endParaRPr lang="en-GB"/>
          </a:p>
        </p:txBody>
      </p:sp>
      <p:sp>
        <p:nvSpPr>
          <p:cNvPr id="5" name="Footer Placeholder 4">
            <a:extLst>
              <a:ext uri="{FF2B5EF4-FFF2-40B4-BE49-F238E27FC236}">
                <a16:creationId xmlns:a16="http://schemas.microsoft.com/office/drawing/2014/main"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D4B70-9A31-1E55-3EF6-1EA1605258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EB8E02-FE7A-B16A-1AA7-4937342F6628}"/>
              </a:ext>
            </a:extLst>
          </p:cNvPr>
          <p:cNvSpPr>
            <a:spLocks noGrp="1"/>
          </p:cNvSpPr>
          <p:nvPr>
            <p:ph type="dt" sz="half" idx="10"/>
          </p:nvPr>
        </p:nvSpPr>
        <p:spPr/>
        <p:txBody>
          <a:bodyPr/>
          <a:lstStyle/>
          <a:p>
            <a:fld id="{A7E5F8A9-889E-49D1-9EA3-A56ECC15AA60}" type="datetimeFigureOut">
              <a:rPr lang="en-GB" smtClean="0"/>
              <a:t>23/10/2024</a:t>
            </a:fld>
            <a:endParaRPr lang="en-GB"/>
          </a:p>
        </p:txBody>
      </p:sp>
      <p:sp>
        <p:nvSpPr>
          <p:cNvPr id="6" name="Footer Placeholder 5">
            <a:extLst>
              <a:ext uri="{FF2B5EF4-FFF2-40B4-BE49-F238E27FC236}">
                <a16:creationId xmlns:a16="http://schemas.microsoft.com/office/drawing/2014/main"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BEFFB-B10C-501A-6EF3-E5F39E6B136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AE8DF0-099B-A8C9-A707-04E3E0758998}"/>
              </a:ext>
            </a:extLst>
          </p:cNvPr>
          <p:cNvSpPr>
            <a:spLocks noGrp="1"/>
          </p:cNvSpPr>
          <p:nvPr>
            <p:ph type="dt" sz="half" idx="10"/>
          </p:nvPr>
        </p:nvSpPr>
        <p:spPr/>
        <p:txBody>
          <a:bodyPr/>
          <a:lstStyle/>
          <a:p>
            <a:fld id="{A7E5F8A9-889E-49D1-9EA3-A56ECC15AA60}" type="datetimeFigureOut">
              <a:rPr lang="en-GB" smtClean="0"/>
              <a:t>23/10/2024</a:t>
            </a:fld>
            <a:endParaRPr lang="en-GB"/>
          </a:p>
        </p:txBody>
      </p:sp>
      <p:sp>
        <p:nvSpPr>
          <p:cNvPr id="8" name="Footer Placeholder 7">
            <a:extLst>
              <a:ext uri="{FF2B5EF4-FFF2-40B4-BE49-F238E27FC236}">
                <a16:creationId xmlns:a16="http://schemas.microsoft.com/office/drawing/2014/main"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EB937-95CA-62A1-5730-22819FDF38A3}"/>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281795-B836-00AA-2FA2-69E0CC66F476}"/>
              </a:ext>
            </a:extLst>
          </p:cNvPr>
          <p:cNvSpPr>
            <a:spLocks noGrp="1"/>
          </p:cNvSpPr>
          <p:nvPr>
            <p:ph type="dt" sz="half" idx="10"/>
          </p:nvPr>
        </p:nvSpPr>
        <p:spPr/>
        <p:txBody>
          <a:bodyPr/>
          <a:lstStyle/>
          <a:p>
            <a:fld id="{A7E5F8A9-889E-49D1-9EA3-A56ECC15AA60}" type="datetimeFigureOut">
              <a:rPr lang="en-GB" smtClean="0"/>
              <a:t>23/10/2024</a:t>
            </a:fld>
            <a:endParaRPr lang="en-GB"/>
          </a:p>
        </p:txBody>
      </p:sp>
      <p:sp>
        <p:nvSpPr>
          <p:cNvPr id="4" name="Footer Placeholder 3">
            <a:extLst>
              <a:ext uri="{FF2B5EF4-FFF2-40B4-BE49-F238E27FC236}">
                <a16:creationId xmlns:a16="http://schemas.microsoft.com/office/drawing/2014/main"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EDF6CE-7923-B5D7-5C8B-4034ECBACC8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14493-B0E0-1836-323A-DE5E4EA0C6FF}"/>
              </a:ext>
            </a:extLst>
          </p:cNvPr>
          <p:cNvSpPr>
            <a:spLocks noGrp="1"/>
          </p:cNvSpPr>
          <p:nvPr>
            <p:ph type="dt" sz="half" idx="10"/>
          </p:nvPr>
        </p:nvSpPr>
        <p:spPr/>
        <p:txBody>
          <a:bodyPr/>
          <a:lstStyle/>
          <a:p>
            <a:fld id="{A7E5F8A9-889E-49D1-9EA3-A56ECC15AA60}" type="datetimeFigureOut">
              <a:rPr lang="en-GB" smtClean="0"/>
              <a:t>23/10/2024</a:t>
            </a:fld>
            <a:endParaRPr lang="en-GB"/>
          </a:p>
        </p:txBody>
      </p:sp>
      <p:sp>
        <p:nvSpPr>
          <p:cNvPr id="3" name="Footer Placeholder 2">
            <a:extLst>
              <a:ext uri="{FF2B5EF4-FFF2-40B4-BE49-F238E27FC236}">
                <a16:creationId xmlns:a16="http://schemas.microsoft.com/office/drawing/2014/main"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7EBBD7-DAF3-4248-0982-32C2CB04563C}"/>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21F4-6440-6324-FD51-67857BA87CF4}"/>
              </a:ext>
            </a:extLst>
          </p:cNvPr>
          <p:cNvSpPr>
            <a:spLocks noGrp="1"/>
          </p:cNvSpPr>
          <p:nvPr>
            <p:ph type="dt" sz="half" idx="10"/>
          </p:nvPr>
        </p:nvSpPr>
        <p:spPr/>
        <p:txBody>
          <a:bodyPr/>
          <a:lstStyle/>
          <a:p>
            <a:fld id="{A7E5F8A9-889E-49D1-9EA3-A56ECC15AA60}" type="datetimeFigureOut">
              <a:rPr lang="en-GB" smtClean="0"/>
              <a:t>23/10/2024</a:t>
            </a:fld>
            <a:endParaRPr lang="en-GB"/>
          </a:p>
        </p:txBody>
      </p:sp>
      <p:sp>
        <p:nvSpPr>
          <p:cNvPr id="6" name="Footer Placeholder 5">
            <a:extLst>
              <a:ext uri="{FF2B5EF4-FFF2-40B4-BE49-F238E27FC236}">
                <a16:creationId xmlns:a16="http://schemas.microsoft.com/office/drawing/2014/main"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24816-8321-B21E-3AC3-E0610868CB22}"/>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F148C-9367-7DF7-865C-C5332674ED2A}"/>
              </a:ext>
            </a:extLst>
          </p:cNvPr>
          <p:cNvSpPr>
            <a:spLocks noGrp="1"/>
          </p:cNvSpPr>
          <p:nvPr>
            <p:ph type="dt" sz="half" idx="10"/>
          </p:nvPr>
        </p:nvSpPr>
        <p:spPr/>
        <p:txBody>
          <a:bodyPr/>
          <a:lstStyle/>
          <a:p>
            <a:fld id="{A7E5F8A9-889E-49D1-9EA3-A56ECC15AA60}" type="datetimeFigureOut">
              <a:rPr lang="en-GB" smtClean="0"/>
              <a:t>23/10/2024</a:t>
            </a:fld>
            <a:endParaRPr lang="en-GB"/>
          </a:p>
        </p:txBody>
      </p:sp>
      <p:sp>
        <p:nvSpPr>
          <p:cNvPr id="6" name="Footer Placeholder 5">
            <a:extLst>
              <a:ext uri="{FF2B5EF4-FFF2-40B4-BE49-F238E27FC236}">
                <a16:creationId xmlns:a16="http://schemas.microsoft.com/office/drawing/2014/main"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726898-88E6-9DE0-1CC8-9575619ECE6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23/10/2024</a:t>
            </a:fld>
            <a:endParaRPr lang="en-GB"/>
          </a:p>
        </p:txBody>
      </p:sp>
      <p:sp>
        <p:nvSpPr>
          <p:cNvPr id="5" name="Footer Placeholder 4">
            <a:extLst>
              <a:ext uri="{FF2B5EF4-FFF2-40B4-BE49-F238E27FC236}">
                <a16:creationId xmlns:a16="http://schemas.microsoft.com/office/drawing/2014/main"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extLst>
      <p:ext uri="{BB962C8B-B14F-4D97-AF65-F5344CB8AC3E}">
        <p14:creationId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1FBFD96C-9F33-1531-B3E0-BC768CA8055E}"/>
              </a:ext>
            </a:extLst>
          </p:cNvPr>
          <p:cNvSpPr/>
          <p:nvPr/>
        </p:nvSpPr>
        <p:spPr>
          <a:xfrm>
            <a:off x="3159340" y="1312335"/>
            <a:ext cx="3895847"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Heart Attack Prediction</a:t>
            </a:r>
          </a:p>
        </p:txBody>
      </p:sp>
      <p:sp>
        <p:nvSpPr>
          <p:cNvPr id="6" name="Freeform 6"/>
          <p:cNvSpPr/>
          <p:nvPr/>
        </p:nvSpPr>
        <p:spPr>
          <a:xfrm rot="-5400000" flipH="1">
            <a:off x="-1145369" y="2141136"/>
            <a:ext cx="6202177" cy="2895783"/>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sz="1200"/>
          </a:p>
        </p:txBody>
      </p:sp>
      <p:grpSp>
        <p:nvGrpSpPr>
          <p:cNvPr id="8" name="Group 8"/>
          <p:cNvGrpSpPr/>
          <p:nvPr/>
        </p:nvGrpSpPr>
        <p:grpSpPr>
          <a:xfrm>
            <a:off x="91349" y="1308162"/>
            <a:ext cx="3295261" cy="3199641"/>
            <a:chOff x="0" y="0"/>
            <a:chExt cx="1356209" cy="1260387"/>
          </a:xfrm>
        </p:grpSpPr>
        <p:sp>
          <p:nvSpPr>
            <p:cNvPr id="9" name="Freeform 9"/>
            <p:cNvSpPr/>
            <p:nvPr/>
          </p:nvSpPr>
          <p:spPr>
            <a:xfrm>
              <a:off x="0" y="0"/>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id="{A6318765-F741-263A-F5FF-0EF7FBA2CBC9}"/>
              </a:ext>
            </a:extLst>
          </p:cNvPr>
          <p:cNvGrpSpPr/>
          <p:nvPr/>
        </p:nvGrpSpPr>
        <p:grpSpPr>
          <a:xfrm>
            <a:off x="-18251" y="4507199"/>
            <a:ext cx="3535579" cy="2390911"/>
            <a:chOff x="18533" y="7397115"/>
            <a:chExt cx="6007155" cy="3993948"/>
          </a:xfrm>
        </p:grpSpPr>
        <p:grpSp>
          <p:nvGrpSpPr>
            <p:cNvPr id="29" name="Group 29"/>
            <p:cNvGrpSpPr/>
            <p:nvPr/>
          </p:nvGrpSpPr>
          <p:grpSpPr>
            <a:xfrm>
              <a:off x="152181" y="7397115"/>
              <a:ext cx="5843771" cy="664027"/>
              <a:chOff x="0" y="0"/>
              <a:chExt cx="1055136" cy="174888"/>
            </a:xfrm>
          </p:grpSpPr>
          <p:sp>
            <p:nvSpPr>
              <p:cNvPr id="30" name="Freeform 30"/>
              <p:cNvSpPr/>
              <p:nvPr/>
            </p:nvSpPr>
            <p:spPr>
              <a:xfrm>
                <a:off x="0" y="0"/>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dirty="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1038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sp>
            <p:nvSpPr>
              <p:cNvPr id="2" name="Freeform 33">
                <a:extLst>
                  <a:ext uri="{FF2B5EF4-FFF2-40B4-BE49-F238E27FC236}">
                    <a16:creationId xmlns:a16="http://schemas.microsoft.com/office/drawing/2014/main" id="{D13D3D6F-94DE-54D5-62F2-4587D6AF4C34}"/>
                  </a:ext>
                </a:extLst>
              </p:cNvPr>
              <p:cNvSpPr/>
              <p:nvPr/>
            </p:nvSpPr>
            <p:spPr>
              <a:xfrm>
                <a:off x="-33623" y="289469"/>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a:extLst>
                <a:ext uri="{FF2B5EF4-FFF2-40B4-BE49-F238E27FC236}">
                  <a16:creationId xmlns:a16="http://schemas.microsoft.com/office/drawing/2014/main" id="{90D11215-6F23-5F6A-B752-EFAEA10952FD}"/>
                </a:ext>
              </a:extLst>
            </p:cNvPr>
            <p:cNvSpPr txBox="1"/>
            <p:nvPr/>
          </p:nvSpPr>
          <p:spPr>
            <a:xfrm>
              <a:off x="288055" y="9759148"/>
              <a:ext cx="5447723" cy="463576"/>
            </a:xfrm>
            <a:prstGeom prst="rect">
              <a:avLst/>
            </a:prstGeom>
          </p:spPr>
          <p:txBody>
            <a:bodyPr wrap="square" lIns="0" tIns="0" rIns="0" bIns="0" rtlCol="0" anchor="ctr">
              <a:spAutoFit/>
            </a:bodyPr>
            <a:lstStyle/>
            <a:p>
              <a:pPr algn="ctr">
                <a:lnSpc>
                  <a:spcPts val="2365"/>
                </a:lnSpc>
                <a:spcBef>
                  <a:spcPct val="0"/>
                </a:spcBef>
              </a:pPr>
              <a:r>
                <a:rPr lang="en-US" sz="1600" b="1" kern="0" dirty="0">
                  <a:solidFill>
                    <a:schemeClr val="bg1"/>
                  </a:solidFill>
                  <a:cs typeface="Calibri"/>
                </a:rPr>
                <a:t>VSM College Of Engineering</a:t>
              </a:r>
            </a:p>
          </p:txBody>
        </p:sp>
      </p:grpSp>
      <p:sp>
        <p:nvSpPr>
          <p:cNvPr id="45" name="TextBox 45"/>
          <p:cNvSpPr txBox="1"/>
          <p:nvPr/>
        </p:nvSpPr>
        <p:spPr>
          <a:xfrm>
            <a:off x="3661672" y="1986844"/>
            <a:ext cx="3895847" cy="2665339"/>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endParaRPr lang="en-US" sz="1804">
              <a:solidFill>
                <a:srgbClr val="243666"/>
              </a:solidFill>
              <a:latin typeface="Canva Sans"/>
            </a:endParaRPr>
          </a:p>
        </p:txBody>
      </p:sp>
      <p:pic>
        <p:nvPicPr>
          <p:cNvPr id="52" name="Picture 51" descr="A blue and red text on a black background&#10;&#10;Description automatically generated">
            <a:extLst>
              <a:ext uri="{FF2B5EF4-FFF2-40B4-BE49-F238E27FC236}">
                <a16:creationId xmlns:a16="http://schemas.microsoft.com/office/drawing/2014/main" id="{578FD424-5A8D-84C1-C633-6588AA30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0797" y="399376"/>
            <a:ext cx="2215203" cy="718444"/>
          </a:xfrm>
          <a:prstGeom prst="rect">
            <a:avLst/>
          </a:prstGeom>
        </p:spPr>
      </p:pic>
      <p:sp>
        <p:nvSpPr>
          <p:cNvPr id="55" name="TextBox 54">
            <a:extLst>
              <a:ext uri="{FF2B5EF4-FFF2-40B4-BE49-F238E27FC236}">
                <a16:creationId xmlns:a16="http://schemas.microsoft.com/office/drawing/2014/main" id="{2B1EBDEE-9CB4-6812-C817-F3CD42B139FC}"/>
              </a:ext>
            </a:extLst>
          </p:cNvPr>
          <p:cNvSpPr txBox="1"/>
          <p:nvPr/>
        </p:nvSpPr>
        <p:spPr>
          <a:xfrm>
            <a:off x="9207007" y="5987303"/>
            <a:ext cx="3251200" cy="461665"/>
          </a:xfrm>
          <a:prstGeom prst="rect">
            <a:avLst/>
          </a:prstGeom>
          <a:noFill/>
        </p:spPr>
        <p:txBody>
          <a:bodyPr wrap="square" rtlCol="0">
            <a:spAutoFit/>
          </a:bodyPr>
          <a:lstStyle/>
          <a:p>
            <a:pPr algn="ctr"/>
            <a:r>
              <a:rPr lang="en-US" sz="2400">
                <a:latin typeface="IBM Plex Sans" panose="020B0503050203000203" pitchFamily="34" charset="0"/>
              </a:rPr>
              <a:t>#skillsbuild</a:t>
            </a:r>
            <a:endParaRPr lang="en-US" sz="2400" b="1">
              <a:latin typeface="IBM Plex Sans" panose="020B0503050203000203" pitchFamily="34" charset="0"/>
            </a:endParaRPr>
          </a:p>
        </p:txBody>
      </p:sp>
      <p:sp>
        <p:nvSpPr>
          <p:cNvPr id="5" name="TextBox 45">
            <a:extLst>
              <a:ext uri="{FF2B5EF4-FFF2-40B4-BE49-F238E27FC236}">
                <a16:creationId xmlns:a16="http://schemas.microsoft.com/office/drawing/2014/main" id="{53F53B10-A4AC-A94C-B27E-EA231D34CF56}"/>
              </a:ext>
            </a:extLst>
          </p:cNvPr>
          <p:cNvSpPr txBox="1"/>
          <p:nvPr/>
        </p:nvSpPr>
        <p:spPr>
          <a:xfrm>
            <a:off x="8040026" y="1986844"/>
            <a:ext cx="3829014" cy="3943470"/>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dirty="0">
                <a:solidFill>
                  <a:srgbClr val="243666"/>
                </a:solidFill>
                <a:latin typeface="Canva Sans"/>
              </a:rPr>
              <a:t>Project Short Summary</a:t>
            </a:r>
          </a:p>
        </p:txBody>
      </p:sp>
      <p:sp>
        <p:nvSpPr>
          <p:cNvPr id="12" name="TextBox 11">
            <a:extLst>
              <a:ext uri="{FF2B5EF4-FFF2-40B4-BE49-F238E27FC236}">
                <a16:creationId xmlns:a16="http://schemas.microsoft.com/office/drawing/2014/main" id="{03D5D176-745F-9BE2-9BF3-078034519D27}"/>
              </a:ext>
            </a:extLst>
          </p:cNvPr>
          <p:cNvSpPr txBox="1"/>
          <p:nvPr/>
        </p:nvSpPr>
        <p:spPr>
          <a:xfrm>
            <a:off x="432726" y="4517186"/>
            <a:ext cx="2790608" cy="367216"/>
          </a:xfrm>
          <a:prstGeom prst="rect">
            <a:avLst/>
          </a:prstGeom>
          <a:noFill/>
        </p:spPr>
        <p:txBody>
          <a:bodyPr wrap="square" lIns="91440" tIns="45720" rIns="91440" bIns="45720" anchor="ctr">
            <a:spAutoFit/>
          </a:bodyPr>
          <a:lstStyle/>
          <a:p>
            <a:pPr algn="ctr">
              <a:lnSpc>
                <a:spcPct val="107000"/>
              </a:lnSpc>
              <a:spcAft>
                <a:spcPts val="533"/>
              </a:spcAft>
            </a:pPr>
            <a:r>
              <a:rPr lang="en-IN" b="1" dirty="0">
                <a:solidFill>
                  <a:schemeClr val="bg1"/>
                </a:solidFill>
                <a:ea typeface="Calibri" panose="020F0502020204030204" pitchFamily="34" charset="0"/>
                <a:cs typeface="Times New Roman" panose="02020603050405020304" pitchFamily="18" charset="0"/>
              </a:rPr>
              <a:t>Hyma Vathi Peddimudi</a:t>
            </a:r>
          </a:p>
        </p:txBody>
      </p:sp>
      <p:sp>
        <p:nvSpPr>
          <p:cNvPr id="14" name="TextBox 13">
            <a:extLst>
              <a:ext uri="{FF2B5EF4-FFF2-40B4-BE49-F238E27FC236}">
                <a16:creationId xmlns:a16="http://schemas.microsoft.com/office/drawing/2014/main" id="{777DC1F0-B9B3-4013-741B-5C0378C1C483}"/>
              </a:ext>
            </a:extLst>
          </p:cNvPr>
          <p:cNvSpPr txBox="1"/>
          <p:nvPr/>
        </p:nvSpPr>
        <p:spPr>
          <a:xfrm>
            <a:off x="602043" y="5138093"/>
            <a:ext cx="2441545" cy="276999"/>
          </a:xfrm>
          <a:prstGeom prst="rect">
            <a:avLst/>
          </a:prstGeom>
          <a:noFill/>
        </p:spPr>
        <p:txBody>
          <a:bodyPr wrap="square" lIns="91440" tIns="45720" rIns="91440" bIns="45720" anchor="ctr">
            <a:spAutoFit/>
          </a:bodyPr>
          <a:lstStyle/>
          <a:p>
            <a:pPr algn="ctr"/>
            <a:r>
              <a:rPr lang="en-US" sz="1200" b="1" kern="0" dirty="0">
                <a:solidFill>
                  <a:schemeClr val="bg1"/>
                </a:solidFill>
                <a:ea typeface="+mn-lt"/>
                <a:cs typeface="+mn-lt"/>
              </a:rPr>
              <a:t>duraiemma@gmail.com</a:t>
            </a:r>
          </a:p>
        </p:txBody>
      </p:sp>
      <p:sp>
        <p:nvSpPr>
          <p:cNvPr id="16" name="TextBox 15">
            <a:extLst>
              <a:ext uri="{FF2B5EF4-FFF2-40B4-BE49-F238E27FC236}">
                <a16:creationId xmlns:a16="http://schemas.microsoft.com/office/drawing/2014/main" id="{44C1768C-FB7A-07D1-8179-DBF54D2E5FA4}"/>
              </a:ext>
            </a:extLst>
          </p:cNvPr>
          <p:cNvSpPr txBox="1"/>
          <p:nvPr/>
        </p:nvSpPr>
        <p:spPr>
          <a:xfrm>
            <a:off x="8172824" y="2341352"/>
            <a:ext cx="3696216" cy="2215991"/>
          </a:xfrm>
          <a:prstGeom prst="rect">
            <a:avLst/>
          </a:prstGeom>
          <a:noFill/>
          <a:ln>
            <a:noFill/>
          </a:ln>
        </p:spPr>
        <p:txBody>
          <a:bodyPr wrap="square" lIns="91440" tIns="45720" rIns="91440" bIns="45720" anchor="t">
            <a:spAutoFit/>
          </a:bodyPr>
          <a:lstStyle/>
          <a:p>
            <a:pPr algn="just"/>
            <a:r>
              <a:rPr lang="en-US" sz="1150" dirty="0"/>
              <a:t>The Heart Attack Prediction project aims to develop a machine learning-based system that predicts an individual’s risk of having a heart attack based on key health parameters such as age, cholesterol levels, blood pressure, and more. By analyzing this data using classification algorithms, the system provides a predictive output, helping users and healthcare professionals assess the likelihood of heart-related complications. The goal is to offer an early warning system that promotes preventive healthcare measures, potentially reducing the incidence of heart attacks through timely intervention.</a:t>
            </a:r>
          </a:p>
        </p:txBody>
      </p:sp>
      <p:sp>
        <p:nvSpPr>
          <p:cNvPr id="18" name="TextBox 17">
            <a:extLst>
              <a:ext uri="{FF2B5EF4-FFF2-40B4-BE49-F238E27FC236}">
                <a16:creationId xmlns:a16="http://schemas.microsoft.com/office/drawing/2014/main" id="{22D8ED70-C5CE-BA06-4FAA-2767F0DBAFCC}"/>
              </a:ext>
            </a:extLst>
          </p:cNvPr>
          <p:cNvSpPr txBox="1"/>
          <p:nvPr/>
        </p:nvSpPr>
        <p:spPr>
          <a:xfrm>
            <a:off x="2275908" y="2010428"/>
            <a:ext cx="6393365" cy="399084"/>
          </a:xfrm>
          <a:prstGeom prst="rect">
            <a:avLst/>
          </a:prstGeom>
          <a:noFill/>
        </p:spPr>
        <p:txBody>
          <a:bodyPr wrap="square">
            <a:spAutoFit/>
          </a:bodyPr>
          <a:lstStyle/>
          <a:p>
            <a:pPr algn="ctr">
              <a:lnSpc>
                <a:spcPts val="2526"/>
              </a:lnSpc>
              <a:spcBef>
                <a:spcPct val="0"/>
              </a:spcBef>
            </a:pPr>
            <a:r>
              <a:rPr lang="en-US" sz="1867" dirty="0">
                <a:solidFill>
                  <a:srgbClr val="243666"/>
                </a:solidFill>
              </a:rPr>
              <a:t>Program Feedback</a:t>
            </a:r>
          </a:p>
        </p:txBody>
      </p:sp>
      <p:pic>
        <p:nvPicPr>
          <p:cNvPr id="11" name="Picture 10">
            <a:extLst>
              <a:ext uri="{FF2B5EF4-FFF2-40B4-BE49-F238E27FC236}">
                <a16:creationId xmlns:a16="http://schemas.microsoft.com/office/drawing/2014/main" id="{8F67A230-2F1F-5FE6-31BA-96A6DB02CF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404" y="1478494"/>
            <a:ext cx="2063150" cy="2866574"/>
          </a:xfrm>
          <a:prstGeom prst="rect">
            <a:avLst/>
          </a:prstGeom>
        </p:spPr>
      </p:pic>
      <p:sp>
        <p:nvSpPr>
          <p:cNvPr id="21" name="TextBox 20">
            <a:extLst>
              <a:ext uri="{FF2B5EF4-FFF2-40B4-BE49-F238E27FC236}">
                <a16:creationId xmlns:a16="http://schemas.microsoft.com/office/drawing/2014/main" id="{42B377A6-F7F5-FA7B-4A63-E38FB5DB545A}"/>
              </a:ext>
            </a:extLst>
          </p:cNvPr>
          <p:cNvSpPr txBox="1"/>
          <p:nvPr/>
        </p:nvSpPr>
        <p:spPr>
          <a:xfrm>
            <a:off x="7408261" y="5867463"/>
            <a:ext cx="432245" cy="246221"/>
          </a:xfrm>
          <a:prstGeom prst="rect">
            <a:avLst/>
          </a:prstGeom>
          <a:noFill/>
        </p:spPr>
        <p:txBody>
          <a:bodyPr wrap="square" rtlCol="0">
            <a:spAutoFit/>
          </a:bodyPr>
          <a:lstStyle/>
          <a:p>
            <a:endParaRPr lang="en-IN" sz="1000" dirty="0"/>
          </a:p>
        </p:txBody>
      </p:sp>
      <p:sp>
        <p:nvSpPr>
          <p:cNvPr id="22" name="Rectangle 3">
            <a:extLst>
              <a:ext uri="{FF2B5EF4-FFF2-40B4-BE49-F238E27FC236}">
                <a16:creationId xmlns:a16="http://schemas.microsoft.com/office/drawing/2014/main" id="{B65E1AF9-2181-EF20-C957-E02694E81FDE}"/>
              </a:ext>
            </a:extLst>
          </p:cNvPr>
          <p:cNvSpPr>
            <a:spLocks noChangeArrowheads="1"/>
          </p:cNvSpPr>
          <p:nvPr/>
        </p:nvSpPr>
        <p:spPr bwMode="auto">
          <a:xfrm>
            <a:off x="3586129" y="2457716"/>
            <a:ext cx="4254377"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100" dirty="0"/>
              <a:t>The IBM Skill Build program with </a:t>
            </a:r>
            <a:r>
              <a:rPr lang="en-US" sz="1100" dirty="0" err="1"/>
              <a:t>Edunet</a:t>
            </a:r>
            <a:r>
              <a:rPr lang="en-US" sz="1100" dirty="0"/>
              <a:t> Foundation provides a well-structured and impactful learning experience, focusing on enhancing both technical and soft skills crucial for today’s job market. The program effectively combines interactive training, practical projects, and mentorship, helping participants gain proficiency in areas such as AI, cloud computing, and data science. Its collaborative and hands-on approach fosters real-world problem-solving skills, making it highly beneficial for career growth. However, there could be improvements in offering more personalized guidance and expanding the range of advanced modules to cater to varying skill levels.</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pic>
        <p:nvPicPr>
          <p:cNvPr id="24" name="Picture 23">
            <a:extLst>
              <a:ext uri="{FF2B5EF4-FFF2-40B4-BE49-F238E27FC236}">
                <a16:creationId xmlns:a16="http://schemas.microsoft.com/office/drawing/2014/main" id="{29D4FE55-79F7-1BB6-2608-D8114EDCB0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1059" y="4743173"/>
            <a:ext cx="3786459" cy="1915706"/>
          </a:xfrm>
          <a:prstGeom prst="rect">
            <a:avLst/>
          </a:prstGeom>
        </p:spPr>
      </p:pic>
    </p:spTree>
    <p:extLst>
      <p:ext uri="{BB962C8B-B14F-4D97-AF65-F5344CB8AC3E}">
        <p14:creationId xmlns:p14="http://schemas.microsoft.com/office/powerpoint/2010/main" val="2655762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TotalTime>
  <Words>219</Words>
  <Application>Microsoft Office PowerPoint</Application>
  <PresentationFormat>Widescreen</PresentationFormat>
  <Paragraphs>10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Arial</vt:lpstr>
      <vt:lpstr>Calibri</vt:lpstr>
      <vt:lpstr>Canva Sans</vt:lpstr>
      <vt:lpstr>IBM Plex Sans</vt:lpstr>
      <vt:lpstr>IBM Plex Sans 2</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Hyma Peddimudi</cp:lastModifiedBy>
  <cp:revision>16</cp:revision>
  <dcterms:created xsi:type="dcterms:W3CDTF">2024-03-21T10:04:50Z</dcterms:created>
  <dcterms:modified xsi:type="dcterms:W3CDTF">2024-10-23T04:26:10Z</dcterms:modified>
</cp:coreProperties>
</file>