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00FF"/>
    <a:srgbClr val="213163"/>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20" d="100"/>
          <a:sy n="120" d="100"/>
        </p:scale>
        <p:origin x="37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17-01-2025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abhiramcharan327@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eart-attack-risk-prediction-by-hyma-team.streamlit.app/"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xml"/><Relationship Id="rId1" Type="http://schemas.openxmlformats.org/officeDocument/2006/relationships/video" Target="https://www.youtube.com/embed/sZ1GXf17nwc?feature=oemb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014378" y="968132"/>
            <a:ext cx="6898511" cy="3478519"/>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99188" y="2096416"/>
            <a:ext cx="6345622" cy="2887970"/>
          </a:xfrm>
          <a:prstGeom prst="rect">
            <a:avLst/>
          </a:prstGeom>
          <a:noFill/>
        </p:spPr>
        <p:txBody>
          <a:bodyPr wrap="square">
            <a:spAutoFit/>
          </a:bodyPr>
          <a:lstStyle/>
          <a:p>
            <a:pPr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b="1" u="sng" dirty="0"/>
              <a:t> Using Machine Learning</a:t>
            </a:r>
          </a:p>
          <a:p>
            <a:endParaRPr lang="en-US" dirty="0"/>
          </a:p>
          <a:p>
            <a:r>
              <a:rPr lang="en-US" dirty="0"/>
              <a:t>Team Members : </a:t>
            </a:r>
          </a:p>
          <a:p>
            <a:pPr algn="r"/>
            <a:r>
              <a:rPr lang="en-US" dirty="0"/>
              <a:t> Mentor :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Saomya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Chaudhury</a:t>
            </a:r>
            <a:r>
              <a:rPr lang="en-US" dirty="0"/>
              <a:t>  </a:t>
            </a:r>
          </a:p>
          <a:p>
            <a:pPr algn="just"/>
            <a:r>
              <a:rPr lang="en-US" sz="1000" dirty="0" err="1">
                <a:effectLst/>
                <a:latin typeface="Calibri" panose="020F0502020204030204" pitchFamily="34" charset="0"/>
                <a:ea typeface="Calibri" panose="020F0502020204030204" pitchFamily="34" charset="0"/>
                <a:cs typeface="Times New Roman" panose="02020603050405020304" pitchFamily="18" charset="0"/>
              </a:rPr>
              <a:t>Vetsa</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shanmukha</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abhiram</a:t>
            </a:r>
            <a:r>
              <a:rPr lang="en-US" sz="1000" dirty="0">
                <a:effectLst/>
                <a:latin typeface="Calibri" panose="020F0502020204030204" pitchFamily="34" charset="0"/>
                <a:ea typeface="Calibri" panose="020F0502020204030204" pitchFamily="34" charset="0"/>
                <a:cs typeface="Times New Roman" panose="02020603050405020304" pitchFamily="18" charset="0"/>
              </a:rPr>
              <a:t> Charan , </a:t>
            </a:r>
            <a:r>
              <a:rPr lang="en-US" sz="1000" dirty="0">
                <a:effectLst/>
                <a:latin typeface="Calibri" panose="020F0502020204030204" pitchFamily="34" charset="0"/>
                <a:ea typeface="Calibri" panose="020F0502020204030204" pitchFamily="34" charset="0"/>
                <a:cs typeface="Times New Roman" panose="02020603050405020304" pitchFamily="18" charset="0"/>
                <a:hlinkClick r:id="rId8"/>
              </a:rPr>
              <a:t>abhiramcharan327@gmail.com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000" dirty="0" err="1">
                <a:effectLst/>
                <a:latin typeface="Calibri" panose="020F0502020204030204" pitchFamily="34" charset="0"/>
                <a:ea typeface="Calibri" panose="020F0502020204030204" pitchFamily="34" charset="0"/>
                <a:cs typeface="Times New Roman" panose="02020603050405020304" pitchFamily="18" charset="0"/>
              </a:rPr>
              <a:t>Polupalli</a:t>
            </a:r>
            <a:r>
              <a:rPr lang="en-US" sz="1000" dirty="0">
                <a:effectLst/>
                <a:latin typeface="Calibri" panose="020F0502020204030204" pitchFamily="34" charset="0"/>
                <a:ea typeface="Calibri" panose="020F0502020204030204" pitchFamily="34" charset="0"/>
                <a:cs typeface="Times New Roman" panose="02020603050405020304" pitchFamily="18" charset="0"/>
              </a:rPr>
              <a:t> Surya Narayana,  suryagoodboy2452@gmail.com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Shaik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Mahaboob</a:t>
            </a:r>
            <a:r>
              <a:rPr lang="en-US" sz="1000" dirty="0">
                <a:effectLst/>
                <a:latin typeface="Calibri" panose="020F0502020204030204" pitchFamily="34" charset="0"/>
                <a:ea typeface="Calibri" panose="020F0502020204030204" pitchFamily="34" charset="0"/>
                <a:cs typeface="Times New Roman" panose="02020603050405020304" pitchFamily="18" charset="0"/>
              </a:rPr>
              <a:t> Sameer Saheb , sksameer46644@gmail.com</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000" dirty="0"/>
          </a:p>
          <a:p>
            <a:pPr algn="ctr"/>
            <a:endParaRPr lang="en-US" sz="1000" dirty="0"/>
          </a:p>
          <a:p>
            <a:pPr algn="ctr"/>
            <a:endParaRPr lang="en-US" sz="1000"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1473A0F-3777-AF6F-56CC-A6736131D5D4}"/>
              </a:ext>
            </a:extLst>
          </p:cNvPr>
          <p:cNvSpPr txBox="1"/>
          <p:nvPr/>
        </p:nvSpPr>
        <p:spPr>
          <a:xfrm>
            <a:off x="483704" y="1159565"/>
            <a:ext cx="5868328" cy="2800767"/>
          </a:xfrm>
          <a:prstGeom prst="rect">
            <a:avLst/>
          </a:prstGeom>
          <a:noFill/>
        </p:spPr>
        <p:txBody>
          <a:bodyPr wrap="square" rtlCol="0">
            <a:spAutoFit/>
          </a:bodyPr>
          <a:lstStyle/>
          <a:p>
            <a:r>
              <a:rPr lang="en-US" sz="1100" dirty="0"/>
              <a:t>The future scope of your </a:t>
            </a:r>
            <a:r>
              <a:rPr lang="en-US" sz="1100" b="1" dirty="0"/>
              <a:t>Heart Attack Risk Prediction</a:t>
            </a:r>
            <a:r>
              <a:rPr lang="en-US" sz="1100" dirty="0"/>
              <a:t> project includes:</a:t>
            </a:r>
          </a:p>
          <a:p>
            <a:pPr>
              <a:buFont typeface="+mj-lt"/>
              <a:buAutoNum type="arabicPeriod"/>
            </a:pPr>
            <a:r>
              <a:rPr lang="en-US" sz="1100" b="1" dirty="0"/>
              <a:t>Wearable Device Integration</a:t>
            </a:r>
            <a:r>
              <a:rPr lang="en-US" sz="1100" dirty="0"/>
              <a:t>: Real-time health monitoring with smart devices.</a:t>
            </a:r>
          </a:p>
          <a:p>
            <a:pPr>
              <a:buFont typeface="+mj-lt"/>
              <a:buAutoNum type="arabicPeriod"/>
            </a:pPr>
            <a:r>
              <a:rPr lang="en-US" sz="1100" b="1" dirty="0"/>
              <a:t>Advanced ML Algorithms</a:t>
            </a:r>
            <a:r>
              <a:rPr lang="en-US" sz="1100" dirty="0"/>
              <a:t>: Using deep learning and ensemble methods for better predictions.</a:t>
            </a:r>
          </a:p>
          <a:p>
            <a:pPr>
              <a:buFont typeface="+mj-lt"/>
              <a:buAutoNum type="arabicPeriod"/>
            </a:pPr>
            <a:r>
              <a:rPr lang="en-US" sz="1100" b="1" dirty="0"/>
              <a:t>Big Data &amp; Cloud Computing</a:t>
            </a:r>
            <a:r>
              <a:rPr lang="en-US" sz="1100" dirty="0"/>
              <a:t>: Scaling and integrating large datasets for more robust predictions.</a:t>
            </a:r>
          </a:p>
          <a:p>
            <a:pPr>
              <a:buFont typeface="+mj-lt"/>
              <a:buAutoNum type="arabicPeriod"/>
            </a:pPr>
            <a:r>
              <a:rPr lang="en-US" sz="1100" b="1" dirty="0"/>
              <a:t>Explainable AI</a:t>
            </a:r>
            <a:r>
              <a:rPr lang="en-US" sz="1100" dirty="0"/>
              <a:t>: Making predictions transparent and understandable for users and doctors.</a:t>
            </a:r>
          </a:p>
          <a:p>
            <a:pPr>
              <a:buFont typeface="+mj-lt"/>
              <a:buAutoNum type="arabicPeriod"/>
            </a:pPr>
            <a:r>
              <a:rPr lang="en-US" sz="1100" b="1" dirty="0"/>
              <a:t>Personalized Recommendations</a:t>
            </a:r>
            <a:r>
              <a:rPr lang="en-US" sz="1100" dirty="0"/>
              <a:t>: Providing tailored health advice and alerts.</a:t>
            </a:r>
          </a:p>
          <a:p>
            <a:pPr>
              <a:buFont typeface="+mj-lt"/>
              <a:buAutoNum type="arabicPeriod"/>
            </a:pPr>
            <a:r>
              <a:rPr lang="en-US" sz="1100" b="1" dirty="0"/>
              <a:t>Data Privacy &amp; Security</a:t>
            </a:r>
            <a:r>
              <a:rPr lang="en-US" sz="1100" dirty="0"/>
              <a:t>: Ensuring encrypted data handling and compliance with health regulations.</a:t>
            </a:r>
          </a:p>
          <a:p>
            <a:pPr>
              <a:buFont typeface="+mj-lt"/>
              <a:buAutoNum type="arabicPeriod"/>
            </a:pPr>
            <a:r>
              <a:rPr lang="en-US" sz="1100" b="1" dirty="0"/>
              <a:t>Health Network Integration</a:t>
            </a:r>
            <a:r>
              <a:rPr lang="en-US" sz="1100" dirty="0"/>
              <a:t>: Connecting with EHR systems and collaborating with healthcare professionals.</a:t>
            </a:r>
          </a:p>
          <a:p>
            <a:pPr>
              <a:buFont typeface="+mj-lt"/>
              <a:buAutoNum type="arabicPeriod"/>
            </a:pPr>
            <a:r>
              <a:rPr lang="en-US" sz="1100" b="1" dirty="0"/>
              <a:t>Continuous Learning</a:t>
            </a:r>
            <a:r>
              <a:rPr lang="en-US" sz="1100" dirty="0"/>
              <a:t>: Allowing the model to adapt and improve over time with new data.</a:t>
            </a:r>
          </a:p>
          <a:p>
            <a:r>
              <a:rPr lang="en-US" sz="1100" dirty="0"/>
              <a:t>These areas will enhance the project's capabilities and real-world applications.</a:t>
            </a:r>
          </a:p>
          <a:p>
            <a:endParaRPr lang="en-IN" sz="1100" dirty="0"/>
          </a:p>
        </p:txBody>
      </p:sp>
      <p:sp>
        <p:nvSpPr>
          <p:cNvPr id="4" name="Rectangle 3">
            <a:extLst>
              <a:ext uri="{FF2B5EF4-FFF2-40B4-BE49-F238E27FC236}">
                <a16:creationId xmlns:a16="http://schemas.microsoft.com/office/drawing/2014/main" id="{C2F42745-B76E-F496-AD72-AFA1D66D5306}"/>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Rectangle 3">
            <a:extLst>
              <a:ext uri="{FF2B5EF4-FFF2-40B4-BE49-F238E27FC236}">
                <a16:creationId xmlns:a16="http://schemas.microsoft.com/office/drawing/2014/main" id="{E8B5B431-52C4-8AF4-BAD5-54CFC7609119}"/>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2" name="Rectangle 1">
            <a:extLst>
              <a:ext uri="{FF2B5EF4-FFF2-40B4-BE49-F238E27FC236}">
                <a16:creationId xmlns:a16="http://schemas.microsoft.com/office/drawing/2014/main" id="{E71ACA0D-F7FE-219A-68F3-21E0121AB889}"/>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3385542"/>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2060"/>
                </a:solidFill>
                <a:latin typeface="Arial" panose="020B0604020202020204" pitchFamily="34" charset="0"/>
                <a:cs typeface="Arial" panose="020B0604020202020204" pitchFamily="34" charset="0"/>
              </a:rPr>
              <a:t>Abstract :</a:t>
            </a: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r>
              <a:rPr lang="en-IN" sz="1600" b="1" dirty="0">
                <a:effectLst/>
                <a:latin typeface="Calibri" panose="020F0502020204030204" pitchFamily="34" charset="0"/>
                <a:ea typeface="Calibri" panose="020F0502020204030204" pitchFamily="34" charset="0"/>
                <a:cs typeface="Times New Roman" panose="02020603050405020304" pitchFamily="18" charset="0"/>
              </a:rPr>
              <a:t>Using Machine Learning</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US" dirty="0">
                <a:effectLst/>
                <a:latin typeface="Calibri" panose="020F0502020204030204" pitchFamily="34" charset="0"/>
                <a:ea typeface="Calibri" panose="020F0502020204030204" pitchFamily="34" charset="0"/>
                <a:cs typeface="Times New Roman" panose="02020603050405020304" pitchFamily="18" charset="0"/>
              </a:rPr>
              <a:t>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US" dirty="0"/>
              <a:t>With the vast number of movies available across various platforms, users often find it challenging to discover content that aligns with their tastes and preferences. This project, titled </a:t>
            </a:r>
            <a:r>
              <a:rPr lang="en-US" b="1" dirty="0"/>
              <a:t>Movie Recommendation System</a:t>
            </a:r>
            <a:r>
              <a:rPr lang="en-US" dirty="0"/>
              <a:t>, aims to develop a machine learning-based system that provides personalized movie suggestions based on user preferences, viewing history, and ratings.</a:t>
            </a:r>
            <a:br>
              <a:rPr lang="en-US" dirty="0"/>
            </a:br>
            <a:r>
              <a:rPr lang="en-US" dirty="0"/>
              <a:t>The primary objective of this project is to design an efficient and accurate recommendation model to enhance user experience by suggesting movies they are likely to enjoy. The methodology includes preprocessing the movie dataset, feature selection, and training multiple machine learning algorithms, such as </a:t>
            </a:r>
            <a:r>
              <a:rPr lang="en-US" b="1" dirty="0"/>
              <a:t>Collaborative Filtering</a:t>
            </a:r>
            <a:r>
              <a:rPr lang="en-US" dirty="0"/>
              <a:t>, </a:t>
            </a:r>
            <a:r>
              <a:rPr lang="en-US" b="1" dirty="0"/>
              <a:t>Content-Based Filtering</a:t>
            </a:r>
            <a:r>
              <a:rPr lang="en-US" dirty="0"/>
              <a:t>, and </a:t>
            </a:r>
            <a:r>
              <a:rPr lang="en-US" b="1" dirty="0"/>
              <a:t>Hybrid Models</a:t>
            </a:r>
            <a:r>
              <a:rPr lang="en-US" dirty="0"/>
              <a:t>. The system analyzes factors like genre, director, actors, and user ratings to generate personalized recommendations, ultimately helping users discover new movies while saving time in their search for content.</a:t>
            </a:r>
            <a:br>
              <a:rPr lang="en-US" dirty="0"/>
            </a:br>
            <a:endParaRPr lang="en-IN" b="1" dirty="0">
              <a:solidFill>
                <a:srgbClr val="00206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D818F71-E7FB-DAB4-7DF9-134C0A2C2DEE}"/>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074A7F8-82CF-D8C9-2003-FAFCA33743DB}"/>
              </a:ext>
            </a:extLst>
          </p:cNvPr>
          <p:cNvSpPr txBox="1"/>
          <p:nvPr/>
        </p:nvSpPr>
        <p:spPr>
          <a:xfrm>
            <a:off x="514900" y="1281596"/>
            <a:ext cx="5917650" cy="2462213"/>
          </a:xfrm>
          <a:prstGeom prst="rect">
            <a:avLst/>
          </a:prstGeom>
          <a:noFill/>
        </p:spPr>
        <p:txBody>
          <a:bodyPr wrap="square" rtlCol="0">
            <a:spAutoFit/>
          </a:bodyPr>
          <a:lstStyle/>
          <a:p>
            <a:r>
              <a:rPr lang="en-US" sz="1100" dirty="0"/>
              <a:t>The entertainment industry is constantly expanding, with an overwhelming number of movies available across various platforms. However, users often struggle to find movies that align with their personal tastes due to the vast amount of content available. Traditional recommendation systems typically rely on generic suggestions that do not take into account individual preferences or viewing history, leading to user dissatisfaction and wasted time searching for content.</a:t>
            </a:r>
          </a:p>
          <a:p>
            <a:r>
              <a:rPr lang="en-US" sz="1100" dirty="0"/>
              <a:t>The inability to efficiently and accurately recommend movies based on user preferences can result in a frustrating experience and reduced engagement on streaming platforms. There is a growing need for a reliable, personalized, and scalable recommendation system that can help users discover movies they are likely to enjoy, based on factors such as past ratings, genres, and similar users' preferences. This solution aims to enhance user experience by providing tailored recommendations that save time, improve satisfaction, and increase user engagement.</a:t>
            </a:r>
          </a:p>
          <a:p>
            <a:endParaRPr lang="en-IN" sz="1100" dirty="0"/>
          </a:p>
        </p:txBody>
      </p:sp>
      <p:sp>
        <p:nvSpPr>
          <p:cNvPr id="3" name="Rectangle 2">
            <a:extLst>
              <a:ext uri="{FF2B5EF4-FFF2-40B4-BE49-F238E27FC236}">
                <a16:creationId xmlns:a16="http://schemas.microsoft.com/office/drawing/2014/main" id="{E371C33F-281E-7419-7471-DC64FB8B5B3E}"/>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A350C60-F186-4382-6ABE-6A317D2DF6FB}"/>
              </a:ext>
            </a:extLst>
          </p:cNvPr>
          <p:cNvSpPr txBox="1"/>
          <p:nvPr/>
        </p:nvSpPr>
        <p:spPr>
          <a:xfrm>
            <a:off x="404190" y="1265584"/>
            <a:ext cx="6047410" cy="2031325"/>
          </a:xfrm>
          <a:prstGeom prst="rect">
            <a:avLst/>
          </a:prstGeom>
          <a:noFill/>
        </p:spPr>
        <p:txBody>
          <a:bodyPr wrap="square" rtlCol="0">
            <a:spAutoFit/>
          </a:bodyPr>
          <a:lstStyle/>
          <a:p>
            <a:pPr algn="just"/>
            <a:r>
              <a:rPr lang="en-US" dirty="0"/>
              <a:t>The solution involves developing a web application using </a:t>
            </a:r>
            <a:r>
              <a:rPr lang="en-US" b="1" dirty="0" err="1"/>
              <a:t>Streamlit</a:t>
            </a:r>
            <a:r>
              <a:rPr lang="en-US" dirty="0"/>
              <a:t> to recommend movies to users based on their preferences and previous ratings. The system uses a preprocessed movie dataset with features like genre, director, actors, and user ratings. </a:t>
            </a:r>
            <a:r>
              <a:rPr lang="en-US" b="1" dirty="0"/>
              <a:t>Collaborative Filtering</a:t>
            </a:r>
            <a:r>
              <a:rPr lang="en-US" dirty="0"/>
              <a:t> and </a:t>
            </a:r>
            <a:r>
              <a:rPr lang="en-US" b="1" dirty="0"/>
              <a:t>Content-Based Filtering</a:t>
            </a:r>
            <a:r>
              <a:rPr lang="en-US" dirty="0"/>
              <a:t> algorithms were employed to train the model, providing personalized movie suggestions. The model was evaluated for accuracy and deployed to give users real-time recommendations based on their watch history and preferences. The application also allows users to rate movies, improving future recommendations.</a:t>
            </a:r>
            <a:endParaRPr lang="en-IN" dirty="0"/>
          </a:p>
        </p:txBody>
      </p:sp>
      <p:sp>
        <p:nvSpPr>
          <p:cNvPr id="4" name="Rectangle 3">
            <a:extLst>
              <a:ext uri="{FF2B5EF4-FFF2-40B4-BE49-F238E27FC236}">
                <a16:creationId xmlns:a16="http://schemas.microsoft.com/office/drawing/2014/main" id="{7B85E661-27D2-0B3B-EC9F-3FE262F1F108}"/>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5" name="TextBox 4">
            <a:extLst>
              <a:ext uri="{FF2B5EF4-FFF2-40B4-BE49-F238E27FC236}">
                <a16:creationId xmlns:a16="http://schemas.microsoft.com/office/drawing/2014/main" id="{D752ACCF-21F9-E14F-3BC6-EAFD619DBD37}"/>
              </a:ext>
            </a:extLst>
          </p:cNvPr>
          <p:cNvSpPr txBox="1"/>
          <p:nvPr/>
        </p:nvSpPr>
        <p:spPr>
          <a:xfrm>
            <a:off x="616227" y="1017588"/>
            <a:ext cx="3711934" cy="4083169"/>
          </a:xfrm>
          <a:prstGeom prst="rect">
            <a:avLst/>
          </a:prstGeom>
          <a:noFill/>
        </p:spPr>
        <p:txBody>
          <a:bodyPr wrap="square" rtlCol="0">
            <a:spAutoFit/>
          </a:bodyPr>
          <a:lstStyle/>
          <a:p>
            <a:pPr marL="342900" lvl="0" indent="-342900">
              <a:lnSpc>
                <a:spcPct val="150000"/>
              </a:lnSpc>
              <a:spcAft>
                <a:spcPts val="1000"/>
              </a:spcAft>
              <a:buFont typeface="+mj-lt"/>
              <a:buAutoNum type="arabicPeriod"/>
              <a:tabLst>
                <a:tab pos="457200" algn="l"/>
              </a:tabLst>
            </a:pPr>
            <a:r>
              <a:rPr lang="en-IN" sz="800" b="1" dirty="0">
                <a:effectLst/>
                <a:latin typeface="Times New Roman" panose="02020603050405020304" pitchFamily="18" charset="0"/>
                <a:ea typeface="Calibri" panose="020F0502020204030204" pitchFamily="34" charset="0"/>
                <a:cs typeface="Times New Roman" panose="02020603050405020304" pitchFamily="18" charset="0"/>
              </a:rPr>
              <a:t>Level 0 (Context Diagram):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High-level view of the system with one process and external entities (e.g., User, Movie Database).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Shows overall system interaction.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800" b="1" dirty="0">
                <a:effectLst/>
                <a:latin typeface="Times New Roman" panose="02020603050405020304" pitchFamily="18" charset="0"/>
                <a:ea typeface="Calibri" panose="020F0502020204030204" pitchFamily="34" charset="0"/>
                <a:cs typeface="Times New Roman" panose="02020603050405020304" pitchFamily="18" charset="0"/>
              </a:rPr>
              <a:t>Level 1 (Decomposition Diagram):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Breaks the system into major sub-processes (e.g., Movie Rating Collection, Recommendation Engine).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Shows data flow between processes and data stores.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arabicPeriod"/>
              <a:tabLst>
                <a:tab pos="457200" algn="l"/>
              </a:tabLst>
            </a:pPr>
            <a:r>
              <a:rPr lang="en-IN" sz="800" b="1" dirty="0">
                <a:effectLst/>
                <a:latin typeface="Times New Roman" panose="02020603050405020304" pitchFamily="18" charset="0"/>
                <a:ea typeface="Calibri" panose="020F0502020204030204" pitchFamily="34" charset="0"/>
                <a:cs typeface="Times New Roman" panose="02020603050405020304" pitchFamily="18" charset="0"/>
              </a:rPr>
              <a:t>Level 2 (Detailed Diagram):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Further breakdown of processes from Level 1 into smaller sub-processes.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1000"/>
              </a:spcAft>
              <a:buSzPts val="1000"/>
              <a:buFont typeface="Courier New" panose="02070309020205020404" pitchFamily="49" charset="0"/>
              <a:buChar char="o"/>
              <a:tabLst>
                <a:tab pos="914400" algn="l"/>
              </a:tabLs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Shows more detailed data flows within each process.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sz="800" dirty="0">
                <a:effectLst/>
                <a:latin typeface="Times New Roman" panose="02020603050405020304" pitchFamily="18" charset="0"/>
                <a:ea typeface="Calibri" panose="020F0502020204030204" pitchFamily="34" charset="0"/>
                <a:cs typeface="Times New Roman" panose="02020603050405020304" pitchFamily="18" charset="0"/>
              </a:rPr>
              <a:t>Each level provides increasing detail of how data moves and is processed within the system.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800" dirty="0"/>
          </a:p>
        </p:txBody>
      </p:sp>
      <p:sp>
        <p:nvSpPr>
          <p:cNvPr id="2" name="Rectangle 1">
            <a:extLst>
              <a:ext uri="{FF2B5EF4-FFF2-40B4-BE49-F238E27FC236}">
                <a16:creationId xmlns:a16="http://schemas.microsoft.com/office/drawing/2014/main" id="{199B4C72-46C2-A596-D9E7-2A785F31F257}"/>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7" name="Picture 6">
            <a:extLst>
              <a:ext uri="{FF2B5EF4-FFF2-40B4-BE49-F238E27FC236}">
                <a16:creationId xmlns:a16="http://schemas.microsoft.com/office/drawing/2014/main" id="{28EC8B6B-FAB6-3E98-C1A0-898166D9B2C1}"/>
              </a:ext>
            </a:extLst>
          </p:cNvPr>
          <p:cNvPicPr>
            <a:picLocks noChangeAspect="1"/>
          </p:cNvPicPr>
          <p:nvPr/>
        </p:nvPicPr>
        <p:blipFill>
          <a:blip r:embed="rId2"/>
          <a:stretch>
            <a:fillRect/>
          </a:stretch>
        </p:blipFill>
        <p:spPr>
          <a:xfrm>
            <a:off x="4651512" y="881062"/>
            <a:ext cx="4282937" cy="3381375"/>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 : </a:t>
            </a:r>
            <a:r>
              <a:rPr lang="en-US" sz="2400" b="1" dirty="0">
                <a:solidFill>
                  <a:srgbClr val="002060"/>
                </a:solidFill>
                <a:latin typeface="Arial" panose="020B0604020202020204" pitchFamily="34" charset="0"/>
                <a:cs typeface="Arial" panose="020B0604020202020204" pitchFamily="34" charset="0"/>
                <a:hlinkClick r:id="rId2"/>
              </a:rPr>
              <a:t>Click Here </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B1DD944-D30B-14F5-0544-7039435F5DE2}"/>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5" name="Picture 4">
            <a:extLst>
              <a:ext uri="{FF2B5EF4-FFF2-40B4-BE49-F238E27FC236}">
                <a16:creationId xmlns:a16="http://schemas.microsoft.com/office/drawing/2014/main" id="{279281FE-0384-4534-10F0-10F3530CC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11250"/>
            <a:ext cx="3288750" cy="3200400"/>
          </a:xfrm>
          <a:prstGeom prst="rect">
            <a:avLst/>
          </a:prstGeom>
        </p:spPr>
      </p:pic>
      <p:pic>
        <p:nvPicPr>
          <p:cNvPr id="7" name="Picture 6">
            <a:extLst>
              <a:ext uri="{FF2B5EF4-FFF2-40B4-BE49-F238E27FC236}">
                <a16:creationId xmlns:a16="http://schemas.microsoft.com/office/drawing/2014/main" id="{E12F66EC-D595-83B5-F9D0-D3F8C0555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450" y="933450"/>
            <a:ext cx="5231850" cy="3276600"/>
          </a:xfrm>
          <a:prstGeom prst="rect">
            <a:avLst/>
          </a:prstGeom>
        </p:spPr>
      </p:pic>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274923" y="38389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388DD01-614B-D3A5-EE7A-FB82A998AE28}"/>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pic>
        <p:nvPicPr>
          <p:cNvPr id="6" name="Online Media 5" title="Movie recommendation system using ML">
            <a:hlinkClick r:id="" action="ppaction://media"/>
            <a:extLst>
              <a:ext uri="{FF2B5EF4-FFF2-40B4-BE49-F238E27FC236}">
                <a16:creationId xmlns:a16="http://schemas.microsoft.com/office/drawing/2014/main" id="{45796283-B87F-D025-CA61-A3D9CE1A9081}"/>
              </a:ext>
            </a:extLst>
          </p:cNvPr>
          <p:cNvPicPr>
            <a:picLocks noRot="1" noChangeAspect="1"/>
          </p:cNvPicPr>
          <p:nvPr>
            <a:videoFile r:link="rId1"/>
          </p:nvPr>
        </p:nvPicPr>
        <p:blipFill>
          <a:blip r:embed="rId3"/>
          <a:stretch>
            <a:fillRect/>
          </a:stretch>
        </p:blipFill>
        <p:spPr>
          <a:xfrm>
            <a:off x="723900" y="922287"/>
            <a:ext cx="7645400" cy="3753437"/>
          </a:xfrm>
          <a:prstGeom prst="rect">
            <a:avLst/>
          </a:prstGeom>
        </p:spPr>
      </p:pic>
    </p:spTree>
    <p:extLst>
      <p:ext uri="{BB962C8B-B14F-4D97-AF65-F5344CB8AC3E}">
        <p14:creationId xmlns:p14="http://schemas.microsoft.com/office/powerpoint/2010/main" val="3124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763D39D-478E-4E87-40A0-7C2B0069BB94}"/>
              </a:ext>
            </a:extLst>
          </p:cNvPr>
          <p:cNvSpPr txBox="1"/>
          <p:nvPr/>
        </p:nvSpPr>
        <p:spPr>
          <a:xfrm>
            <a:off x="430696" y="1086678"/>
            <a:ext cx="6092024" cy="3108543"/>
          </a:xfrm>
          <a:prstGeom prst="rect">
            <a:avLst/>
          </a:prstGeom>
          <a:noFill/>
        </p:spPr>
        <p:txBody>
          <a:bodyPr wrap="square" rtlCol="0">
            <a:spAutoFit/>
          </a:bodyPr>
          <a:lstStyle/>
          <a:p>
            <a:pPr algn="just"/>
            <a:r>
              <a:rPr lang="en-US" dirty="0"/>
              <a:t>The </a:t>
            </a:r>
            <a:r>
              <a:rPr lang="en-US" b="1" dirty="0"/>
              <a:t>Movie Recommendation System</a:t>
            </a:r>
            <a:r>
              <a:rPr lang="en-US" dirty="0"/>
              <a:t> project successfully integrates a machine learning model with a web interface for real-time movie suggestions. By using </a:t>
            </a:r>
            <a:r>
              <a:rPr lang="en-US" b="1" dirty="0"/>
              <a:t>Collaborative Filtering</a:t>
            </a:r>
            <a:r>
              <a:rPr lang="en-US" dirty="0"/>
              <a:t> and </a:t>
            </a:r>
            <a:r>
              <a:rPr lang="en-US" b="1" dirty="0"/>
              <a:t>Content-Based Filtering</a:t>
            </a:r>
            <a:r>
              <a:rPr lang="en-US" dirty="0"/>
              <a:t> algorithms, the model accurately recommends movies based on user preferences, viewing history, and ratings.</a:t>
            </a:r>
          </a:p>
          <a:p>
            <a:pPr algn="just"/>
            <a:r>
              <a:rPr lang="en-US" b="1" dirty="0"/>
              <a:t>Key Achievements:</a:t>
            </a:r>
          </a:p>
          <a:p>
            <a:pPr algn="just">
              <a:buFont typeface="Arial" panose="020B0604020202020204" pitchFamily="34" charset="0"/>
              <a:buChar char="•"/>
            </a:pPr>
            <a:r>
              <a:rPr lang="en-US" dirty="0"/>
              <a:t>Developed an intuitive web interface using </a:t>
            </a:r>
            <a:r>
              <a:rPr lang="en-US" b="1" dirty="0" err="1"/>
              <a:t>Streamlit</a:t>
            </a:r>
            <a:r>
              <a:rPr lang="en-US" dirty="0"/>
              <a:t> for easy user input and interaction.</a:t>
            </a:r>
          </a:p>
          <a:p>
            <a:pPr algn="just">
              <a:buFont typeface="Arial" panose="020B0604020202020204" pitchFamily="34" charset="0"/>
              <a:buChar char="•"/>
            </a:pPr>
            <a:r>
              <a:rPr lang="en-US" dirty="0"/>
              <a:t>Implemented </a:t>
            </a:r>
            <a:r>
              <a:rPr lang="en-US" b="1" dirty="0"/>
              <a:t>Collaborative Filtering</a:t>
            </a:r>
            <a:r>
              <a:rPr lang="en-US" dirty="0"/>
              <a:t> and </a:t>
            </a:r>
            <a:r>
              <a:rPr lang="en-US" b="1" dirty="0"/>
              <a:t>Content-Based Filtering</a:t>
            </a:r>
            <a:r>
              <a:rPr lang="en-US" dirty="0"/>
              <a:t> to generate personalized movie recommendations.</a:t>
            </a:r>
          </a:p>
          <a:p>
            <a:pPr algn="just">
              <a:buFont typeface="Arial" panose="020B0604020202020204" pitchFamily="34" charset="0"/>
              <a:buChar char="•"/>
            </a:pPr>
            <a:r>
              <a:rPr lang="en-US" dirty="0"/>
              <a:t>Deployed the recommendation model for real-time movie suggestions on a live website, enhancing user experience by providing tailored movie recommendations.</a:t>
            </a:r>
          </a:p>
          <a:p>
            <a:pPr algn="just"/>
            <a:endParaRPr lang="en-IN" dirty="0"/>
          </a:p>
        </p:txBody>
      </p:sp>
      <p:sp>
        <p:nvSpPr>
          <p:cNvPr id="4" name="Rectangle 3">
            <a:extLst>
              <a:ext uri="{FF2B5EF4-FFF2-40B4-BE49-F238E27FC236}">
                <a16:creationId xmlns:a16="http://schemas.microsoft.com/office/drawing/2014/main" id="{8E2A9383-C52A-CE86-7088-402E653BF9D0}"/>
              </a:ext>
            </a:extLst>
          </p:cNvPr>
          <p:cNvSpPr/>
          <p:nvPr/>
        </p:nvSpPr>
        <p:spPr>
          <a:xfrm>
            <a:off x="32366" y="-84530"/>
            <a:ext cx="3282334" cy="461665"/>
          </a:xfrm>
          <a:prstGeom prst="rect">
            <a:avLst/>
          </a:prstGeom>
          <a:solidFill>
            <a:srgbClr val="223366"/>
          </a:solidFill>
        </p:spPr>
        <p:style>
          <a:lnRef idx="2">
            <a:schemeClr val="dk1"/>
          </a:lnRef>
          <a:fillRef idx="1">
            <a:schemeClr val="lt1"/>
          </a:fillRef>
          <a:effectRef idx="0">
            <a:schemeClr val="dk1"/>
          </a:effectRef>
          <a:fontRef idx="minor">
            <a:schemeClr val="dk1"/>
          </a:fontRef>
        </p:style>
        <p:txBody>
          <a:bodyPr rtlCol="0" anchor="ctr"/>
          <a:lstStyle/>
          <a:p>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Movie Recommendation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222</TotalTime>
  <Words>929</Words>
  <Application>Microsoft Office PowerPoint</Application>
  <PresentationFormat>On-screen Show (16:9)</PresentationFormat>
  <Paragraphs>83</Paragraphs>
  <Slides>11</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Times New Roman</vt:lpstr>
      <vt:lpstr>Simple Light</vt:lpstr>
      <vt:lpstr>PowerPoint Presentation</vt:lpstr>
      <vt:lpstr>PowerPoint Presentation</vt:lpstr>
      <vt:lpstr>Abstract :  Movie Recommendation System Using Machine Learning   With the vast number of movies available across various platforms, users often find it challenging to discover content that aligns with their tastes and preferences. This project, titled Movie Recommendation System, aims to develop a machine learning-based system that provides personalized movie suggestions based on user preferences, viewing history, and ratings. The primary objective of this project is to design an efficient and accurate recommendation model to enhance user experience by suggesting movies they are likely to enjoy. The methodology includes preprocessing the movie dataset, feature selection, and training multiple machine learning algorithms, such as Collaborative Filtering, Content-Based Filtering, and Hybrid Models. The system analyzes factors like genre, director, actors, and user ratings to generate personalized recommendations, ultimately helping users discover new movies while saving time in their search for content. </vt:lpstr>
      <vt:lpstr>Problem Statement  </vt:lpstr>
      <vt:lpstr>Proposed Solution</vt:lpstr>
      <vt:lpstr>System Architecture</vt:lpstr>
      <vt:lpstr>Live Demo of Project : Click Here </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Hyma Peddimudi</cp:lastModifiedBy>
  <cp:revision>17</cp:revision>
  <dcterms:modified xsi:type="dcterms:W3CDTF">2025-01-17T13:25:18Z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