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embeddedFontLst>
    <p:embeddedFont>
      <p:font typeface="Century Gothic" panose="020B0502020202020204" pitchFamily="3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N1Hb7EqvUxtib8ah4+IjVszNK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10255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437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1" name="Google Shape;34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90044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0" name="Google Shape;35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10512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465737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9" name="Google Shape;36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295304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9" name="Google Shape;37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797514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8" name="Google Shape;38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796108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7" name="Google Shape;39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782571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6" name="Google Shape;40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764236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5" name="Google Shape;415;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619410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5" name="Google Shape;425;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49681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6531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4" name="Google Shape;434;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1873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3" name="Google Shape;44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857291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12201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4224313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1" name="Google Shape;47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354487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1" name="Google Shape;48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841449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1" name="Google Shape;49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380129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1" name="Google Shape;501;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175957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0" name="Google Shape;510;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3998080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9" name="Google Shape;519;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44804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1357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9" name="Google Shape;529;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841810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8" name="Google Shape;538;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300165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7" name="Google Shape;547;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4197797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6" name="Google Shape;556;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902247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6" name="Google Shape;566;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363900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4" name="Google Shape;57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5" name="Google Shape;57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846442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36952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3" name="Google Shape;29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427438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22513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940872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1" name="Google Shape;321;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92167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4697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39"/>
          <p:cNvGrpSpPr/>
          <p:nvPr/>
        </p:nvGrpSpPr>
        <p:grpSpPr>
          <a:xfrm>
            <a:off x="-644959" y="0"/>
            <a:ext cx="10458653" cy="7117071"/>
            <a:chOff x="-644959" y="0"/>
            <a:chExt cx="10458653" cy="7117071"/>
          </a:xfrm>
        </p:grpSpPr>
        <p:grpSp>
          <p:nvGrpSpPr>
            <p:cNvPr id="59" name="Google Shape;59;p39"/>
            <p:cNvGrpSpPr/>
            <p:nvPr/>
          </p:nvGrpSpPr>
          <p:grpSpPr>
            <a:xfrm>
              <a:off x="0" y="0"/>
              <a:ext cx="9144000" cy="6858000"/>
              <a:chOff x="0" y="0"/>
              <a:chExt cx="9144000" cy="6858000"/>
            </a:xfrm>
          </p:grpSpPr>
          <p:grpSp>
            <p:nvGrpSpPr>
              <p:cNvPr id="60" name="Google Shape;60;p39"/>
              <p:cNvGrpSpPr/>
              <p:nvPr/>
            </p:nvGrpSpPr>
            <p:grpSpPr>
              <a:xfrm>
                <a:off x="0" y="0"/>
                <a:ext cx="2514600" cy="6858000"/>
                <a:chOff x="0" y="0"/>
                <a:chExt cx="2514600" cy="6858000"/>
              </a:xfrm>
            </p:grpSpPr>
            <p:sp>
              <p:nvSpPr>
                <p:cNvPr id="61" name="Google Shape;61;p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39"/>
              <p:cNvGrpSpPr/>
              <p:nvPr/>
            </p:nvGrpSpPr>
            <p:grpSpPr>
              <a:xfrm>
                <a:off x="422910" y="0"/>
                <a:ext cx="2514600" cy="6858000"/>
                <a:chOff x="0" y="0"/>
                <a:chExt cx="2514600" cy="6858000"/>
              </a:xfrm>
            </p:grpSpPr>
            <p:sp>
              <p:nvSpPr>
                <p:cNvPr id="65" name="Google Shape;65;p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39"/>
              <p:cNvGrpSpPr/>
              <p:nvPr/>
            </p:nvGrpSpPr>
            <p:grpSpPr>
              <a:xfrm rot="10800000">
                <a:off x="6629400" y="0"/>
                <a:ext cx="2514600" cy="6858000"/>
                <a:chOff x="0" y="0"/>
                <a:chExt cx="2514600" cy="6858000"/>
              </a:xfrm>
            </p:grpSpPr>
            <p:sp>
              <p:nvSpPr>
                <p:cNvPr id="69" name="Google Shape;69;p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3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3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3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3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3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3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3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3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3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3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3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39"/>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39"/>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9"/>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39"/>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39"/>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9"/>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4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48"/>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4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4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49"/>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49"/>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4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4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4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0"/>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4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42"/>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42"/>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4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3"/>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43"/>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43"/>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43"/>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4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44"/>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4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46"/>
          <p:cNvGrpSpPr/>
          <p:nvPr/>
        </p:nvGrpSpPr>
        <p:grpSpPr>
          <a:xfrm>
            <a:off x="-644959" y="0"/>
            <a:ext cx="10458653" cy="7117071"/>
            <a:chOff x="-644959" y="0"/>
            <a:chExt cx="10458653" cy="7117071"/>
          </a:xfrm>
        </p:grpSpPr>
        <p:grpSp>
          <p:nvGrpSpPr>
            <p:cNvPr id="145" name="Google Shape;145;p46"/>
            <p:cNvGrpSpPr/>
            <p:nvPr/>
          </p:nvGrpSpPr>
          <p:grpSpPr>
            <a:xfrm>
              <a:off x="0" y="0"/>
              <a:ext cx="9144000" cy="6858000"/>
              <a:chOff x="0" y="0"/>
              <a:chExt cx="9144000" cy="6858000"/>
            </a:xfrm>
          </p:grpSpPr>
          <p:grpSp>
            <p:nvGrpSpPr>
              <p:cNvPr id="146" name="Google Shape;146;p46"/>
              <p:cNvGrpSpPr/>
              <p:nvPr/>
            </p:nvGrpSpPr>
            <p:grpSpPr>
              <a:xfrm>
                <a:off x="0" y="0"/>
                <a:ext cx="2514600" cy="6858000"/>
                <a:chOff x="0" y="0"/>
                <a:chExt cx="2514600" cy="6858000"/>
              </a:xfrm>
            </p:grpSpPr>
            <p:sp>
              <p:nvSpPr>
                <p:cNvPr id="147" name="Google Shape;147;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46"/>
              <p:cNvGrpSpPr/>
              <p:nvPr/>
            </p:nvGrpSpPr>
            <p:grpSpPr>
              <a:xfrm>
                <a:off x="422910" y="0"/>
                <a:ext cx="2514600" cy="6858000"/>
                <a:chOff x="0" y="0"/>
                <a:chExt cx="2514600" cy="6858000"/>
              </a:xfrm>
            </p:grpSpPr>
            <p:sp>
              <p:nvSpPr>
                <p:cNvPr id="151" name="Google Shape;151;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46"/>
              <p:cNvGrpSpPr/>
              <p:nvPr/>
            </p:nvGrpSpPr>
            <p:grpSpPr>
              <a:xfrm rot="10800000">
                <a:off x="6629400" y="0"/>
                <a:ext cx="2514600" cy="6858000"/>
                <a:chOff x="0" y="0"/>
                <a:chExt cx="2514600" cy="6858000"/>
              </a:xfrm>
            </p:grpSpPr>
            <p:sp>
              <p:nvSpPr>
                <p:cNvPr id="155" name="Google Shape;155;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4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4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4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4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4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4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4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4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4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4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4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4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4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4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4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4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4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4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4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4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4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4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4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4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4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46"/>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4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4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46"/>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46"/>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4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46"/>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6"/>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6"/>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47"/>
          <p:cNvGrpSpPr/>
          <p:nvPr/>
        </p:nvGrpSpPr>
        <p:grpSpPr>
          <a:xfrm>
            <a:off x="-644959" y="0"/>
            <a:ext cx="10458653" cy="7117071"/>
            <a:chOff x="-644959" y="0"/>
            <a:chExt cx="10458653" cy="7117071"/>
          </a:xfrm>
        </p:grpSpPr>
        <p:grpSp>
          <p:nvGrpSpPr>
            <p:cNvPr id="195" name="Google Shape;195;p47"/>
            <p:cNvGrpSpPr/>
            <p:nvPr/>
          </p:nvGrpSpPr>
          <p:grpSpPr>
            <a:xfrm>
              <a:off x="0" y="0"/>
              <a:ext cx="9144000" cy="6858000"/>
              <a:chOff x="0" y="0"/>
              <a:chExt cx="9144000" cy="6858000"/>
            </a:xfrm>
          </p:grpSpPr>
          <p:grpSp>
            <p:nvGrpSpPr>
              <p:cNvPr id="196" name="Google Shape;196;p47"/>
              <p:cNvGrpSpPr/>
              <p:nvPr/>
            </p:nvGrpSpPr>
            <p:grpSpPr>
              <a:xfrm>
                <a:off x="0" y="0"/>
                <a:ext cx="2514600" cy="6858000"/>
                <a:chOff x="0" y="0"/>
                <a:chExt cx="2514600" cy="6858000"/>
              </a:xfrm>
            </p:grpSpPr>
            <p:sp>
              <p:nvSpPr>
                <p:cNvPr id="197" name="Google Shape;197;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47"/>
              <p:cNvGrpSpPr/>
              <p:nvPr/>
            </p:nvGrpSpPr>
            <p:grpSpPr>
              <a:xfrm>
                <a:off x="422910" y="0"/>
                <a:ext cx="2514600" cy="6858000"/>
                <a:chOff x="0" y="0"/>
                <a:chExt cx="2514600" cy="6858000"/>
              </a:xfrm>
            </p:grpSpPr>
            <p:sp>
              <p:nvSpPr>
                <p:cNvPr id="201" name="Google Shape;201;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47"/>
              <p:cNvGrpSpPr/>
              <p:nvPr/>
            </p:nvGrpSpPr>
            <p:grpSpPr>
              <a:xfrm rot="10800000">
                <a:off x="6629400" y="0"/>
                <a:ext cx="2514600" cy="6858000"/>
                <a:chOff x="0" y="0"/>
                <a:chExt cx="2514600" cy="6858000"/>
              </a:xfrm>
            </p:grpSpPr>
            <p:sp>
              <p:nvSpPr>
                <p:cNvPr id="205" name="Google Shape;205;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47"/>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47"/>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47"/>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4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4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4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4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4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47"/>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4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47"/>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47"/>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47"/>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4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4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47"/>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4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4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47"/>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4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47"/>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4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47"/>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4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4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47"/>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47"/>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47"/>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4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47"/>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47"/>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47"/>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4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47"/>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38"/>
          <p:cNvGrpSpPr/>
          <p:nvPr/>
        </p:nvGrpSpPr>
        <p:grpSpPr>
          <a:xfrm>
            <a:off x="-567355" y="0"/>
            <a:ext cx="10458653" cy="7117071"/>
            <a:chOff x="-644959" y="0"/>
            <a:chExt cx="10458653" cy="7117071"/>
          </a:xfrm>
        </p:grpSpPr>
        <p:grpSp>
          <p:nvGrpSpPr>
            <p:cNvPr id="11" name="Google Shape;11;p38"/>
            <p:cNvGrpSpPr/>
            <p:nvPr/>
          </p:nvGrpSpPr>
          <p:grpSpPr>
            <a:xfrm>
              <a:off x="0" y="0"/>
              <a:ext cx="9144000" cy="6858000"/>
              <a:chOff x="0" y="0"/>
              <a:chExt cx="9144000" cy="6858000"/>
            </a:xfrm>
          </p:grpSpPr>
          <p:grpSp>
            <p:nvGrpSpPr>
              <p:cNvPr id="12" name="Google Shape;12;p38"/>
              <p:cNvGrpSpPr/>
              <p:nvPr/>
            </p:nvGrpSpPr>
            <p:grpSpPr>
              <a:xfrm>
                <a:off x="0" y="0"/>
                <a:ext cx="2514600" cy="6858000"/>
                <a:chOff x="0" y="0"/>
                <a:chExt cx="2514600" cy="6858000"/>
              </a:xfrm>
            </p:grpSpPr>
            <p:sp>
              <p:nvSpPr>
                <p:cNvPr id="13" name="Google Shape;13;p3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3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3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38"/>
              <p:cNvGrpSpPr/>
              <p:nvPr/>
            </p:nvGrpSpPr>
            <p:grpSpPr>
              <a:xfrm>
                <a:off x="422910" y="0"/>
                <a:ext cx="2514600" cy="6858000"/>
                <a:chOff x="0" y="0"/>
                <a:chExt cx="2514600" cy="6858000"/>
              </a:xfrm>
            </p:grpSpPr>
            <p:sp>
              <p:nvSpPr>
                <p:cNvPr id="17" name="Google Shape;17;p3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3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3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38"/>
              <p:cNvGrpSpPr/>
              <p:nvPr/>
            </p:nvGrpSpPr>
            <p:grpSpPr>
              <a:xfrm rot="10800000">
                <a:off x="6629400" y="0"/>
                <a:ext cx="2514600" cy="6858000"/>
                <a:chOff x="0" y="0"/>
                <a:chExt cx="2514600" cy="6858000"/>
              </a:xfrm>
            </p:grpSpPr>
            <p:sp>
              <p:nvSpPr>
                <p:cNvPr id="21" name="Google Shape;21;p3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3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3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38"/>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38"/>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38"/>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38"/>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38"/>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38"/>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38"/>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38"/>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38"/>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38"/>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38"/>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38"/>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38"/>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38"/>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38"/>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38"/>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38"/>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38"/>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38"/>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38"/>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38"/>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38"/>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38"/>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38"/>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38"/>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38"/>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38"/>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38"/>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3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38"/>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dirty="0" smtClean="0"/>
              <a:t>CO</a:t>
            </a:r>
            <a:r>
              <a:rPr lang="en-US" dirty="0" smtClean="0"/>
              <a:t>M2</a:t>
            </a:r>
            <a:r>
              <a:rPr lang="tr-TR" dirty="0" smtClean="0"/>
              <a:t>0</a:t>
            </a:r>
            <a:r>
              <a:rPr lang="en-US" dirty="0" smtClean="0"/>
              <a:t>67</a:t>
            </a:r>
            <a:r>
              <a:rPr lang="tr-TR" smtClean="0"/>
              <a:t>/ COM267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11: Multi-way Search Trees </a:t>
            </a:r>
            <a:endParaRPr/>
          </a:p>
          <a:p>
            <a:pPr marL="0" lvl="0" indent="0" algn="l" rtl="0">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44" name="Google Shape;344;p10"/>
          <p:cNvSpPr txBox="1">
            <a:spLocks noGrp="1"/>
          </p:cNvSpPr>
          <p:nvPr>
            <p:ph type="body" idx="1"/>
          </p:nvPr>
        </p:nvSpPr>
        <p:spPr>
          <a:xfrm>
            <a:off x="685800" y="9906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Inserting a New element in a B Tree </a:t>
            </a:r>
            <a:endParaRPr sz="2220" b="1"/>
          </a:p>
          <a:p>
            <a:pPr marL="342900" lvl="0" indent="-274319" algn="l" rtl="0">
              <a:lnSpc>
                <a:spcPct val="80000"/>
              </a:lnSpc>
              <a:spcBef>
                <a:spcPts val="444"/>
              </a:spcBef>
              <a:spcAft>
                <a:spcPts val="0"/>
              </a:spcAft>
              <a:buSzPts val="1687"/>
              <a:buChar char="🞇"/>
            </a:pPr>
            <a:r>
              <a:rPr lang="en-US" sz="2220" b="1"/>
              <a:t>In a B tree, all insertions are done at the leaf node level. </a:t>
            </a:r>
            <a:endParaRPr sz="2220" b="1"/>
          </a:p>
          <a:p>
            <a:pPr marL="342900" lvl="0" indent="-274319" algn="l" rtl="0">
              <a:lnSpc>
                <a:spcPct val="80000"/>
              </a:lnSpc>
              <a:spcBef>
                <a:spcPts val="444"/>
              </a:spcBef>
              <a:spcAft>
                <a:spcPts val="0"/>
              </a:spcAft>
              <a:buSzPts val="1687"/>
              <a:buChar char="🞇"/>
            </a:pPr>
            <a:r>
              <a:rPr lang="en-US" sz="2220" b="1"/>
              <a:t>A new value is inserted in the B tree using the algorithm given below. </a:t>
            </a:r>
            <a:endParaRPr sz="2220" b="1"/>
          </a:p>
          <a:p>
            <a:pPr marL="640080" lvl="1" indent="-274320" algn="l" rtl="0">
              <a:lnSpc>
                <a:spcPct val="80000"/>
              </a:lnSpc>
              <a:spcBef>
                <a:spcPts val="407"/>
              </a:spcBef>
              <a:spcAft>
                <a:spcPts val="0"/>
              </a:spcAft>
              <a:buSzPts val="1547"/>
              <a:buChar char="🞇"/>
            </a:pPr>
            <a:r>
              <a:rPr lang="en-US" sz="2035" b="1"/>
              <a:t>1. Search the B tree to find the leaf node where the new key value should be inserted. </a:t>
            </a:r>
            <a:endParaRPr sz="2035" b="1"/>
          </a:p>
          <a:p>
            <a:pPr marL="640080" lvl="1" indent="-274320" algn="l" rtl="0">
              <a:lnSpc>
                <a:spcPct val="80000"/>
              </a:lnSpc>
              <a:spcBef>
                <a:spcPts val="407"/>
              </a:spcBef>
              <a:spcAft>
                <a:spcPts val="0"/>
              </a:spcAft>
              <a:buSzPts val="1547"/>
              <a:buChar char="🞇"/>
            </a:pPr>
            <a:r>
              <a:rPr lang="en-US" sz="2035" b="1"/>
              <a:t>2. If the leaf node is not full, that is, it contains less than m–1 key values, then insert the new element in the node keeping the node’s elements ordered. </a:t>
            </a:r>
            <a:endParaRPr sz="2035" b="1"/>
          </a:p>
          <a:p>
            <a:pPr marL="640080" lvl="1" indent="-274320" algn="l" rtl="0">
              <a:lnSpc>
                <a:spcPct val="80000"/>
              </a:lnSpc>
              <a:spcBef>
                <a:spcPts val="407"/>
              </a:spcBef>
              <a:spcAft>
                <a:spcPts val="0"/>
              </a:spcAft>
              <a:buSzPts val="1547"/>
              <a:buChar char="🞇"/>
            </a:pPr>
            <a:r>
              <a:rPr lang="en-US" sz="2035" b="1"/>
              <a:t>3. If the leaf node is full, that is, the leaf node already contains m–1 key values, then </a:t>
            </a:r>
            <a:endParaRPr sz="2035" b="1"/>
          </a:p>
          <a:p>
            <a:pPr marL="914400" lvl="2" indent="-228600" algn="l" rtl="0">
              <a:lnSpc>
                <a:spcPct val="80000"/>
              </a:lnSpc>
              <a:spcBef>
                <a:spcPts val="370"/>
              </a:spcBef>
              <a:spcAft>
                <a:spcPts val="0"/>
              </a:spcAft>
              <a:buSzPts val="1406"/>
              <a:buChar char="🞇"/>
            </a:pPr>
            <a:r>
              <a:rPr lang="en-US" sz="1850" b="1"/>
              <a:t>(a) insert the new value in order into the existing set of keys, </a:t>
            </a:r>
            <a:endParaRPr sz="1850" b="1"/>
          </a:p>
          <a:p>
            <a:pPr marL="914400" lvl="2" indent="-228600" algn="l" rtl="0">
              <a:lnSpc>
                <a:spcPct val="80000"/>
              </a:lnSpc>
              <a:spcBef>
                <a:spcPts val="370"/>
              </a:spcBef>
              <a:spcAft>
                <a:spcPts val="0"/>
              </a:spcAft>
              <a:buSzPts val="1406"/>
              <a:buChar char="🞇"/>
            </a:pPr>
            <a:r>
              <a:rPr lang="en-US" sz="1850" b="1"/>
              <a:t>(b) split the node at its median into two nodes (note that the split nodes are half full), and </a:t>
            </a:r>
            <a:endParaRPr sz="1850" b="1"/>
          </a:p>
          <a:p>
            <a:pPr marL="914400" lvl="2" indent="-228600" algn="l" rtl="0">
              <a:lnSpc>
                <a:spcPct val="80000"/>
              </a:lnSpc>
              <a:spcBef>
                <a:spcPts val="370"/>
              </a:spcBef>
              <a:spcAft>
                <a:spcPts val="0"/>
              </a:spcAft>
              <a:buSzPts val="1406"/>
              <a:buChar char="🞇"/>
            </a:pPr>
            <a:r>
              <a:rPr lang="en-US" sz="1850" b="1"/>
              <a:t>(c) push the median element up to its parent’s node. If the parent’s node is already full, then split the parent node by following the same steps.</a:t>
            </a:r>
            <a:endParaRPr/>
          </a:p>
        </p:txBody>
      </p:sp>
      <p:sp>
        <p:nvSpPr>
          <p:cNvPr id="345" name="Google Shape;345;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6" name="Google Shape;346;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53" name="Google Shape;35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4" name="Google Shape;35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5" name="Google Shape;355;p11"/>
          <p:cNvPicPr preferRelativeResize="0"/>
          <p:nvPr/>
        </p:nvPicPr>
        <p:blipFill rotWithShape="1">
          <a:blip r:embed="rId3">
            <a:alphaModFix/>
          </a:blip>
          <a:srcRect/>
          <a:stretch/>
        </p:blipFill>
        <p:spPr>
          <a:xfrm>
            <a:off x="661987" y="1390650"/>
            <a:ext cx="7820025" cy="407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62" name="Google Shape;362;p12"/>
          <p:cNvSpPr txBox="1">
            <a:spLocks noGrp="1"/>
          </p:cNvSpPr>
          <p:nvPr>
            <p:ph type="body" idx="1"/>
          </p:nvPr>
        </p:nvSpPr>
        <p:spPr>
          <a:xfrm>
            <a:off x="685800" y="990600"/>
            <a:ext cx="7848600" cy="3429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Till now, we have easily inserted 8 and 9 in the tree because the leaf nodes were not full. </a:t>
            </a:r>
            <a:endParaRPr sz="2220" b="1"/>
          </a:p>
          <a:p>
            <a:pPr marL="342900" lvl="0" indent="-274319" algn="l" rtl="0">
              <a:lnSpc>
                <a:spcPct val="80000"/>
              </a:lnSpc>
              <a:spcBef>
                <a:spcPts val="444"/>
              </a:spcBef>
              <a:spcAft>
                <a:spcPts val="0"/>
              </a:spcAft>
              <a:buSzPts val="1687"/>
              <a:buChar char="🞇"/>
            </a:pPr>
            <a:r>
              <a:rPr lang="en-US" sz="2220" b="1"/>
              <a:t>But now, the node in which 39 should be inserted is already full as it contains four values. </a:t>
            </a:r>
            <a:endParaRPr sz="2220" b="1"/>
          </a:p>
          <a:p>
            <a:pPr marL="342900" lvl="0" indent="-274319" algn="l" rtl="0">
              <a:lnSpc>
                <a:spcPct val="80000"/>
              </a:lnSpc>
              <a:spcBef>
                <a:spcPts val="444"/>
              </a:spcBef>
              <a:spcAft>
                <a:spcPts val="0"/>
              </a:spcAft>
              <a:buSzPts val="1687"/>
              <a:buChar char="🞇"/>
            </a:pPr>
            <a:r>
              <a:rPr lang="en-US" sz="2220" b="1"/>
              <a:t>Here we split the nodes to form two separate nodes. </a:t>
            </a:r>
            <a:endParaRPr sz="2220" b="1"/>
          </a:p>
          <a:p>
            <a:pPr marL="342900" lvl="0" indent="-274319" algn="l" rtl="0">
              <a:lnSpc>
                <a:spcPct val="80000"/>
              </a:lnSpc>
              <a:spcBef>
                <a:spcPts val="444"/>
              </a:spcBef>
              <a:spcAft>
                <a:spcPts val="0"/>
              </a:spcAft>
              <a:buSzPts val="1687"/>
              <a:buChar char="🞇"/>
            </a:pPr>
            <a:r>
              <a:rPr lang="en-US" sz="2220" b="1"/>
              <a:t>But before splitting, arrange the key values in order (including the new value). </a:t>
            </a:r>
            <a:endParaRPr sz="2220" b="1"/>
          </a:p>
          <a:p>
            <a:pPr marL="342900" lvl="0" indent="-274319" algn="l" rtl="0">
              <a:lnSpc>
                <a:spcPct val="80000"/>
              </a:lnSpc>
              <a:spcBef>
                <a:spcPts val="444"/>
              </a:spcBef>
              <a:spcAft>
                <a:spcPts val="0"/>
              </a:spcAft>
              <a:buSzPts val="1687"/>
              <a:buChar char="🞇"/>
            </a:pPr>
            <a:r>
              <a:rPr lang="en-US" sz="2220" b="1"/>
              <a:t>The ordered set of values is given as 21, 27, 36, 39, and 42. </a:t>
            </a:r>
            <a:endParaRPr sz="2220" b="1"/>
          </a:p>
          <a:p>
            <a:pPr marL="342900" lvl="0" indent="-274319" algn="l" rtl="0">
              <a:lnSpc>
                <a:spcPct val="80000"/>
              </a:lnSpc>
              <a:spcBef>
                <a:spcPts val="444"/>
              </a:spcBef>
              <a:spcAft>
                <a:spcPts val="0"/>
              </a:spcAft>
              <a:buSzPts val="1687"/>
              <a:buChar char="🞇"/>
            </a:pPr>
            <a:r>
              <a:rPr lang="en-US" sz="2220" b="1"/>
              <a:t>The median value is 36, so push 36 into its parent’s node and split the leaf nodes.</a:t>
            </a:r>
            <a:endParaRPr/>
          </a:p>
        </p:txBody>
      </p:sp>
      <p:sp>
        <p:nvSpPr>
          <p:cNvPr id="363" name="Google Shape;363;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4" name="Google Shape;364;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65" name="Google Shape;365;p12"/>
          <p:cNvPicPr preferRelativeResize="0"/>
          <p:nvPr/>
        </p:nvPicPr>
        <p:blipFill>
          <a:blip r:embed="rId3">
            <a:alphaModFix/>
          </a:blip>
          <a:stretch>
            <a:fillRect/>
          </a:stretch>
        </p:blipFill>
        <p:spPr>
          <a:xfrm>
            <a:off x="1735725" y="4309625"/>
            <a:ext cx="5121375" cy="195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72" name="Google Shape;372;p13"/>
          <p:cNvSpPr txBox="1">
            <a:spLocks noGrp="1"/>
          </p:cNvSpPr>
          <p:nvPr>
            <p:ph type="body" idx="1"/>
          </p:nvPr>
        </p:nvSpPr>
        <p:spPr>
          <a:xfrm>
            <a:off x="685800" y="990599"/>
            <a:ext cx="7848600" cy="3248025"/>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Now the node in which 4 should be inserted is already full as it contains four key values. </a:t>
            </a:r>
            <a:endParaRPr sz="2040" b="1"/>
          </a:p>
          <a:p>
            <a:pPr marL="342900" lvl="0" indent="-274320" algn="l" rtl="0">
              <a:lnSpc>
                <a:spcPct val="90000"/>
              </a:lnSpc>
              <a:spcBef>
                <a:spcPts val="408"/>
              </a:spcBef>
              <a:spcAft>
                <a:spcPts val="0"/>
              </a:spcAft>
              <a:buSzPts val="1550"/>
              <a:buChar char="🞇"/>
            </a:pPr>
            <a:r>
              <a:rPr lang="en-US" sz="2040" b="1"/>
              <a:t>Here we split the nodes to form two separate nodes. </a:t>
            </a:r>
            <a:endParaRPr sz="2040" b="1"/>
          </a:p>
          <a:p>
            <a:pPr marL="342900" lvl="0" indent="-274320" algn="l" rtl="0">
              <a:lnSpc>
                <a:spcPct val="90000"/>
              </a:lnSpc>
              <a:spcBef>
                <a:spcPts val="408"/>
              </a:spcBef>
              <a:spcAft>
                <a:spcPts val="0"/>
              </a:spcAft>
              <a:buSzPts val="1550"/>
              <a:buChar char="🞇"/>
            </a:pPr>
            <a:r>
              <a:rPr lang="en-US" sz="2040" b="1"/>
              <a:t>But before splitting, we arrange the key values in order (including the new value). </a:t>
            </a:r>
            <a:endParaRPr sz="2040" b="1"/>
          </a:p>
          <a:p>
            <a:pPr marL="342900" lvl="0" indent="-274320" algn="l" rtl="0">
              <a:lnSpc>
                <a:spcPct val="90000"/>
              </a:lnSpc>
              <a:spcBef>
                <a:spcPts val="408"/>
              </a:spcBef>
              <a:spcAft>
                <a:spcPts val="0"/>
              </a:spcAft>
              <a:buSzPts val="1550"/>
              <a:buChar char="🞇"/>
            </a:pPr>
            <a:r>
              <a:rPr lang="en-US" sz="2040" b="1"/>
              <a:t>The ordered set of values is given as 4, 7, 8, 9, and 11. </a:t>
            </a:r>
            <a:endParaRPr sz="2040" b="1"/>
          </a:p>
          <a:p>
            <a:pPr marL="342900" lvl="0" indent="-274320" algn="l" rtl="0">
              <a:lnSpc>
                <a:spcPct val="90000"/>
              </a:lnSpc>
              <a:spcBef>
                <a:spcPts val="408"/>
              </a:spcBef>
              <a:spcAft>
                <a:spcPts val="0"/>
              </a:spcAft>
              <a:buSzPts val="1550"/>
              <a:buChar char="🞇"/>
            </a:pPr>
            <a:r>
              <a:rPr lang="en-US" sz="2040" b="1"/>
              <a:t>The median value is 8, so we push 8 into its parent’s node and split the leaf nodes. </a:t>
            </a:r>
            <a:endParaRPr sz="2040" b="1"/>
          </a:p>
          <a:p>
            <a:pPr marL="342900" lvl="0" indent="-274320" algn="l" rtl="0">
              <a:lnSpc>
                <a:spcPct val="90000"/>
              </a:lnSpc>
              <a:spcBef>
                <a:spcPts val="408"/>
              </a:spcBef>
              <a:spcAft>
                <a:spcPts val="0"/>
              </a:spcAft>
              <a:buSzPts val="1550"/>
              <a:buChar char="🞇"/>
            </a:pPr>
            <a:r>
              <a:rPr lang="en-US" sz="2040" b="1"/>
              <a:t>But again, we see that the parent’s node is already full, so we split the parent node using the same procedure.</a:t>
            </a:r>
            <a:endParaRPr/>
          </a:p>
        </p:txBody>
      </p:sp>
      <p:sp>
        <p:nvSpPr>
          <p:cNvPr id="373" name="Google Shape;373;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4" name="Google Shape;374;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5" name="Google Shape;375;p13"/>
          <p:cNvPicPr preferRelativeResize="0"/>
          <p:nvPr/>
        </p:nvPicPr>
        <p:blipFill>
          <a:blip r:embed="rId3">
            <a:alphaModFix/>
          </a:blip>
          <a:stretch>
            <a:fillRect/>
          </a:stretch>
        </p:blipFill>
        <p:spPr>
          <a:xfrm>
            <a:off x="1778800" y="4147074"/>
            <a:ext cx="4876800" cy="21250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82" name="Google Shape;382;p14"/>
          <p:cNvSpPr txBox="1">
            <a:spLocks noGrp="1"/>
          </p:cNvSpPr>
          <p:nvPr>
            <p:ph type="body" idx="1"/>
          </p:nvPr>
        </p:nvSpPr>
        <p:spPr>
          <a:xfrm>
            <a:off x="685800" y="762000"/>
            <a:ext cx="7848600" cy="5486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Like insertion, deletion is also done from the leaf nodes.</a:t>
            </a:r>
            <a:endParaRPr sz="2040" b="1"/>
          </a:p>
          <a:p>
            <a:pPr marL="342900" lvl="0" indent="-274320" algn="l" rtl="0">
              <a:lnSpc>
                <a:spcPct val="80000"/>
              </a:lnSpc>
              <a:spcBef>
                <a:spcPts val="408"/>
              </a:spcBef>
              <a:spcAft>
                <a:spcPts val="0"/>
              </a:spcAft>
              <a:buSzPts val="1550"/>
              <a:buChar char="🞇"/>
            </a:pPr>
            <a:r>
              <a:rPr lang="en-US" sz="2040" b="1"/>
              <a:t>There are two cases of deletion. In the first case, a leaf node has to be deleted. </a:t>
            </a:r>
            <a:endParaRPr sz="2040" b="1"/>
          </a:p>
          <a:p>
            <a:pPr marL="342900" lvl="0" indent="-274320" algn="l" rtl="0">
              <a:lnSpc>
                <a:spcPct val="80000"/>
              </a:lnSpc>
              <a:spcBef>
                <a:spcPts val="408"/>
              </a:spcBef>
              <a:spcAft>
                <a:spcPts val="0"/>
              </a:spcAft>
              <a:buSzPts val="1550"/>
              <a:buChar char="🞇"/>
            </a:pPr>
            <a:r>
              <a:rPr lang="en-US" sz="2040" b="1"/>
              <a:t>In the second case, an internal node has to be deleted. Let us first see the steps involved in deleting a leaf node. </a:t>
            </a:r>
            <a:endParaRPr sz="2040" b="1"/>
          </a:p>
          <a:p>
            <a:pPr marL="342900" lvl="0" indent="-274320" algn="l" rtl="0">
              <a:lnSpc>
                <a:spcPct val="80000"/>
              </a:lnSpc>
              <a:spcBef>
                <a:spcPts val="408"/>
              </a:spcBef>
              <a:spcAft>
                <a:spcPts val="0"/>
              </a:spcAft>
              <a:buSzPts val="1550"/>
              <a:buChar char="🞇"/>
            </a:pPr>
            <a:r>
              <a:rPr lang="en-US" sz="2040" b="1"/>
              <a:t>1. Locate the leaf node which has to be deleted. </a:t>
            </a:r>
            <a:endParaRPr sz="2040" b="1"/>
          </a:p>
          <a:p>
            <a:pPr marL="342900" lvl="0" indent="-274320" algn="l" rtl="0">
              <a:lnSpc>
                <a:spcPct val="80000"/>
              </a:lnSpc>
              <a:spcBef>
                <a:spcPts val="408"/>
              </a:spcBef>
              <a:spcAft>
                <a:spcPts val="0"/>
              </a:spcAft>
              <a:buSzPts val="1550"/>
              <a:buChar char="🞇"/>
            </a:pPr>
            <a:r>
              <a:rPr lang="en-US" sz="2040" b="1"/>
              <a:t>2. If the leaf node contains more than the minimum number of key values (more than m/2 elements), then delete the value. </a:t>
            </a:r>
            <a:endParaRPr sz="2040" b="1"/>
          </a:p>
          <a:p>
            <a:pPr marL="342900" lvl="0" indent="-274320" algn="l" rtl="0">
              <a:lnSpc>
                <a:spcPct val="80000"/>
              </a:lnSpc>
              <a:spcBef>
                <a:spcPts val="408"/>
              </a:spcBef>
              <a:spcAft>
                <a:spcPts val="0"/>
              </a:spcAft>
              <a:buSzPts val="1550"/>
              <a:buChar char="🞇"/>
            </a:pPr>
            <a:r>
              <a:rPr lang="en-US" sz="2040" b="1"/>
              <a:t>3. Else if the leaf node does not contain m/2 elements, then fill the node by taking an element either from the left or from the right sibling. </a:t>
            </a:r>
            <a:endParaRPr sz="2040" b="1"/>
          </a:p>
          <a:p>
            <a:pPr marL="640080" lvl="1" indent="-274320" algn="l" rtl="0">
              <a:lnSpc>
                <a:spcPct val="80000"/>
              </a:lnSpc>
              <a:spcBef>
                <a:spcPts val="374"/>
              </a:spcBef>
              <a:spcAft>
                <a:spcPts val="0"/>
              </a:spcAft>
              <a:buSzPts val="1421"/>
              <a:buChar char="🞇"/>
            </a:pPr>
            <a:r>
              <a:rPr lang="en-US" sz="1870" b="1"/>
              <a:t>(a) If the left sibling has more than the minimum number of key values, push its largest key into its parent’s node and pull down the intervening element from the parent node to the leaf node where the key is deleted. </a:t>
            </a:r>
            <a:endParaRPr sz="1870" b="1"/>
          </a:p>
          <a:p>
            <a:pPr marL="640080" lvl="1" indent="-274320" algn="l" rtl="0">
              <a:lnSpc>
                <a:spcPct val="80000"/>
              </a:lnSpc>
              <a:spcBef>
                <a:spcPts val="374"/>
              </a:spcBef>
              <a:spcAft>
                <a:spcPts val="0"/>
              </a:spcAft>
              <a:buSzPts val="1421"/>
              <a:buChar char="🞇"/>
            </a:pPr>
            <a:r>
              <a:rPr lang="en-US" sz="1870" b="1"/>
              <a:t>(b) Else, if the right sibling has more than the minimum number of key values, push its smallest key into its parent node and pull down the intervening element from the parent node to the leaf node where the key is deleted.</a:t>
            </a:r>
            <a:endParaRPr/>
          </a:p>
        </p:txBody>
      </p:sp>
      <p:sp>
        <p:nvSpPr>
          <p:cNvPr id="383" name="Google Shape;383;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4" name="Google Shape;384;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91" name="Google Shape;391;p15"/>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rmAutofit/>
          </a:bodyPr>
          <a:lstStyle/>
          <a:p>
            <a:pPr marL="342900" lvl="0" indent="-314452" algn="l" rtl="0">
              <a:lnSpc>
                <a:spcPct val="90000"/>
              </a:lnSpc>
              <a:spcBef>
                <a:spcPts val="0"/>
              </a:spcBef>
              <a:spcAft>
                <a:spcPts val="0"/>
              </a:spcAft>
              <a:buSzPts val="2000"/>
              <a:buChar char="🞇"/>
            </a:pPr>
            <a:r>
              <a:rPr lang="en-US" sz="2000" b="1"/>
              <a:t>4. Else, if both left and right siblings contain only the minimum number of elements, then create a new leaf node by combining the two leaf nodes and the intervening element of the parent node (ensuring that the number of elements does not exceed the maximum number of elements a node can have, that is, m). If pulling the intervening element from the parent node leaves it with less than the minimum number of keys in the node, then propagate the process upwards, thereby reducing the height of the B tree.</a:t>
            </a:r>
            <a:endParaRPr sz="2000" b="1"/>
          </a:p>
          <a:p>
            <a:pPr marL="342900" lvl="0" indent="0" algn="l" rtl="0">
              <a:lnSpc>
                <a:spcPct val="90000"/>
              </a:lnSpc>
              <a:spcBef>
                <a:spcPts val="0"/>
              </a:spcBef>
              <a:spcAft>
                <a:spcPts val="0"/>
              </a:spcAft>
              <a:buNone/>
            </a:pPr>
            <a:endParaRPr sz="2000" b="1"/>
          </a:p>
          <a:p>
            <a:pPr marL="342900" lvl="0" indent="-294182" algn="l" rtl="0">
              <a:lnSpc>
                <a:spcPct val="90000"/>
              </a:lnSpc>
              <a:spcBef>
                <a:spcPts val="444"/>
              </a:spcBef>
              <a:spcAft>
                <a:spcPts val="0"/>
              </a:spcAft>
              <a:buSzPts val="2000"/>
              <a:buChar char="🞇"/>
            </a:pPr>
            <a:r>
              <a:rPr lang="en-US" sz="2000" b="1"/>
              <a:t>To delete an internal node, promote the successor or predecessor of the key to be deleted to occupy the position of the deleted key. </a:t>
            </a:r>
            <a:endParaRPr sz="2000" b="1"/>
          </a:p>
          <a:p>
            <a:pPr marL="342900" lvl="0" indent="-294182" algn="l" rtl="0">
              <a:lnSpc>
                <a:spcPct val="90000"/>
              </a:lnSpc>
              <a:spcBef>
                <a:spcPts val="444"/>
              </a:spcBef>
              <a:spcAft>
                <a:spcPts val="0"/>
              </a:spcAft>
              <a:buSzPts val="2000"/>
              <a:buChar char="🞇"/>
            </a:pPr>
            <a:r>
              <a:rPr lang="en-US" sz="2000" b="1"/>
              <a:t>This predecessor or successor will always be in the leaf node. </a:t>
            </a:r>
            <a:endParaRPr sz="2000" b="1"/>
          </a:p>
          <a:p>
            <a:pPr marL="342900" lvl="0" indent="-294182" algn="l" rtl="0">
              <a:lnSpc>
                <a:spcPct val="90000"/>
              </a:lnSpc>
              <a:spcBef>
                <a:spcPts val="444"/>
              </a:spcBef>
              <a:spcAft>
                <a:spcPts val="0"/>
              </a:spcAft>
              <a:buSzPts val="2000"/>
              <a:buChar char="🞇"/>
            </a:pPr>
            <a:r>
              <a:rPr lang="en-US" sz="2000" b="1"/>
              <a:t>So the processing will be done as if a value from the leaf node has been deleted.</a:t>
            </a:r>
            <a:endParaRPr sz="2000"/>
          </a:p>
          <a:p>
            <a:pPr marL="342900" lvl="0" indent="-167182" algn="l" rtl="0">
              <a:lnSpc>
                <a:spcPct val="90000"/>
              </a:lnSpc>
              <a:spcBef>
                <a:spcPts val="444"/>
              </a:spcBef>
              <a:spcAft>
                <a:spcPts val="0"/>
              </a:spcAft>
              <a:buSzPts val="1687"/>
              <a:buNone/>
            </a:pPr>
            <a:endParaRPr sz="2000" b="1"/>
          </a:p>
        </p:txBody>
      </p:sp>
      <p:sp>
        <p:nvSpPr>
          <p:cNvPr id="392" name="Google Shape;392;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3" name="Google Shape;393;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00" name="Google Shape;400;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1" name="Google Shape;401;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2" name="Google Shape;402;p16"/>
          <p:cNvPicPr preferRelativeResize="0"/>
          <p:nvPr/>
        </p:nvPicPr>
        <p:blipFill>
          <a:blip r:embed="rId3">
            <a:alphaModFix/>
          </a:blip>
          <a:stretch>
            <a:fillRect/>
          </a:stretch>
        </p:blipFill>
        <p:spPr>
          <a:xfrm>
            <a:off x="666400" y="914400"/>
            <a:ext cx="7811199" cy="425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09" name="Google Shape;409;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0" name="Google Shape;410;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1" name="Google Shape;411;p17"/>
          <p:cNvPicPr preferRelativeResize="0"/>
          <p:nvPr/>
        </p:nvPicPr>
        <p:blipFill>
          <a:blip r:embed="rId3">
            <a:alphaModFix/>
          </a:blip>
          <a:stretch>
            <a:fillRect/>
          </a:stretch>
        </p:blipFill>
        <p:spPr>
          <a:xfrm>
            <a:off x="1965625" y="756925"/>
            <a:ext cx="5472194" cy="549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18" name="Google Shape;418;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19" name="Google Shape;419;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0" name="Google Shape;420;p18"/>
          <p:cNvPicPr preferRelativeResize="0"/>
          <p:nvPr/>
        </p:nvPicPr>
        <p:blipFill rotWithShape="1">
          <a:blip r:embed="rId3">
            <a:alphaModFix/>
          </a:blip>
          <a:srcRect/>
          <a:stretch/>
        </p:blipFill>
        <p:spPr>
          <a:xfrm>
            <a:off x="609600" y="1066800"/>
            <a:ext cx="7658100" cy="619125"/>
          </a:xfrm>
          <a:prstGeom prst="rect">
            <a:avLst/>
          </a:prstGeom>
          <a:noFill/>
          <a:ln>
            <a:noFill/>
          </a:ln>
        </p:spPr>
      </p:pic>
      <p:pic>
        <p:nvPicPr>
          <p:cNvPr id="421" name="Google Shape;421;p18"/>
          <p:cNvPicPr preferRelativeResize="0"/>
          <p:nvPr/>
        </p:nvPicPr>
        <p:blipFill rotWithShape="1">
          <a:blip r:embed="rId4">
            <a:alphaModFix/>
          </a:blip>
          <a:srcRect/>
          <a:stretch/>
        </p:blipFill>
        <p:spPr>
          <a:xfrm>
            <a:off x="882084" y="1785937"/>
            <a:ext cx="7534024" cy="443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28" name="Google Shape;428;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29" name="Google Shape;429;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30" name="Google Shape;430;p19"/>
          <p:cNvPicPr preferRelativeResize="0"/>
          <p:nvPr/>
        </p:nvPicPr>
        <p:blipFill rotWithShape="1">
          <a:blip r:embed="rId3">
            <a:alphaModFix/>
          </a:blip>
          <a:srcRect/>
          <a:stretch/>
        </p:blipFill>
        <p:spPr>
          <a:xfrm>
            <a:off x="1295400" y="1048369"/>
            <a:ext cx="6453188" cy="51422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Introduction</a:t>
            </a:r>
            <a:endParaRPr/>
          </a:p>
          <a:p>
            <a:pPr marL="342900" lvl="0" indent="-274319" algn="l" rtl="0">
              <a:spcBef>
                <a:spcPts val="480"/>
              </a:spcBef>
              <a:spcAft>
                <a:spcPts val="0"/>
              </a:spcAft>
              <a:buSzPts val="1824"/>
              <a:buChar char="🞇"/>
            </a:pPr>
            <a:r>
              <a:rPr lang="en-US"/>
              <a:t>B Trees</a:t>
            </a:r>
            <a:endParaRPr/>
          </a:p>
          <a:p>
            <a:pPr marL="342900" lvl="0" indent="-274319" algn="l" rtl="0">
              <a:spcBef>
                <a:spcPts val="480"/>
              </a:spcBef>
              <a:spcAft>
                <a:spcPts val="0"/>
              </a:spcAft>
              <a:buSzPts val="1824"/>
              <a:buChar char="🞇"/>
            </a:pPr>
            <a:r>
              <a:rPr lang="en-US"/>
              <a:t>B+ Trees</a:t>
            </a:r>
            <a:endParaRPr/>
          </a:p>
          <a:p>
            <a:pPr marL="342900" lvl="0" indent="-274319" algn="l" rtl="0">
              <a:spcBef>
                <a:spcPts val="480"/>
              </a:spcBef>
              <a:spcAft>
                <a:spcPts val="0"/>
              </a:spcAft>
              <a:buSzPts val="1824"/>
              <a:buChar char="🞇"/>
            </a:pPr>
            <a:r>
              <a:rPr lang="en-US"/>
              <a:t>2-3 Trees</a:t>
            </a: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37" name="Google Shape;437;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38" name="Google Shape;438;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39" name="Google Shape;439;p20"/>
          <p:cNvPicPr preferRelativeResize="0"/>
          <p:nvPr/>
        </p:nvPicPr>
        <p:blipFill rotWithShape="1">
          <a:blip r:embed="rId3">
            <a:alphaModFix/>
          </a:blip>
          <a:srcRect/>
          <a:stretch/>
        </p:blipFill>
        <p:spPr>
          <a:xfrm>
            <a:off x="585787" y="1952625"/>
            <a:ext cx="7972425" cy="2952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46" name="Google Shape;446;p21"/>
          <p:cNvSpPr txBox="1">
            <a:spLocks noGrp="1"/>
          </p:cNvSpPr>
          <p:nvPr>
            <p:ph type="body" idx="1"/>
          </p:nvPr>
        </p:nvSpPr>
        <p:spPr>
          <a:xfrm>
            <a:off x="685800" y="990600"/>
            <a:ext cx="7848600" cy="5009216"/>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a:t>A B+ tree is a variant of a B tree which stores sorted data in a way that allows for efficient insertion, retrieval, and removal of records, each of which is identified by a key.</a:t>
            </a:r>
            <a:endParaRPr sz="1879" b="1"/>
          </a:p>
          <a:p>
            <a:pPr marL="342900" lvl="0" indent="-287019" algn="l" rtl="0">
              <a:lnSpc>
                <a:spcPct val="80000"/>
              </a:lnSpc>
              <a:spcBef>
                <a:spcPts val="336"/>
              </a:spcBef>
              <a:spcAft>
                <a:spcPts val="0"/>
              </a:spcAft>
              <a:buSzPts val="1476"/>
              <a:buChar char="🞇"/>
            </a:pPr>
            <a:r>
              <a:rPr lang="en-US" sz="1879" b="1"/>
              <a:t>While a B tree can store both keys and records in its interior nodes, a B+ tree, in contrast, stores all the records at the leaf level of the tree; only keys are stored in the interior nodes. </a:t>
            </a:r>
            <a:endParaRPr sz="1879" b="1"/>
          </a:p>
          <a:p>
            <a:pPr marL="342900" lvl="0" indent="-287020" algn="l" rtl="0">
              <a:lnSpc>
                <a:spcPct val="80000"/>
              </a:lnSpc>
              <a:spcBef>
                <a:spcPts val="336"/>
              </a:spcBef>
              <a:spcAft>
                <a:spcPts val="0"/>
              </a:spcAft>
              <a:buSzPts val="1476"/>
              <a:buChar char="🞇"/>
            </a:pPr>
            <a:r>
              <a:rPr lang="en-US" sz="1879" b="1"/>
              <a:t>The leaf nodes of a B+ tree are often linked to one another in a linked list.  </a:t>
            </a:r>
            <a:endParaRPr sz="1879" b="1"/>
          </a:p>
          <a:p>
            <a:pPr marL="342900" lvl="0" indent="-287020" algn="l" rtl="0">
              <a:lnSpc>
                <a:spcPct val="80000"/>
              </a:lnSpc>
              <a:spcBef>
                <a:spcPts val="336"/>
              </a:spcBef>
              <a:spcAft>
                <a:spcPts val="0"/>
              </a:spcAft>
              <a:buSzPts val="1476"/>
              <a:buChar char="🞇"/>
            </a:pPr>
            <a:r>
              <a:rPr lang="en-US" sz="1879" b="1"/>
              <a:t>Typically, B+ trees are used to store large amounts of data that cannot be stored in the main memory. With B+ trees, the secondary storage (magnetic disk) is used to store the leaf nodes of trees and the internal nodes of trees are stored in the main memory. </a:t>
            </a:r>
            <a:endParaRPr sz="1879" b="1"/>
          </a:p>
          <a:p>
            <a:pPr marL="342900" lvl="0" indent="-306832" algn="l" rtl="0">
              <a:lnSpc>
                <a:spcPct val="80000"/>
              </a:lnSpc>
              <a:spcBef>
                <a:spcPts val="336"/>
              </a:spcBef>
              <a:spcAft>
                <a:spcPts val="0"/>
              </a:spcAft>
              <a:buSzPts val="1880"/>
              <a:buChar char="🞇"/>
            </a:pPr>
            <a:r>
              <a:rPr lang="en-US" sz="1879" b="1"/>
              <a:t>Many database systems are implemented using B+ tree structure because of its simplicity. </a:t>
            </a:r>
            <a:endParaRPr sz="1879" b="1"/>
          </a:p>
          <a:p>
            <a:pPr marL="342900" lvl="0" indent="-287020" algn="l" rtl="0">
              <a:lnSpc>
                <a:spcPct val="80000"/>
              </a:lnSpc>
              <a:spcBef>
                <a:spcPts val="336"/>
              </a:spcBef>
              <a:spcAft>
                <a:spcPts val="0"/>
              </a:spcAft>
              <a:buSzPts val="1476"/>
              <a:buChar char="🞇"/>
            </a:pPr>
            <a:r>
              <a:rPr lang="en-US" sz="1879" b="1"/>
              <a:t>B+ trees store data only in the leaf nodes. </a:t>
            </a:r>
            <a:endParaRPr sz="1879" b="1"/>
          </a:p>
          <a:p>
            <a:pPr marL="342900" lvl="0" indent="-287020" algn="l" rtl="0">
              <a:lnSpc>
                <a:spcPct val="80000"/>
              </a:lnSpc>
              <a:spcBef>
                <a:spcPts val="336"/>
              </a:spcBef>
              <a:spcAft>
                <a:spcPts val="0"/>
              </a:spcAft>
              <a:buSzPts val="1476"/>
              <a:buChar char="🞇"/>
            </a:pPr>
            <a:r>
              <a:rPr lang="en-US" sz="1879" b="1"/>
              <a:t>All other nodes (internal nodes) are called index nodes or i-nodes and store index values. </a:t>
            </a:r>
            <a:endParaRPr sz="1879" b="1"/>
          </a:p>
          <a:p>
            <a:pPr marL="342900" lvl="0" indent="-287019" algn="l" rtl="0">
              <a:lnSpc>
                <a:spcPct val="80000"/>
              </a:lnSpc>
              <a:spcBef>
                <a:spcPts val="336"/>
              </a:spcBef>
              <a:spcAft>
                <a:spcPts val="0"/>
              </a:spcAft>
              <a:buSzPts val="1476"/>
              <a:buChar char="🞇"/>
            </a:pPr>
            <a:r>
              <a:rPr lang="en-US" sz="1879" b="1"/>
              <a:t>This allows us to traverse the tree from the root down to the leaf node that stores the desired data item.</a:t>
            </a:r>
            <a:endParaRPr sz="1879" b="1"/>
          </a:p>
        </p:txBody>
      </p:sp>
      <p:sp>
        <p:nvSpPr>
          <p:cNvPr id="447" name="Google Shape;447;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48" name="Google Shape;448;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55" name="Google Shape;455;p22"/>
          <p:cNvSpPr txBox="1">
            <a:spLocks noGrp="1"/>
          </p:cNvSpPr>
          <p:nvPr>
            <p:ph type="body" idx="1"/>
          </p:nvPr>
        </p:nvSpPr>
        <p:spPr>
          <a:xfrm>
            <a:off x="724796" y="913598"/>
            <a:ext cx="7848600" cy="3658402"/>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a:t>Figure 11.9 shows a B+ tree of order 3.</a:t>
            </a:r>
            <a:endParaRPr sz="1879" b="1"/>
          </a:p>
          <a:p>
            <a:pPr marL="342900" lvl="0" indent="-287019" algn="l" rtl="0">
              <a:lnSpc>
                <a:spcPct val="80000"/>
              </a:lnSpc>
              <a:spcBef>
                <a:spcPts val="336"/>
              </a:spcBef>
              <a:spcAft>
                <a:spcPts val="0"/>
              </a:spcAft>
              <a:buSzPts val="1476"/>
              <a:buChar char="🞇"/>
            </a:pPr>
            <a:r>
              <a:rPr lang="en-US" sz="1879" b="1"/>
              <a:t>Since all the data appear in the leaf nodes and are ordered, the tree is always balanced and makes searching for data efficient.  </a:t>
            </a:r>
            <a:endParaRPr sz="1879" b="1"/>
          </a:p>
          <a:p>
            <a:pPr marL="342900" lvl="0" indent="-287019" algn="l" rtl="0">
              <a:lnSpc>
                <a:spcPct val="80000"/>
              </a:lnSpc>
              <a:spcBef>
                <a:spcPts val="336"/>
              </a:spcBef>
              <a:spcAft>
                <a:spcPts val="0"/>
              </a:spcAft>
              <a:buSzPts val="1476"/>
              <a:buChar char="🞇"/>
            </a:pPr>
            <a:r>
              <a:rPr lang="en-US" sz="1879" b="1"/>
              <a:t>A B+ tree can be thought of as a multi-level index in which the leaves make up a dense index and the non-leaf nodes make up a sparse index. </a:t>
            </a:r>
            <a:endParaRPr sz="1879" b="1"/>
          </a:p>
          <a:p>
            <a:pPr marL="342900" lvl="0" indent="-287019" algn="l" rtl="0">
              <a:lnSpc>
                <a:spcPct val="80000"/>
              </a:lnSpc>
              <a:spcBef>
                <a:spcPts val="336"/>
              </a:spcBef>
              <a:spcAft>
                <a:spcPts val="0"/>
              </a:spcAft>
              <a:buSzPts val="1476"/>
              <a:buChar char="🞇"/>
            </a:pPr>
            <a:r>
              <a:rPr lang="en-US" sz="1879" b="1"/>
              <a:t>The advantages of B+ trees can be given as follows: </a:t>
            </a:r>
            <a:endParaRPr sz="1879" b="1"/>
          </a:p>
          <a:p>
            <a:pPr marL="640080" lvl="1" indent="-287020" algn="l" rtl="0">
              <a:lnSpc>
                <a:spcPct val="80000"/>
              </a:lnSpc>
              <a:spcBef>
                <a:spcPts val="308"/>
              </a:spcBef>
              <a:spcAft>
                <a:spcPts val="0"/>
              </a:spcAft>
              <a:buSzPts val="1370"/>
              <a:buChar char="🞇"/>
            </a:pPr>
            <a:r>
              <a:rPr lang="en-US" sz="1740" b="1"/>
              <a:t>1. Records can be fetched in equal number of disk accesses </a:t>
            </a:r>
            <a:endParaRPr sz="1740" b="1"/>
          </a:p>
          <a:p>
            <a:pPr marL="640080" lvl="1" indent="-287020" algn="l" rtl="0">
              <a:lnSpc>
                <a:spcPct val="80000"/>
              </a:lnSpc>
              <a:spcBef>
                <a:spcPts val="308"/>
              </a:spcBef>
              <a:spcAft>
                <a:spcPts val="0"/>
              </a:spcAft>
              <a:buSzPts val="1370"/>
              <a:buChar char="🞇"/>
            </a:pPr>
            <a:r>
              <a:rPr lang="en-US" sz="1740" b="1"/>
              <a:t>2. It can be used to perform a wide range of queries easily as leaves are linked to nodes at the upper level </a:t>
            </a:r>
            <a:endParaRPr sz="1740" b="1"/>
          </a:p>
          <a:p>
            <a:pPr marL="640080" lvl="1" indent="-287020" algn="l" rtl="0">
              <a:lnSpc>
                <a:spcPct val="80000"/>
              </a:lnSpc>
              <a:spcBef>
                <a:spcPts val="308"/>
              </a:spcBef>
              <a:spcAft>
                <a:spcPts val="0"/>
              </a:spcAft>
              <a:buSzPts val="1370"/>
              <a:buChar char="🞇"/>
            </a:pPr>
            <a:r>
              <a:rPr lang="en-US" sz="1740" b="1"/>
              <a:t>3. Height of the tree is less and balanced </a:t>
            </a:r>
            <a:endParaRPr sz="1740" b="1"/>
          </a:p>
          <a:p>
            <a:pPr marL="640080" lvl="1" indent="-287020" algn="l" rtl="0">
              <a:lnSpc>
                <a:spcPct val="80000"/>
              </a:lnSpc>
              <a:spcBef>
                <a:spcPts val="308"/>
              </a:spcBef>
              <a:spcAft>
                <a:spcPts val="0"/>
              </a:spcAft>
              <a:buSzPts val="1370"/>
              <a:buChar char="🞇"/>
            </a:pPr>
            <a:r>
              <a:rPr lang="en-US" sz="1740" b="1"/>
              <a:t>4. Supports both random and sequential access to records </a:t>
            </a:r>
            <a:endParaRPr sz="1740" b="1"/>
          </a:p>
          <a:p>
            <a:pPr marL="640080" lvl="1" indent="-287020" algn="l" rtl="0">
              <a:lnSpc>
                <a:spcPct val="80000"/>
              </a:lnSpc>
              <a:spcBef>
                <a:spcPts val="308"/>
              </a:spcBef>
              <a:spcAft>
                <a:spcPts val="0"/>
              </a:spcAft>
              <a:buSzPts val="1370"/>
              <a:buChar char="🞇"/>
            </a:pPr>
            <a:r>
              <a:rPr lang="en-US" sz="1740" b="1"/>
              <a:t>5. Keys are used for indexing </a:t>
            </a:r>
            <a:endParaRPr sz="2400"/>
          </a:p>
          <a:p>
            <a:pPr marL="342900" lvl="0" indent="-193243" algn="l" rtl="0">
              <a:lnSpc>
                <a:spcPct val="80000"/>
              </a:lnSpc>
              <a:spcBef>
                <a:spcPts val="336"/>
              </a:spcBef>
              <a:spcAft>
                <a:spcPts val="0"/>
              </a:spcAft>
              <a:buSzPts val="1277"/>
              <a:buNone/>
            </a:pPr>
            <a:endParaRPr sz="1879" b="1"/>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8" name="Google Shape;458;p22"/>
          <p:cNvPicPr preferRelativeResize="0"/>
          <p:nvPr/>
        </p:nvPicPr>
        <p:blipFill>
          <a:blip r:embed="rId3">
            <a:alphaModFix/>
          </a:blip>
          <a:stretch>
            <a:fillRect/>
          </a:stretch>
        </p:blipFill>
        <p:spPr>
          <a:xfrm>
            <a:off x="1540450" y="4457075"/>
            <a:ext cx="6294325" cy="174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65" name="Google Shape;465;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66" name="Google Shape;466;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143125"/>
            <a:ext cx="77152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74" name="Google Shape;474;p24"/>
          <p:cNvSpPr txBox="1">
            <a:spLocks noGrp="1"/>
          </p:cNvSpPr>
          <p:nvPr>
            <p:ph type="body" idx="1"/>
          </p:nvPr>
        </p:nvSpPr>
        <p:spPr>
          <a:xfrm>
            <a:off x="685800" y="990600"/>
            <a:ext cx="7848600" cy="5009216"/>
          </a:xfrm>
          <a:prstGeom prst="rect">
            <a:avLst/>
          </a:prstGeom>
          <a:noFill/>
          <a:ln>
            <a:noFill/>
          </a:ln>
        </p:spPr>
        <p:txBody>
          <a:bodyPr spcFirstLastPara="1" wrap="square" lIns="91425" tIns="45700" rIns="91425" bIns="45700" anchor="t" anchorCtr="0">
            <a:normAutofit/>
          </a:bodyPr>
          <a:lstStyle/>
          <a:p>
            <a:pPr marL="342900" lvl="0" indent="-255270" algn="l" rtl="0">
              <a:lnSpc>
                <a:spcPct val="90000"/>
              </a:lnSpc>
              <a:spcBef>
                <a:spcPts val="0"/>
              </a:spcBef>
              <a:spcAft>
                <a:spcPts val="0"/>
              </a:spcAft>
              <a:buSzPts val="1250"/>
              <a:buChar char="🞇"/>
            </a:pPr>
            <a:r>
              <a:rPr lang="en-US" sz="1740" b="1"/>
              <a:t>Inserting a New element in a B+ Tree </a:t>
            </a:r>
            <a:endParaRPr sz="1740" b="1"/>
          </a:p>
          <a:p>
            <a:pPr marL="342900" lvl="0" indent="-255270" algn="l" rtl="0">
              <a:lnSpc>
                <a:spcPct val="90000"/>
              </a:lnSpc>
              <a:spcBef>
                <a:spcPts val="408"/>
              </a:spcBef>
              <a:spcAft>
                <a:spcPts val="0"/>
              </a:spcAft>
              <a:buSzPts val="1250"/>
              <a:buChar char="🞇"/>
            </a:pPr>
            <a:r>
              <a:rPr lang="en-US" sz="1740" b="1"/>
              <a:t>A new element is simply added in the leaf node if there is space for it. </a:t>
            </a:r>
            <a:endParaRPr sz="1740" b="1"/>
          </a:p>
          <a:p>
            <a:pPr marL="342900" lvl="0" indent="-255270" algn="l" rtl="0">
              <a:lnSpc>
                <a:spcPct val="90000"/>
              </a:lnSpc>
              <a:spcBef>
                <a:spcPts val="408"/>
              </a:spcBef>
              <a:spcAft>
                <a:spcPts val="0"/>
              </a:spcAft>
              <a:buSzPts val="1250"/>
              <a:buChar char="🞇"/>
            </a:pPr>
            <a:r>
              <a:rPr lang="en-US" sz="1740" b="1"/>
              <a:t>But if the data node in the tree where insertion has to be done is full, then that node is split into two nodes.</a:t>
            </a:r>
            <a:endParaRPr sz="1740" b="1"/>
          </a:p>
          <a:p>
            <a:pPr marL="342900" lvl="0" indent="-255270" algn="l" rtl="0">
              <a:lnSpc>
                <a:spcPct val="90000"/>
              </a:lnSpc>
              <a:spcBef>
                <a:spcPts val="408"/>
              </a:spcBef>
              <a:spcAft>
                <a:spcPts val="0"/>
              </a:spcAft>
              <a:buSzPts val="1250"/>
              <a:buChar char="🞇"/>
            </a:pPr>
            <a:r>
              <a:rPr lang="en-US" sz="1740" b="1"/>
              <a:t>This calls for adding a new index value in the parent index node so that future queries can arbitrate between the two new nodes. </a:t>
            </a:r>
            <a:endParaRPr sz="1740" b="1"/>
          </a:p>
          <a:p>
            <a:pPr marL="342900" lvl="0" indent="-255270" algn="l" rtl="0">
              <a:lnSpc>
                <a:spcPct val="90000"/>
              </a:lnSpc>
              <a:spcBef>
                <a:spcPts val="408"/>
              </a:spcBef>
              <a:spcAft>
                <a:spcPts val="0"/>
              </a:spcAft>
              <a:buSzPts val="1250"/>
              <a:buChar char="🞇"/>
            </a:pPr>
            <a:r>
              <a:rPr lang="en-US" sz="1740" b="1"/>
              <a:t>However, adding the new index value in the parent node may cause it, in turn, to split. </a:t>
            </a:r>
            <a:endParaRPr sz="1740" b="1"/>
          </a:p>
          <a:p>
            <a:pPr marL="342900" lvl="0" indent="-255270" algn="l" rtl="0">
              <a:lnSpc>
                <a:spcPct val="90000"/>
              </a:lnSpc>
              <a:spcBef>
                <a:spcPts val="408"/>
              </a:spcBef>
              <a:spcAft>
                <a:spcPts val="0"/>
              </a:spcAft>
              <a:buSzPts val="1250"/>
              <a:buChar char="🞇"/>
            </a:pPr>
            <a:r>
              <a:rPr lang="en-US" sz="1740" b="1"/>
              <a:t>In fact, all the nodes on the path from a leaf to the root may split when a new value is added to a leaf node. </a:t>
            </a:r>
            <a:endParaRPr sz="1740" b="1"/>
          </a:p>
          <a:p>
            <a:pPr marL="342900" lvl="0" indent="-255270" algn="l" rtl="0">
              <a:lnSpc>
                <a:spcPct val="90000"/>
              </a:lnSpc>
              <a:spcBef>
                <a:spcPts val="408"/>
              </a:spcBef>
              <a:spcAft>
                <a:spcPts val="0"/>
              </a:spcAft>
              <a:buSzPts val="1250"/>
              <a:buChar char="🞇"/>
            </a:pPr>
            <a:r>
              <a:rPr lang="en-US" sz="1740" b="1"/>
              <a:t>If the root node splits, a new leaf node is created and the tree grows by one level. </a:t>
            </a:r>
            <a:endParaRPr sz="1740" b="1"/>
          </a:p>
          <a:p>
            <a:pPr marL="342900" lvl="0" indent="-255270" algn="l" rtl="0">
              <a:lnSpc>
                <a:spcPct val="90000"/>
              </a:lnSpc>
              <a:spcBef>
                <a:spcPts val="408"/>
              </a:spcBef>
              <a:spcAft>
                <a:spcPts val="0"/>
              </a:spcAft>
              <a:buSzPts val="1250"/>
              <a:buChar char="🞇"/>
            </a:pPr>
            <a:r>
              <a:rPr lang="en-US" sz="1740" b="1"/>
              <a:t>The steps to insert a new node in a B+ Tree are summarized in Fig. 11.10.</a:t>
            </a:r>
            <a:endParaRPr sz="1740" b="1"/>
          </a:p>
          <a:p>
            <a:pPr marL="342900" lvl="0" indent="0" algn="l" rtl="0">
              <a:lnSpc>
                <a:spcPct val="90000"/>
              </a:lnSpc>
              <a:spcBef>
                <a:spcPts val="408"/>
              </a:spcBef>
              <a:spcAft>
                <a:spcPts val="0"/>
              </a:spcAft>
              <a:buNone/>
            </a:pPr>
            <a:endParaRPr sz="1740" b="1"/>
          </a:p>
          <a:p>
            <a:pPr marL="342900" lvl="0" indent="-175869" algn="l" rtl="0">
              <a:lnSpc>
                <a:spcPct val="90000"/>
              </a:lnSpc>
              <a:spcBef>
                <a:spcPts val="408"/>
              </a:spcBef>
              <a:spcAft>
                <a:spcPts val="0"/>
              </a:spcAft>
              <a:buSzPts val="1550"/>
              <a:buNone/>
            </a:pPr>
            <a:endParaRPr sz="1740" b="1"/>
          </a:p>
        </p:txBody>
      </p:sp>
      <p:sp>
        <p:nvSpPr>
          <p:cNvPr id="475" name="Google Shape;475;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76" name="Google Shape;476;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7" name="Google Shape;477;p24"/>
          <p:cNvPicPr preferRelativeResize="0"/>
          <p:nvPr/>
        </p:nvPicPr>
        <p:blipFill>
          <a:blip r:embed="rId3">
            <a:alphaModFix/>
          </a:blip>
          <a:stretch>
            <a:fillRect/>
          </a:stretch>
        </p:blipFill>
        <p:spPr>
          <a:xfrm>
            <a:off x="523875" y="5047325"/>
            <a:ext cx="8096250" cy="952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84" name="Google Shape;484;p26"/>
          <p:cNvSpPr txBox="1">
            <a:spLocks noGrp="1"/>
          </p:cNvSpPr>
          <p:nvPr>
            <p:ph type="body" idx="1"/>
          </p:nvPr>
        </p:nvSpPr>
        <p:spPr>
          <a:xfrm>
            <a:off x="685800" y="990600"/>
            <a:ext cx="7848600" cy="3733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Deleting an element from a B+ Tree </a:t>
            </a:r>
            <a:endParaRPr sz="2040" b="1"/>
          </a:p>
          <a:p>
            <a:pPr marL="342900" lvl="0" indent="-274320" algn="l" rtl="0">
              <a:lnSpc>
                <a:spcPct val="80000"/>
              </a:lnSpc>
              <a:spcBef>
                <a:spcPts val="408"/>
              </a:spcBef>
              <a:spcAft>
                <a:spcPts val="0"/>
              </a:spcAft>
              <a:buSzPts val="1550"/>
              <a:buChar char="🞇"/>
            </a:pPr>
            <a:r>
              <a:rPr lang="en-US" sz="2040" b="1"/>
              <a:t>As in B trees, deletion is always done from a leaf node. </a:t>
            </a:r>
            <a:endParaRPr sz="2040" b="1"/>
          </a:p>
          <a:p>
            <a:pPr marL="342900" lvl="0" indent="-274320" algn="l" rtl="0">
              <a:lnSpc>
                <a:spcPct val="80000"/>
              </a:lnSpc>
              <a:spcBef>
                <a:spcPts val="408"/>
              </a:spcBef>
              <a:spcAft>
                <a:spcPts val="0"/>
              </a:spcAft>
              <a:buSzPts val="1550"/>
              <a:buChar char="🞇"/>
            </a:pPr>
            <a:r>
              <a:rPr lang="en-US" sz="2040" b="1"/>
              <a:t>If deleting a data element leaves that node empty, then the neighboring nodes are examined and merged with the underfull node. </a:t>
            </a:r>
            <a:endParaRPr sz="2040" b="1"/>
          </a:p>
          <a:p>
            <a:pPr marL="342900" lvl="0" indent="-274320" algn="l" rtl="0">
              <a:lnSpc>
                <a:spcPct val="80000"/>
              </a:lnSpc>
              <a:spcBef>
                <a:spcPts val="408"/>
              </a:spcBef>
              <a:spcAft>
                <a:spcPts val="0"/>
              </a:spcAft>
              <a:buSzPts val="1550"/>
              <a:buChar char="🞇"/>
            </a:pPr>
            <a:r>
              <a:rPr lang="en-US" sz="2040" b="1"/>
              <a:t>This process calls for the deletion of an index value from the parent index node which, in turn, may cause it to become empty. </a:t>
            </a:r>
            <a:endParaRPr sz="2040" b="1"/>
          </a:p>
          <a:p>
            <a:pPr marL="342900" lvl="0" indent="-274320" algn="l" rtl="0">
              <a:lnSpc>
                <a:spcPct val="80000"/>
              </a:lnSpc>
              <a:spcBef>
                <a:spcPts val="408"/>
              </a:spcBef>
              <a:spcAft>
                <a:spcPts val="0"/>
              </a:spcAft>
              <a:buSzPts val="1550"/>
              <a:buChar char="🞇"/>
            </a:pPr>
            <a:r>
              <a:rPr lang="en-US" sz="2040" b="1"/>
              <a:t>Similar to the insertion process, deletion may cause a merge-delete wave to run from a leaf node all the way up to the root. </a:t>
            </a:r>
            <a:endParaRPr sz="2040" b="1"/>
          </a:p>
          <a:p>
            <a:pPr marL="342900" lvl="0" indent="-274320" algn="l" rtl="0">
              <a:lnSpc>
                <a:spcPct val="80000"/>
              </a:lnSpc>
              <a:spcBef>
                <a:spcPts val="408"/>
              </a:spcBef>
              <a:spcAft>
                <a:spcPts val="0"/>
              </a:spcAft>
              <a:buSzPts val="1550"/>
              <a:buChar char="🞇"/>
            </a:pPr>
            <a:r>
              <a:rPr lang="en-US" sz="2040" b="1"/>
              <a:t>This leads to shrinking of the tree by one level. The steps to delete a node from a B+ tree are summarized in Fig. 11.12.</a:t>
            </a:r>
            <a:endParaRPr/>
          </a:p>
          <a:p>
            <a:pPr marL="342900" lvl="0" indent="-175869" algn="l" rtl="0">
              <a:lnSpc>
                <a:spcPct val="80000"/>
              </a:lnSpc>
              <a:spcBef>
                <a:spcPts val="408"/>
              </a:spcBef>
              <a:spcAft>
                <a:spcPts val="0"/>
              </a:spcAft>
              <a:buSzPts val="1550"/>
              <a:buNone/>
            </a:pPr>
            <a:endParaRPr sz="2040" b="1"/>
          </a:p>
        </p:txBody>
      </p:sp>
      <p:sp>
        <p:nvSpPr>
          <p:cNvPr id="485" name="Google Shape;485;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86" name="Google Shape;486;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87" name="Google Shape;487;p26"/>
          <p:cNvPicPr preferRelativeResize="0"/>
          <p:nvPr/>
        </p:nvPicPr>
        <p:blipFill rotWithShape="1">
          <a:blip r:embed="rId3">
            <a:alphaModFix/>
          </a:blip>
          <a:srcRect/>
          <a:stretch/>
        </p:blipFill>
        <p:spPr>
          <a:xfrm>
            <a:off x="685800" y="4962525"/>
            <a:ext cx="7877175" cy="1057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494" name="Google Shape;494;p28"/>
          <p:cNvSpPr txBox="1">
            <a:spLocks noGrp="1"/>
          </p:cNvSpPr>
          <p:nvPr>
            <p:ph type="body" idx="1"/>
          </p:nvPr>
        </p:nvSpPr>
        <p:spPr>
          <a:xfrm>
            <a:off x="685800" y="762000"/>
            <a:ext cx="7848600" cy="3886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In the last chapter, we have seen that for binary search trees the average-case time for operations like search/insert/delete is O(log N) and the worst-case time is O(N) where N is the number of nodes in the tree. </a:t>
            </a:r>
            <a:endParaRPr sz="1679" b="1"/>
          </a:p>
          <a:p>
            <a:pPr marL="342900" lvl="0" indent="-274320" algn="l" rtl="0">
              <a:lnSpc>
                <a:spcPct val="80000"/>
              </a:lnSpc>
              <a:spcBef>
                <a:spcPts val="336"/>
              </a:spcBef>
              <a:spcAft>
                <a:spcPts val="0"/>
              </a:spcAft>
              <a:buSzPts val="1276"/>
              <a:buChar char="🞇"/>
            </a:pPr>
            <a:r>
              <a:rPr lang="en-US" sz="1679" b="1"/>
              <a:t>However, a balanced tree that has height O(log N) always guarantees O(log N)  time for all three methods. </a:t>
            </a:r>
            <a:endParaRPr sz="1679" b="1"/>
          </a:p>
          <a:p>
            <a:pPr marL="342900" lvl="0" indent="-274320" algn="l" rtl="0">
              <a:lnSpc>
                <a:spcPct val="80000"/>
              </a:lnSpc>
              <a:spcBef>
                <a:spcPts val="336"/>
              </a:spcBef>
              <a:spcAft>
                <a:spcPts val="0"/>
              </a:spcAft>
              <a:buSzPts val="1276"/>
              <a:buChar char="🞇"/>
            </a:pPr>
            <a:r>
              <a:rPr lang="en-US" sz="1679" b="1"/>
              <a:t>Typical examples of height balanced trees include AVL trees, red-black trees, B trees, and 2-3 trees. </a:t>
            </a:r>
            <a:endParaRPr sz="1679" b="1"/>
          </a:p>
          <a:p>
            <a:pPr marL="342900" lvl="0" indent="-274320" algn="l" rtl="0">
              <a:lnSpc>
                <a:spcPct val="80000"/>
              </a:lnSpc>
              <a:spcBef>
                <a:spcPts val="336"/>
              </a:spcBef>
              <a:spcAft>
                <a:spcPts val="0"/>
              </a:spcAft>
              <a:buSzPts val="1276"/>
              <a:buChar char="🞇"/>
            </a:pPr>
            <a:r>
              <a:rPr lang="en-US" sz="1679" b="1"/>
              <a:t>We have already discussed these data structures in the earlier chapter and section; now we will discuss 2-3 trees. In a 2-3 tree, each interior node has either two or three children. </a:t>
            </a:r>
            <a:endParaRPr sz="1679" b="1"/>
          </a:p>
          <a:p>
            <a:pPr marL="640080" lvl="1" indent="-274320" algn="l" rtl="0">
              <a:lnSpc>
                <a:spcPct val="80000"/>
              </a:lnSpc>
              <a:spcBef>
                <a:spcPts val="308"/>
              </a:spcBef>
              <a:spcAft>
                <a:spcPts val="0"/>
              </a:spcAft>
              <a:buSzPts val="1170"/>
              <a:buChar char="🞇"/>
            </a:pPr>
            <a:r>
              <a:rPr lang="en-US" sz="1540" b="1"/>
              <a:t>Nodes with two children are called 2-nodes. The 2-nodes have one data value and two children </a:t>
            </a:r>
            <a:endParaRPr sz="1540" b="1"/>
          </a:p>
          <a:p>
            <a:pPr marL="640080" lvl="1" indent="-274320" algn="l" rtl="0">
              <a:lnSpc>
                <a:spcPct val="80000"/>
              </a:lnSpc>
              <a:spcBef>
                <a:spcPts val="308"/>
              </a:spcBef>
              <a:spcAft>
                <a:spcPts val="0"/>
              </a:spcAft>
              <a:buSzPts val="1170"/>
              <a:buChar char="🞇"/>
            </a:pPr>
            <a:r>
              <a:rPr lang="en-US" sz="1540" b="1"/>
              <a:t>Nodes with three children are called 3-nodes. The 3-nodes have two data values and three children (left child, middle child, and a right child) This means that a 2-3 tree is not a binary tree. In this tree, all the leaf nodes are at the same level (bottom level). </a:t>
            </a:r>
            <a:endParaRPr/>
          </a:p>
        </p:txBody>
      </p:sp>
      <p:sp>
        <p:nvSpPr>
          <p:cNvPr id="495" name="Google Shape;495;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496" name="Google Shape;496;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7" name="Google Shape;497;p28"/>
          <p:cNvPicPr preferRelativeResize="0"/>
          <p:nvPr/>
        </p:nvPicPr>
        <p:blipFill rotWithShape="1">
          <a:blip r:embed="rId3">
            <a:alphaModFix/>
          </a:blip>
          <a:srcRect/>
          <a:stretch/>
        </p:blipFill>
        <p:spPr>
          <a:xfrm>
            <a:off x="1333500" y="4648200"/>
            <a:ext cx="6553200" cy="167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04" name="Google Shape;504;p29"/>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Searching for an element in a 2-3 Tree </a:t>
            </a:r>
            <a:endParaRPr sz="2220" b="1"/>
          </a:p>
          <a:p>
            <a:pPr marL="342900" lvl="0" indent="-274319" algn="l" rtl="0">
              <a:lnSpc>
                <a:spcPct val="90000"/>
              </a:lnSpc>
              <a:spcBef>
                <a:spcPts val="444"/>
              </a:spcBef>
              <a:spcAft>
                <a:spcPts val="0"/>
              </a:spcAft>
              <a:buSzPts val="1687"/>
              <a:buChar char="🞇"/>
            </a:pPr>
            <a:r>
              <a:rPr lang="en-US" sz="2220" b="1"/>
              <a:t>The search operation is used to determine whether a data value x is present in a 2-3 tree T.</a:t>
            </a:r>
            <a:endParaRPr sz="2220" b="1"/>
          </a:p>
          <a:p>
            <a:pPr marL="342900" lvl="0" indent="-274319" algn="l" rtl="0">
              <a:lnSpc>
                <a:spcPct val="90000"/>
              </a:lnSpc>
              <a:spcBef>
                <a:spcPts val="444"/>
              </a:spcBef>
              <a:spcAft>
                <a:spcPts val="0"/>
              </a:spcAft>
              <a:buSzPts val="1687"/>
              <a:buChar char="🞇"/>
            </a:pPr>
            <a:r>
              <a:rPr lang="en-US" sz="2220" b="1"/>
              <a:t>The process of searching a value in a 2-3 tree is very similar to searching a value in a binary search tree. </a:t>
            </a:r>
            <a:endParaRPr sz="2220" b="1"/>
          </a:p>
          <a:p>
            <a:pPr marL="342900" lvl="0" indent="-274319" algn="l" rtl="0">
              <a:lnSpc>
                <a:spcPct val="90000"/>
              </a:lnSpc>
              <a:spcBef>
                <a:spcPts val="444"/>
              </a:spcBef>
              <a:spcAft>
                <a:spcPts val="0"/>
              </a:spcAft>
              <a:buSzPts val="1687"/>
              <a:buChar char="🞇"/>
            </a:pPr>
            <a:r>
              <a:rPr lang="en-US" sz="2220" b="1"/>
              <a:t>The search for a data value x starts at the root. If k</a:t>
            </a:r>
            <a:r>
              <a:rPr lang="en-US" sz="2220" b="1" baseline="-25000"/>
              <a:t>1</a:t>
            </a:r>
            <a:r>
              <a:rPr lang="en-US" sz="2220" b="1"/>
              <a:t> and k</a:t>
            </a:r>
            <a:r>
              <a:rPr lang="en-US" sz="2220" b="1" baseline="-25000"/>
              <a:t>2</a:t>
            </a:r>
            <a:r>
              <a:rPr lang="en-US" sz="2220" b="1"/>
              <a:t> are the two values stored in the root node, then </a:t>
            </a:r>
            <a:endParaRPr sz="2220" b="1"/>
          </a:p>
          <a:p>
            <a:pPr marL="640080" lvl="1" indent="-274320" algn="l" rtl="0">
              <a:lnSpc>
                <a:spcPct val="90000"/>
              </a:lnSpc>
              <a:spcBef>
                <a:spcPts val="407"/>
              </a:spcBef>
              <a:spcAft>
                <a:spcPts val="0"/>
              </a:spcAft>
              <a:buSzPts val="1547"/>
              <a:buChar char="🞇"/>
            </a:pPr>
            <a:r>
              <a:rPr lang="en-US" sz="2035" b="1"/>
              <a:t>if x &lt; k1, move to the left child. </a:t>
            </a:r>
            <a:endParaRPr sz="2035" b="1"/>
          </a:p>
          <a:p>
            <a:pPr marL="640080" lvl="1" indent="-274320" algn="l" rtl="0">
              <a:lnSpc>
                <a:spcPct val="90000"/>
              </a:lnSpc>
              <a:spcBef>
                <a:spcPts val="407"/>
              </a:spcBef>
              <a:spcAft>
                <a:spcPts val="0"/>
              </a:spcAft>
              <a:buSzPts val="1547"/>
              <a:buChar char="🞇"/>
            </a:pPr>
            <a:r>
              <a:rPr lang="en-US" sz="2035" b="1"/>
              <a:t>if x ≥ k1 and the node has only two children, move to the right child. </a:t>
            </a:r>
            <a:endParaRPr sz="2035" b="1"/>
          </a:p>
          <a:p>
            <a:pPr marL="640080" lvl="1" indent="-274320" algn="l" rtl="0">
              <a:lnSpc>
                <a:spcPct val="90000"/>
              </a:lnSpc>
              <a:spcBef>
                <a:spcPts val="407"/>
              </a:spcBef>
              <a:spcAft>
                <a:spcPts val="0"/>
              </a:spcAft>
              <a:buSzPts val="1547"/>
              <a:buChar char="🞇"/>
            </a:pPr>
            <a:r>
              <a:rPr lang="en-US" sz="2035" b="1"/>
              <a:t>if x ≥ k1 and the node has three children, then move to the middle child if x &lt; k</a:t>
            </a:r>
            <a:r>
              <a:rPr lang="en-US" sz="2035" b="1" baseline="-25000"/>
              <a:t>2</a:t>
            </a:r>
            <a:r>
              <a:rPr lang="en-US" sz="2035" b="1"/>
              <a:t> else to the right child if x ≥ k</a:t>
            </a:r>
            <a:r>
              <a:rPr lang="en-US" sz="2035" b="1" baseline="-25000"/>
              <a:t>2</a:t>
            </a:r>
            <a:r>
              <a:rPr lang="en-US" sz="2035" b="1"/>
              <a:t>. At the end of the process, the node with data value x is reached if and only if x is at this leaf.</a:t>
            </a:r>
            <a:endParaRPr/>
          </a:p>
        </p:txBody>
      </p:sp>
      <p:sp>
        <p:nvSpPr>
          <p:cNvPr id="505" name="Google Shape;505;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06" name="Google Shape;506;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13" name="Google Shape;513;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14" name="Google Shape;514;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5" name="Google Shape;515;p30"/>
          <p:cNvPicPr preferRelativeResize="0"/>
          <p:nvPr/>
        </p:nvPicPr>
        <p:blipFill rotWithShape="1">
          <a:blip r:embed="rId3">
            <a:alphaModFix/>
          </a:blip>
          <a:srcRect/>
          <a:stretch/>
        </p:blipFill>
        <p:spPr>
          <a:xfrm>
            <a:off x="638175" y="990600"/>
            <a:ext cx="7867650" cy="53292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22" name="Google Shape;522;p31"/>
          <p:cNvSpPr txBox="1">
            <a:spLocks noGrp="1"/>
          </p:cNvSpPr>
          <p:nvPr>
            <p:ph type="body" idx="1"/>
          </p:nvPr>
        </p:nvSpPr>
        <p:spPr>
          <a:xfrm>
            <a:off x="685800" y="990600"/>
            <a:ext cx="7848600" cy="2514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Inserting a New element in a 2-3 Tree </a:t>
            </a:r>
            <a:endParaRPr sz="1679" b="1"/>
          </a:p>
          <a:p>
            <a:pPr marL="342900" lvl="0" indent="-274320" algn="l" rtl="0">
              <a:lnSpc>
                <a:spcPct val="80000"/>
              </a:lnSpc>
              <a:spcBef>
                <a:spcPts val="336"/>
              </a:spcBef>
              <a:spcAft>
                <a:spcPts val="0"/>
              </a:spcAft>
              <a:buSzPts val="1276"/>
              <a:buChar char="🞇"/>
            </a:pPr>
            <a:r>
              <a:rPr lang="en-US" sz="1679" b="1"/>
              <a:t>To insert a new value in the 2-3 tree, an appropriate position of the value is located in one of the leaf nodes. </a:t>
            </a:r>
            <a:endParaRPr sz="1679" b="1"/>
          </a:p>
          <a:p>
            <a:pPr marL="342900" lvl="0" indent="-274320" algn="l" rtl="0">
              <a:lnSpc>
                <a:spcPct val="80000"/>
              </a:lnSpc>
              <a:spcBef>
                <a:spcPts val="336"/>
              </a:spcBef>
              <a:spcAft>
                <a:spcPts val="0"/>
              </a:spcAft>
              <a:buSzPts val="1276"/>
              <a:buChar char="🞇"/>
            </a:pPr>
            <a:r>
              <a:rPr lang="en-US" sz="1679" b="1"/>
              <a:t>If after insertion of the new value, the properties of the 2-3 tree do not get violated then insertion is over. </a:t>
            </a:r>
            <a:endParaRPr sz="1679" b="1"/>
          </a:p>
          <a:p>
            <a:pPr marL="342900" lvl="0" indent="-274320" algn="l" rtl="0">
              <a:lnSpc>
                <a:spcPct val="80000"/>
              </a:lnSpc>
              <a:spcBef>
                <a:spcPts val="336"/>
              </a:spcBef>
              <a:spcAft>
                <a:spcPts val="0"/>
              </a:spcAft>
              <a:buSzPts val="1276"/>
              <a:buChar char="🞇"/>
            </a:pPr>
            <a:r>
              <a:rPr lang="en-US" sz="1679" b="1"/>
              <a:t>Otherwise, if any property is violated then the violating node must be split (Fig. 11.16). </a:t>
            </a:r>
            <a:endParaRPr sz="1679" b="1"/>
          </a:p>
          <a:p>
            <a:pPr marL="342900" lvl="0" indent="-274320" algn="l" rtl="0">
              <a:lnSpc>
                <a:spcPct val="80000"/>
              </a:lnSpc>
              <a:spcBef>
                <a:spcPts val="336"/>
              </a:spcBef>
              <a:spcAft>
                <a:spcPts val="0"/>
              </a:spcAft>
              <a:buSzPts val="1276"/>
              <a:buChar char="🞇"/>
            </a:pPr>
            <a:r>
              <a:rPr lang="en-US" sz="1679" b="1"/>
              <a:t>Splitting a node A node is split when it has three data values and four children. Here, P is the parent and L, M, R denote the left, middle, and right children.</a:t>
            </a:r>
            <a:endParaRPr sz="1679" b="1"/>
          </a:p>
        </p:txBody>
      </p:sp>
      <p:sp>
        <p:nvSpPr>
          <p:cNvPr id="523" name="Google Shape;523;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24" name="Google Shape;524;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5" name="Google Shape;525;p31"/>
          <p:cNvPicPr preferRelativeResize="0"/>
          <p:nvPr/>
        </p:nvPicPr>
        <p:blipFill rotWithShape="1">
          <a:blip r:embed="rId3">
            <a:alphaModFix/>
          </a:blip>
          <a:srcRect/>
          <a:stretch/>
        </p:blipFill>
        <p:spPr>
          <a:xfrm>
            <a:off x="1447800" y="3505200"/>
            <a:ext cx="3600450" cy="289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We have discussed that every node in a binary search tree contains one value and two pointers, left and right, which point to the node’s left and right sub-trees, respectively. </a:t>
            </a:r>
            <a:endParaRPr sz="2220" b="1"/>
          </a:p>
          <a:p>
            <a:pPr marL="342900" lvl="0" indent="-274319" algn="l" rtl="0">
              <a:lnSpc>
                <a:spcPct val="90000"/>
              </a:lnSpc>
              <a:spcBef>
                <a:spcPts val="444"/>
              </a:spcBef>
              <a:spcAft>
                <a:spcPts val="0"/>
              </a:spcAft>
              <a:buSzPts val="1687"/>
              <a:buChar char="🞇"/>
            </a:pPr>
            <a:r>
              <a:rPr lang="en-US" sz="2220" b="1"/>
              <a:t>The structure of a binary search tree node is shown in Fig. 11.1. </a:t>
            </a:r>
            <a:endParaRPr sz="2220" b="1"/>
          </a:p>
          <a:p>
            <a:pPr marL="342900" lvl="0" indent="-274319" algn="l" rtl="0">
              <a:lnSpc>
                <a:spcPct val="90000"/>
              </a:lnSpc>
              <a:spcBef>
                <a:spcPts val="444"/>
              </a:spcBef>
              <a:spcAft>
                <a:spcPts val="0"/>
              </a:spcAft>
              <a:buSzPts val="1687"/>
              <a:buChar char="🞇"/>
            </a:pPr>
            <a:r>
              <a:rPr lang="en-US" sz="2220" b="1"/>
              <a:t>The same concept is used in an M-way search tree which has M – 1 values per node and M subtrees. </a:t>
            </a:r>
            <a:endParaRPr sz="2220" b="1"/>
          </a:p>
          <a:p>
            <a:pPr marL="342900" lvl="0" indent="-274319" algn="l" rtl="0">
              <a:lnSpc>
                <a:spcPct val="90000"/>
              </a:lnSpc>
              <a:spcBef>
                <a:spcPts val="444"/>
              </a:spcBef>
              <a:spcAft>
                <a:spcPts val="0"/>
              </a:spcAft>
              <a:buSzPts val="1687"/>
              <a:buChar char="🞇"/>
            </a:pPr>
            <a:r>
              <a:rPr lang="en-US" sz="2220" b="1"/>
              <a:t>In such a tree, M is called the degree of the tree. Note that in a binary search tree M = 2, so it has one value and two sub-trees. </a:t>
            </a:r>
            <a:endParaRPr sz="2220" b="1"/>
          </a:p>
          <a:p>
            <a:pPr marL="342900" lvl="0" indent="-274319" algn="l" rtl="0">
              <a:lnSpc>
                <a:spcPct val="90000"/>
              </a:lnSpc>
              <a:spcBef>
                <a:spcPts val="444"/>
              </a:spcBef>
              <a:spcAft>
                <a:spcPts val="0"/>
              </a:spcAft>
              <a:buSzPts val="1687"/>
              <a:buChar char="🞇"/>
            </a:pPr>
            <a:r>
              <a:rPr lang="en-US" sz="2220" b="1"/>
              <a:t>In other words, every internal node of an M-way search tree consists of pointers to M sub-trees and contains M – 1 keys, where M &gt; 2. </a:t>
            </a:r>
            <a:endParaRPr sz="2220" b="1"/>
          </a:p>
          <a:p>
            <a:pPr marL="342900" lvl="0" indent="-274319" algn="l" rtl="0">
              <a:lnSpc>
                <a:spcPct val="90000"/>
              </a:lnSpc>
              <a:spcBef>
                <a:spcPts val="444"/>
              </a:spcBef>
              <a:spcAft>
                <a:spcPts val="0"/>
              </a:spcAft>
              <a:buSzPts val="1687"/>
              <a:buChar char="🞇"/>
            </a:pPr>
            <a:r>
              <a:rPr lang="en-US" sz="2220" b="1"/>
              <a:t>The structure of an M-way search tree node is shown in Fig. 11.2.</a:t>
            </a:r>
            <a:endParaRPr/>
          </a:p>
          <a:p>
            <a:pPr marL="342900" lvl="0" indent="-167182" algn="l" rtl="0">
              <a:lnSpc>
                <a:spcPct val="90000"/>
              </a:lnSpc>
              <a:spcBef>
                <a:spcPts val="444"/>
              </a:spcBef>
              <a:spcAft>
                <a:spcPts val="0"/>
              </a:spcAft>
              <a:buSzPts val="1687"/>
              <a:buNone/>
            </a:pPr>
            <a:endParaRPr sz="222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32" name="Google Shape;532;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33" name="Google Shape;533;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34" name="Google Shape;534;p32"/>
          <p:cNvPicPr preferRelativeResize="0"/>
          <p:nvPr/>
        </p:nvPicPr>
        <p:blipFill rotWithShape="1">
          <a:blip r:embed="rId3">
            <a:alphaModFix/>
          </a:blip>
          <a:srcRect/>
          <a:stretch/>
        </p:blipFill>
        <p:spPr>
          <a:xfrm>
            <a:off x="600075" y="1204912"/>
            <a:ext cx="7943850" cy="4448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41" name="Google Shape;541;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42" name="Google Shape;542;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43" name="Google Shape;543;p33"/>
          <p:cNvPicPr preferRelativeResize="0"/>
          <p:nvPr/>
        </p:nvPicPr>
        <p:blipFill rotWithShape="1">
          <a:blip r:embed="rId3">
            <a:alphaModFix/>
          </a:blip>
          <a:srcRect/>
          <a:stretch/>
        </p:blipFill>
        <p:spPr>
          <a:xfrm>
            <a:off x="647700" y="990601"/>
            <a:ext cx="7848600" cy="5105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50" name="Google Shape;550;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51" name="Google Shape;551;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2" name="Google Shape;552;p34"/>
          <p:cNvPicPr preferRelativeResize="0"/>
          <p:nvPr/>
        </p:nvPicPr>
        <p:blipFill rotWithShape="1">
          <a:blip r:embed="rId3">
            <a:alphaModFix/>
          </a:blip>
          <a:srcRect/>
          <a:stretch/>
        </p:blipFill>
        <p:spPr>
          <a:xfrm>
            <a:off x="581025" y="914399"/>
            <a:ext cx="7981950" cy="508541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59" name="Google Shape;559;p35"/>
          <p:cNvSpPr txBox="1">
            <a:spLocks noGrp="1"/>
          </p:cNvSpPr>
          <p:nvPr>
            <p:ph type="body" idx="1"/>
          </p:nvPr>
        </p:nvSpPr>
        <p:spPr>
          <a:xfrm>
            <a:off x="685800" y="990600"/>
            <a:ext cx="7848600" cy="2819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b="1"/>
              <a:t>Deleting an element from a 2-3 Tree </a:t>
            </a:r>
            <a:endParaRPr sz="1500" b="1"/>
          </a:p>
          <a:p>
            <a:pPr marL="342900" lvl="0" indent="-274319" algn="l" rtl="0">
              <a:lnSpc>
                <a:spcPct val="80000"/>
              </a:lnSpc>
              <a:spcBef>
                <a:spcPts val="300"/>
              </a:spcBef>
              <a:spcAft>
                <a:spcPts val="0"/>
              </a:spcAft>
              <a:buSzPts val="1140"/>
              <a:buChar char="🞇"/>
            </a:pPr>
            <a:r>
              <a:rPr lang="en-US" sz="1500" b="1"/>
              <a:t>In the deletion process, a specified data value is deleted from the 2-3 tree. </a:t>
            </a:r>
            <a:endParaRPr sz="1500" b="1"/>
          </a:p>
          <a:p>
            <a:pPr marL="342900" lvl="0" indent="-274319" algn="l" rtl="0">
              <a:lnSpc>
                <a:spcPct val="80000"/>
              </a:lnSpc>
              <a:spcBef>
                <a:spcPts val="300"/>
              </a:spcBef>
              <a:spcAft>
                <a:spcPts val="0"/>
              </a:spcAft>
              <a:buSzPts val="1140"/>
              <a:buChar char="🞇"/>
            </a:pPr>
            <a:r>
              <a:rPr lang="en-US" sz="1500" b="1"/>
              <a:t>If deleting a value from a node violates the property of a tree, that is, if a node is left with less than one data value then two nodes must be merged together to preserve the general properties of a 2-3 tree. </a:t>
            </a:r>
            <a:endParaRPr sz="1500" b="1"/>
          </a:p>
          <a:p>
            <a:pPr marL="342900" lvl="0" indent="-274319" algn="l" rtl="0">
              <a:lnSpc>
                <a:spcPct val="80000"/>
              </a:lnSpc>
              <a:spcBef>
                <a:spcPts val="300"/>
              </a:spcBef>
              <a:spcAft>
                <a:spcPts val="0"/>
              </a:spcAft>
              <a:buSzPts val="1140"/>
              <a:buChar char="🞇"/>
            </a:pPr>
            <a:r>
              <a:rPr lang="en-US" sz="1500" b="1"/>
              <a:t>In insertion, the new value had to be added in any of the leaf nodes but in deletion it is not necessary that the value has to be deleted from a leaf node. </a:t>
            </a:r>
            <a:endParaRPr sz="1500" b="1"/>
          </a:p>
          <a:p>
            <a:pPr marL="342900" lvl="0" indent="-274319" algn="l" rtl="0">
              <a:lnSpc>
                <a:spcPct val="80000"/>
              </a:lnSpc>
              <a:spcBef>
                <a:spcPts val="300"/>
              </a:spcBef>
              <a:spcAft>
                <a:spcPts val="0"/>
              </a:spcAft>
              <a:buSzPts val="1140"/>
              <a:buChar char="🞇"/>
            </a:pPr>
            <a:r>
              <a:rPr lang="en-US" sz="1500" b="1"/>
              <a:t>The value can be deleted from any of the nodes. </a:t>
            </a:r>
            <a:endParaRPr sz="1500" b="1"/>
          </a:p>
          <a:p>
            <a:pPr marL="342900" lvl="0" indent="-274319" algn="l" rtl="0">
              <a:lnSpc>
                <a:spcPct val="80000"/>
              </a:lnSpc>
              <a:spcBef>
                <a:spcPts val="300"/>
              </a:spcBef>
              <a:spcAft>
                <a:spcPts val="0"/>
              </a:spcAft>
              <a:buSzPts val="1140"/>
              <a:buChar char="🞇"/>
            </a:pPr>
            <a:r>
              <a:rPr lang="en-US" sz="1500" b="1"/>
              <a:t>To delete a value x, it is replaced by its in-order successor and then removed. If a node becomes empty after deleting a value, it is then merged with another node to restore the property of the tree.</a:t>
            </a:r>
            <a:endParaRPr/>
          </a:p>
        </p:txBody>
      </p:sp>
      <p:sp>
        <p:nvSpPr>
          <p:cNvPr id="560" name="Google Shape;560;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61" name="Google Shape;561;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62" name="Google Shape;562;p35"/>
          <p:cNvPicPr preferRelativeResize="0"/>
          <p:nvPr/>
        </p:nvPicPr>
        <p:blipFill rotWithShape="1">
          <a:blip r:embed="rId3">
            <a:alphaModFix/>
          </a:blip>
          <a:srcRect/>
          <a:stretch/>
        </p:blipFill>
        <p:spPr>
          <a:xfrm>
            <a:off x="1062346" y="3810000"/>
            <a:ext cx="7173499" cy="2514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69" name="Google Shape;569;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70" name="Google Shape;570;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1" name="Google Shape;571;p36"/>
          <p:cNvPicPr preferRelativeResize="0"/>
          <p:nvPr/>
        </p:nvPicPr>
        <p:blipFill rotWithShape="1">
          <a:blip r:embed="rId3">
            <a:alphaModFix/>
          </a:blip>
          <a:srcRect/>
          <a:stretch/>
        </p:blipFill>
        <p:spPr>
          <a:xfrm>
            <a:off x="838200" y="1038225"/>
            <a:ext cx="7515225" cy="5162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78" name="Google Shape;578;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79" name="Google Shape;579;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0" name="Google Shape;580;p37"/>
          <p:cNvPicPr preferRelativeResize="0"/>
          <p:nvPr/>
        </p:nvPicPr>
        <p:blipFill rotWithShape="1">
          <a:blip r:embed="rId3">
            <a:alphaModFix/>
          </a:blip>
          <a:srcRect/>
          <a:stretch/>
        </p:blipFill>
        <p:spPr>
          <a:xfrm>
            <a:off x="685800" y="1099777"/>
            <a:ext cx="7643813" cy="50137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285" name="Google Shape;285;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6" name="Google Shape;286;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87" name="Google Shape;287;p4"/>
          <p:cNvPicPr preferRelativeResize="0"/>
          <p:nvPr/>
        </p:nvPicPr>
        <p:blipFill rotWithShape="1">
          <a:blip r:embed="rId3">
            <a:alphaModFix/>
          </a:blip>
          <a:srcRect/>
          <a:stretch/>
        </p:blipFill>
        <p:spPr>
          <a:xfrm>
            <a:off x="2590798" y="1143000"/>
            <a:ext cx="3724275" cy="962025"/>
          </a:xfrm>
          <a:prstGeom prst="rect">
            <a:avLst/>
          </a:prstGeom>
          <a:noFill/>
          <a:ln>
            <a:noFill/>
          </a:ln>
        </p:spPr>
      </p:pic>
      <p:pic>
        <p:nvPicPr>
          <p:cNvPr id="288" name="Google Shape;288;p4"/>
          <p:cNvPicPr preferRelativeResize="0"/>
          <p:nvPr/>
        </p:nvPicPr>
        <p:blipFill rotWithShape="1">
          <a:blip r:embed="rId4">
            <a:alphaModFix/>
          </a:blip>
          <a:srcRect/>
          <a:stretch/>
        </p:blipFill>
        <p:spPr>
          <a:xfrm>
            <a:off x="1438275" y="2438400"/>
            <a:ext cx="6029325" cy="666750"/>
          </a:xfrm>
          <a:prstGeom prst="rect">
            <a:avLst/>
          </a:prstGeom>
          <a:noFill/>
          <a:ln>
            <a:noFill/>
          </a:ln>
        </p:spPr>
      </p:pic>
      <p:sp>
        <p:nvSpPr>
          <p:cNvPr id="289" name="Google Shape;289;p4"/>
          <p:cNvSpPr txBox="1"/>
          <p:nvPr/>
        </p:nvSpPr>
        <p:spPr>
          <a:xfrm>
            <a:off x="1438275" y="3629025"/>
            <a:ext cx="6248400"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In the structure shown, P</a:t>
            </a:r>
            <a:r>
              <a:rPr lang="en-US" sz="1800" b="1" i="0" u="none" strike="noStrike" cap="none" baseline="-25000">
                <a:solidFill>
                  <a:schemeClr val="dk1"/>
                </a:solidFill>
                <a:latin typeface="Century Gothic"/>
                <a:ea typeface="Century Gothic"/>
                <a:cs typeface="Century Gothic"/>
                <a:sym typeface="Century Gothic"/>
              </a:rPr>
              <a:t>0</a:t>
            </a:r>
            <a:r>
              <a:rPr lang="en-US" sz="1800" b="1" i="0" u="none" strike="noStrike" cap="none">
                <a:solidFill>
                  <a:schemeClr val="dk1"/>
                </a:solidFill>
                <a:latin typeface="Century Gothic"/>
                <a:ea typeface="Century Gothic"/>
                <a:cs typeface="Century Gothic"/>
                <a:sym typeface="Century Gothic"/>
              </a:rPr>
              <a:t>, P</a:t>
            </a:r>
            <a:r>
              <a:rPr lang="en-US" sz="1800" b="1" i="0" u="none" strike="noStrike" cap="none" baseline="-25000">
                <a:solidFill>
                  <a:schemeClr val="dk1"/>
                </a:solidFill>
                <a:latin typeface="Century Gothic"/>
                <a:ea typeface="Century Gothic"/>
                <a:cs typeface="Century Gothic"/>
                <a:sym typeface="Century Gothic"/>
              </a:rPr>
              <a:t>1</a:t>
            </a:r>
            <a:r>
              <a:rPr lang="en-US" sz="1800" b="1" i="0" u="none" strike="noStrike" cap="none">
                <a:solidFill>
                  <a:schemeClr val="dk1"/>
                </a:solidFill>
                <a:latin typeface="Century Gothic"/>
                <a:ea typeface="Century Gothic"/>
                <a:cs typeface="Century Gothic"/>
                <a:sym typeface="Century Gothic"/>
              </a:rPr>
              <a:t>, P</a:t>
            </a:r>
            <a:r>
              <a:rPr lang="en-US" sz="1800" b="1" i="0" u="none" strike="noStrike" cap="none" baseline="-25000">
                <a:solidFill>
                  <a:schemeClr val="dk1"/>
                </a:solidFill>
                <a:latin typeface="Century Gothic"/>
                <a:ea typeface="Century Gothic"/>
                <a:cs typeface="Century Gothic"/>
                <a:sym typeface="Century Gothic"/>
              </a:rPr>
              <a:t>2</a:t>
            </a:r>
            <a:r>
              <a:rPr lang="en-US" sz="1800" b="1" i="0" u="none" strike="noStrike" cap="none">
                <a:solidFill>
                  <a:schemeClr val="dk1"/>
                </a:solidFill>
                <a:latin typeface="Century Gothic"/>
                <a:ea typeface="Century Gothic"/>
                <a:cs typeface="Century Gothic"/>
                <a:sym typeface="Century Gothic"/>
              </a:rPr>
              <a:t>, ..., P</a:t>
            </a:r>
            <a:r>
              <a:rPr lang="en-US" sz="1800" b="1" i="0" u="none" strike="noStrike" cap="none" baseline="-25000">
                <a:solidFill>
                  <a:schemeClr val="dk1"/>
                </a:solidFill>
                <a:latin typeface="Century Gothic"/>
                <a:ea typeface="Century Gothic"/>
                <a:cs typeface="Century Gothic"/>
                <a:sym typeface="Century Gothic"/>
              </a:rPr>
              <a:t>n</a:t>
            </a:r>
            <a:r>
              <a:rPr lang="en-US" sz="1800" b="1" i="0" u="none" strike="noStrike" cap="none">
                <a:solidFill>
                  <a:schemeClr val="dk1"/>
                </a:solidFill>
                <a:latin typeface="Century Gothic"/>
                <a:ea typeface="Century Gothic"/>
                <a:cs typeface="Century Gothic"/>
                <a:sym typeface="Century Gothic"/>
              </a:rPr>
              <a:t> are pointers to </a:t>
            </a:r>
            <a:endParaRPr sz="1800" b="1" i="0" u="none" strike="noStrike" cap="none">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b="1" i="0" u="none" strike="noStrike" cap="none">
                <a:solidFill>
                  <a:schemeClr val="dk1"/>
                </a:solidFill>
                <a:latin typeface="Century Gothic"/>
                <a:ea typeface="Century Gothic"/>
                <a:cs typeface="Century Gothic"/>
                <a:sym typeface="Century Gothic"/>
              </a:rPr>
              <a:t>the node’s sub-trees and K</a:t>
            </a:r>
            <a:r>
              <a:rPr lang="en-US" sz="1800" b="1" i="0" u="none" strike="noStrike" cap="none" baseline="-25000">
                <a:solidFill>
                  <a:schemeClr val="dk1"/>
                </a:solidFill>
                <a:latin typeface="Century Gothic"/>
                <a:ea typeface="Century Gothic"/>
                <a:cs typeface="Century Gothic"/>
                <a:sym typeface="Century Gothic"/>
              </a:rPr>
              <a:t>0</a:t>
            </a:r>
            <a:r>
              <a:rPr lang="en-US" sz="1800" b="1" i="0" u="none" strike="noStrike" cap="none">
                <a:solidFill>
                  <a:schemeClr val="dk1"/>
                </a:solidFill>
                <a:latin typeface="Century Gothic"/>
                <a:ea typeface="Century Gothic"/>
                <a:cs typeface="Century Gothic"/>
                <a:sym typeface="Century Gothic"/>
              </a:rPr>
              <a:t>, K</a:t>
            </a:r>
            <a:r>
              <a:rPr lang="en-US" sz="1800" b="1" i="0" u="none" strike="noStrike" cap="none" baseline="-25000">
                <a:solidFill>
                  <a:schemeClr val="dk1"/>
                </a:solidFill>
                <a:latin typeface="Century Gothic"/>
                <a:ea typeface="Century Gothic"/>
                <a:cs typeface="Century Gothic"/>
                <a:sym typeface="Century Gothic"/>
              </a:rPr>
              <a:t>1</a:t>
            </a:r>
            <a:r>
              <a:rPr lang="en-US" sz="1800" b="1" i="0" u="none" strike="noStrike" cap="none">
                <a:solidFill>
                  <a:schemeClr val="dk1"/>
                </a:solidFill>
                <a:latin typeface="Century Gothic"/>
                <a:ea typeface="Century Gothic"/>
                <a:cs typeface="Century Gothic"/>
                <a:sym typeface="Century Gothic"/>
              </a:rPr>
              <a:t>, K</a:t>
            </a:r>
            <a:r>
              <a:rPr lang="en-US" sz="1800" b="1" i="0" u="none" strike="noStrike" cap="none" baseline="-25000">
                <a:solidFill>
                  <a:schemeClr val="dk1"/>
                </a:solidFill>
                <a:latin typeface="Century Gothic"/>
                <a:ea typeface="Century Gothic"/>
                <a:cs typeface="Century Gothic"/>
                <a:sym typeface="Century Gothic"/>
              </a:rPr>
              <a:t>2</a:t>
            </a:r>
            <a:r>
              <a:rPr lang="en-US" sz="1800" b="1" i="0" u="none" strike="noStrike" cap="none">
                <a:solidFill>
                  <a:schemeClr val="dk1"/>
                </a:solidFill>
                <a:latin typeface="Century Gothic"/>
                <a:ea typeface="Century Gothic"/>
                <a:cs typeface="Century Gothic"/>
                <a:sym typeface="Century Gothic"/>
              </a:rPr>
              <a:t>, ..., K</a:t>
            </a:r>
            <a:r>
              <a:rPr lang="en-US" sz="1800" b="1" i="0" u="none" strike="noStrike" cap="none" baseline="-25000">
                <a:solidFill>
                  <a:schemeClr val="dk1"/>
                </a:solidFill>
                <a:latin typeface="Century Gothic"/>
                <a:ea typeface="Century Gothic"/>
                <a:cs typeface="Century Gothic"/>
                <a:sym typeface="Century Gothic"/>
              </a:rPr>
              <a:t>n–1</a:t>
            </a:r>
            <a:r>
              <a:rPr lang="en-US" sz="1800" b="1" i="0" u="none" strike="noStrike" cap="none">
                <a:solidFill>
                  <a:schemeClr val="dk1"/>
                </a:solidFill>
                <a:latin typeface="Century Gothic"/>
                <a:ea typeface="Century Gothic"/>
                <a:cs typeface="Century Gothic"/>
                <a:sym typeface="Century Gothic"/>
              </a:rPr>
              <a:t> are the key values of the node. </a:t>
            </a:r>
            <a:endParaRPr sz="1800" b="1">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entury Gothic"/>
                <a:ea typeface="Century Gothic"/>
                <a:cs typeface="Century Gothic"/>
                <a:sym typeface="Century Gothic"/>
              </a:rPr>
              <a:t>All the key values are stored in ascending order. </a:t>
            </a:r>
            <a:endParaRPr sz="1800" b="1">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That is, K</a:t>
            </a:r>
            <a:r>
              <a:rPr lang="en-US" sz="1800" b="1" baseline="-25000">
                <a:solidFill>
                  <a:schemeClr val="dk1"/>
                </a:solidFill>
                <a:latin typeface="Century Gothic"/>
                <a:ea typeface="Century Gothic"/>
                <a:cs typeface="Century Gothic"/>
                <a:sym typeface="Century Gothic"/>
              </a:rPr>
              <a:t>i </a:t>
            </a:r>
            <a:r>
              <a:rPr lang="en-US" sz="1800" b="1">
                <a:solidFill>
                  <a:schemeClr val="dk1"/>
                </a:solidFill>
                <a:latin typeface="Century Gothic"/>
                <a:ea typeface="Century Gothic"/>
                <a:cs typeface="Century Gothic"/>
                <a:sym typeface="Century Gothic"/>
              </a:rPr>
              <a:t>&lt; K</a:t>
            </a:r>
            <a:r>
              <a:rPr lang="en-US" sz="1800" b="1" baseline="-25000">
                <a:solidFill>
                  <a:schemeClr val="dk1"/>
                </a:solidFill>
                <a:latin typeface="Century Gothic"/>
                <a:ea typeface="Century Gothic"/>
                <a:cs typeface="Century Gothic"/>
                <a:sym typeface="Century Gothic"/>
              </a:rPr>
              <a:t>i+1</a:t>
            </a:r>
            <a:r>
              <a:rPr lang="en-US" sz="1800" b="1">
                <a:solidFill>
                  <a:schemeClr val="dk1"/>
                </a:solidFill>
                <a:latin typeface="Century Gothic"/>
                <a:ea typeface="Century Gothic"/>
                <a:cs typeface="Century Gothic"/>
                <a:sym typeface="Century Gothic"/>
              </a:rPr>
              <a:t> for 0 ≤ i ≤ n–2.</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296" name="Google Shape;296;p5"/>
          <p:cNvSpPr txBox="1">
            <a:spLocks noGrp="1"/>
          </p:cNvSpPr>
          <p:nvPr>
            <p:ph type="body" idx="1"/>
          </p:nvPr>
        </p:nvSpPr>
        <p:spPr>
          <a:xfrm>
            <a:off x="685800" y="990600"/>
            <a:ext cx="7848600" cy="2667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In an M-way search tree, it is not compulsory that every node has exactly M–1 values and M subtrees. </a:t>
            </a:r>
            <a:endParaRPr sz="1860" b="1"/>
          </a:p>
          <a:p>
            <a:pPr marL="342900" lvl="0" indent="-274319" algn="l" rtl="0">
              <a:lnSpc>
                <a:spcPct val="80000"/>
              </a:lnSpc>
              <a:spcBef>
                <a:spcPts val="372"/>
              </a:spcBef>
              <a:spcAft>
                <a:spcPts val="0"/>
              </a:spcAft>
              <a:buSzPts val="1414"/>
              <a:buChar char="🞇"/>
            </a:pPr>
            <a:r>
              <a:rPr lang="en-US" sz="1860" b="1"/>
              <a:t>Rather, the node can have anywhere from 1 to M–1 values, and the number of sub-trees can vary from 0 (for a leaf node) to i + 1, where i is the number of key values in the node. </a:t>
            </a:r>
            <a:endParaRPr sz="1860" b="1"/>
          </a:p>
          <a:p>
            <a:pPr marL="342900" lvl="0" indent="-274319" algn="l" rtl="0">
              <a:lnSpc>
                <a:spcPct val="80000"/>
              </a:lnSpc>
              <a:spcBef>
                <a:spcPts val="372"/>
              </a:spcBef>
              <a:spcAft>
                <a:spcPts val="0"/>
              </a:spcAft>
              <a:buSzPts val="1414"/>
              <a:buChar char="🞇"/>
            </a:pPr>
            <a:r>
              <a:rPr lang="en-US" sz="1860" b="1"/>
              <a:t>M is thus a fixed upper limit that defines how many key values can be stored in the node. </a:t>
            </a:r>
            <a:endParaRPr sz="1860" b="1"/>
          </a:p>
          <a:p>
            <a:pPr marL="342900" lvl="0" indent="-274319" algn="l" rtl="0">
              <a:lnSpc>
                <a:spcPct val="80000"/>
              </a:lnSpc>
              <a:spcBef>
                <a:spcPts val="372"/>
              </a:spcBef>
              <a:spcAft>
                <a:spcPts val="0"/>
              </a:spcAft>
              <a:buSzPts val="1414"/>
              <a:buChar char="🞇"/>
            </a:pPr>
            <a:r>
              <a:rPr lang="en-US" sz="1860" b="1"/>
              <a:t>Consider the M-way search tree shown in Fig. 11.3. Here M = 3.</a:t>
            </a:r>
            <a:endParaRPr sz="1860" b="1"/>
          </a:p>
          <a:p>
            <a:pPr marL="342900" lvl="0" indent="-274319" algn="l" rtl="0">
              <a:lnSpc>
                <a:spcPct val="80000"/>
              </a:lnSpc>
              <a:spcBef>
                <a:spcPts val="372"/>
              </a:spcBef>
              <a:spcAft>
                <a:spcPts val="0"/>
              </a:spcAft>
              <a:buSzPts val="1414"/>
              <a:buChar char="🞇"/>
            </a:pPr>
            <a:r>
              <a:rPr lang="en-US" sz="1860" b="1"/>
              <a:t>So a node can store a maximum of two key values and can contain pointers to three sub-trees. </a:t>
            </a:r>
            <a:endParaRPr/>
          </a:p>
        </p:txBody>
      </p:sp>
      <p:sp>
        <p:nvSpPr>
          <p:cNvPr id="297" name="Google Shape;297;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8" name="Google Shape;298;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9" name="Google Shape;299;p5"/>
          <p:cNvPicPr preferRelativeResize="0"/>
          <p:nvPr/>
        </p:nvPicPr>
        <p:blipFill rotWithShape="1">
          <a:blip r:embed="rId3">
            <a:alphaModFix/>
          </a:blip>
          <a:srcRect/>
          <a:stretch/>
        </p:blipFill>
        <p:spPr>
          <a:xfrm>
            <a:off x="2743200" y="3810000"/>
            <a:ext cx="4314825" cy="176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306" name="Google Shape;306;p6"/>
          <p:cNvSpPr txBox="1">
            <a:spLocks noGrp="1"/>
          </p:cNvSpPr>
          <p:nvPr>
            <p:ph type="body" idx="1"/>
          </p:nvPr>
        </p:nvSpPr>
        <p:spPr>
          <a:xfrm>
            <a:off x="685800" y="9906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 our example, we have taken a very small value of M so that the concept becomes easier for the reader, but in practice, M is usually very large. </a:t>
            </a:r>
            <a:endParaRPr sz="2220" b="1"/>
          </a:p>
          <a:p>
            <a:pPr marL="342900" lvl="0" indent="-274319" algn="l" rtl="0">
              <a:lnSpc>
                <a:spcPct val="80000"/>
              </a:lnSpc>
              <a:spcBef>
                <a:spcPts val="444"/>
              </a:spcBef>
              <a:spcAft>
                <a:spcPts val="0"/>
              </a:spcAft>
              <a:buSzPts val="1687"/>
              <a:buChar char="🞇"/>
            </a:pPr>
            <a:r>
              <a:rPr lang="en-US" sz="2220" b="1"/>
              <a:t>Using a 3-way search tree, let us lay down some of the basic properties of an M-way search tree. </a:t>
            </a:r>
            <a:endParaRPr sz="2220" b="1"/>
          </a:p>
          <a:p>
            <a:pPr marL="640080" lvl="1" indent="-274320" algn="l" rtl="0">
              <a:lnSpc>
                <a:spcPct val="80000"/>
              </a:lnSpc>
              <a:spcBef>
                <a:spcPts val="407"/>
              </a:spcBef>
              <a:spcAft>
                <a:spcPts val="0"/>
              </a:spcAft>
              <a:buSzPts val="1547"/>
              <a:buChar char="🞇"/>
            </a:pPr>
            <a:r>
              <a:rPr lang="en-US" sz="2035" b="1"/>
              <a:t>Note that the key values in the sub-tree pointed by P</a:t>
            </a:r>
            <a:r>
              <a:rPr lang="en-US" sz="2035" b="1" baseline="-25000"/>
              <a:t>0</a:t>
            </a:r>
            <a:r>
              <a:rPr lang="en-US" sz="2035" b="1"/>
              <a:t> are less than the key value K</a:t>
            </a:r>
            <a:r>
              <a:rPr lang="en-US" sz="2035" b="1" baseline="-25000"/>
              <a:t>0</a:t>
            </a:r>
            <a:r>
              <a:rPr lang="en-US" sz="2035" b="1"/>
              <a:t>. Similarly, all the key values in the sub-tree pointed by P</a:t>
            </a:r>
            <a:r>
              <a:rPr lang="en-US" sz="2035" b="1" baseline="-25000"/>
              <a:t>1</a:t>
            </a:r>
            <a:r>
              <a:rPr lang="en-US" sz="2035" b="1"/>
              <a:t> are less than K</a:t>
            </a:r>
            <a:r>
              <a:rPr lang="en-US" sz="2035" b="1" baseline="-25000"/>
              <a:t>1</a:t>
            </a:r>
            <a:r>
              <a:rPr lang="en-US" sz="2035" b="1"/>
              <a:t>, so on and so forth. Thus, the generalized rule is that all the key values in the sub-tree pointed by P</a:t>
            </a:r>
            <a:r>
              <a:rPr lang="en-US" sz="2035" b="1" baseline="-25000"/>
              <a:t>i</a:t>
            </a:r>
            <a:r>
              <a:rPr lang="en-US" sz="2035" b="1"/>
              <a:t> are less than K</a:t>
            </a:r>
            <a:r>
              <a:rPr lang="en-US" sz="2035" b="1" baseline="-25000"/>
              <a:t>i</a:t>
            </a:r>
            <a:r>
              <a:rPr lang="en-US" sz="2035" b="1"/>
              <a:t>, where 0 ≤ i ≤ n–1.</a:t>
            </a:r>
            <a:endParaRPr sz="2035" b="1"/>
          </a:p>
          <a:p>
            <a:pPr marL="640080" lvl="1" indent="-274320" algn="l" rtl="0">
              <a:lnSpc>
                <a:spcPct val="80000"/>
              </a:lnSpc>
              <a:spcBef>
                <a:spcPts val="407"/>
              </a:spcBef>
              <a:spcAft>
                <a:spcPts val="0"/>
              </a:spcAft>
              <a:buSzPts val="1547"/>
              <a:buChar char="🞇"/>
            </a:pPr>
            <a:r>
              <a:rPr lang="en-US" sz="2035" b="1"/>
              <a:t>Note that the key values in the sub-tree pointed by P</a:t>
            </a:r>
            <a:r>
              <a:rPr lang="en-US" sz="2035" b="1" baseline="-25000"/>
              <a:t>1</a:t>
            </a:r>
            <a:r>
              <a:rPr lang="en-US" sz="2035" b="1"/>
              <a:t> are greater than the key value K</a:t>
            </a:r>
            <a:r>
              <a:rPr lang="en-US" sz="2035" b="1" baseline="-25000"/>
              <a:t>0</a:t>
            </a:r>
            <a:r>
              <a:rPr lang="en-US" sz="2035" b="1"/>
              <a:t>. Similarly, all the key values in the sub-tree pointed by P</a:t>
            </a:r>
            <a:r>
              <a:rPr lang="en-US" sz="2035" b="1" baseline="-25000"/>
              <a:t>2</a:t>
            </a:r>
            <a:r>
              <a:rPr lang="en-US" sz="2035" b="1"/>
              <a:t> are greater than K</a:t>
            </a:r>
            <a:r>
              <a:rPr lang="en-US" sz="2035" b="1" baseline="-25000"/>
              <a:t>1</a:t>
            </a:r>
            <a:r>
              <a:rPr lang="en-US" sz="2035" b="1"/>
              <a:t>, so on and so forth. Thus, the generalized rule is that all the key values in the sub-tree pointed by P</a:t>
            </a:r>
            <a:r>
              <a:rPr lang="en-US" sz="2035" b="1" baseline="-25000"/>
              <a:t>i</a:t>
            </a:r>
            <a:r>
              <a:rPr lang="en-US" sz="2035" b="1"/>
              <a:t> are greater than K</a:t>
            </a:r>
            <a:r>
              <a:rPr lang="en-US" sz="2035" b="1" baseline="-25000"/>
              <a:t>i–1</a:t>
            </a:r>
            <a:r>
              <a:rPr lang="en-US" sz="2035" b="1"/>
              <a:t>, where 0 ≤ i ≤ n–1. In an M-way search tree, every sub-tree is also an M-way search tree and follows the same rules. </a:t>
            </a:r>
            <a:endParaRPr/>
          </a:p>
        </p:txBody>
      </p:sp>
      <p:sp>
        <p:nvSpPr>
          <p:cNvPr id="307" name="Google Shape;307;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8" name="Google Shape;308;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15" name="Google Shape;315;p7"/>
          <p:cNvSpPr txBox="1">
            <a:spLocks noGrp="1"/>
          </p:cNvSpPr>
          <p:nvPr>
            <p:ph type="body" idx="1"/>
          </p:nvPr>
        </p:nvSpPr>
        <p:spPr>
          <a:xfrm>
            <a:off x="685800" y="990600"/>
            <a:ext cx="7848600" cy="5105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A B tree is a specialized M-way tree developed by Rudolf Bayer and Ed McCreight in 1970 that is widely used for disk access. </a:t>
            </a:r>
            <a:endParaRPr sz="1679" b="1"/>
          </a:p>
          <a:p>
            <a:pPr marL="342900" lvl="0" indent="-274320" algn="l" rtl="0">
              <a:lnSpc>
                <a:spcPct val="80000"/>
              </a:lnSpc>
              <a:spcBef>
                <a:spcPts val="336"/>
              </a:spcBef>
              <a:spcAft>
                <a:spcPts val="0"/>
              </a:spcAft>
              <a:buSzPts val="1276"/>
              <a:buChar char="🞇"/>
            </a:pPr>
            <a:r>
              <a:rPr lang="en-US" sz="1679" b="1"/>
              <a:t>A B tree of order m can have a maximum of m–1 keys and m pointers to its sub-trees. </a:t>
            </a:r>
            <a:endParaRPr sz="1679" b="1"/>
          </a:p>
          <a:p>
            <a:pPr marL="342900" lvl="0" indent="-274320" algn="l" rtl="0">
              <a:lnSpc>
                <a:spcPct val="80000"/>
              </a:lnSpc>
              <a:spcBef>
                <a:spcPts val="336"/>
              </a:spcBef>
              <a:spcAft>
                <a:spcPts val="0"/>
              </a:spcAft>
              <a:buSzPts val="1276"/>
              <a:buChar char="🞇"/>
            </a:pPr>
            <a:r>
              <a:rPr lang="en-US" sz="1679" b="1"/>
              <a:t>A B tree may contain a large number of key values and pointers to sub-trees. </a:t>
            </a:r>
            <a:endParaRPr sz="1679" b="1"/>
          </a:p>
          <a:p>
            <a:pPr marL="342900" lvl="0" indent="-274320" algn="l" rtl="0">
              <a:lnSpc>
                <a:spcPct val="80000"/>
              </a:lnSpc>
              <a:spcBef>
                <a:spcPts val="336"/>
              </a:spcBef>
              <a:spcAft>
                <a:spcPts val="0"/>
              </a:spcAft>
              <a:buSzPts val="1276"/>
              <a:buChar char="🞇"/>
            </a:pPr>
            <a:r>
              <a:rPr lang="en-US" sz="1679" b="1"/>
              <a:t>Storing a large number of keys in a single node keeps the height of the tree relatively small. </a:t>
            </a:r>
            <a:endParaRPr sz="1679" b="1"/>
          </a:p>
          <a:p>
            <a:pPr marL="342900" lvl="0" indent="-274320" algn="l" rtl="0">
              <a:lnSpc>
                <a:spcPct val="80000"/>
              </a:lnSpc>
              <a:spcBef>
                <a:spcPts val="336"/>
              </a:spcBef>
              <a:spcAft>
                <a:spcPts val="0"/>
              </a:spcAft>
              <a:buSzPts val="1276"/>
              <a:buChar char="🞇"/>
            </a:pPr>
            <a:r>
              <a:rPr lang="en-US" sz="1679" b="1"/>
              <a:t>A B tree is designed to store sorted data and allows search, insertion, and deletion operations to be performed in logarithmic amortized time. </a:t>
            </a:r>
            <a:endParaRPr sz="1679" b="1"/>
          </a:p>
          <a:p>
            <a:pPr marL="342900" lvl="0" indent="-274320" algn="l" rtl="0">
              <a:lnSpc>
                <a:spcPct val="80000"/>
              </a:lnSpc>
              <a:spcBef>
                <a:spcPts val="336"/>
              </a:spcBef>
              <a:spcAft>
                <a:spcPts val="0"/>
              </a:spcAft>
              <a:buSzPts val="1276"/>
              <a:buChar char="🞇"/>
            </a:pPr>
            <a:r>
              <a:rPr lang="en-US" sz="1679" b="1"/>
              <a:t>A B tree of order m (the maximum number of children that each node can have) is a tree with all the properties of an M-way search tree. </a:t>
            </a:r>
            <a:endParaRPr sz="1679" b="1"/>
          </a:p>
          <a:p>
            <a:pPr marL="342900" lvl="0" indent="-274320" algn="l" rtl="0">
              <a:lnSpc>
                <a:spcPct val="80000"/>
              </a:lnSpc>
              <a:spcBef>
                <a:spcPts val="336"/>
              </a:spcBef>
              <a:spcAft>
                <a:spcPts val="0"/>
              </a:spcAft>
              <a:buSzPts val="1276"/>
              <a:buChar char="🞇"/>
            </a:pPr>
            <a:r>
              <a:rPr lang="en-US" sz="1679" b="1"/>
              <a:t>In addition it has the following properties: </a:t>
            </a:r>
            <a:endParaRPr sz="1679" b="1"/>
          </a:p>
          <a:p>
            <a:pPr marL="640080" lvl="1" indent="-274320" algn="l" rtl="0">
              <a:lnSpc>
                <a:spcPct val="80000"/>
              </a:lnSpc>
              <a:spcBef>
                <a:spcPts val="308"/>
              </a:spcBef>
              <a:spcAft>
                <a:spcPts val="0"/>
              </a:spcAft>
              <a:buSzPts val="1170"/>
              <a:buChar char="🞇"/>
            </a:pPr>
            <a:r>
              <a:rPr lang="en-US" sz="1540" b="1"/>
              <a:t>1. Every node in the B tree has at most (maximum) m children. </a:t>
            </a:r>
            <a:endParaRPr sz="1540" b="1"/>
          </a:p>
          <a:p>
            <a:pPr marL="640080" lvl="1" indent="-274320" algn="l" rtl="0">
              <a:lnSpc>
                <a:spcPct val="80000"/>
              </a:lnSpc>
              <a:spcBef>
                <a:spcPts val="308"/>
              </a:spcBef>
              <a:spcAft>
                <a:spcPts val="0"/>
              </a:spcAft>
              <a:buSzPts val="1170"/>
              <a:buChar char="🞇"/>
            </a:pPr>
            <a:r>
              <a:rPr lang="en-US" sz="1540" b="1"/>
              <a:t>2. Every node in the B tree except the root node and leaf nodes has at least (minimum) m/2 children. This condition helps to keep the tree bushy so that the path from the root node to the leaf is very short, even in a tree that stores a lot of data. </a:t>
            </a:r>
            <a:endParaRPr sz="1540" b="1"/>
          </a:p>
          <a:p>
            <a:pPr marL="640080" lvl="1" indent="-274320" algn="l" rtl="0">
              <a:lnSpc>
                <a:spcPct val="80000"/>
              </a:lnSpc>
              <a:spcBef>
                <a:spcPts val="308"/>
              </a:spcBef>
              <a:spcAft>
                <a:spcPts val="0"/>
              </a:spcAft>
              <a:buSzPts val="1170"/>
              <a:buChar char="🞇"/>
            </a:pPr>
            <a:r>
              <a:rPr lang="en-US" sz="1540" b="1"/>
              <a:t>3. The root node has at least two children if it is not a terminal (leaf) node. </a:t>
            </a:r>
            <a:endParaRPr sz="1540" b="1"/>
          </a:p>
          <a:p>
            <a:pPr marL="640080" lvl="1" indent="-274320" algn="l" rtl="0">
              <a:lnSpc>
                <a:spcPct val="80000"/>
              </a:lnSpc>
              <a:spcBef>
                <a:spcPts val="308"/>
              </a:spcBef>
              <a:spcAft>
                <a:spcPts val="0"/>
              </a:spcAft>
              <a:buSzPts val="1170"/>
              <a:buChar char="🞇"/>
            </a:pPr>
            <a:r>
              <a:rPr lang="en-US" sz="1540" b="1"/>
              <a:t>4. All leaf nodes are at the same level.</a:t>
            </a:r>
            <a:endParaRPr/>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24" name="Google Shape;324;p8"/>
          <p:cNvSpPr txBox="1">
            <a:spLocks noGrp="1"/>
          </p:cNvSpPr>
          <p:nvPr>
            <p:ph type="body" idx="1"/>
          </p:nvPr>
        </p:nvSpPr>
        <p:spPr>
          <a:xfrm>
            <a:off x="685800" y="990600"/>
            <a:ext cx="7848600" cy="3276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An internal node in the B tree can have n number of children, where 0 ≤ n ≤ m. </a:t>
            </a:r>
            <a:endParaRPr sz="1860" b="1"/>
          </a:p>
          <a:p>
            <a:pPr marL="342900" lvl="0" indent="-274319" algn="l" rtl="0">
              <a:lnSpc>
                <a:spcPct val="80000"/>
              </a:lnSpc>
              <a:spcBef>
                <a:spcPts val="372"/>
              </a:spcBef>
              <a:spcAft>
                <a:spcPts val="0"/>
              </a:spcAft>
              <a:buSzPts val="1414"/>
              <a:buChar char="🞇"/>
            </a:pPr>
            <a:r>
              <a:rPr lang="en-US" sz="1860" b="1"/>
              <a:t>It is not necessary that every node has the same number of children, but the only restriction is that the node should have at least m/2 children. </a:t>
            </a:r>
            <a:endParaRPr sz="1860" b="1"/>
          </a:p>
          <a:p>
            <a:pPr marL="342900" lvl="0" indent="-274319" algn="l" rtl="0">
              <a:lnSpc>
                <a:spcPct val="80000"/>
              </a:lnSpc>
              <a:spcBef>
                <a:spcPts val="372"/>
              </a:spcBef>
              <a:spcAft>
                <a:spcPts val="0"/>
              </a:spcAft>
              <a:buSzPts val="1414"/>
              <a:buChar char="🞇"/>
            </a:pPr>
            <a:r>
              <a:rPr lang="en-US" sz="1860" b="1"/>
              <a:t>As B tree of order 4 is given in Fig. 11.4.</a:t>
            </a:r>
            <a:endParaRPr sz="1860" b="1"/>
          </a:p>
          <a:p>
            <a:pPr marL="342900" lvl="0" indent="-274319" algn="l" rtl="0">
              <a:lnSpc>
                <a:spcPct val="80000"/>
              </a:lnSpc>
              <a:spcBef>
                <a:spcPts val="372"/>
              </a:spcBef>
              <a:spcAft>
                <a:spcPts val="0"/>
              </a:spcAft>
              <a:buSzPts val="1414"/>
              <a:buChar char="🞇"/>
            </a:pPr>
            <a:r>
              <a:rPr lang="en-US" sz="1860" b="1"/>
              <a:t>While performing insertion and deletion operations in a B tree, the number of child nodes may change. </a:t>
            </a:r>
            <a:endParaRPr sz="1860" b="1"/>
          </a:p>
          <a:p>
            <a:pPr marL="342900" lvl="0" indent="-274319" algn="l" rtl="0">
              <a:lnSpc>
                <a:spcPct val="80000"/>
              </a:lnSpc>
              <a:spcBef>
                <a:spcPts val="372"/>
              </a:spcBef>
              <a:spcAft>
                <a:spcPts val="0"/>
              </a:spcAft>
              <a:buSzPts val="1414"/>
              <a:buChar char="🞇"/>
            </a:pPr>
            <a:r>
              <a:rPr lang="en-US" sz="1860" b="1"/>
              <a:t>So, in order to maintain a minimum number of children, the internal nodes may be joined or split. </a:t>
            </a:r>
            <a:endParaRPr sz="1860" b="1"/>
          </a:p>
          <a:p>
            <a:pPr marL="342900" lvl="0" indent="-274319" algn="l" rtl="0">
              <a:lnSpc>
                <a:spcPct val="80000"/>
              </a:lnSpc>
              <a:spcBef>
                <a:spcPts val="372"/>
              </a:spcBef>
              <a:spcAft>
                <a:spcPts val="0"/>
              </a:spcAft>
              <a:buSzPts val="1414"/>
              <a:buChar char="🞇"/>
            </a:pPr>
            <a:r>
              <a:rPr lang="en-US" sz="1860" b="1"/>
              <a:t>We will discuss search, insertion, and deletion operations in this section. </a:t>
            </a:r>
            <a:endParaRPr/>
          </a:p>
        </p:txBody>
      </p:sp>
      <p:sp>
        <p:nvSpPr>
          <p:cNvPr id="325" name="Google Shape;325;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6" name="Google Shape;326;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7" name="Google Shape;327;p8"/>
          <p:cNvPicPr preferRelativeResize="0"/>
          <p:nvPr/>
        </p:nvPicPr>
        <p:blipFill rotWithShape="1">
          <a:blip r:embed="rId3">
            <a:alphaModFix/>
          </a:blip>
          <a:srcRect/>
          <a:stretch/>
        </p:blipFill>
        <p:spPr>
          <a:xfrm>
            <a:off x="1405833" y="4371975"/>
            <a:ext cx="6486525" cy="17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34" name="Google Shape;334;p9"/>
          <p:cNvSpPr txBox="1">
            <a:spLocks noGrp="1"/>
          </p:cNvSpPr>
          <p:nvPr>
            <p:ph type="body" idx="1"/>
          </p:nvPr>
        </p:nvSpPr>
        <p:spPr>
          <a:xfrm>
            <a:off x="685800" y="990600"/>
            <a:ext cx="7848600" cy="5334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Searching for an element in a B Tree </a:t>
            </a:r>
            <a:endParaRPr sz="1679" b="1"/>
          </a:p>
          <a:p>
            <a:pPr marL="342900" lvl="0" indent="-274320" algn="l" rtl="0">
              <a:lnSpc>
                <a:spcPct val="80000"/>
              </a:lnSpc>
              <a:spcBef>
                <a:spcPts val="336"/>
              </a:spcBef>
              <a:spcAft>
                <a:spcPts val="0"/>
              </a:spcAft>
              <a:buSzPts val="1276"/>
              <a:buChar char="🞇"/>
            </a:pPr>
            <a:r>
              <a:rPr lang="en-US" sz="1679" b="1"/>
              <a:t>Searching for an element in a B tree is similar to that in binary search trees. </a:t>
            </a:r>
            <a:endParaRPr sz="1679" b="1"/>
          </a:p>
          <a:p>
            <a:pPr marL="342900" lvl="0" indent="-274320" algn="l" rtl="0">
              <a:lnSpc>
                <a:spcPct val="80000"/>
              </a:lnSpc>
              <a:spcBef>
                <a:spcPts val="336"/>
              </a:spcBef>
              <a:spcAft>
                <a:spcPts val="0"/>
              </a:spcAft>
              <a:buSzPts val="1276"/>
              <a:buChar char="🞇"/>
            </a:pPr>
            <a:r>
              <a:rPr lang="en-US" sz="1679" b="1"/>
              <a:t>Consider the B tree given in Fig. 11.4.</a:t>
            </a:r>
            <a:endParaRPr sz="1679" b="1"/>
          </a:p>
          <a:p>
            <a:pPr marL="640080" lvl="1" indent="-268480" algn="l" rtl="0">
              <a:lnSpc>
                <a:spcPct val="80000"/>
              </a:lnSpc>
              <a:spcBef>
                <a:spcPts val="336"/>
              </a:spcBef>
              <a:spcAft>
                <a:spcPts val="0"/>
              </a:spcAft>
              <a:buSzPts val="1276"/>
              <a:buChar char="🞇"/>
            </a:pPr>
            <a:r>
              <a:rPr lang="en-US" sz="1679" b="1"/>
              <a:t>To search for 59, we begin at the root node. </a:t>
            </a:r>
            <a:endParaRPr sz="1679" b="1"/>
          </a:p>
          <a:p>
            <a:pPr marL="640080" lvl="1" indent="-268480" algn="l" rtl="0">
              <a:lnSpc>
                <a:spcPct val="80000"/>
              </a:lnSpc>
              <a:spcBef>
                <a:spcPts val="336"/>
              </a:spcBef>
              <a:spcAft>
                <a:spcPts val="0"/>
              </a:spcAft>
              <a:buSzPts val="1276"/>
              <a:buChar char="🞇"/>
            </a:pPr>
            <a:r>
              <a:rPr lang="en-US" sz="1679" b="1"/>
              <a:t>The root node has a value 45 which is less than 59. So, we traverse in the right sub-tree. </a:t>
            </a:r>
            <a:endParaRPr sz="1679" b="1"/>
          </a:p>
          <a:p>
            <a:pPr marL="640080" lvl="1" indent="-268480" algn="l" rtl="0">
              <a:lnSpc>
                <a:spcPct val="80000"/>
              </a:lnSpc>
              <a:spcBef>
                <a:spcPts val="336"/>
              </a:spcBef>
              <a:spcAft>
                <a:spcPts val="0"/>
              </a:spcAft>
              <a:buSzPts val="1276"/>
              <a:buChar char="🞇"/>
            </a:pPr>
            <a:r>
              <a:rPr lang="en-US" sz="1679" b="1"/>
              <a:t>The right sub-tree of the root node has two key values, 49 and 63. Since 49 ≤ 59 ≤ 63, we traverse the right sub-tree of 49, that is, the left sub-tree of 63. </a:t>
            </a:r>
            <a:endParaRPr sz="1679" b="1"/>
          </a:p>
          <a:p>
            <a:pPr marL="640080" lvl="1" indent="-268480" algn="l" rtl="0">
              <a:lnSpc>
                <a:spcPct val="80000"/>
              </a:lnSpc>
              <a:spcBef>
                <a:spcPts val="336"/>
              </a:spcBef>
              <a:spcAft>
                <a:spcPts val="0"/>
              </a:spcAft>
              <a:buSzPts val="1276"/>
              <a:buChar char="🞇"/>
            </a:pPr>
            <a:r>
              <a:rPr lang="en-US" sz="1679" b="1"/>
              <a:t>This sub-tree has three values, 54, 59, and 61. </a:t>
            </a: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640080" lvl="0" indent="0" algn="l" rtl="0">
              <a:lnSpc>
                <a:spcPct val="80000"/>
              </a:lnSpc>
              <a:spcBef>
                <a:spcPts val="336"/>
              </a:spcBef>
              <a:spcAft>
                <a:spcPts val="0"/>
              </a:spcAft>
              <a:buNone/>
            </a:pPr>
            <a:endParaRPr sz="1679" b="1"/>
          </a:p>
          <a:p>
            <a:pPr marL="342900" lvl="0" indent="-274320" algn="l" rtl="0">
              <a:lnSpc>
                <a:spcPct val="80000"/>
              </a:lnSpc>
              <a:spcBef>
                <a:spcPts val="336"/>
              </a:spcBef>
              <a:spcAft>
                <a:spcPts val="0"/>
              </a:spcAft>
              <a:buSzPts val="1276"/>
              <a:buChar char="🞇"/>
            </a:pPr>
            <a:r>
              <a:rPr lang="en-US" sz="1679" b="1"/>
              <a:t>Since the running time of the search operation depends upon the height of the tree, the algorithm to search for an element in a B tree takes O(log</a:t>
            </a:r>
            <a:r>
              <a:rPr lang="en-US" sz="1679" b="1" baseline="-25000"/>
              <a:t>t</a:t>
            </a:r>
            <a:r>
              <a:rPr lang="en-US" sz="1679" b="1"/>
              <a:t> n) time to execute. </a:t>
            </a:r>
            <a:endParaRPr/>
          </a:p>
        </p:txBody>
      </p:sp>
      <p:sp>
        <p:nvSpPr>
          <p:cNvPr id="335" name="Google Shape;33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6" name="Google Shape;33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7" name="Google Shape;337;p9"/>
          <p:cNvPicPr preferRelativeResize="0"/>
          <p:nvPr/>
        </p:nvPicPr>
        <p:blipFill rotWithShape="1">
          <a:blip r:embed="rId3">
            <a:alphaModFix/>
          </a:blip>
          <a:srcRect/>
          <a:stretch/>
        </p:blipFill>
        <p:spPr>
          <a:xfrm>
            <a:off x="1212196" y="3656700"/>
            <a:ext cx="6486525" cy="1724025"/>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3614</Words>
  <Application>Microsoft Office PowerPoint</Application>
  <PresentationFormat>On-screen Show (4:3)</PresentationFormat>
  <Paragraphs>319</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Noto Sans Symbols</vt:lpstr>
      <vt:lpstr>Calibri</vt:lpstr>
      <vt:lpstr>Austin</vt:lpstr>
      <vt:lpstr>COM2067/ COM267</vt:lpstr>
      <vt:lpstr>PowerPoint Presentation</vt:lpstr>
      <vt:lpstr>Introduction</vt:lpstr>
      <vt:lpstr>Introduction</vt:lpstr>
      <vt:lpstr>Introduction</vt:lpstr>
      <vt:lpstr>Introduction</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2-3 Trees</vt:lpstr>
      <vt:lpstr>2-3 Trees</vt:lpstr>
      <vt:lpstr>2-3 Trees</vt:lpstr>
      <vt:lpstr>2-3 Trees</vt:lpstr>
      <vt:lpstr>2-3 Trees</vt:lpstr>
      <vt:lpstr>2-3 Trees</vt:lpstr>
      <vt:lpstr>2-3 Trees</vt:lpstr>
      <vt:lpstr>2-3 Trees</vt:lpstr>
      <vt:lpstr>2-3 Trees</vt:lpstr>
      <vt:lpstr>2-3 Trees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3</cp:revision>
  <dcterms:created xsi:type="dcterms:W3CDTF">2006-08-16T00:00:00Z</dcterms:created>
  <dcterms:modified xsi:type="dcterms:W3CDTF">2020-12-29T12:35:08Z</dcterms:modified>
</cp:coreProperties>
</file>