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embeddedFontLst>
    <p:embeddedFont>
      <p:font typeface="Century Gothic" panose="020B0502020202020204" pitchFamily="34" charset="0"/>
      <p:regular r:id="rId60"/>
      <p:bold r:id="rId61"/>
      <p:italic r:id="rId62"/>
      <p:boldItalic r:id="rId63"/>
    </p:embeddedFont>
    <p:embeddedFont>
      <p:font typeface="Calibri" panose="020F050202020403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8" roundtripDataSignature="AMtx7mjHdRwSJDGi8sehZUJZu9r8pdVy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3" name="Google Shape;34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2" name="Google Shape;3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4" name="Google Shape;36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5" name="Google Shape;37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4" name="Google Shape;38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3" name="Google Shape;39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2" name="Google Shape;40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2" name="Google Shape;41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3" name="Google Shape;42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3" name="Google Shape;43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2" name="Google Shape;44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4" name="Google Shape;45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3" name="Google Shape;463;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3" name="Google Shape;47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2" name="Google Shape;48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2" name="Google Shape;492;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1" name="Google Shape;50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1" name="Google Shape;511;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2" name="Google Shape;52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0" name="Google Shape;5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1" name="Google Shape;531;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0" name="Google Shape;540;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8" name="Google Shape;54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9" name="Google Shape;549;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8" name="Google Shape;558;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7" name="Google Shape;567;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6" name="Google Shape;576;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6" name="Google Shape;586;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5" name="Google Shape;595;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4" name="Google Shape;604;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5" name="Google Shape;605;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5" name="Google Shape;615;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4" name="Google Shape;624;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3" name="Google Shape;28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2" name="Google Shape;63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3" name="Google Shape;633;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1" name="Google Shape;64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2" name="Google Shape;642;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1" name="Google Shape;651;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9" name="Google Shape;659;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0" name="Google Shape;660;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8" name="Google Shape;668;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9" name="Google Shape;669;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9" name="Google Shape;679;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0" name="Google Shape;680;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8" name="Google Shape;68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9" name="Google Shape;68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8" name="Google Shape;698;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7" name="Google Shape;707;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7" name="Google Shape;717;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8" name="Google Shape;718;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6" name="Google Shape;72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7" name="Google Shape;727;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5" name="Google Shape;735;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6" name="Google Shape;736;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5" name="Google Shape;745;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3" name="Google Shape;753;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4" name="Google Shape;754;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2" name="Google Shape;762;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3" name="Google Shape;763;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1" name="Google Shape;771;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2" name="Google Shape;772;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2" name="Google Shape;78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3" name="Google Shape;783;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2" name="Google Shape;32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62"/>
          <p:cNvGrpSpPr/>
          <p:nvPr/>
        </p:nvGrpSpPr>
        <p:grpSpPr>
          <a:xfrm>
            <a:off x="-644959" y="0"/>
            <a:ext cx="10458653" cy="7117071"/>
            <a:chOff x="-644959" y="0"/>
            <a:chExt cx="10458653" cy="7117071"/>
          </a:xfrm>
        </p:grpSpPr>
        <p:grpSp>
          <p:nvGrpSpPr>
            <p:cNvPr id="59" name="Google Shape;59;p62"/>
            <p:cNvGrpSpPr/>
            <p:nvPr/>
          </p:nvGrpSpPr>
          <p:grpSpPr>
            <a:xfrm>
              <a:off x="0" y="0"/>
              <a:ext cx="9144000" cy="6858000"/>
              <a:chOff x="0" y="0"/>
              <a:chExt cx="9144000" cy="6858000"/>
            </a:xfrm>
          </p:grpSpPr>
          <p:grpSp>
            <p:nvGrpSpPr>
              <p:cNvPr id="60" name="Google Shape;60;p62"/>
              <p:cNvGrpSpPr/>
              <p:nvPr/>
            </p:nvGrpSpPr>
            <p:grpSpPr>
              <a:xfrm>
                <a:off x="0" y="0"/>
                <a:ext cx="2514600" cy="6858000"/>
                <a:chOff x="0" y="0"/>
                <a:chExt cx="2514600" cy="6858000"/>
              </a:xfrm>
            </p:grpSpPr>
            <p:sp>
              <p:nvSpPr>
                <p:cNvPr id="61" name="Google Shape;61;p6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6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6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62"/>
              <p:cNvGrpSpPr/>
              <p:nvPr/>
            </p:nvGrpSpPr>
            <p:grpSpPr>
              <a:xfrm>
                <a:off x="422910" y="0"/>
                <a:ext cx="2514600" cy="6858000"/>
                <a:chOff x="0" y="0"/>
                <a:chExt cx="2514600" cy="6858000"/>
              </a:xfrm>
            </p:grpSpPr>
            <p:sp>
              <p:nvSpPr>
                <p:cNvPr id="65" name="Google Shape;65;p6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6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6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62"/>
              <p:cNvGrpSpPr/>
              <p:nvPr/>
            </p:nvGrpSpPr>
            <p:grpSpPr>
              <a:xfrm rot="10800000">
                <a:off x="6629400" y="0"/>
                <a:ext cx="2514600" cy="6858000"/>
                <a:chOff x="0" y="0"/>
                <a:chExt cx="2514600" cy="6858000"/>
              </a:xfrm>
            </p:grpSpPr>
            <p:sp>
              <p:nvSpPr>
                <p:cNvPr id="69" name="Google Shape;69;p6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6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6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6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6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6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6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6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6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6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6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6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6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6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6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6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6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6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6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6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6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6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6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6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6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6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6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6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6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6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6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6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6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6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6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7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7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7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7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7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7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7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7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6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6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6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6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6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6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6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6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6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6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6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6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6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6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6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6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6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6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6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6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69"/>
          <p:cNvGrpSpPr/>
          <p:nvPr/>
        </p:nvGrpSpPr>
        <p:grpSpPr>
          <a:xfrm>
            <a:off x="-644959" y="0"/>
            <a:ext cx="10458653" cy="7117071"/>
            <a:chOff x="-644959" y="0"/>
            <a:chExt cx="10458653" cy="7117071"/>
          </a:xfrm>
        </p:grpSpPr>
        <p:grpSp>
          <p:nvGrpSpPr>
            <p:cNvPr id="145" name="Google Shape;145;p69"/>
            <p:cNvGrpSpPr/>
            <p:nvPr/>
          </p:nvGrpSpPr>
          <p:grpSpPr>
            <a:xfrm>
              <a:off x="0" y="0"/>
              <a:ext cx="9144000" cy="6858000"/>
              <a:chOff x="0" y="0"/>
              <a:chExt cx="9144000" cy="6858000"/>
            </a:xfrm>
          </p:grpSpPr>
          <p:grpSp>
            <p:nvGrpSpPr>
              <p:cNvPr id="146" name="Google Shape;146;p69"/>
              <p:cNvGrpSpPr/>
              <p:nvPr/>
            </p:nvGrpSpPr>
            <p:grpSpPr>
              <a:xfrm>
                <a:off x="0" y="0"/>
                <a:ext cx="2514600" cy="6858000"/>
                <a:chOff x="0" y="0"/>
                <a:chExt cx="2514600" cy="6858000"/>
              </a:xfrm>
            </p:grpSpPr>
            <p:sp>
              <p:nvSpPr>
                <p:cNvPr id="147" name="Google Shape;147;p6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6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6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69"/>
              <p:cNvGrpSpPr/>
              <p:nvPr/>
            </p:nvGrpSpPr>
            <p:grpSpPr>
              <a:xfrm>
                <a:off x="422910" y="0"/>
                <a:ext cx="2514600" cy="6858000"/>
                <a:chOff x="0" y="0"/>
                <a:chExt cx="2514600" cy="6858000"/>
              </a:xfrm>
            </p:grpSpPr>
            <p:sp>
              <p:nvSpPr>
                <p:cNvPr id="151" name="Google Shape;151;p6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6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6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69"/>
              <p:cNvGrpSpPr/>
              <p:nvPr/>
            </p:nvGrpSpPr>
            <p:grpSpPr>
              <a:xfrm rot="10800000">
                <a:off x="6629400" y="0"/>
                <a:ext cx="2514600" cy="6858000"/>
                <a:chOff x="0" y="0"/>
                <a:chExt cx="2514600" cy="6858000"/>
              </a:xfrm>
            </p:grpSpPr>
            <p:sp>
              <p:nvSpPr>
                <p:cNvPr id="155" name="Google Shape;155;p6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6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6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6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6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6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6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6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6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6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6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6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6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6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6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6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6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6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6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6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6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6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6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6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6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6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6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6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6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6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6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6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6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6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6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6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70"/>
          <p:cNvGrpSpPr/>
          <p:nvPr/>
        </p:nvGrpSpPr>
        <p:grpSpPr>
          <a:xfrm>
            <a:off x="-644959" y="0"/>
            <a:ext cx="10458653" cy="7117071"/>
            <a:chOff x="-644959" y="0"/>
            <a:chExt cx="10458653" cy="7117071"/>
          </a:xfrm>
        </p:grpSpPr>
        <p:grpSp>
          <p:nvGrpSpPr>
            <p:cNvPr id="195" name="Google Shape;195;p70"/>
            <p:cNvGrpSpPr/>
            <p:nvPr/>
          </p:nvGrpSpPr>
          <p:grpSpPr>
            <a:xfrm>
              <a:off x="0" y="0"/>
              <a:ext cx="9144000" cy="6858000"/>
              <a:chOff x="0" y="0"/>
              <a:chExt cx="9144000" cy="6858000"/>
            </a:xfrm>
          </p:grpSpPr>
          <p:grpSp>
            <p:nvGrpSpPr>
              <p:cNvPr id="196" name="Google Shape;196;p70"/>
              <p:cNvGrpSpPr/>
              <p:nvPr/>
            </p:nvGrpSpPr>
            <p:grpSpPr>
              <a:xfrm>
                <a:off x="0" y="0"/>
                <a:ext cx="2514600" cy="6858000"/>
                <a:chOff x="0" y="0"/>
                <a:chExt cx="2514600" cy="6858000"/>
              </a:xfrm>
            </p:grpSpPr>
            <p:sp>
              <p:nvSpPr>
                <p:cNvPr id="197" name="Google Shape;197;p7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7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7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70"/>
              <p:cNvGrpSpPr/>
              <p:nvPr/>
            </p:nvGrpSpPr>
            <p:grpSpPr>
              <a:xfrm>
                <a:off x="422910" y="0"/>
                <a:ext cx="2514600" cy="6858000"/>
                <a:chOff x="0" y="0"/>
                <a:chExt cx="2514600" cy="6858000"/>
              </a:xfrm>
            </p:grpSpPr>
            <p:sp>
              <p:nvSpPr>
                <p:cNvPr id="201" name="Google Shape;201;p7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7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7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70"/>
              <p:cNvGrpSpPr/>
              <p:nvPr/>
            </p:nvGrpSpPr>
            <p:grpSpPr>
              <a:xfrm rot="10800000">
                <a:off x="6629400" y="0"/>
                <a:ext cx="2514600" cy="6858000"/>
                <a:chOff x="0" y="0"/>
                <a:chExt cx="2514600" cy="6858000"/>
              </a:xfrm>
            </p:grpSpPr>
            <p:sp>
              <p:nvSpPr>
                <p:cNvPr id="205" name="Google Shape;205;p7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7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7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70"/>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70"/>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70"/>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7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7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7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7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7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70"/>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7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70"/>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70"/>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70"/>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7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7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70"/>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7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7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70"/>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7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70"/>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7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70"/>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7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7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7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7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7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7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7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7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7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7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7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61"/>
          <p:cNvGrpSpPr/>
          <p:nvPr/>
        </p:nvGrpSpPr>
        <p:grpSpPr>
          <a:xfrm>
            <a:off x="-567355" y="0"/>
            <a:ext cx="10458653" cy="7117071"/>
            <a:chOff x="-644959" y="0"/>
            <a:chExt cx="10458653" cy="7117071"/>
          </a:xfrm>
        </p:grpSpPr>
        <p:grpSp>
          <p:nvGrpSpPr>
            <p:cNvPr id="11" name="Google Shape;11;p61"/>
            <p:cNvGrpSpPr/>
            <p:nvPr/>
          </p:nvGrpSpPr>
          <p:grpSpPr>
            <a:xfrm>
              <a:off x="0" y="0"/>
              <a:ext cx="9144000" cy="6858000"/>
              <a:chOff x="0" y="0"/>
              <a:chExt cx="9144000" cy="6858000"/>
            </a:xfrm>
          </p:grpSpPr>
          <p:grpSp>
            <p:nvGrpSpPr>
              <p:cNvPr id="12" name="Google Shape;12;p61"/>
              <p:cNvGrpSpPr/>
              <p:nvPr/>
            </p:nvGrpSpPr>
            <p:grpSpPr>
              <a:xfrm>
                <a:off x="0" y="0"/>
                <a:ext cx="2514600" cy="6858000"/>
                <a:chOff x="0" y="0"/>
                <a:chExt cx="2514600" cy="6858000"/>
              </a:xfrm>
            </p:grpSpPr>
            <p:sp>
              <p:nvSpPr>
                <p:cNvPr id="13" name="Google Shape;13;p6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6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6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61"/>
              <p:cNvGrpSpPr/>
              <p:nvPr/>
            </p:nvGrpSpPr>
            <p:grpSpPr>
              <a:xfrm>
                <a:off x="422910" y="0"/>
                <a:ext cx="2514600" cy="6858000"/>
                <a:chOff x="0" y="0"/>
                <a:chExt cx="2514600" cy="6858000"/>
              </a:xfrm>
            </p:grpSpPr>
            <p:sp>
              <p:nvSpPr>
                <p:cNvPr id="17" name="Google Shape;17;p6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6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6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61"/>
              <p:cNvGrpSpPr/>
              <p:nvPr/>
            </p:nvGrpSpPr>
            <p:grpSpPr>
              <a:xfrm rot="10800000">
                <a:off x="6629400" y="0"/>
                <a:ext cx="2514600" cy="6858000"/>
                <a:chOff x="0" y="0"/>
                <a:chExt cx="2514600" cy="6858000"/>
              </a:xfrm>
            </p:grpSpPr>
            <p:sp>
              <p:nvSpPr>
                <p:cNvPr id="21" name="Google Shape;21;p6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6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6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6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6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6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6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6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6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6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6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6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6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6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6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6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6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6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6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6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6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6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6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6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6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6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6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6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6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6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6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6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6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6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6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dirty="0" smtClean="0"/>
              <a:t>COM20</a:t>
            </a:r>
            <a:r>
              <a:rPr lang="en-US" dirty="0" smtClean="0"/>
              <a:t>67</a:t>
            </a:r>
            <a:r>
              <a:rPr lang="tr-TR" smtClean="0"/>
              <a:t> /</a:t>
            </a:r>
            <a:br>
              <a:rPr lang="tr-TR" smtClean="0"/>
            </a:br>
            <a:r>
              <a:rPr lang="tr-TR" smtClean="0"/>
              <a:t>COM267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7: Stacks</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46" name="Google Shape;346;p10"/>
          <p:cNvSpPr txBox="1">
            <a:spLocks noGrp="1"/>
          </p:cNvSpPr>
          <p:nvPr>
            <p:ph type="body" idx="1"/>
          </p:nvPr>
        </p:nvSpPr>
        <p:spPr>
          <a:xfrm>
            <a:off x="685800" y="803929"/>
            <a:ext cx="7620000" cy="3519487"/>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828"/>
              <a:buChar char="🞇"/>
            </a:pPr>
            <a:r>
              <a:rPr lang="en-US" sz="2405" b="1"/>
              <a:t>Pop Operation</a:t>
            </a:r>
            <a:endParaRPr sz="2405" b="1"/>
          </a:p>
          <a:p>
            <a:pPr marL="342900" lvl="0" indent="-274319" algn="l" rtl="0">
              <a:lnSpc>
                <a:spcPct val="80000"/>
              </a:lnSpc>
              <a:spcBef>
                <a:spcPts val="444"/>
              </a:spcBef>
              <a:spcAft>
                <a:spcPts val="0"/>
              </a:spcAft>
              <a:buSzPts val="1687"/>
              <a:buChar char="🞇"/>
            </a:pPr>
            <a:r>
              <a:rPr lang="en-US" sz="2220" b="1"/>
              <a:t>The pop operation is used to delete the topmost element from the stack. </a:t>
            </a:r>
            <a:endParaRPr sz="2220" b="1"/>
          </a:p>
          <a:p>
            <a:pPr marL="342900" lvl="0" indent="-274319" algn="l" rtl="0">
              <a:lnSpc>
                <a:spcPct val="80000"/>
              </a:lnSpc>
              <a:spcBef>
                <a:spcPts val="444"/>
              </a:spcBef>
              <a:spcAft>
                <a:spcPts val="0"/>
              </a:spcAft>
              <a:buSzPts val="1687"/>
              <a:buChar char="🞇"/>
            </a:pPr>
            <a:r>
              <a:rPr lang="en-US" sz="2220" b="1"/>
              <a:t>However, before deleting the value, we must first check if TOP=NULL because if that is the case, then it means the stack is empty and no more deletions can be done. </a:t>
            </a:r>
            <a:endParaRPr sz="2220" b="1"/>
          </a:p>
          <a:p>
            <a:pPr marL="342900" lvl="0" indent="-274319" algn="l" rtl="0">
              <a:lnSpc>
                <a:spcPct val="80000"/>
              </a:lnSpc>
              <a:spcBef>
                <a:spcPts val="444"/>
              </a:spcBef>
              <a:spcAft>
                <a:spcPts val="0"/>
              </a:spcAft>
              <a:buSzPts val="1687"/>
              <a:buChar char="🞇"/>
            </a:pPr>
            <a:r>
              <a:rPr lang="en-US" sz="2220" b="1"/>
              <a:t>If an attempt is made to delete a value from a stack that is already empty, an UNDERFLOW message is printed.</a:t>
            </a:r>
            <a:endParaRPr/>
          </a:p>
        </p:txBody>
      </p:sp>
      <p:sp>
        <p:nvSpPr>
          <p:cNvPr id="347" name="Google Shape;347;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8" name="Google Shape;348;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55" name="Google Shape;355;p11"/>
          <p:cNvSpPr txBox="1">
            <a:spLocks noGrp="1"/>
          </p:cNvSpPr>
          <p:nvPr>
            <p:ph type="body" idx="1"/>
          </p:nvPr>
        </p:nvSpPr>
        <p:spPr>
          <a:xfrm>
            <a:off x="685800" y="803929"/>
            <a:ext cx="7620000" cy="3167996"/>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Pop Operation</a:t>
            </a:r>
            <a:endParaRPr sz="2040" b="1"/>
          </a:p>
          <a:p>
            <a:pPr marL="342900" lvl="0" indent="-274320" algn="l" rtl="0">
              <a:lnSpc>
                <a:spcPct val="80000"/>
              </a:lnSpc>
              <a:spcBef>
                <a:spcPts val="408"/>
              </a:spcBef>
              <a:spcAft>
                <a:spcPts val="0"/>
              </a:spcAft>
              <a:buSzPts val="1550"/>
              <a:buChar char="🞇"/>
            </a:pPr>
            <a:r>
              <a:rPr lang="en-US" sz="2040" b="1"/>
              <a:t>To delete the topmost element, we first check if TOP=NULL. If the condition is false, then we decrement the value pointed by TOP. </a:t>
            </a:r>
            <a:endParaRPr sz="2040" b="1"/>
          </a:p>
          <a:p>
            <a:pPr marL="342900" lvl="0" indent="-274320" algn="l" rtl="0">
              <a:lnSpc>
                <a:spcPct val="80000"/>
              </a:lnSpc>
              <a:spcBef>
                <a:spcPts val="408"/>
              </a:spcBef>
              <a:spcAft>
                <a:spcPts val="0"/>
              </a:spcAft>
              <a:buSzPts val="1550"/>
              <a:buChar char="🞇"/>
            </a:pPr>
            <a:r>
              <a:rPr lang="en-US" sz="2040" b="1"/>
              <a:t>Thus, the updated stack becomes as shown in Fig. 7.9.</a:t>
            </a:r>
            <a:endParaRPr sz="2040" b="1"/>
          </a:p>
          <a:p>
            <a:pPr marL="342900" lvl="0" indent="-274320" algn="l" rtl="0">
              <a:lnSpc>
                <a:spcPct val="80000"/>
              </a:lnSpc>
              <a:spcBef>
                <a:spcPts val="408"/>
              </a:spcBef>
              <a:spcAft>
                <a:spcPts val="0"/>
              </a:spcAft>
              <a:buSzPts val="1550"/>
              <a:buChar char="🞇"/>
            </a:pPr>
            <a:r>
              <a:rPr lang="en-US" sz="2040" b="1"/>
              <a:t>Figure 7.10 shows the algorithm to delete an element from a stack. </a:t>
            </a:r>
            <a:endParaRPr sz="2040" b="1"/>
          </a:p>
          <a:p>
            <a:pPr marL="640080" lvl="1" indent="-285902" algn="l" rtl="0">
              <a:lnSpc>
                <a:spcPct val="80000"/>
              </a:lnSpc>
              <a:spcBef>
                <a:spcPts val="408"/>
              </a:spcBef>
              <a:spcAft>
                <a:spcPts val="0"/>
              </a:spcAft>
              <a:buSzPts val="1550"/>
              <a:buChar char="🞇"/>
            </a:pPr>
            <a:r>
              <a:rPr lang="en-US" sz="2040" b="1"/>
              <a:t>I</a:t>
            </a:r>
            <a:r>
              <a:rPr lang="en-US" sz="1840" b="1"/>
              <a:t>n Step 1, we first check for the UNDERFLOW condition. </a:t>
            </a:r>
            <a:endParaRPr sz="1840" b="1"/>
          </a:p>
          <a:p>
            <a:pPr marL="640080" lvl="1" indent="-273202" algn="l" rtl="0">
              <a:lnSpc>
                <a:spcPct val="80000"/>
              </a:lnSpc>
              <a:spcBef>
                <a:spcPts val="408"/>
              </a:spcBef>
              <a:spcAft>
                <a:spcPts val="0"/>
              </a:spcAft>
              <a:buSzPts val="1350"/>
              <a:buChar char="🞇"/>
            </a:pPr>
            <a:r>
              <a:rPr lang="en-US" sz="1840" b="1"/>
              <a:t>In Step 2, the value of the location in the stack pointed by TOP is stored in VAL. </a:t>
            </a:r>
            <a:endParaRPr sz="1840" b="1"/>
          </a:p>
          <a:p>
            <a:pPr marL="640080" lvl="1" indent="-273202" algn="l" rtl="0">
              <a:lnSpc>
                <a:spcPct val="80000"/>
              </a:lnSpc>
              <a:spcBef>
                <a:spcPts val="408"/>
              </a:spcBef>
              <a:spcAft>
                <a:spcPts val="0"/>
              </a:spcAft>
              <a:buSzPts val="1350"/>
              <a:buChar char="🞇"/>
            </a:pPr>
            <a:r>
              <a:rPr lang="en-US" sz="1840" b="1"/>
              <a:t>In Step 3, TOP is decremented.</a:t>
            </a:r>
            <a:endParaRPr sz="2200"/>
          </a:p>
          <a:p>
            <a:pPr marL="342900" lvl="0" indent="-175869" algn="l" rtl="0">
              <a:lnSpc>
                <a:spcPct val="80000"/>
              </a:lnSpc>
              <a:spcBef>
                <a:spcPts val="408"/>
              </a:spcBef>
              <a:spcAft>
                <a:spcPts val="0"/>
              </a:spcAft>
              <a:buSzPts val="1550"/>
              <a:buNone/>
            </a:pPr>
            <a:endParaRPr sz="2040" b="1"/>
          </a:p>
          <a:p>
            <a:pPr marL="342900" lvl="0" indent="-175869" algn="l" rtl="0">
              <a:lnSpc>
                <a:spcPct val="80000"/>
              </a:lnSpc>
              <a:spcBef>
                <a:spcPts val="408"/>
              </a:spcBef>
              <a:spcAft>
                <a:spcPts val="0"/>
              </a:spcAft>
              <a:buSzPts val="1550"/>
              <a:buNone/>
            </a:pPr>
            <a:endParaRPr sz="2040" b="1"/>
          </a:p>
        </p:txBody>
      </p:sp>
      <p:sp>
        <p:nvSpPr>
          <p:cNvPr id="356" name="Google Shape;356;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7" name="Google Shape;357;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8" name="Google Shape;358;p11"/>
          <p:cNvPicPr preferRelativeResize="0"/>
          <p:nvPr/>
        </p:nvPicPr>
        <p:blipFill rotWithShape="1">
          <a:blip r:embed="rId3">
            <a:alphaModFix/>
          </a:blip>
          <a:srcRect/>
          <a:stretch/>
        </p:blipFill>
        <p:spPr>
          <a:xfrm>
            <a:off x="685800" y="5086325"/>
            <a:ext cx="5095875" cy="914400"/>
          </a:xfrm>
          <a:prstGeom prst="rect">
            <a:avLst/>
          </a:prstGeom>
          <a:noFill/>
          <a:ln>
            <a:noFill/>
          </a:ln>
        </p:spPr>
      </p:pic>
      <p:pic>
        <p:nvPicPr>
          <p:cNvPr id="359" name="Google Shape;359;p11"/>
          <p:cNvPicPr preferRelativeResize="0"/>
          <p:nvPr/>
        </p:nvPicPr>
        <p:blipFill rotWithShape="1">
          <a:blip r:embed="rId4">
            <a:alphaModFix/>
          </a:blip>
          <a:srcRect/>
          <a:stretch/>
        </p:blipFill>
        <p:spPr>
          <a:xfrm>
            <a:off x="5670114" y="3971925"/>
            <a:ext cx="2867025" cy="2200275"/>
          </a:xfrm>
          <a:prstGeom prst="rect">
            <a:avLst/>
          </a:prstGeom>
          <a:noFill/>
          <a:ln>
            <a:noFill/>
          </a:ln>
        </p:spPr>
      </p:pic>
      <p:pic>
        <p:nvPicPr>
          <p:cNvPr id="360" name="Google Shape;360;p11"/>
          <p:cNvPicPr preferRelativeResize="0"/>
          <p:nvPr/>
        </p:nvPicPr>
        <p:blipFill rotWithShape="1">
          <a:blip r:embed="rId5">
            <a:alphaModFix/>
          </a:blip>
          <a:srcRect/>
          <a:stretch/>
        </p:blipFill>
        <p:spPr>
          <a:xfrm>
            <a:off x="718375" y="4117750"/>
            <a:ext cx="4951750"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67" name="Google Shape;367;p12"/>
          <p:cNvSpPr txBox="1">
            <a:spLocks noGrp="1"/>
          </p:cNvSpPr>
          <p:nvPr>
            <p:ph type="body" idx="1"/>
          </p:nvPr>
        </p:nvSpPr>
        <p:spPr>
          <a:xfrm>
            <a:off x="685800" y="803929"/>
            <a:ext cx="7620000" cy="2929871"/>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550"/>
              <a:buChar char="🞇"/>
            </a:pPr>
            <a:r>
              <a:rPr lang="en-US" sz="2040" b="1"/>
              <a:t>Peek Operation</a:t>
            </a:r>
            <a:endParaRPr sz="2040" b="1"/>
          </a:p>
          <a:p>
            <a:pPr marL="342900" lvl="0" indent="-274320" algn="l" rtl="0">
              <a:lnSpc>
                <a:spcPct val="80000"/>
              </a:lnSpc>
              <a:spcBef>
                <a:spcPts val="408"/>
              </a:spcBef>
              <a:spcAft>
                <a:spcPts val="0"/>
              </a:spcAft>
              <a:buSzPts val="1550"/>
              <a:buChar char="🞇"/>
            </a:pPr>
            <a:r>
              <a:rPr lang="en-US" sz="2040" b="1"/>
              <a:t>Peek is an operation that returns the value of the topmost element of the stack without deleting it from the stack. </a:t>
            </a:r>
            <a:endParaRPr sz="2040" b="1"/>
          </a:p>
          <a:p>
            <a:pPr marL="342900" lvl="0" indent="-274320" algn="l" rtl="0">
              <a:lnSpc>
                <a:spcPct val="80000"/>
              </a:lnSpc>
              <a:spcBef>
                <a:spcPts val="408"/>
              </a:spcBef>
              <a:spcAft>
                <a:spcPts val="0"/>
              </a:spcAft>
              <a:buSzPts val="1550"/>
              <a:buChar char="🞇"/>
            </a:pPr>
            <a:r>
              <a:rPr lang="en-US" sz="2040" b="1"/>
              <a:t>The algorithm for Peek operation is given in Fig. 7.11.</a:t>
            </a:r>
            <a:endParaRPr sz="2040" b="1"/>
          </a:p>
          <a:p>
            <a:pPr marL="342900" lvl="0" indent="-274320" algn="l" rtl="0">
              <a:lnSpc>
                <a:spcPct val="80000"/>
              </a:lnSpc>
              <a:spcBef>
                <a:spcPts val="408"/>
              </a:spcBef>
              <a:spcAft>
                <a:spcPts val="0"/>
              </a:spcAft>
              <a:buSzPts val="1550"/>
              <a:buChar char="🞇"/>
            </a:pPr>
            <a:r>
              <a:rPr lang="en-US" sz="2040" b="1"/>
              <a:t>However, the Peek operation first checks if the stack is empty, i.e., if TOP = NULL, then an appropriate message is printed, else the value is returned. </a:t>
            </a:r>
            <a:endParaRPr sz="2040" b="1"/>
          </a:p>
          <a:p>
            <a:pPr marL="342900" lvl="0" indent="-274320" algn="l" rtl="0">
              <a:lnSpc>
                <a:spcPct val="80000"/>
              </a:lnSpc>
              <a:spcBef>
                <a:spcPts val="408"/>
              </a:spcBef>
              <a:spcAft>
                <a:spcPts val="0"/>
              </a:spcAft>
              <a:buSzPts val="1550"/>
              <a:buChar char="🞇"/>
            </a:pPr>
            <a:r>
              <a:rPr lang="en-US" sz="2040" b="1"/>
              <a:t>Consider the stack given in Fig. 7.12.</a:t>
            </a:r>
            <a:endParaRPr sz="2040" b="1"/>
          </a:p>
          <a:p>
            <a:pPr marL="342900" lvl="0" indent="-274320" algn="l" rtl="0">
              <a:lnSpc>
                <a:spcPct val="80000"/>
              </a:lnSpc>
              <a:spcBef>
                <a:spcPts val="408"/>
              </a:spcBef>
              <a:spcAft>
                <a:spcPts val="0"/>
              </a:spcAft>
              <a:buSzPts val="1550"/>
              <a:buChar char="🞇"/>
            </a:pPr>
            <a:r>
              <a:rPr lang="en-US" sz="2040" b="1"/>
              <a:t>Here, the Peek operation will return 5, as it is the value of the topmost element of the stack. </a:t>
            </a:r>
            <a:endParaRPr/>
          </a:p>
          <a:p>
            <a:pPr marL="342900" lvl="0" indent="-175869" algn="l" rtl="0">
              <a:lnSpc>
                <a:spcPct val="80000"/>
              </a:lnSpc>
              <a:spcBef>
                <a:spcPts val="408"/>
              </a:spcBef>
              <a:spcAft>
                <a:spcPts val="0"/>
              </a:spcAft>
              <a:buSzPts val="1550"/>
              <a:buNone/>
            </a:pPr>
            <a:endParaRPr sz="2040" b="1"/>
          </a:p>
          <a:p>
            <a:pPr marL="342900" lvl="0" indent="-175869" algn="l" rtl="0">
              <a:lnSpc>
                <a:spcPct val="80000"/>
              </a:lnSpc>
              <a:spcBef>
                <a:spcPts val="408"/>
              </a:spcBef>
              <a:spcAft>
                <a:spcPts val="0"/>
              </a:spcAft>
              <a:buSzPts val="1550"/>
              <a:buNone/>
            </a:pPr>
            <a:endParaRPr sz="2040" b="1"/>
          </a:p>
          <a:p>
            <a:pPr marL="342900" lvl="0" indent="-175869" algn="l" rtl="0">
              <a:lnSpc>
                <a:spcPct val="80000"/>
              </a:lnSpc>
              <a:spcBef>
                <a:spcPts val="408"/>
              </a:spcBef>
              <a:spcAft>
                <a:spcPts val="0"/>
              </a:spcAft>
              <a:buSzPts val="1550"/>
              <a:buNone/>
            </a:pPr>
            <a:endParaRPr sz="2040" b="1"/>
          </a:p>
        </p:txBody>
      </p:sp>
      <p:sp>
        <p:nvSpPr>
          <p:cNvPr id="368" name="Google Shape;368;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9" name="Google Shape;369;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0" name="Google Shape;370;p12"/>
          <p:cNvPicPr preferRelativeResize="0"/>
          <p:nvPr/>
        </p:nvPicPr>
        <p:blipFill rotWithShape="1">
          <a:blip r:embed="rId3">
            <a:alphaModFix/>
          </a:blip>
          <a:srcRect/>
          <a:stretch/>
        </p:blipFill>
        <p:spPr>
          <a:xfrm>
            <a:off x="2723587" y="3810000"/>
            <a:ext cx="3343275" cy="1685925"/>
          </a:xfrm>
          <a:prstGeom prst="rect">
            <a:avLst/>
          </a:prstGeom>
          <a:noFill/>
          <a:ln>
            <a:noFill/>
          </a:ln>
        </p:spPr>
      </p:pic>
      <p:pic>
        <p:nvPicPr>
          <p:cNvPr id="371" name="Google Shape;371;p12"/>
          <p:cNvPicPr preferRelativeResize="0"/>
          <p:nvPr/>
        </p:nvPicPr>
        <p:blipFill rotWithShape="1">
          <a:blip r:embed="rId4">
            <a:alphaModFix/>
          </a:blip>
          <a:srcRect/>
          <a:stretch/>
        </p:blipFill>
        <p:spPr>
          <a:xfrm>
            <a:off x="1875852" y="5584950"/>
            <a:ext cx="5038725" cy="90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78" name="Google Shape;378;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9" name="Google Shape;379;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0" name="Google Shape;380;p13"/>
          <p:cNvPicPr preferRelativeResize="0"/>
          <p:nvPr/>
        </p:nvPicPr>
        <p:blipFill rotWithShape="1">
          <a:blip r:embed="rId3">
            <a:alphaModFix/>
          </a:blip>
          <a:srcRect/>
          <a:stretch/>
        </p:blipFill>
        <p:spPr>
          <a:xfrm>
            <a:off x="2286000" y="1138237"/>
            <a:ext cx="4057650" cy="496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87" name="Google Shape;387;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8" name="Google Shape;388;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9" name="Google Shape;389;p14"/>
          <p:cNvPicPr preferRelativeResize="0"/>
          <p:nvPr/>
        </p:nvPicPr>
        <p:blipFill rotWithShape="1">
          <a:blip r:embed="rId3">
            <a:alphaModFix/>
          </a:blip>
          <a:srcRect/>
          <a:stretch/>
        </p:blipFill>
        <p:spPr>
          <a:xfrm>
            <a:off x="1600200" y="1282492"/>
            <a:ext cx="5572125" cy="407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Stacks</a:t>
            </a:r>
            <a:endParaRPr sz="2400"/>
          </a:p>
        </p:txBody>
      </p:sp>
      <p:sp>
        <p:nvSpPr>
          <p:cNvPr id="396" name="Google Shape;396;p15"/>
          <p:cNvSpPr txBox="1">
            <a:spLocks noGrp="1"/>
          </p:cNvSpPr>
          <p:nvPr>
            <p:ph type="body" idx="1"/>
          </p:nvPr>
        </p:nvSpPr>
        <p:spPr>
          <a:xfrm>
            <a:off x="685800" y="803929"/>
            <a:ext cx="7620000" cy="5368271"/>
          </a:xfrm>
          <a:prstGeom prst="rect">
            <a:avLst/>
          </a:prstGeom>
          <a:noFill/>
          <a:ln>
            <a:noFill/>
          </a:ln>
        </p:spPr>
        <p:txBody>
          <a:bodyPr spcFirstLastPara="1" wrap="square" lIns="91425" tIns="45700" rIns="91425" bIns="45700" anchor="t" anchorCtr="0">
            <a:normAutofit/>
          </a:bodyPr>
          <a:lstStyle/>
          <a:p>
            <a:pPr marL="342900" lvl="0" indent="-280669" algn="l" rtl="0">
              <a:lnSpc>
                <a:spcPct val="90000"/>
              </a:lnSpc>
              <a:spcBef>
                <a:spcPts val="444"/>
              </a:spcBef>
              <a:spcAft>
                <a:spcPts val="0"/>
              </a:spcAft>
              <a:buSzPts val="1787"/>
              <a:buChar char="🞇"/>
            </a:pPr>
            <a:r>
              <a:rPr lang="en-US" sz="2320" b="1"/>
              <a:t>This technique of creating a stack is easy, but the drawback is that the array must be declared to have some fixed size. </a:t>
            </a:r>
            <a:endParaRPr sz="2320" b="1"/>
          </a:p>
          <a:p>
            <a:pPr marL="342900" lvl="0" indent="-280669" algn="l" rtl="0">
              <a:lnSpc>
                <a:spcPct val="90000"/>
              </a:lnSpc>
              <a:spcBef>
                <a:spcPts val="444"/>
              </a:spcBef>
              <a:spcAft>
                <a:spcPts val="0"/>
              </a:spcAft>
              <a:buSzPts val="1787"/>
              <a:buChar char="🞇"/>
            </a:pPr>
            <a:r>
              <a:rPr lang="en-US" sz="2320" b="1"/>
              <a:t>In case the stack is a very small one or its maximum size is known in advance, then the array implementation of the stack gives an efficient implementation. </a:t>
            </a:r>
            <a:endParaRPr sz="2320" b="1"/>
          </a:p>
          <a:p>
            <a:pPr marL="342900" lvl="0" indent="-280669" algn="l" rtl="0">
              <a:lnSpc>
                <a:spcPct val="90000"/>
              </a:lnSpc>
              <a:spcBef>
                <a:spcPts val="444"/>
              </a:spcBef>
              <a:spcAft>
                <a:spcPts val="0"/>
              </a:spcAft>
              <a:buSzPts val="1787"/>
              <a:buChar char="🞇"/>
            </a:pPr>
            <a:r>
              <a:rPr lang="en-US" sz="2320" b="1"/>
              <a:t>But if the array size cannot be determined in advance, then the other alternative, i.e., linked representation, is used. </a:t>
            </a:r>
            <a:endParaRPr sz="2320" b="1"/>
          </a:p>
          <a:p>
            <a:pPr marL="342900" lvl="0" indent="-280669" algn="l" rtl="0">
              <a:lnSpc>
                <a:spcPct val="90000"/>
              </a:lnSpc>
              <a:spcBef>
                <a:spcPts val="444"/>
              </a:spcBef>
              <a:spcAft>
                <a:spcPts val="0"/>
              </a:spcAft>
              <a:buSzPts val="1787"/>
              <a:buChar char="🞇"/>
            </a:pPr>
            <a:r>
              <a:rPr lang="en-US" sz="2320" b="1"/>
              <a:t>The storage requirement of linked representation of the stack with n elements is O(n), and the typical time requirement for the operations is O(1). </a:t>
            </a:r>
            <a:endParaRPr sz="2320" b="1"/>
          </a:p>
          <a:p>
            <a:pPr marL="342900" lvl="0" indent="-167182" algn="l" rtl="0">
              <a:lnSpc>
                <a:spcPct val="90000"/>
              </a:lnSpc>
              <a:spcBef>
                <a:spcPts val="444"/>
              </a:spcBef>
              <a:spcAft>
                <a:spcPts val="0"/>
              </a:spcAft>
              <a:buSzPts val="1687"/>
              <a:buNone/>
            </a:pPr>
            <a:endParaRPr sz="2320" b="1"/>
          </a:p>
          <a:p>
            <a:pPr marL="342900" lvl="0" indent="-167182" algn="l" rtl="0">
              <a:lnSpc>
                <a:spcPct val="90000"/>
              </a:lnSpc>
              <a:spcBef>
                <a:spcPts val="444"/>
              </a:spcBef>
              <a:spcAft>
                <a:spcPts val="0"/>
              </a:spcAft>
              <a:buSzPts val="1687"/>
              <a:buNone/>
            </a:pPr>
            <a:endParaRPr sz="2320" b="1"/>
          </a:p>
        </p:txBody>
      </p:sp>
      <p:sp>
        <p:nvSpPr>
          <p:cNvPr id="397" name="Google Shape;397;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8" name="Google Shape;398;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Stacks</a:t>
            </a:r>
            <a:endParaRPr sz="2400"/>
          </a:p>
        </p:txBody>
      </p:sp>
      <p:sp>
        <p:nvSpPr>
          <p:cNvPr id="405" name="Google Shape;405;p16"/>
          <p:cNvSpPr txBox="1">
            <a:spLocks noGrp="1"/>
          </p:cNvSpPr>
          <p:nvPr>
            <p:ph type="body" idx="1"/>
          </p:nvPr>
        </p:nvSpPr>
        <p:spPr>
          <a:xfrm>
            <a:off x="685800" y="803929"/>
            <a:ext cx="7620000" cy="3615671"/>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In a linked stack, every node has two parts—one that stores data and another that stores the address of the next node. </a:t>
            </a:r>
            <a:endParaRPr b="1"/>
          </a:p>
          <a:p>
            <a:pPr marL="342900" lvl="0" indent="-274319" algn="l" rtl="0">
              <a:lnSpc>
                <a:spcPct val="90000"/>
              </a:lnSpc>
              <a:spcBef>
                <a:spcPts val="480"/>
              </a:spcBef>
              <a:spcAft>
                <a:spcPts val="0"/>
              </a:spcAft>
              <a:buSzPts val="1824"/>
              <a:buChar char="🞇"/>
            </a:pPr>
            <a:r>
              <a:rPr lang="en-US" b="1"/>
              <a:t>The START pointer of the linked list is used as TOP. </a:t>
            </a:r>
            <a:endParaRPr b="1"/>
          </a:p>
          <a:p>
            <a:pPr marL="342900" lvl="0" indent="-274319" algn="l" rtl="0">
              <a:lnSpc>
                <a:spcPct val="90000"/>
              </a:lnSpc>
              <a:spcBef>
                <a:spcPts val="480"/>
              </a:spcBef>
              <a:spcAft>
                <a:spcPts val="0"/>
              </a:spcAft>
              <a:buSzPts val="1824"/>
              <a:buChar char="🞇"/>
            </a:pPr>
            <a:r>
              <a:rPr lang="en-US" b="1"/>
              <a:t>All insertions and deletions are done at the node pointed by TOP. If TOP = NULL, then it indicates that the stack is empty. </a:t>
            </a:r>
            <a:endParaRPr b="1"/>
          </a:p>
          <a:p>
            <a:pPr marL="342900" lvl="0" indent="-274319" algn="l" rtl="0">
              <a:lnSpc>
                <a:spcPct val="90000"/>
              </a:lnSpc>
              <a:spcBef>
                <a:spcPts val="480"/>
              </a:spcBef>
              <a:spcAft>
                <a:spcPts val="0"/>
              </a:spcAft>
              <a:buSzPts val="1824"/>
              <a:buChar char="🞇"/>
            </a:pPr>
            <a:r>
              <a:rPr lang="en-US" b="1"/>
              <a:t>The linked representation of a stack is shown in Fig. 7.13.</a:t>
            </a:r>
            <a:endParaRPr/>
          </a:p>
          <a:p>
            <a:pPr marL="342900" lvl="0" indent="-158496" algn="l" rtl="0">
              <a:lnSpc>
                <a:spcPct val="90000"/>
              </a:lnSpc>
              <a:spcBef>
                <a:spcPts val="480"/>
              </a:spcBef>
              <a:spcAft>
                <a:spcPts val="0"/>
              </a:spcAft>
              <a:buSzPts val="1824"/>
              <a:buNone/>
            </a:pPr>
            <a:endParaRPr b="1"/>
          </a:p>
        </p:txBody>
      </p:sp>
      <p:sp>
        <p:nvSpPr>
          <p:cNvPr id="406" name="Google Shape;406;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7" name="Google Shape;407;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8" name="Google Shape;408;p16"/>
          <p:cNvPicPr preferRelativeResize="0"/>
          <p:nvPr/>
        </p:nvPicPr>
        <p:blipFill rotWithShape="1">
          <a:blip r:embed="rId3">
            <a:alphaModFix/>
          </a:blip>
          <a:srcRect/>
          <a:stretch/>
        </p:blipFill>
        <p:spPr>
          <a:xfrm>
            <a:off x="1066800" y="4648200"/>
            <a:ext cx="6931675" cy="10810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15" name="Google Shape;415;p17"/>
          <p:cNvSpPr txBox="1">
            <a:spLocks noGrp="1"/>
          </p:cNvSpPr>
          <p:nvPr>
            <p:ph type="body" idx="1"/>
          </p:nvPr>
        </p:nvSpPr>
        <p:spPr>
          <a:xfrm>
            <a:off x="685800" y="803929"/>
            <a:ext cx="7620000" cy="4730096"/>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Push Operation </a:t>
            </a:r>
            <a:endParaRPr sz="1860" b="1"/>
          </a:p>
          <a:p>
            <a:pPr marL="342900" lvl="0" indent="-274319" algn="l" rtl="0">
              <a:lnSpc>
                <a:spcPct val="80000"/>
              </a:lnSpc>
              <a:spcBef>
                <a:spcPts val="372"/>
              </a:spcBef>
              <a:spcAft>
                <a:spcPts val="0"/>
              </a:spcAft>
              <a:buSzPts val="1414"/>
              <a:buChar char="🞇"/>
            </a:pPr>
            <a:r>
              <a:rPr lang="en-US" sz="1860" b="1"/>
              <a:t>The push operation is used to insert an element into the stack. </a:t>
            </a:r>
            <a:endParaRPr sz="1860" b="1"/>
          </a:p>
          <a:p>
            <a:pPr marL="342900" lvl="0" indent="-274319" algn="l" rtl="0">
              <a:lnSpc>
                <a:spcPct val="80000"/>
              </a:lnSpc>
              <a:spcBef>
                <a:spcPts val="372"/>
              </a:spcBef>
              <a:spcAft>
                <a:spcPts val="0"/>
              </a:spcAft>
              <a:buSzPts val="1414"/>
              <a:buChar char="🞇"/>
            </a:pPr>
            <a:r>
              <a:rPr lang="en-US" sz="1860" b="1"/>
              <a:t>The new element is added at the topmost position of the stack. Consider the linked stack shown in Fig. 7.14.</a:t>
            </a:r>
            <a:endParaRPr sz="1860" b="1"/>
          </a:p>
          <a:p>
            <a:pPr marL="342900" lvl="0" indent="-184556" algn="l" rtl="0">
              <a:lnSpc>
                <a:spcPct val="80000"/>
              </a:lnSpc>
              <a:spcBef>
                <a:spcPts val="372"/>
              </a:spcBef>
              <a:spcAft>
                <a:spcPts val="0"/>
              </a:spcAft>
              <a:buSzPts val="1414"/>
              <a:buNone/>
            </a:pPr>
            <a:endParaRPr sz="1860" b="1"/>
          </a:p>
          <a:p>
            <a:pPr marL="342900" lvl="0" indent="-184556" algn="l" rtl="0">
              <a:lnSpc>
                <a:spcPct val="80000"/>
              </a:lnSpc>
              <a:spcBef>
                <a:spcPts val="372"/>
              </a:spcBef>
              <a:spcAft>
                <a:spcPts val="0"/>
              </a:spcAft>
              <a:buSzPts val="1414"/>
              <a:buNone/>
            </a:pPr>
            <a:endParaRPr sz="1860" b="1"/>
          </a:p>
          <a:p>
            <a:pPr marL="342900" lvl="0" indent="-184556" algn="l" rtl="0">
              <a:lnSpc>
                <a:spcPct val="80000"/>
              </a:lnSpc>
              <a:spcBef>
                <a:spcPts val="372"/>
              </a:spcBef>
              <a:spcAft>
                <a:spcPts val="0"/>
              </a:spcAft>
              <a:buSzPts val="1414"/>
              <a:buNone/>
            </a:pPr>
            <a:endParaRPr sz="1860" b="1"/>
          </a:p>
          <a:p>
            <a:pPr marL="342900" lvl="0" indent="-184556" algn="l" rtl="0">
              <a:lnSpc>
                <a:spcPct val="80000"/>
              </a:lnSpc>
              <a:spcBef>
                <a:spcPts val="372"/>
              </a:spcBef>
              <a:spcAft>
                <a:spcPts val="0"/>
              </a:spcAft>
              <a:buSzPts val="1414"/>
              <a:buNone/>
            </a:pPr>
            <a:endParaRPr sz="1860" b="1"/>
          </a:p>
          <a:p>
            <a:pPr marL="342900" lvl="0" indent="-274319" algn="l" rtl="0">
              <a:lnSpc>
                <a:spcPct val="80000"/>
              </a:lnSpc>
              <a:spcBef>
                <a:spcPts val="372"/>
              </a:spcBef>
              <a:spcAft>
                <a:spcPts val="0"/>
              </a:spcAft>
              <a:buSzPts val="1414"/>
              <a:buChar char="🞇"/>
            </a:pPr>
            <a:r>
              <a:rPr lang="en-US" sz="1860" b="1"/>
              <a:t>To insert an element with value 9, we first check if TOP=NULL.</a:t>
            </a:r>
            <a:endParaRPr sz="1860" b="1"/>
          </a:p>
          <a:p>
            <a:pPr marL="342900" lvl="0" indent="-274319" algn="l" rtl="0">
              <a:lnSpc>
                <a:spcPct val="80000"/>
              </a:lnSpc>
              <a:spcBef>
                <a:spcPts val="372"/>
              </a:spcBef>
              <a:spcAft>
                <a:spcPts val="0"/>
              </a:spcAft>
              <a:buSzPts val="1414"/>
              <a:buChar char="🞇"/>
            </a:pPr>
            <a:r>
              <a:rPr lang="en-US" sz="1860" b="1"/>
              <a:t>If  this is the case, then we allocate memory for a new node, store the value in its DATA part and NULL in its NEXT part. </a:t>
            </a:r>
            <a:endParaRPr sz="1860" b="1"/>
          </a:p>
          <a:p>
            <a:pPr marL="342900" lvl="0" indent="-274319" algn="l" rtl="0">
              <a:lnSpc>
                <a:spcPct val="80000"/>
              </a:lnSpc>
              <a:spcBef>
                <a:spcPts val="372"/>
              </a:spcBef>
              <a:spcAft>
                <a:spcPts val="0"/>
              </a:spcAft>
              <a:buSzPts val="1414"/>
              <a:buChar char="🞇"/>
            </a:pPr>
            <a:r>
              <a:rPr lang="en-US" sz="1860" b="1"/>
              <a:t>The new node will then be called  TOP. </a:t>
            </a:r>
            <a:endParaRPr sz="1860" b="1"/>
          </a:p>
          <a:p>
            <a:pPr marL="342900" lvl="0" indent="-274319" algn="l" rtl="0">
              <a:lnSpc>
                <a:spcPct val="80000"/>
              </a:lnSpc>
              <a:spcBef>
                <a:spcPts val="372"/>
              </a:spcBef>
              <a:spcAft>
                <a:spcPts val="0"/>
              </a:spcAft>
              <a:buSzPts val="1414"/>
              <a:buChar char="🞇"/>
            </a:pPr>
            <a:r>
              <a:rPr lang="en-US" sz="1860" b="1"/>
              <a:t>However, if TOP!=NULL, then we insert the new node at the beginning of the linked stack and name this new node as TOP. </a:t>
            </a:r>
            <a:endParaRPr sz="1860" b="1"/>
          </a:p>
          <a:p>
            <a:pPr marL="342900" lvl="0" indent="-274319" algn="l" rtl="0">
              <a:lnSpc>
                <a:spcPct val="80000"/>
              </a:lnSpc>
              <a:spcBef>
                <a:spcPts val="372"/>
              </a:spcBef>
              <a:spcAft>
                <a:spcPts val="0"/>
              </a:spcAft>
              <a:buSzPts val="1414"/>
              <a:buChar char="🞇"/>
            </a:pPr>
            <a:r>
              <a:rPr lang="en-US" sz="1860" b="1"/>
              <a:t>Thus, the updated stack becomes as shown in Fig. 7.15. </a:t>
            </a:r>
            <a:endParaRPr sz="1860" b="1"/>
          </a:p>
        </p:txBody>
      </p:sp>
      <p:sp>
        <p:nvSpPr>
          <p:cNvPr id="416" name="Google Shape;416;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7" name="Google Shape;417;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8" name="Google Shape;418;p17"/>
          <p:cNvPicPr preferRelativeResize="0"/>
          <p:nvPr/>
        </p:nvPicPr>
        <p:blipFill rotWithShape="1">
          <a:blip r:embed="rId3">
            <a:alphaModFix/>
          </a:blip>
          <a:srcRect/>
          <a:stretch/>
        </p:blipFill>
        <p:spPr>
          <a:xfrm>
            <a:off x="1904988" y="1974525"/>
            <a:ext cx="4514850" cy="838200"/>
          </a:xfrm>
          <a:prstGeom prst="rect">
            <a:avLst/>
          </a:prstGeom>
          <a:noFill/>
          <a:ln>
            <a:noFill/>
          </a:ln>
        </p:spPr>
      </p:pic>
      <p:pic>
        <p:nvPicPr>
          <p:cNvPr id="419" name="Google Shape;419;p17"/>
          <p:cNvPicPr preferRelativeResize="0"/>
          <p:nvPr/>
        </p:nvPicPr>
        <p:blipFill rotWithShape="1">
          <a:blip r:embed="rId4">
            <a:alphaModFix/>
          </a:blip>
          <a:srcRect/>
          <a:stretch/>
        </p:blipFill>
        <p:spPr>
          <a:xfrm>
            <a:off x="1576387" y="5534025"/>
            <a:ext cx="5172075" cy="79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26" name="Google Shape;426;p18"/>
          <p:cNvSpPr txBox="1">
            <a:spLocks noGrp="1"/>
          </p:cNvSpPr>
          <p:nvPr>
            <p:ph type="body" idx="1"/>
          </p:nvPr>
        </p:nvSpPr>
        <p:spPr>
          <a:xfrm>
            <a:off x="685800" y="803929"/>
            <a:ext cx="7620000" cy="300607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Figure 7.16 shows the algorithm to push an element into a linked stack. </a:t>
            </a:r>
            <a:endParaRPr sz="1679" b="1"/>
          </a:p>
          <a:p>
            <a:pPr marL="342900" lvl="0" indent="-274320" algn="l" rtl="0">
              <a:lnSpc>
                <a:spcPct val="80000"/>
              </a:lnSpc>
              <a:spcBef>
                <a:spcPts val="336"/>
              </a:spcBef>
              <a:spcAft>
                <a:spcPts val="0"/>
              </a:spcAft>
              <a:buSzPts val="1276"/>
              <a:buChar char="🞇"/>
            </a:pPr>
            <a:r>
              <a:rPr lang="en-US" sz="1679" b="1"/>
              <a:t>In Step 1, memory is allocated for the new node. In Step 2, the DATA part of the new node is initialized with the value to be stored in the node. </a:t>
            </a:r>
            <a:endParaRPr sz="1679" b="1"/>
          </a:p>
          <a:p>
            <a:pPr marL="342900" lvl="0" indent="-274320" algn="l" rtl="0">
              <a:lnSpc>
                <a:spcPct val="80000"/>
              </a:lnSpc>
              <a:spcBef>
                <a:spcPts val="336"/>
              </a:spcBef>
              <a:spcAft>
                <a:spcPts val="0"/>
              </a:spcAft>
              <a:buSzPts val="1276"/>
              <a:buChar char="🞇"/>
            </a:pPr>
            <a:r>
              <a:rPr lang="en-US" sz="1679" b="1"/>
              <a:t>In Step 3, we check if the new node is the first node of the linked list. </a:t>
            </a:r>
            <a:endParaRPr sz="1679" b="1"/>
          </a:p>
          <a:p>
            <a:pPr marL="342900" lvl="0" indent="-274320" algn="l" rtl="0">
              <a:lnSpc>
                <a:spcPct val="80000"/>
              </a:lnSpc>
              <a:spcBef>
                <a:spcPts val="336"/>
              </a:spcBef>
              <a:spcAft>
                <a:spcPts val="0"/>
              </a:spcAft>
              <a:buSzPts val="1276"/>
              <a:buChar char="🞇"/>
            </a:pPr>
            <a:r>
              <a:rPr lang="en-US" sz="1679" b="1"/>
              <a:t>This is done by checking if TOP = NULL. </a:t>
            </a:r>
            <a:endParaRPr sz="1679" b="1"/>
          </a:p>
          <a:p>
            <a:pPr marL="342900" lvl="0" indent="-274320" algn="l" rtl="0">
              <a:lnSpc>
                <a:spcPct val="80000"/>
              </a:lnSpc>
              <a:spcBef>
                <a:spcPts val="336"/>
              </a:spcBef>
              <a:spcAft>
                <a:spcPts val="0"/>
              </a:spcAft>
              <a:buSzPts val="1276"/>
              <a:buChar char="🞇"/>
            </a:pPr>
            <a:r>
              <a:rPr lang="en-US" sz="1679" b="1"/>
              <a:t>In case the IF statement evaluates to true, then NULL is stored in the NEXT part of the node and the new node is called TOP. </a:t>
            </a:r>
            <a:endParaRPr sz="1679" b="1"/>
          </a:p>
          <a:p>
            <a:pPr marL="342900" lvl="0" indent="-274320" algn="l" rtl="0">
              <a:lnSpc>
                <a:spcPct val="80000"/>
              </a:lnSpc>
              <a:spcBef>
                <a:spcPts val="336"/>
              </a:spcBef>
              <a:spcAft>
                <a:spcPts val="0"/>
              </a:spcAft>
              <a:buSzPts val="1276"/>
              <a:buChar char="🞇"/>
            </a:pPr>
            <a:r>
              <a:rPr lang="en-US" sz="1679" b="1"/>
              <a:t>However, if the new node is not the first node in the list, then it is added before the first node of the list (that is, the TOP node) and termed as TOP. </a:t>
            </a:r>
            <a:endParaRPr sz="1679" b="1"/>
          </a:p>
        </p:txBody>
      </p:sp>
      <p:sp>
        <p:nvSpPr>
          <p:cNvPr id="427" name="Google Shape;42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28" name="Google Shape;42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9" name="Google Shape;429;p18"/>
          <p:cNvPicPr preferRelativeResize="0"/>
          <p:nvPr/>
        </p:nvPicPr>
        <p:blipFill rotWithShape="1">
          <a:blip r:embed="rId3">
            <a:alphaModFix/>
          </a:blip>
          <a:srcRect/>
          <a:stretch/>
        </p:blipFill>
        <p:spPr>
          <a:xfrm>
            <a:off x="2844108" y="3429000"/>
            <a:ext cx="3609975" cy="281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36" name="Google Shape;436;p19"/>
          <p:cNvSpPr txBox="1">
            <a:spLocks noGrp="1"/>
          </p:cNvSpPr>
          <p:nvPr>
            <p:ph type="body" idx="1"/>
          </p:nvPr>
        </p:nvSpPr>
        <p:spPr>
          <a:xfrm>
            <a:off x="685800" y="803923"/>
            <a:ext cx="7620000" cy="4771200"/>
          </a:xfrm>
          <a:prstGeom prst="rect">
            <a:avLst/>
          </a:prstGeom>
          <a:noFill/>
          <a:ln>
            <a:noFill/>
          </a:ln>
        </p:spPr>
        <p:txBody>
          <a:bodyPr spcFirstLastPara="1" wrap="square" lIns="91425" tIns="45700" rIns="91425" bIns="45700" anchor="t" anchorCtr="0">
            <a:normAutofit/>
          </a:bodyPr>
          <a:lstStyle/>
          <a:p>
            <a:pPr marL="342900" lvl="0" indent="-280669" algn="l" rtl="0">
              <a:lnSpc>
                <a:spcPct val="90000"/>
              </a:lnSpc>
              <a:spcBef>
                <a:spcPts val="0"/>
              </a:spcBef>
              <a:spcAft>
                <a:spcPts val="0"/>
              </a:spcAft>
              <a:buSzPts val="1650"/>
              <a:buChar char="🞇"/>
            </a:pPr>
            <a:r>
              <a:rPr lang="en-US" sz="2140" b="1"/>
              <a:t>Pop Operation </a:t>
            </a:r>
            <a:endParaRPr sz="2140" b="1"/>
          </a:p>
          <a:p>
            <a:pPr marL="342900" lvl="0" indent="-280669" algn="l" rtl="0">
              <a:lnSpc>
                <a:spcPct val="90000"/>
              </a:lnSpc>
              <a:spcBef>
                <a:spcPts val="408"/>
              </a:spcBef>
              <a:spcAft>
                <a:spcPts val="0"/>
              </a:spcAft>
              <a:buSzPts val="1650"/>
              <a:buChar char="🞇"/>
            </a:pPr>
            <a:r>
              <a:rPr lang="en-US" sz="2140" b="1"/>
              <a:t>The pop operation is used to delete the topmost element from a stack. </a:t>
            </a:r>
            <a:endParaRPr sz="2140" b="1"/>
          </a:p>
          <a:p>
            <a:pPr marL="342900" lvl="0" indent="-280669" algn="l" rtl="0">
              <a:lnSpc>
                <a:spcPct val="90000"/>
              </a:lnSpc>
              <a:spcBef>
                <a:spcPts val="408"/>
              </a:spcBef>
              <a:spcAft>
                <a:spcPts val="0"/>
              </a:spcAft>
              <a:buSzPts val="1650"/>
              <a:buChar char="🞇"/>
            </a:pPr>
            <a:r>
              <a:rPr lang="en-US" sz="2140" b="1"/>
              <a:t>However, before deleting the value, we must first check if TOP=NULL, because if this is the case, then it means that the stack is empty and no more deletions can be done. </a:t>
            </a:r>
            <a:endParaRPr sz="2140" b="1"/>
          </a:p>
          <a:p>
            <a:pPr marL="342900" lvl="0" indent="-280669" algn="l" rtl="0">
              <a:lnSpc>
                <a:spcPct val="90000"/>
              </a:lnSpc>
              <a:spcBef>
                <a:spcPts val="408"/>
              </a:spcBef>
              <a:spcAft>
                <a:spcPts val="0"/>
              </a:spcAft>
              <a:buSzPts val="1650"/>
              <a:buChar char="🞇"/>
            </a:pPr>
            <a:r>
              <a:rPr lang="en-US" sz="2140" b="1"/>
              <a:t>If an attempt is made to delete a value from a stack that is already empty, an UNDERFLOW message is printed. </a:t>
            </a:r>
            <a:endParaRPr sz="2140" b="1"/>
          </a:p>
          <a:p>
            <a:pPr marL="342900" lvl="0" indent="-320802" algn="l" rtl="0">
              <a:lnSpc>
                <a:spcPct val="80000"/>
              </a:lnSpc>
              <a:spcBef>
                <a:spcPts val="372"/>
              </a:spcBef>
              <a:spcAft>
                <a:spcPts val="0"/>
              </a:spcAft>
              <a:buSzPts val="2100"/>
              <a:buChar char="🞇"/>
            </a:pPr>
            <a:r>
              <a:rPr lang="en-US" sz="2100" b="1"/>
              <a:t>In case TOP!=NULL, then we will delete the node pointed by TOP, and make TOP point to the second element of the linked stack. </a:t>
            </a:r>
            <a:endParaRPr sz="2100" b="1"/>
          </a:p>
          <a:p>
            <a:pPr marL="0" lvl="0" indent="0" algn="l" rtl="0">
              <a:lnSpc>
                <a:spcPct val="90000"/>
              </a:lnSpc>
              <a:spcBef>
                <a:spcPts val="408"/>
              </a:spcBef>
              <a:spcAft>
                <a:spcPts val="0"/>
              </a:spcAft>
              <a:buNone/>
            </a:pPr>
            <a:endParaRPr sz="2500"/>
          </a:p>
        </p:txBody>
      </p:sp>
      <p:sp>
        <p:nvSpPr>
          <p:cNvPr id="437" name="Google Shape;43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8" name="Google Shape;43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solidFill>
                  <a:srgbClr val="3E3D2D"/>
                </a:solidFill>
              </a:rPr>
              <a:t>Introduction to Stacks</a:t>
            </a:r>
            <a:endParaRPr/>
          </a:p>
          <a:p>
            <a:pPr marL="342900" lvl="0" indent="-274319" algn="l" rtl="0">
              <a:spcBef>
                <a:spcPts val="480"/>
              </a:spcBef>
              <a:spcAft>
                <a:spcPts val="0"/>
              </a:spcAft>
              <a:buSzPts val="1824"/>
              <a:buChar char="🞇"/>
            </a:pPr>
            <a:r>
              <a:rPr lang="en-US" b="1"/>
              <a:t>Array Representation of Stacks</a:t>
            </a:r>
            <a:endParaRPr/>
          </a:p>
          <a:p>
            <a:pPr marL="342900" lvl="0" indent="-274319" algn="l" rtl="0">
              <a:spcBef>
                <a:spcPts val="480"/>
              </a:spcBef>
              <a:spcAft>
                <a:spcPts val="0"/>
              </a:spcAft>
              <a:buSzPts val="1824"/>
              <a:buChar char="🞇"/>
            </a:pPr>
            <a:r>
              <a:rPr lang="en-US" b="1">
                <a:solidFill>
                  <a:srgbClr val="3E3D2D"/>
                </a:solidFill>
              </a:rPr>
              <a:t>Operations on a Stack</a:t>
            </a:r>
            <a:endParaRPr/>
          </a:p>
          <a:p>
            <a:pPr marL="342900" lvl="0" indent="-274319" algn="l" rtl="0">
              <a:spcBef>
                <a:spcPts val="480"/>
              </a:spcBef>
              <a:spcAft>
                <a:spcPts val="0"/>
              </a:spcAft>
              <a:buSzPts val="1824"/>
              <a:buChar char="🞇"/>
            </a:pPr>
            <a:r>
              <a:rPr lang="en-US" b="1"/>
              <a:t>Linked Representation of Stacks</a:t>
            </a:r>
            <a:endParaRPr/>
          </a:p>
          <a:p>
            <a:pPr marL="342900" lvl="0" indent="-274319" algn="l" rtl="0">
              <a:spcBef>
                <a:spcPts val="480"/>
              </a:spcBef>
              <a:spcAft>
                <a:spcPts val="0"/>
              </a:spcAft>
              <a:buSzPts val="1824"/>
              <a:buChar char="🞇"/>
            </a:pPr>
            <a:r>
              <a:rPr lang="en-US" b="1">
                <a:solidFill>
                  <a:srgbClr val="3E3D2D"/>
                </a:solidFill>
              </a:rPr>
              <a:t>Operations on a Linked Stack</a:t>
            </a:r>
            <a:endParaRPr b="1"/>
          </a:p>
          <a:p>
            <a:pPr marL="342900" lvl="0" indent="-274319" algn="l" rtl="0">
              <a:spcBef>
                <a:spcPts val="480"/>
              </a:spcBef>
              <a:spcAft>
                <a:spcPts val="0"/>
              </a:spcAft>
              <a:buSzPts val="1824"/>
              <a:buChar char="🞇"/>
            </a:pPr>
            <a:r>
              <a:rPr lang="en-US" b="1">
                <a:solidFill>
                  <a:srgbClr val="3E3D2D"/>
                </a:solidFill>
              </a:rPr>
              <a:t>Multiple Stacks</a:t>
            </a:r>
            <a:endParaRPr/>
          </a:p>
          <a:p>
            <a:pPr marL="342900" lvl="0" indent="-274319" algn="l" rtl="0">
              <a:spcBef>
                <a:spcPts val="480"/>
              </a:spcBef>
              <a:spcAft>
                <a:spcPts val="0"/>
              </a:spcAft>
              <a:buSzPts val="1824"/>
              <a:buChar char="🞇"/>
            </a:pPr>
            <a:r>
              <a:rPr lang="en-US" b="1">
                <a:solidFill>
                  <a:srgbClr val="3E3D2D"/>
                </a:solidFill>
              </a:rPr>
              <a:t>Application of Stacks</a:t>
            </a:r>
            <a:endParaRPr/>
          </a:p>
          <a:p>
            <a:pPr marL="342900" lvl="0" indent="-182626" algn="l" rtl="0">
              <a:spcBef>
                <a:spcPts val="380"/>
              </a:spcBef>
              <a:spcAft>
                <a:spcPts val="0"/>
              </a:spcAft>
              <a:buSzPts val="1444"/>
              <a:buNone/>
            </a:pPr>
            <a:endParaRPr sz="1900" b="1">
              <a:solidFill>
                <a:srgbClr val="3E3D2D"/>
              </a:solidFill>
            </a:endParaRPr>
          </a:p>
          <a:p>
            <a:pPr marL="342900" lvl="0" indent="-182626" algn="l" rtl="0">
              <a:spcBef>
                <a:spcPts val="380"/>
              </a:spcBef>
              <a:spcAft>
                <a:spcPts val="0"/>
              </a:spcAft>
              <a:buSzPts val="1444"/>
              <a:buNone/>
            </a:pPr>
            <a:endParaRPr sz="1900" b="1">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45" name="Google Shape;445;p20"/>
          <p:cNvSpPr txBox="1">
            <a:spLocks noGrp="1"/>
          </p:cNvSpPr>
          <p:nvPr>
            <p:ph type="body" idx="1"/>
          </p:nvPr>
        </p:nvSpPr>
        <p:spPr>
          <a:xfrm>
            <a:off x="685800" y="803929"/>
            <a:ext cx="7620000" cy="3234671"/>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614"/>
              <a:buChar char="🞇"/>
            </a:pPr>
            <a:r>
              <a:rPr lang="en-US" sz="2060" b="1"/>
              <a:t>Pop Operation </a:t>
            </a:r>
            <a:endParaRPr sz="2060" b="1"/>
          </a:p>
          <a:p>
            <a:pPr marL="342900" lvl="0" indent="-287019" algn="l" rtl="0">
              <a:lnSpc>
                <a:spcPct val="80000"/>
              </a:lnSpc>
              <a:spcBef>
                <a:spcPts val="372"/>
              </a:spcBef>
              <a:spcAft>
                <a:spcPts val="0"/>
              </a:spcAft>
              <a:buSzPts val="1614"/>
              <a:buChar char="🞇"/>
            </a:pPr>
            <a:r>
              <a:rPr lang="en-US" sz="2060" b="1"/>
              <a:t>Figure 7.19 shows the algorithm to delete an element from a stack. </a:t>
            </a:r>
            <a:endParaRPr sz="2060" b="1"/>
          </a:p>
          <a:p>
            <a:pPr marL="342900" lvl="0" indent="-287019" algn="l" rtl="0">
              <a:lnSpc>
                <a:spcPct val="80000"/>
              </a:lnSpc>
              <a:spcBef>
                <a:spcPts val="372"/>
              </a:spcBef>
              <a:spcAft>
                <a:spcPts val="0"/>
              </a:spcAft>
              <a:buSzPts val="1614"/>
              <a:buChar char="🞇"/>
            </a:pPr>
            <a:r>
              <a:rPr lang="en-US" sz="2060" b="1"/>
              <a:t>In Step 1, we first check for the UNDERFLOW condition. In Step 2, we use a pointer PTR that points to TOP. </a:t>
            </a:r>
            <a:endParaRPr sz="2060" b="1"/>
          </a:p>
          <a:p>
            <a:pPr marL="342900" lvl="0" indent="-287019" algn="l" rtl="0">
              <a:lnSpc>
                <a:spcPct val="80000"/>
              </a:lnSpc>
              <a:spcBef>
                <a:spcPts val="372"/>
              </a:spcBef>
              <a:spcAft>
                <a:spcPts val="0"/>
              </a:spcAft>
              <a:buSzPts val="1614"/>
              <a:buChar char="🞇"/>
            </a:pPr>
            <a:r>
              <a:rPr lang="en-US" sz="2060" b="1"/>
              <a:t>In Step 3, TOP is made to point to the next node in sequence.</a:t>
            </a:r>
            <a:endParaRPr sz="2060" b="1"/>
          </a:p>
          <a:p>
            <a:pPr marL="342900" lvl="0" indent="-287019" algn="l" rtl="0">
              <a:lnSpc>
                <a:spcPct val="80000"/>
              </a:lnSpc>
              <a:spcBef>
                <a:spcPts val="372"/>
              </a:spcBef>
              <a:spcAft>
                <a:spcPts val="0"/>
              </a:spcAft>
              <a:buSzPts val="1614"/>
              <a:buChar char="🞇"/>
            </a:pPr>
            <a:r>
              <a:rPr lang="en-US" sz="2060" b="1"/>
              <a:t>In Step 4, the memory occupied by PTR is given back to the free pool.</a:t>
            </a:r>
            <a:endParaRPr sz="2600"/>
          </a:p>
          <a:p>
            <a:pPr marL="342900" lvl="0" indent="-184556" algn="l" rtl="0">
              <a:lnSpc>
                <a:spcPct val="80000"/>
              </a:lnSpc>
              <a:spcBef>
                <a:spcPts val="372"/>
              </a:spcBef>
              <a:spcAft>
                <a:spcPts val="0"/>
              </a:spcAft>
              <a:buSzPts val="1414"/>
              <a:buNone/>
            </a:pPr>
            <a:endParaRPr sz="2060" b="1"/>
          </a:p>
        </p:txBody>
      </p:sp>
      <p:sp>
        <p:nvSpPr>
          <p:cNvPr id="446" name="Google Shape;44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47" name="Google Shape;44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8" name="Google Shape;448;p20"/>
          <p:cNvPicPr preferRelativeResize="0"/>
          <p:nvPr/>
        </p:nvPicPr>
        <p:blipFill rotWithShape="1">
          <a:blip r:embed="rId3">
            <a:alphaModFix/>
          </a:blip>
          <a:srcRect/>
          <a:stretch/>
        </p:blipFill>
        <p:spPr>
          <a:xfrm>
            <a:off x="664029" y="4038600"/>
            <a:ext cx="2924175" cy="2362200"/>
          </a:xfrm>
          <a:prstGeom prst="rect">
            <a:avLst/>
          </a:prstGeom>
          <a:noFill/>
          <a:ln>
            <a:noFill/>
          </a:ln>
        </p:spPr>
      </p:pic>
      <p:pic>
        <p:nvPicPr>
          <p:cNvPr id="449" name="Google Shape;449;p20"/>
          <p:cNvPicPr preferRelativeResize="0"/>
          <p:nvPr/>
        </p:nvPicPr>
        <p:blipFill rotWithShape="1">
          <a:blip r:embed="rId4">
            <a:alphaModFix/>
          </a:blip>
          <a:srcRect/>
          <a:stretch/>
        </p:blipFill>
        <p:spPr>
          <a:xfrm>
            <a:off x="3473577" y="4924425"/>
            <a:ext cx="5210175" cy="866775"/>
          </a:xfrm>
          <a:prstGeom prst="rect">
            <a:avLst/>
          </a:prstGeom>
          <a:noFill/>
          <a:ln>
            <a:noFill/>
          </a:ln>
        </p:spPr>
      </p:pic>
      <p:pic>
        <p:nvPicPr>
          <p:cNvPr id="450" name="Google Shape;450;p20"/>
          <p:cNvPicPr preferRelativeResize="0"/>
          <p:nvPr/>
        </p:nvPicPr>
        <p:blipFill rotWithShape="1">
          <a:blip r:embed="rId5">
            <a:alphaModFix/>
          </a:blip>
          <a:srcRect/>
          <a:stretch/>
        </p:blipFill>
        <p:spPr>
          <a:xfrm>
            <a:off x="3506888" y="4142898"/>
            <a:ext cx="5143539" cy="866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57" name="Google Shape;457;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58" name="Google Shape;458;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9" name="Google Shape;459;p21"/>
          <p:cNvPicPr preferRelativeResize="0"/>
          <p:nvPr/>
        </p:nvPicPr>
        <p:blipFill rotWithShape="1">
          <a:blip r:embed="rId3">
            <a:alphaModFix/>
          </a:blip>
          <a:srcRect/>
          <a:stretch/>
        </p:blipFill>
        <p:spPr>
          <a:xfrm>
            <a:off x="1561419" y="1524000"/>
            <a:ext cx="6021161" cy="381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2"/>
          <p:cNvSpPr txBox="1">
            <a:spLocks noGrp="1"/>
          </p:cNvSpPr>
          <p:nvPr>
            <p:ph type="title"/>
          </p:nvPr>
        </p:nvSpPr>
        <p:spPr>
          <a:xfrm>
            <a:off x="442856"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66" name="Google Shape;46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67" name="Google Shape;46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2"/>
          <p:cNvPicPr preferRelativeResize="0"/>
          <p:nvPr/>
        </p:nvPicPr>
        <p:blipFill rotWithShape="1">
          <a:blip r:embed="rId3">
            <a:alphaModFix/>
          </a:blip>
          <a:srcRect/>
          <a:stretch/>
        </p:blipFill>
        <p:spPr>
          <a:xfrm>
            <a:off x="824808" y="1371600"/>
            <a:ext cx="7648575" cy="1581150"/>
          </a:xfrm>
          <a:prstGeom prst="rect">
            <a:avLst/>
          </a:prstGeom>
          <a:noFill/>
          <a:ln>
            <a:noFill/>
          </a:ln>
        </p:spPr>
      </p:pic>
      <p:pic>
        <p:nvPicPr>
          <p:cNvPr id="469" name="Google Shape;469;p22"/>
          <p:cNvPicPr preferRelativeResize="0"/>
          <p:nvPr/>
        </p:nvPicPr>
        <p:blipFill rotWithShape="1">
          <a:blip r:embed="rId4">
            <a:alphaModFix/>
          </a:blip>
          <a:srcRect/>
          <a:stretch/>
        </p:blipFill>
        <p:spPr>
          <a:xfrm>
            <a:off x="824808" y="2952750"/>
            <a:ext cx="7639050" cy="156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3"/>
          <p:cNvSpPr txBox="1">
            <a:spLocks noGrp="1"/>
          </p:cNvSpPr>
          <p:nvPr>
            <p:ph type="title"/>
          </p:nvPr>
        </p:nvSpPr>
        <p:spPr>
          <a:xfrm>
            <a:off x="442856"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76" name="Google Shape;476;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77" name="Google Shape;477;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8" name="Google Shape;478;p23"/>
          <p:cNvPicPr preferRelativeResize="0"/>
          <p:nvPr/>
        </p:nvPicPr>
        <p:blipFill rotWithShape="1">
          <a:blip r:embed="rId3">
            <a:alphaModFix/>
          </a:blip>
          <a:srcRect/>
          <a:stretch/>
        </p:blipFill>
        <p:spPr>
          <a:xfrm>
            <a:off x="1371600" y="1457325"/>
            <a:ext cx="6400800" cy="3943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Multiple Stacks</a:t>
            </a:r>
            <a:endParaRPr sz="2400"/>
          </a:p>
        </p:txBody>
      </p:sp>
      <p:sp>
        <p:nvSpPr>
          <p:cNvPr id="485" name="Google Shape;485;p24"/>
          <p:cNvSpPr txBox="1">
            <a:spLocks noGrp="1"/>
          </p:cNvSpPr>
          <p:nvPr>
            <p:ph type="body" idx="1"/>
          </p:nvPr>
        </p:nvSpPr>
        <p:spPr>
          <a:xfrm>
            <a:off x="685800" y="803925"/>
            <a:ext cx="7620000" cy="4351800"/>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576"/>
              <a:buChar char="🞇"/>
            </a:pPr>
            <a:r>
              <a:rPr lang="en-US" sz="1979" b="1"/>
              <a:t>While implementing a stack using an array, the size of the array must be known. </a:t>
            </a:r>
            <a:endParaRPr sz="1979" b="1"/>
          </a:p>
          <a:p>
            <a:pPr marL="640080" lvl="1" indent="-274830" algn="l" rtl="0">
              <a:lnSpc>
                <a:spcPct val="80000"/>
              </a:lnSpc>
              <a:spcBef>
                <a:spcPts val="336"/>
              </a:spcBef>
              <a:spcAft>
                <a:spcPts val="0"/>
              </a:spcAft>
              <a:buSzPts val="1376"/>
              <a:buChar char="🞇"/>
            </a:pPr>
            <a:r>
              <a:rPr lang="en-US" sz="1779" b="1"/>
              <a:t>If the stack is allocated less space, then frequent OVERFLOW conditions will be encountered. </a:t>
            </a:r>
            <a:endParaRPr sz="1779" b="1"/>
          </a:p>
          <a:p>
            <a:pPr marL="640080" lvl="1" indent="-274830" algn="l" rtl="0">
              <a:lnSpc>
                <a:spcPct val="80000"/>
              </a:lnSpc>
              <a:spcBef>
                <a:spcPts val="336"/>
              </a:spcBef>
              <a:spcAft>
                <a:spcPts val="0"/>
              </a:spcAft>
              <a:buSzPts val="1376"/>
              <a:buChar char="🞇"/>
            </a:pPr>
            <a:r>
              <a:rPr lang="en-US" sz="1779" b="1"/>
              <a:t>In case we allocate a large amount of space for the stack, it may result in sheer wastage of memory. </a:t>
            </a:r>
            <a:endParaRPr sz="1779" b="1"/>
          </a:p>
          <a:p>
            <a:pPr marL="342900" lvl="0" indent="-317116" algn="l" rtl="0">
              <a:lnSpc>
                <a:spcPct val="80000"/>
              </a:lnSpc>
              <a:spcBef>
                <a:spcPts val="336"/>
              </a:spcBef>
              <a:spcAft>
                <a:spcPts val="0"/>
              </a:spcAft>
              <a:buSzPts val="1950"/>
              <a:buChar char="🞇"/>
            </a:pPr>
            <a:r>
              <a:rPr lang="en-US" sz="1950" b="1"/>
              <a:t>Thus, there lies a trade-off between the frequency of overflows and the space allocated. </a:t>
            </a:r>
            <a:endParaRPr sz="1950" b="1"/>
          </a:p>
          <a:p>
            <a:pPr marL="342900" lvl="0" indent="-317116" algn="l" rtl="0">
              <a:lnSpc>
                <a:spcPct val="80000"/>
              </a:lnSpc>
              <a:spcBef>
                <a:spcPts val="336"/>
              </a:spcBef>
              <a:spcAft>
                <a:spcPts val="0"/>
              </a:spcAft>
              <a:buSzPts val="1950"/>
              <a:buChar char="🞇"/>
            </a:pPr>
            <a:r>
              <a:rPr lang="en-US" sz="1950" b="1"/>
              <a:t>So, a better solution to deal with this problem is to have more than one stack in the same array of sufficient size. </a:t>
            </a:r>
            <a:endParaRPr sz="1950" b="1"/>
          </a:p>
          <a:p>
            <a:pPr marL="342900" lvl="0" indent="-311277" algn="l" rtl="0">
              <a:lnSpc>
                <a:spcPct val="80000"/>
              </a:lnSpc>
              <a:spcBef>
                <a:spcPts val="0"/>
              </a:spcBef>
              <a:spcAft>
                <a:spcPts val="0"/>
              </a:spcAft>
              <a:buSzPts val="1950"/>
              <a:buChar char="🞇"/>
            </a:pPr>
            <a:r>
              <a:rPr lang="en-US" sz="1950" b="1"/>
              <a:t>In Fig. 7.20, an array STACK[n] is used to represent two stacks, Stack A and Stack B. </a:t>
            </a:r>
            <a:endParaRPr sz="1950" b="1"/>
          </a:p>
          <a:p>
            <a:pPr marL="640080" lvl="1" indent="-298577" algn="l" rtl="0">
              <a:lnSpc>
                <a:spcPct val="80000"/>
              </a:lnSpc>
              <a:spcBef>
                <a:spcPts val="408"/>
              </a:spcBef>
              <a:spcAft>
                <a:spcPts val="0"/>
              </a:spcAft>
              <a:buSzPts val="1750"/>
              <a:buChar char="🞇"/>
            </a:pPr>
            <a:r>
              <a:rPr lang="en-US" sz="1750" b="1"/>
              <a:t>The value of n is such that the combined size of both the stacks will never exceed n. </a:t>
            </a:r>
            <a:endParaRPr sz="1750" b="1"/>
          </a:p>
          <a:p>
            <a:pPr marL="640080" lvl="1" indent="-298577" algn="l" rtl="0">
              <a:lnSpc>
                <a:spcPct val="80000"/>
              </a:lnSpc>
              <a:spcBef>
                <a:spcPts val="408"/>
              </a:spcBef>
              <a:spcAft>
                <a:spcPts val="0"/>
              </a:spcAft>
              <a:buSzPts val="1750"/>
              <a:buChar char="🞇"/>
            </a:pPr>
            <a:r>
              <a:rPr lang="en-US" sz="1750" b="1"/>
              <a:t>While operating on these stacks, it is important to note one thing—Stack A will grow from left to right, whereas Stack B will grow from right to left at the same time.</a:t>
            </a:r>
            <a:endParaRPr sz="1750" b="1"/>
          </a:p>
        </p:txBody>
      </p:sp>
      <p:sp>
        <p:nvSpPr>
          <p:cNvPr id="486" name="Google Shape;486;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87" name="Google Shape;487;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88" name="Google Shape;488;p24"/>
          <p:cNvPicPr preferRelativeResize="0"/>
          <p:nvPr/>
        </p:nvPicPr>
        <p:blipFill rotWithShape="1">
          <a:blip r:embed="rId3">
            <a:alphaModFix/>
          </a:blip>
          <a:srcRect/>
          <a:stretch/>
        </p:blipFill>
        <p:spPr>
          <a:xfrm>
            <a:off x="1446425" y="5026125"/>
            <a:ext cx="6251150" cy="12528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495" name="Google Shape;495;p27"/>
          <p:cNvSpPr txBox="1">
            <a:spLocks noGrp="1"/>
          </p:cNvSpPr>
          <p:nvPr>
            <p:ph type="body" idx="1"/>
          </p:nvPr>
        </p:nvSpPr>
        <p:spPr>
          <a:xfrm>
            <a:off x="685800" y="956329"/>
            <a:ext cx="7620000" cy="34632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Reversing a List </a:t>
            </a:r>
            <a:endParaRPr b="1"/>
          </a:p>
          <a:p>
            <a:pPr marL="342900" lvl="0" indent="-274319" algn="l" rtl="0">
              <a:spcBef>
                <a:spcPts val="480"/>
              </a:spcBef>
              <a:spcAft>
                <a:spcPts val="0"/>
              </a:spcAft>
              <a:buSzPts val="1824"/>
              <a:buChar char="🞇"/>
            </a:pPr>
            <a:r>
              <a:rPr lang="en-US" b="1"/>
              <a:t>A list of numbers can be reversed by reading each number from an array starting from the first index and pushing it on a stack. </a:t>
            </a:r>
            <a:endParaRPr b="1"/>
          </a:p>
          <a:p>
            <a:pPr marL="342900" lvl="0" indent="-274319" algn="l" rtl="0">
              <a:spcBef>
                <a:spcPts val="480"/>
              </a:spcBef>
              <a:spcAft>
                <a:spcPts val="0"/>
              </a:spcAft>
              <a:buSzPts val="1824"/>
              <a:buChar char="🞇"/>
            </a:pPr>
            <a:r>
              <a:rPr lang="en-US" b="1"/>
              <a:t>Once all the numbers have been read, the numbers can be popped one at a time and then stored in the array starting from the first index. </a:t>
            </a:r>
            <a:endParaRPr/>
          </a:p>
        </p:txBody>
      </p:sp>
      <p:sp>
        <p:nvSpPr>
          <p:cNvPr id="496" name="Google Shape;496;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97" name="Google Shape;497;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04" name="Google Shape;504;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505" name="Google Shape;505;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6" name="Google Shape;506;p28"/>
          <p:cNvPicPr preferRelativeResize="0"/>
          <p:nvPr/>
        </p:nvPicPr>
        <p:blipFill rotWithShape="1">
          <a:blip r:embed="rId3">
            <a:alphaModFix/>
          </a:blip>
          <a:srcRect/>
          <a:stretch/>
        </p:blipFill>
        <p:spPr>
          <a:xfrm>
            <a:off x="777183" y="914400"/>
            <a:ext cx="7743825" cy="509842"/>
          </a:xfrm>
          <a:prstGeom prst="rect">
            <a:avLst/>
          </a:prstGeom>
          <a:noFill/>
          <a:ln>
            <a:noFill/>
          </a:ln>
        </p:spPr>
      </p:pic>
      <p:pic>
        <p:nvPicPr>
          <p:cNvPr id="507" name="Google Shape;507;p28"/>
          <p:cNvPicPr preferRelativeResize="0"/>
          <p:nvPr/>
        </p:nvPicPr>
        <p:blipFill rotWithShape="1">
          <a:blip r:embed="rId4">
            <a:alphaModFix/>
          </a:blip>
          <a:srcRect/>
          <a:stretch/>
        </p:blipFill>
        <p:spPr>
          <a:xfrm>
            <a:off x="777183" y="1419225"/>
            <a:ext cx="7757217" cy="4752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14" name="Google Shape;514;p29"/>
          <p:cNvSpPr txBox="1">
            <a:spLocks noGrp="1"/>
          </p:cNvSpPr>
          <p:nvPr>
            <p:ph type="body" idx="1"/>
          </p:nvPr>
        </p:nvSpPr>
        <p:spPr>
          <a:xfrm>
            <a:off x="685800" y="956323"/>
            <a:ext cx="7620000" cy="3402000"/>
          </a:xfrm>
          <a:prstGeom prst="rect">
            <a:avLst/>
          </a:prstGeom>
          <a:noFill/>
          <a:ln>
            <a:noFill/>
          </a:ln>
        </p:spPr>
        <p:txBody>
          <a:bodyPr spcFirstLastPara="1" wrap="square" lIns="91425" tIns="45700" rIns="91425" bIns="45700" anchor="t" anchorCtr="0">
            <a:normAutofit/>
          </a:bodyPr>
          <a:lstStyle/>
          <a:p>
            <a:pPr marL="342900" lvl="0" indent="-287020" algn="l" rtl="0">
              <a:lnSpc>
                <a:spcPct val="80000"/>
              </a:lnSpc>
              <a:spcBef>
                <a:spcPts val="0"/>
              </a:spcBef>
              <a:spcAft>
                <a:spcPts val="0"/>
              </a:spcAft>
              <a:buSzPts val="2026"/>
              <a:buChar char="🞇"/>
            </a:pPr>
            <a:r>
              <a:rPr lang="en-US" sz="2602" b="1"/>
              <a:t>Implementing Parentheses Checker </a:t>
            </a:r>
            <a:endParaRPr sz="2602" b="1"/>
          </a:p>
          <a:p>
            <a:pPr marL="342900" lvl="0" indent="-287019" algn="l" rtl="0">
              <a:lnSpc>
                <a:spcPct val="80000"/>
              </a:lnSpc>
              <a:spcBef>
                <a:spcPts val="372"/>
              </a:spcBef>
              <a:spcAft>
                <a:spcPts val="0"/>
              </a:spcAft>
              <a:buSzPts val="1614"/>
              <a:buChar char="🞇"/>
            </a:pPr>
            <a:r>
              <a:rPr lang="en-US" sz="2060" b="1"/>
              <a:t>Stacks can be used to check the validity of parentheses in any algebraic expression. </a:t>
            </a:r>
            <a:endParaRPr sz="2060" b="1"/>
          </a:p>
          <a:p>
            <a:pPr marL="342900" lvl="0" indent="-287019" algn="l" rtl="0">
              <a:lnSpc>
                <a:spcPct val="80000"/>
              </a:lnSpc>
              <a:spcBef>
                <a:spcPts val="372"/>
              </a:spcBef>
              <a:spcAft>
                <a:spcPts val="0"/>
              </a:spcAft>
              <a:buSzPts val="1614"/>
              <a:buChar char="🞇"/>
            </a:pPr>
            <a:r>
              <a:rPr lang="en-US" sz="2060" b="1"/>
              <a:t>For example, an algebraic expression is valid if for every open bracket there is a corresponding closing bracket. </a:t>
            </a:r>
            <a:endParaRPr sz="2060" b="1"/>
          </a:p>
          <a:p>
            <a:pPr marL="342900" lvl="0" indent="-287019" algn="l" rtl="0">
              <a:lnSpc>
                <a:spcPct val="80000"/>
              </a:lnSpc>
              <a:spcBef>
                <a:spcPts val="372"/>
              </a:spcBef>
              <a:spcAft>
                <a:spcPts val="0"/>
              </a:spcAft>
              <a:buSzPts val="1614"/>
              <a:buChar char="🞇"/>
            </a:pPr>
            <a:r>
              <a:rPr lang="en-US" sz="2060" b="1"/>
              <a:t>For example, the expression (A+B} is invalid but an expression {A + (B – C)} is valid. </a:t>
            </a:r>
            <a:endParaRPr sz="2060" b="1"/>
          </a:p>
          <a:p>
            <a:pPr marL="342900" lvl="0" indent="-287019" algn="l" rtl="0">
              <a:lnSpc>
                <a:spcPct val="80000"/>
              </a:lnSpc>
              <a:spcBef>
                <a:spcPts val="372"/>
              </a:spcBef>
              <a:spcAft>
                <a:spcPts val="0"/>
              </a:spcAft>
              <a:buSzPts val="1614"/>
              <a:buChar char="🞇"/>
            </a:pPr>
            <a:r>
              <a:rPr lang="en-US" sz="2060" b="1"/>
              <a:t>Look at the program below which traverses an algebraic expression to check for its validity. </a:t>
            </a:r>
            <a:endParaRPr sz="2600"/>
          </a:p>
        </p:txBody>
      </p:sp>
      <p:sp>
        <p:nvSpPr>
          <p:cNvPr id="515" name="Google Shape;515;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16" name="Google Shape;516;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7" name="Google Shape;517;p29"/>
          <p:cNvPicPr preferRelativeResize="0"/>
          <p:nvPr/>
        </p:nvPicPr>
        <p:blipFill rotWithShape="1">
          <a:blip r:embed="rId3">
            <a:alphaModFix/>
          </a:blip>
          <a:srcRect/>
          <a:stretch/>
        </p:blipFill>
        <p:spPr>
          <a:xfrm>
            <a:off x="829570" y="4205850"/>
            <a:ext cx="7664632" cy="1743075"/>
          </a:xfrm>
          <a:prstGeom prst="rect">
            <a:avLst/>
          </a:prstGeom>
          <a:noFill/>
          <a:ln>
            <a:noFill/>
          </a:ln>
        </p:spPr>
      </p:pic>
      <p:pic>
        <p:nvPicPr>
          <p:cNvPr id="518" name="Google Shape;518;p29"/>
          <p:cNvPicPr preferRelativeResize="0"/>
          <p:nvPr/>
        </p:nvPicPr>
        <p:blipFill rotWithShape="1">
          <a:blip r:embed="rId4">
            <a:alphaModFix/>
          </a:blip>
          <a:srcRect/>
          <a:stretch/>
        </p:blipFill>
        <p:spPr>
          <a:xfrm>
            <a:off x="836102" y="5791200"/>
            <a:ext cx="7658100" cy="219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25" name="Google Shape;525;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26" name="Google Shape;526;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7" name="Google Shape;527;p30"/>
          <p:cNvPicPr preferRelativeResize="0"/>
          <p:nvPr/>
        </p:nvPicPr>
        <p:blipFill rotWithShape="1">
          <a:blip r:embed="rId3">
            <a:alphaModFix/>
          </a:blip>
          <a:srcRect/>
          <a:stretch/>
        </p:blipFill>
        <p:spPr>
          <a:xfrm>
            <a:off x="752475" y="914399"/>
            <a:ext cx="7639050" cy="51816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34" name="Google Shape;534;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35" name="Google Shape;535;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36" name="Google Shape;536;p31"/>
          <p:cNvPicPr preferRelativeResize="0"/>
          <p:nvPr/>
        </p:nvPicPr>
        <p:blipFill rotWithShape="1">
          <a:blip r:embed="rId3">
            <a:alphaModFix/>
          </a:blip>
          <a:srcRect/>
          <a:stretch/>
        </p:blipFill>
        <p:spPr>
          <a:xfrm>
            <a:off x="762000" y="1295400"/>
            <a:ext cx="7639050" cy="406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276" name="Google Shape;276;p3"/>
          <p:cNvSpPr txBox="1">
            <a:spLocks noGrp="1"/>
          </p:cNvSpPr>
          <p:nvPr>
            <p:ph type="body" idx="1"/>
          </p:nvPr>
        </p:nvSpPr>
        <p:spPr>
          <a:xfrm>
            <a:off x="685800" y="990600"/>
            <a:ext cx="7848600" cy="28956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b="1"/>
              <a:t>Stack is an important data structure which stores its elements in an ordered manner. </a:t>
            </a:r>
            <a:endParaRPr sz="2040" b="1"/>
          </a:p>
          <a:p>
            <a:pPr marL="342900" lvl="0" indent="-274320" algn="l" rtl="0">
              <a:lnSpc>
                <a:spcPct val="90000"/>
              </a:lnSpc>
              <a:spcBef>
                <a:spcPts val="408"/>
              </a:spcBef>
              <a:spcAft>
                <a:spcPts val="0"/>
              </a:spcAft>
              <a:buSzPts val="1550"/>
              <a:buChar char="🞇"/>
            </a:pPr>
            <a:r>
              <a:rPr lang="en-US" sz="2040" b="1"/>
              <a:t>We will explain the concept of stacks using an analogy.</a:t>
            </a:r>
            <a:endParaRPr sz="2040" b="1"/>
          </a:p>
          <a:p>
            <a:pPr marL="342900" lvl="0" indent="-274320" algn="l" rtl="0">
              <a:lnSpc>
                <a:spcPct val="90000"/>
              </a:lnSpc>
              <a:spcBef>
                <a:spcPts val="408"/>
              </a:spcBef>
              <a:spcAft>
                <a:spcPts val="0"/>
              </a:spcAft>
              <a:buSzPts val="1550"/>
              <a:buChar char="🞇"/>
            </a:pPr>
            <a:r>
              <a:rPr lang="en-US" sz="2040" b="1"/>
              <a:t>You must have seen a pile of plates where one plate is placed on top of another as shown in Fig. 7.1. </a:t>
            </a:r>
            <a:endParaRPr sz="2040" b="1"/>
          </a:p>
          <a:p>
            <a:pPr marL="342900" lvl="0" indent="-274320" algn="l" rtl="0">
              <a:lnSpc>
                <a:spcPct val="90000"/>
              </a:lnSpc>
              <a:spcBef>
                <a:spcPts val="408"/>
              </a:spcBef>
              <a:spcAft>
                <a:spcPts val="0"/>
              </a:spcAft>
              <a:buSzPts val="1550"/>
              <a:buChar char="🞇"/>
            </a:pPr>
            <a:r>
              <a:rPr lang="en-US" sz="2040" b="1"/>
              <a:t>Now, when you want to remove a plate, you remove the topmost plate first. </a:t>
            </a:r>
            <a:endParaRPr sz="2040" b="1"/>
          </a:p>
          <a:p>
            <a:pPr marL="342900" lvl="0" indent="-274320" algn="l" rtl="0">
              <a:lnSpc>
                <a:spcPct val="90000"/>
              </a:lnSpc>
              <a:spcBef>
                <a:spcPts val="408"/>
              </a:spcBef>
              <a:spcAft>
                <a:spcPts val="0"/>
              </a:spcAft>
              <a:buSzPts val="1550"/>
              <a:buChar char="🞇"/>
            </a:pPr>
            <a:r>
              <a:rPr lang="en-US" sz="2040" b="1"/>
              <a:t>Hence, you can add and remove an element (i.e., a plate) only at/from one position which is the topmost position. </a:t>
            </a:r>
            <a:endParaRPr sz="204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79" name="Google Shape;279;p3"/>
          <p:cNvPicPr preferRelativeResize="0"/>
          <p:nvPr/>
        </p:nvPicPr>
        <p:blipFill rotWithShape="1">
          <a:blip r:embed="rId3">
            <a:alphaModFix/>
          </a:blip>
          <a:srcRect/>
          <a:stretch/>
        </p:blipFill>
        <p:spPr>
          <a:xfrm>
            <a:off x="2438400" y="3886200"/>
            <a:ext cx="3371850" cy="2324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43" name="Google Shape;543;p32"/>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826"/>
              <a:buChar char="🞇"/>
            </a:pPr>
            <a:r>
              <a:rPr lang="en-US" sz="2402" b="1"/>
              <a:t>Evaluation of Arithmetic Expressions </a:t>
            </a:r>
            <a:endParaRPr sz="2402" b="1"/>
          </a:p>
          <a:p>
            <a:pPr marL="342900" lvl="0" indent="-274320" algn="l" rtl="0">
              <a:lnSpc>
                <a:spcPct val="80000"/>
              </a:lnSpc>
              <a:spcBef>
                <a:spcPts val="480"/>
              </a:spcBef>
              <a:spcAft>
                <a:spcPts val="0"/>
              </a:spcAft>
              <a:buSzPts val="1826"/>
              <a:buChar char="🞇"/>
            </a:pPr>
            <a:r>
              <a:rPr lang="en-US" sz="2402" b="1"/>
              <a:t>Polish Notations </a:t>
            </a:r>
            <a:endParaRPr sz="2402" b="1"/>
          </a:p>
          <a:p>
            <a:pPr marL="342900" lvl="0" indent="-274319" algn="l" rtl="0">
              <a:lnSpc>
                <a:spcPct val="80000"/>
              </a:lnSpc>
              <a:spcBef>
                <a:spcPts val="372"/>
              </a:spcBef>
              <a:spcAft>
                <a:spcPts val="0"/>
              </a:spcAft>
              <a:buSzPts val="1414"/>
              <a:buChar char="🞇"/>
            </a:pPr>
            <a:r>
              <a:rPr lang="en-US" sz="1860" b="1"/>
              <a:t>Infix, postfix, and prefix notations are three different but equivalent notations of writing algebraic expressions. </a:t>
            </a:r>
            <a:endParaRPr sz="1860" b="1"/>
          </a:p>
          <a:p>
            <a:pPr marL="342900" lvl="0" indent="-274319" algn="l" rtl="0">
              <a:lnSpc>
                <a:spcPct val="80000"/>
              </a:lnSpc>
              <a:spcBef>
                <a:spcPts val="372"/>
              </a:spcBef>
              <a:spcAft>
                <a:spcPts val="0"/>
              </a:spcAft>
              <a:buSzPts val="1414"/>
              <a:buChar char="🞇"/>
            </a:pPr>
            <a:r>
              <a:rPr lang="en-US" sz="1860" b="1"/>
              <a:t>But before learning about prefix and postfix notations, let us first see what an infix notation is.</a:t>
            </a:r>
            <a:endParaRPr sz="1860" b="1"/>
          </a:p>
          <a:p>
            <a:pPr marL="342900" lvl="0" indent="-274319" algn="l" rtl="0">
              <a:lnSpc>
                <a:spcPct val="80000"/>
              </a:lnSpc>
              <a:spcBef>
                <a:spcPts val="372"/>
              </a:spcBef>
              <a:spcAft>
                <a:spcPts val="0"/>
              </a:spcAft>
              <a:buSzPts val="1414"/>
              <a:buChar char="🞇"/>
            </a:pPr>
            <a:r>
              <a:rPr lang="en-US" sz="1860" b="1"/>
              <a:t>We all are familiar with the infix notation of writing algebraic expressions.</a:t>
            </a:r>
            <a:endParaRPr sz="1860" b="1"/>
          </a:p>
          <a:p>
            <a:pPr marL="342900" lvl="0" indent="-274319" algn="l" rtl="0">
              <a:lnSpc>
                <a:spcPct val="80000"/>
              </a:lnSpc>
              <a:spcBef>
                <a:spcPts val="372"/>
              </a:spcBef>
              <a:spcAft>
                <a:spcPts val="0"/>
              </a:spcAft>
              <a:buSzPts val="1414"/>
              <a:buChar char="🞇"/>
            </a:pPr>
            <a:r>
              <a:rPr lang="en-US" sz="1860" b="1"/>
              <a:t>While writing an arithmetic expression using infix notation, the operator is placed in between the operands. </a:t>
            </a:r>
            <a:endParaRPr sz="1860" b="1"/>
          </a:p>
          <a:p>
            <a:pPr marL="342900" lvl="0" indent="-274319" algn="l" rtl="0">
              <a:lnSpc>
                <a:spcPct val="80000"/>
              </a:lnSpc>
              <a:spcBef>
                <a:spcPts val="372"/>
              </a:spcBef>
              <a:spcAft>
                <a:spcPts val="0"/>
              </a:spcAft>
              <a:buSzPts val="1414"/>
              <a:buChar char="🞇"/>
            </a:pPr>
            <a:r>
              <a:rPr lang="en-US" sz="1860" b="1"/>
              <a:t>For example, A+B; here, plus operator is placed between the two operands A and B. </a:t>
            </a:r>
            <a:endParaRPr sz="1860" b="1"/>
          </a:p>
          <a:p>
            <a:pPr marL="342900" lvl="0" indent="-274319" algn="l" rtl="0">
              <a:lnSpc>
                <a:spcPct val="80000"/>
              </a:lnSpc>
              <a:spcBef>
                <a:spcPts val="372"/>
              </a:spcBef>
              <a:spcAft>
                <a:spcPts val="0"/>
              </a:spcAft>
              <a:buSzPts val="1414"/>
              <a:buChar char="🞇"/>
            </a:pPr>
            <a:r>
              <a:rPr lang="en-US" sz="1860" b="1"/>
              <a:t>Although it is easy for us to write expressions using infix notation, computers find it difficult to parse as the computer needs a lot of information to evaluate the expression. </a:t>
            </a:r>
            <a:endParaRPr sz="1860" b="1"/>
          </a:p>
          <a:p>
            <a:pPr marL="342900" lvl="0" indent="-274319" algn="l" rtl="0">
              <a:lnSpc>
                <a:spcPct val="80000"/>
              </a:lnSpc>
              <a:spcBef>
                <a:spcPts val="372"/>
              </a:spcBef>
              <a:spcAft>
                <a:spcPts val="0"/>
              </a:spcAft>
              <a:buSzPts val="1414"/>
              <a:buChar char="🞇"/>
            </a:pPr>
            <a:r>
              <a:rPr lang="en-US" sz="1860" b="1"/>
              <a:t>Information is needed about operator precedence and associativity rules, and brackets which override these rules.</a:t>
            </a:r>
            <a:endParaRPr sz="1860" b="1"/>
          </a:p>
          <a:p>
            <a:pPr marL="342900" lvl="0" indent="-274319" algn="l" rtl="0">
              <a:lnSpc>
                <a:spcPct val="80000"/>
              </a:lnSpc>
              <a:spcBef>
                <a:spcPts val="372"/>
              </a:spcBef>
              <a:spcAft>
                <a:spcPts val="0"/>
              </a:spcAft>
              <a:buSzPts val="1414"/>
              <a:buChar char="🞇"/>
            </a:pPr>
            <a:r>
              <a:rPr lang="en-US" sz="1860" b="1"/>
              <a:t>So, computers work more efficiently with expressions written using prefix and postfix notations</a:t>
            </a:r>
            <a:endParaRPr sz="1860" b="1"/>
          </a:p>
        </p:txBody>
      </p:sp>
      <p:sp>
        <p:nvSpPr>
          <p:cNvPr id="544" name="Google Shape;544;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45" name="Google Shape;545;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52" name="Google Shape;552;p33"/>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a:bodyPr>
          <a:lstStyle/>
          <a:p>
            <a:pPr marL="342900" lvl="0" indent="-299720" algn="l" rtl="0">
              <a:lnSpc>
                <a:spcPct val="90000"/>
              </a:lnSpc>
              <a:spcBef>
                <a:spcPts val="0"/>
              </a:spcBef>
              <a:spcAft>
                <a:spcPts val="0"/>
              </a:spcAft>
              <a:buSzPts val="2532"/>
              <a:buChar char="🞇"/>
            </a:pPr>
            <a:r>
              <a:rPr lang="en-US" sz="3205" b="1"/>
              <a:t>Evaluation of Arithmetic Expressions</a:t>
            </a:r>
            <a:endParaRPr sz="2440" b="1"/>
          </a:p>
          <a:p>
            <a:pPr marL="342900" lvl="0" indent="-299719" algn="l" rtl="0">
              <a:lnSpc>
                <a:spcPct val="90000"/>
              </a:lnSpc>
              <a:spcBef>
                <a:spcPts val="408"/>
              </a:spcBef>
              <a:spcAft>
                <a:spcPts val="0"/>
              </a:spcAft>
              <a:buSzPts val="1950"/>
              <a:buChar char="🞇"/>
            </a:pPr>
            <a:r>
              <a:rPr lang="en-US" sz="2440" b="1"/>
              <a:t>In postfix notation, as the name suggests, the operator is placed after the operands. </a:t>
            </a:r>
            <a:endParaRPr sz="2440" b="1"/>
          </a:p>
          <a:p>
            <a:pPr marL="342900" lvl="0" indent="-299719" algn="l" rtl="0">
              <a:lnSpc>
                <a:spcPct val="90000"/>
              </a:lnSpc>
              <a:spcBef>
                <a:spcPts val="408"/>
              </a:spcBef>
              <a:spcAft>
                <a:spcPts val="0"/>
              </a:spcAft>
              <a:buSzPts val="1950"/>
              <a:buChar char="🞇"/>
            </a:pPr>
            <a:r>
              <a:rPr lang="en-US" sz="2440" b="1"/>
              <a:t>For example, if an expression is written as A+B in infix notation, the same expression can be written as AB+ in postfix notation. </a:t>
            </a:r>
            <a:endParaRPr sz="2440" b="1"/>
          </a:p>
          <a:p>
            <a:pPr marL="342900" lvl="0" indent="-299719" algn="l" rtl="0">
              <a:lnSpc>
                <a:spcPct val="90000"/>
              </a:lnSpc>
              <a:spcBef>
                <a:spcPts val="408"/>
              </a:spcBef>
              <a:spcAft>
                <a:spcPts val="0"/>
              </a:spcAft>
              <a:buSzPts val="1950"/>
              <a:buChar char="🞇"/>
            </a:pPr>
            <a:r>
              <a:rPr lang="en-US" sz="2440" b="1"/>
              <a:t>The order of evaluation of a postfix expression is always from left to right. </a:t>
            </a:r>
            <a:endParaRPr sz="2440" b="1"/>
          </a:p>
          <a:p>
            <a:pPr marL="342900" lvl="0" indent="-299719" algn="l" rtl="0">
              <a:lnSpc>
                <a:spcPct val="90000"/>
              </a:lnSpc>
              <a:spcBef>
                <a:spcPts val="408"/>
              </a:spcBef>
              <a:spcAft>
                <a:spcPts val="0"/>
              </a:spcAft>
              <a:buSzPts val="1950"/>
              <a:buChar char="🞇"/>
            </a:pPr>
            <a:r>
              <a:rPr lang="en-US" sz="2440" b="1"/>
              <a:t>Even brackets cannot alter the order of evaluation.</a:t>
            </a:r>
            <a:endParaRPr sz="2440" b="1"/>
          </a:p>
          <a:p>
            <a:pPr marL="342900" lvl="0" indent="-299719" algn="l" rtl="0">
              <a:lnSpc>
                <a:spcPct val="90000"/>
              </a:lnSpc>
              <a:spcBef>
                <a:spcPts val="408"/>
              </a:spcBef>
              <a:spcAft>
                <a:spcPts val="0"/>
              </a:spcAft>
              <a:buSzPts val="1950"/>
              <a:buChar char="🞇"/>
            </a:pPr>
            <a:r>
              <a:rPr lang="en-US" sz="2440" b="1"/>
              <a:t>The expression (A + B) * C can be written as: AB+C* in the postfix notation.</a:t>
            </a:r>
            <a:endParaRPr sz="2800"/>
          </a:p>
        </p:txBody>
      </p:sp>
      <p:sp>
        <p:nvSpPr>
          <p:cNvPr id="553" name="Google Shape;553;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54" name="Google Shape;554;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61" name="Google Shape;561;p34"/>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2128"/>
              <a:buChar char="🞇"/>
            </a:pPr>
            <a:r>
              <a:rPr lang="en-US" sz="2800" b="1"/>
              <a:t>Evaluation of Arithmetic Expressions</a:t>
            </a:r>
            <a:endParaRPr sz="2800" b="1"/>
          </a:p>
          <a:p>
            <a:pPr marL="342900" lvl="0" indent="-274319" algn="l" rtl="0">
              <a:spcBef>
                <a:spcPts val="480"/>
              </a:spcBef>
              <a:spcAft>
                <a:spcPts val="0"/>
              </a:spcAft>
              <a:buSzPts val="1824"/>
              <a:buChar char="🞇"/>
            </a:pPr>
            <a:r>
              <a:rPr lang="en-US" b="1"/>
              <a:t>A postfix operation does not even follow the rules of operator precedence. </a:t>
            </a:r>
            <a:endParaRPr b="1"/>
          </a:p>
          <a:p>
            <a:pPr marL="342900" lvl="0" indent="-274319" algn="l" rtl="0">
              <a:spcBef>
                <a:spcPts val="480"/>
              </a:spcBef>
              <a:spcAft>
                <a:spcPts val="0"/>
              </a:spcAft>
              <a:buSzPts val="1824"/>
              <a:buChar char="🞇"/>
            </a:pPr>
            <a:r>
              <a:rPr lang="en-US" b="1"/>
              <a:t>The operator which occurs first in the expression is operated first on the operands. </a:t>
            </a:r>
            <a:endParaRPr b="1"/>
          </a:p>
          <a:p>
            <a:pPr marL="342900" lvl="0" indent="-274319" algn="l" rtl="0">
              <a:spcBef>
                <a:spcPts val="480"/>
              </a:spcBef>
              <a:spcAft>
                <a:spcPts val="0"/>
              </a:spcAft>
              <a:buSzPts val="1824"/>
              <a:buChar char="🞇"/>
            </a:pPr>
            <a:r>
              <a:rPr lang="en-US" b="1"/>
              <a:t>For example, given a postfix notation AB+C*.</a:t>
            </a:r>
            <a:endParaRPr b="1"/>
          </a:p>
          <a:p>
            <a:pPr marL="342900" lvl="0" indent="-274319" algn="l" rtl="0">
              <a:spcBef>
                <a:spcPts val="480"/>
              </a:spcBef>
              <a:spcAft>
                <a:spcPts val="0"/>
              </a:spcAft>
              <a:buSzPts val="1824"/>
              <a:buChar char="🞇"/>
            </a:pPr>
            <a:r>
              <a:rPr lang="en-US" b="1"/>
              <a:t>While evaluation, addition will be performed prior to multiplication. </a:t>
            </a:r>
            <a:endParaRPr b="1"/>
          </a:p>
          <a:p>
            <a:pPr marL="342900" lvl="0" indent="-274319" algn="l" rtl="0">
              <a:spcBef>
                <a:spcPts val="480"/>
              </a:spcBef>
              <a:spcAft>
                <a:spcPts val="0"/>
              </a:spcAft>
              <a:buSzPts val="1824"/>
              <a:buChar char="🞇"/>
            </a:pPr>
            <a:r>
              <a:rPr lang="en-US" b="1"/>
              <a:t>Thus we see that in a postfix notation, operators are applied to the operands that are immediately left to them. </a:t>
            </a:r>
            <a:endParaRPr b="1"/>
          </a:p>
          <a:p>
            <a:pPr marL="342900" lvl="0" indent="-274319" algn="l" rtl="0">
              <a:spcBef>
                <a:spcPts val="480"/>
              </a:spcBef>
              <a:spcAft>
                <a:spcPts val="0"/>
              </a:spcAft>
              <a:buSzPts val="1824"/>
              <a:buChar char="🞇"/>
            </a:pPr>
            <a:r>
              <a:rPr lang="en-US" b="1"/>
              <a:t>In the example, AB+C*, + is applied on A and B, then * is applied on the result of addition and C.</a:t>
            </a:r>
            <a:endParaRPr b="1"/>
          </a:p>
        </p:txBody>
      </p:sp>
      <p:sp>
        <p:nvSpPr>
          <p:cNvPr id="562" name="Google Shape;562;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63" name="Google Shape;563;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70" name="Google Shape;570;p35"/>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2109"/>
              <a:buChar char="🞇"/>
            </a:pPr>
            <a:r>
              <a:rPr lang="en-US" sz="2775" b="1"/>
              <a:t>Evaluation of Arithmetic Expressions</a:t>
            </a:r>
            <a:endParaRPr sz="2775" b="1"/>
          </a:p>
          <a:p>
            <a:pPr marL="342900" lvl="0" indent="-274319" algn="l" rtl="0">
              <a:lnSpc>
                <a:spcPct val="90000"/>
              </a:lnSpc>
              <a:spcBef>
                <a:spcPts val="444"/>
              </a:spcBef>
              <a:spcAft>
                <a:spcPts val="0"/>
              </a:spcAft>
              <a:buSzPts val="1687"/>
              <a:buChar char="🞇"/>
            </a:pPr>
            <a:r>
              <a:rPr lang="en-US" sz="2220" b="1"/>
              <a:t>Although a prefix notation is also evaluated from left to right, the only difference between a postfix notation and a prefix notation is that in a prefix notation, the operator is placed before the operands. </a:t>
            </a:r>
            <a:endParaRPr sz="2220" b="1"/>
          </a:p>
          <a:p>
            <a:pPr marL="342900" lvl="0" indent="-274319" algn="l" rtl="0">
              <a:lnSpc>
                <a:spcPct val="90000"/>
              </a:lnSpc>
              <a:spcBef>
                <a:spcPts val="444"/>
              </a:spcBef>
              <a:spcAft>
                <a:spcPts val="0"/>
              </a:spcAft>
              <a:buSzPts val="1687"/>
              <a:buChar char="🞇"/>
            </a:pPr>
            <a:r>
              <a:rPr lang="en-US" sz="2220" b="1"/>
              <a:t>For example, if A+B is an expression in infix notation, then the corresponding expression in prefix notation is given by +AB. </a:t>
            </a:r>
            <a:endParaRPr sz="2220" b="1"/>
          </a:p>
          <a:p>
            <a:pPr marL="342900" lvl="0" indent="-274319" algn="l" rtl="0">
              <a:lnSpc>
                <a:spcPct val="90000"/>
              </a:lnSpc>
              <a:spcBef>
                <a:spcPts val="444"/>
              </a:spcBef>
              <a:spcAft>
                <a:spcPts val="0"/>
              </a:spcAft>
              <a:buSzPts val="1687"/>
              <a:buChar char="🞇"/>
            </a:pPr>
            <a:r>
              <a:rPr lang="en-US" sz="2220" b="1"/>
              <a:t>While evaluating a prefix expression, the operators are applied to the operands that are present immediately on the right of the operator. </a:t>
            </a:r>
            <a:endParaRPr sz="2220" b="1"/>
          </a:p>
          <a:p>
            <a:pPr marL="342900" lvl="0" indent="-274319" algn="l" rtl="0">
              <a:lnSpc>
                <a:spcPct val="90000"/>
              </a:lnSpc>
              <a:spcBef>
                <a:spcPts val="444"/>
              </a:spcBef>
              <a:spcAft>
                <a:spcPts val="0"/>
              </a:spcAft>
              <a:buSzPts val="1687"/>
              <a:buChar char="🞇"/>
            </a:pPr>
            <a:r>
              <a:rPr lang="en-US" sz="2220" b="1"/>
              <a:t>Like postfix, prefix expressions also do not follow the rules of operator precedence and associativity, and even brackets cannot alter the order of evaluation. </a:t>
            </a:r>
            <a:endParaRPr sz="2220" b="1"/>
          </a:p>
        </p:txBody>
      </p:sp>
      <p:sp>
        <p:nvSpPr>
          <p:cNvPr id="571" name="Google Shape;571;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72" name="Google Shape;572;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79" name="Google Shape;579;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80" name="Google Shape;580;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1" name="Google Shape;581;p36"/>
          <p:cNvPicPr preferRelativeResize="0"/>
          <p:nvPr/>
        </p:nvPicPr>
        <p:blipFill rotWithShape="1">
          <a:blip r:embed="rId3">
            <a:alphaModFix/>
          </a:blip>
          <a:srcRect/>
          <a:stretch/>
        </p:blipFill>
        <p:spPr>
          <a:xfrm>
            <a:off x="1676400" y="914400"/>
            <a:ext cx="3486150" cy="2466975"/>
          </a:xfrm>
          <a:prstGeom prst="rect">
            <a:avLst/>
          </a:prstGeom>
          <a:noFill/>
          <a:ln>
            <a:noFill/>
          </a:ln>
        </p:spPr>
      </p:pic>
      <p:pic>
        <p:nvPicPr>
          <p:cNvPr id="582" name="Google Shape;582;p36"/>
          <p:cNvPicPr preferRelativeResize="0"/>
          <p:nvPr/>
        </p:nvPicPr>
        <p:blipFill rotWithShape="1">
          <a:blip r:embed="rId4">
            <a:alphaModFix/>
          </a:blip>
          <a:srcRect/>
          <a:stretch/>
        </p:blipFill>
        <p:spPr>
          <a:xfrm>
            <a:off x="1685925" y="3359727"/>
            <a:ext cx="3495675" cy="3162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89" name="Google Shape;589;p38"/>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80000"/>
              </a:lnSpc>
              <a:spcBef>
                <a:spcPts val="0"/>
              </a:spcBef>
              <a:spcAft>
                <a:spcPts val="0"/>
              </a:spcAft>
              <a:buSzPts val="1809"/>
              <a:buChar char="🞇"/>
            </a:pPr>
            <a:r>
              <a:rPr lang="en-US" sz="2380" b="1"/>
              <a:t>Conversion of an Infix Expression into a Postfix Expression</a:t>
            </a:r>
            <a:endParaRPr sz="2380" b="1"/>
          </a:p>
          <a:p>
            <a:pPr marL="342900" lvl="0" indent="-274320" algn="l" rtl="0">
              <a:lnSpc>
                <a:spcPct val="80000"/>
              </a:lnSpc>
              <a:spcBef>
                <a:spcPts val="408"/>
              </a:spcBef>
              <a:spcAft>
                <a:spcPts val="0"/>
              </a:spcAft>
              <a:buSzPts val="1550"/>
              <a:buChar char="🞇"/>
            </a:pPr>
            <a:r>
              <a:rPr lang="en-US" sz="2040" b="1"/>
              <a:t>The algorithm given below transforms an infix expression into postfix expression, as shown in Fig. 7.22. </a:t>
            </a:r>
            <a:endParaRPr sz="2040" b="1"/>
          </a:p>
          <a:p>
            <a:pPr marL="640080" lvl="1" indent="-285902" algn="l" rtl="0">
              <a:lnSpc>
                <a:spcPct val="80000"/>
              </a:lnSpc>
              <a:spcBef>
                <a:spcPts val="408"/>
              </a:spcBef>
              <a:spcAft>
                <a:spcPts val="0"/>
              </a:spcAft>
              <a:buSzPts val="1550"/>
              <a:buChar char="🞇"/>
            </a:pPr>
            <a:r>
              <a:rPr lang="en-US" sz="2040" b="1"/>
              <a:t>The algorithm accepts an infix expression that may contain operators, operands, and parentheses. </a:t>
            </a:r>
            <a:endParaRPr sz="2040" b="1"/>
          </a:p>
          <a:p>
            <a:pPr marL="640080" lvl="1" indent="-285902" algn="l" rtl="0">
              <a:lnSpc>
                <a:spcPct val="80000"/>
              </a:lnSpc>
              <a:spcBef>
                <a:spcPts val="408"/>
              </a:spcBef>
              <a:spcAft>
                <a:spcPts val="0"/>
              </a:spcAft>
              <a:buSzPts val="1550"/>
              <a:buChar char="🞇"/>
            </a:pPr>
            <a:r>
              <a:rPr lang="en-US" sz="2040" b="1"/>
              <a:t>For simplicity, we assume that the infix operation contains only modulus (%), multiplication (*), division (/), addition (+), and subtraction (―) operators and that operators with same precedence are performed from left-to-right. </a:t>
            </a:r>
            <a:endParaRPr sz="2040" b="1"/>
          </a:p>
          <a:p>
            <a:pPr marL="640080" lvl="1" indent="-285902" algn="l" rtl="0">
              <a:lnSpc>
                <a:spcPct val="80000"/>
              </a:lnSpc>
              <a:spcBef>
                <a:spcPts val="408"/>
              </a:spcBef>
              <a:spcAft>
                <a:spcPts val="0"/>
              </a:spcAft>
              <a:buSzPts val="1550"/>
              <a:buChar char="🞇"/>
            </a:pPr>
            <a:r>
              <a:rPr lang="en-US" sz="2040" b="1"/>
              <a:t>The algorithm uses a stack to temporarily hold operators.</a:t>
            </a:r>
            <a:endParaRPr sz="2040" b="1"/>
          </a:p>
          <a:p>
            <a:pPr marL="640080" lvl="1" indent="-285902" algn="l" rtl="0">
              <a:lnSpc>
                <a:spcPct val="80000"/>
              </a:lnSpc>
              <a:spcBef>
                <a:spcPts val="408"/>
              </a:spcBef>
              <a:spcAft>
                <a:spcPts val="0"/>
              </a:spcAft>
              <a:buSzPts val="1550"/>
              <a:buChar char="🞇"/>
            </a:pPr>
            <a:r>
              <a:rPr lang="en-US" sz="2040" b="1"/>
              <a:t>The postfix expression is obtained from left-to-right using the operands from the infix expression and the operators which are removed from the stack. </a:t>
            </a:r>
            <a:endParaRPr sz="2040" b="1"/>
          </a:p>
          <a:p>
            <a:pPr marL="640080" lvl="1" indent="-285902" algn="l" rtl="0">
              <a:lnSpc>
                <a:spcPct val="80000"/>
              </a:lnSpc>
              <a:spcBef>
                <a:spcPts val="408"/>
              </a:spcBef>
              <a:spcAft>
                <a:spcPts val="0"/>
              </a:spcAft>
              <a:buSzPts val="1550"/>
              <a:buChar char="🞇"/>
            </a:pPr>
            <a:r>
              <a:rPr lang="en-US" sz="2040" b="1"/>
              <a:t>The first step in this algorithm is to push a left parenthesis on the stack and to add a corresponding right parenthesis at the end of the infix expression. </a:t>
            </a:r>
            <a:endParaRPr sz="2040" b="1"/>
          </a:p>
          <a:p>
            <a:pPr marL="640080" lvl="1" indent="-285902" algn="l" rtl="0">
              <a:lnSpc>
                <a:spcPct val="80000"/>
              </a:lnSpc>
              <a:spcBef>
                <a:spcPts val="408"/>
              </a:spcBef>
              <a:spcAft>
                <a:spcPts val="0"/>
              </a:spcAft>
              <a:buSzPts val="1550"/>
              <a:buChar char="🞇"/>
            </a:pPr>
            <a:r>
              <a:rPr lang="en-US" sz="2040" b="1"/>
              <a:t>The algorithm is repeated until the stack is empty.</a:t>
            </a:r>
            <a:endParaRPr/>
          </a:p>
          <a:p>
            <a:pPr marL="342900" lvl="0" indent="-175869" algn="l" rtl="0">
              <a:lnSpc>
                <a:spcPct val="80000"/>
              </a:lnSpc>
              <a:spcBef>
                <a:spcPts val="408"/>
              </a:spcBef>
              <a:spcAft>
                <a:spcPts val="0"/>
              </a:spcAft>
              <a:buSzPts val="1550"/>
              <a:buNone/>
            </a:pPr>
            <a:endParaRPr sz="2040" b="1"/>
          </a:p>
        </p:txBody>
      </p:sp>
      <p:sp>
        <p:nvSpPr>
          <p:cNvPr id="590" name="Google Shape;590;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91" name="Google Shape;591;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98" name="Google Shape;598;p39"/>
          <p:cNvSpPr txBox="1">
            <a:spLocks noGrp="1"/>
          </p:cNvSpPr>
          <p:nvPr>
            <p:ph type="body" idx="1"/>
          </p:nvPr>
        </p:nvSpPr>
        <p:spPr>
          <a:xfrm>
            <a:off x="685800" y="956329"/>
            <a:ext cx="7620000" cy="796271"/>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Conversion of an Infix Expression into a Postfix Expression</a:t>
            </a:r>
            <a:endParaRPr b="1"/>
          </a:p>
          <a:p>
            <a:pPr marL="342900" lvl="0" indent="-158496" algn="l" rtl="0">
              <a:lnSpc>
                <a:spcPct val="90000"/>
              </a:lnSpc>
              <a:spcBef>
                <a:spcPts val="480"/>
              </a:spcBef>
              <a:spcAft>
                <a:spcPts val="0"/>
              </a:spcAft>
              <a:buSzPts val="1824"/>
              <a:buNone/>
            </a:pPr>
            <a:endParaRPr b="1"/>
          </a:p>
        </p:txBody>
      </p:sp>
      <p:sp>
        <p:nvSpPr>
          <p:cNvPr id="599" name="Google Shape;599;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600" name="Google Shape;600;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01" name="Google Shape;601;p39"/>
          <p:cNvPicPr preferRelativeResize="0"/>
          <p:nvPr/>
        </p:nvPicPr>
        <p:blipFill rotWithShape="1">
          <a:blip r:embed="rId3">
            <a:alphaModFix/>
          </a:blip>
          <a:srcRect/>
          <a:stretch/>
        </p:blipFill>
        <p:spPr>
          <a:xfrm>
            <a:off x="442850" y="1864350"/>
            <a:ext cx="8240900" cy="392244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08" name="Google Shape;608;p40"/>
          <p:cNvSpPr txBox="1">
            <a:spLocks noGrp="1"/>
          </p:cNvSpPr>
          <p:nvPr>
            <p:ph type="body" idx="1"/>
          </p:nvPr>
        </p:nvSpPr>
        <p:spPr>
          <a:xfrm>
            <a:off x="685800" y="956329"/>
            <a:ext cx="7620000" cy="796271"/>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968"/>
              <a:buChar char="🞇"/>
            </a:pPr>
            <a:r>
              <a:rPr lang="en-US" sz="2590" b="1"/>
              <a:t>Conversion of an Infix Expression into a Postfix Expression</a:t>
            </a:r>
            <a:endParaRPr sz="2590" b="1"/>
          </a:p>
          <a:p>
            <a:pPr marL="342900" lvl="0" indent="-167182" algn="l" rtl="0">
              <a:lnSpc>
                <a:spcPct val="80000"/>
              </a:lnSpc>
              <a:spcBef>
                <a:spcPts val="444"/>
              </a:spcBef>
              <a:spcAft>
                <a:spcPts val="0"/>
              </a:spcAft>
              <a:buSzPts val="1687"/>
              <a:buNone/>
            </a:pPr>
            <a:endParaRPr sz="2220" b="1"/>
          </a:p>
        </p:txBody>
      </p:sp>
      <p:sp>
        <p:nvSpPr>
          <p:cNvPr id="609" name="Google Shape;609;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610" name="Google Shape;610;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1" name="Google Shape;611;p40"/>
          <p:cNvPicPr preferRelativeResize="0"/>
          <p:nvPr/>
        </p:nvPicPr>
        <p:blipFill rotWithShape="1">
          <a:blip r:embed="rId3">
            <a:alphaModFix/>
          </a:blip>
          <a:srcRect/>
          <a:stretch/>
        </p:blipFill>
        <p:spPr>
          <a:xfrm>
            <a:off x="790474" y="1752600"/>
            <a:ext cx="7717244" cy="4514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18" name="Google Shape;618;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619" name="Google Shape;619;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20" name="Google Shape;620;p41"/>
          <p:cNvPicPr preferRelativeResize="0"/>
          <p:nvPr/>
        </p:nvPicPr>
        <p:blipFill rotWithShape="1">
          <a:blip r:embed="rId3">
            <a:alphaModFix/>
          </a:blip>
          <a:srcRect/>
          <a:stretch/>
        </p:blipFill>
        <p:spPr>
          <a:xfrm>
            <a:off x="1236725" y="1524000"/>
            <a:ext cx="6622281" cy="3810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2"/>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27" name="Google Shape;627;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628" name="Google Shape;628;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29" name="Google Shape;629;p42"/>
          <p:cNvPicPr preferRelativeResize="0"/>
          <p:nvPr/>
        </p:nvPicPr>
        <p:blipFill rotWithShape="1">
          <a:blip r:embed="rId3">
            <a:alphaModFix/>
          </a:blip>
          <a:srcRect/>
          <a:stretch/>
        </p:blipFill>
        <p:spPr>
          <a:xfrm>
            <a:off x="609600" y="685800"/>
            <a:ext cx="4898327" cy="5791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286" name="Google Shape;286;p4"/>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A stack is a linear data structure which uses the same principle, i.e., the elements in a stack are added and removed only from one end, which is called the TOP. </a:t>
            </a:r>
            <a:endParaRPr sz="2220" b="1"/>
          </a:p>
          <a:p>
            <a:pPr marL="342900" lvl="0" indent="-274319" algn="l" rtl="0">
              <a:lnSpc>
                <a:spcPct val="90000"/>
              </a:lnSpc>
              <a:spcBef>
                <a:spcPts val="444"/>
              </a:spcBef>
              <a:spcAft>
                <a:spcPts val="0"/>
              </a:spcAft>
              <a:buSzPts val="1687"/>
              <a:buChar char="🞇"/>
            </a:pPr>
            <a:r>
              <a:rPr lang="en-US" sz="2220" b="1"/>
              <a:t>Hence, a stack is called a LIFO (Last-In-First-Out) data structure, as the element that was inserted last is the first one to be taken out. </a:t>
            </a:r>
            <a:endParaRPr sz="2220" b="1"/>
          </a:p>
          <a:p>
            <a:pPr marL="342900" lvl="0" indent="-274319" algn="l" rtl="0">
              <a:lnSpc>
                <a:spcPct val="90000"/>
              </a:lnSpc>
              <a:spcBef>
                <a:spcPts val="444"/>
              </a:spcBef>
              <a:spcAft>
                <a:spcPts val="0"/>
              </a:spcAft>
              <a:buSzPts val="1687"/>
              <a:buChar char="🞇"/>
            </a:pPr>
            <a:r>
              <a:rPr lang="en-US" sz="2220" b="1"/>
              <a:t>Now the question is where do we need stacks in computer science? </a:t>
            </a:r>
            <a:endParaRPr sz="2220" b="1"/>
          </a:p>
          <a:p>
            <a:pPr marL="342900" lvl="0" indent="-274319" algn="l" rtl="0">
              <a:lnSpc>
                <a:spcPct val="90000"/>
              </a:lnSpc>
              <a:spcBef>
                <a:spcPts val="444"/>
              </a:spcBef>
              <a:spcAft>
                <a:spcPts val="0"/>
              </a:spcAft>
              <a:buSzPts val="1687"/>
              <a:buChar char="🞇"/>
            </a:pPr>
            <a:r>
              <a:rPr lang="en-US" sz="2220" b="1"/>
              <a:t>The answer is in function calls. </a:t>
            </a:r>
            <a:endParaRPr sz="2220" b="1"/>
          </a:p>
          <a:p>
            <a:pPr marL="342900" lvl="0" indent="-274319" algn="l" rtl="0">
              <a:lnSpc>
                <a:spcPct val="90000"/>
              </a:lnSpc>
              <a:spcBef>
                <a:spcPts val="444"/>
              </a:spcBef>
              <a:spcAft>
                <a:spcPts val="0"/>
              </a:spcAft>
              <a:buSzPts val="1687"/>
              <a:buChar char="🞇"/>
            </a:pPr>
            <a:r>
              <a:rPr lang="en-US" sz="2220" b="1"/>
              <a:t>Consider an example, where we are executing function A. </a:t>
            </a:r>
            <a:endParaRPr sz="2220" b="1"/>
          </a:p>
          <a:p>
            <a:pPr marL="342900" lvl="0" indent="-274319" algn="l" rtl="0">
              <a:lnSpc>
                <a:spcPct val="90000"/>
              </a:lnSpc>
              <a:spcBef>
                <a:spcPts val="444"/>
              </a:spcBef>
              <a:spcAft>
                <a:spcPts val="0"/>
              </a:spcAft>
              <a:buSzPts val="1687"/>
              <a:buChar char="🞇"/>
            </a:pPr>
            <a:r>
              <a:rPr lang="en-US" sz="2220" b="1"/>
              <a:t>In the course of its execution, function A calls another function B. </a:t>
            </a:r>
            <a:endParaRPr sz="2220" b="1"/>
          </a:p>
          <a:p>
            <a:pPr marL="342900" lvl="0" indent="-274319" algn="l" rtl="0">
              <a:lnSpc>
                <a:spcPct val="90000"/>
              </a:lnSpc>
              <a:spcBef>
                <a:spcPts val="444"/>
              </a:spcBef>
              <a:spcAft>
                <a:spcPts val="0"/>
              </a:spcAft>
              <a:buSzPts val="1687"/>
              <a:buChar char="🞇"/>
            </a:pPr>
            <a:r>
              <a:rPr lang="en-US" sz="2220" b="1"/>
              <a:t>Function B in turn calls another function C, which calls function D. </a:t>
            </a:r>
            <a:endParaRPr sz="2220" b="1"/>
          </a:p>
        </p:txBody>
      </p:sp>
      <p:sp>
        <p:nvSpPr>
          <p:cNvPr id="287" name="Google Shape;287;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8" name="Google Shape;288;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43"/>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36" name="Google Shape;636;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637" name="Google Shape;637;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8" name="Google Shape;638;p43"/>
          <p:cNvPicPr preferRelativeResize="0"/>
          <p:nvPr/>
        </p:nvPicPr>
        <p:blipFill rotWithShape="1">
          <a:blip r:embed="rId3">
            <a:alphaModFix/>
          </a:blip>
          <a:srcRect/>
          <a:stretch/>
        </p:blipFill>
        <p:spPr>
          <a:xfrm>
            <a:off x="685800" y="814107"/>
            <a:ext cx="5631331" cy="5418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45" name="Google Shape;645;p44"/>
          <p:cNvSpPr txBox="1">
            <a:spLocks noGrp="1"/>
          </p:cNvSpPr>
          <p:nvPr>
            <p:ph type="body" idx="1"/>
          </p:nvPr>
        </p:nvSpPr>
        <p:spPr>
          <a:xfrm>
            <a:off x="685800" y="956329"/>
            <a:ext cx="7620000" cy="49110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2128"/>
              <a:buChar char="🞇"/>
            </a:pPr>
            <a:r>
              <a:rPr lang="en-US" sz="2800" b="1"/>
              <a:t>Evaluation of a Postfix Expression </a:t>
            </a:r>
            <a:endParaRPr sz="2800" b="1"/>
          </a:p>
          <a:p>
            <a:pPr marL="342900" lvl="0" indent="-274319" algn="l" rtl="0">
              <a:spcBef>
                <a:spcPts val="480"/>
              </a:spcBef>
              <a:spcAft>
                <a:spcPts val="0"/>
              </a:spcAft>
              <a:buSzPts val="1824"/>
              <a:buChar char="🞇"/>
            </a:pPr>
            <a:r>
              <a:rPr lang="en-US" b="1"/>
              <a:t>The ease of evaluation acts as the driving force for computers to translate an infix notation into a postfix notation. </a:t>
            </a:r>
            <a:endParaRPr b="1"/>
          </a:p>
          <a:p>
            <a:pPr marL="342900" lvl="0" indent="-274319" algn="l" rtl="0">
              <a:spcBef>
                <a:spcPts val="480"/>
              </a:spcBef>
              <a:spcAft>
                <a:spcPts val="0"/>
              </a:spcAft>
              <a:buSzPts val="1824"/>
              <a:buChar char="🞇"/>
            </a:pPr>
            <a:r>
              <a:rPr lang="en-US" b="1"/>
              <a:t>That is, given an algebraic expression written in infix notation, the computer first converts the expression into the equivalent postfix notation and then evaluates the postfix expression. </a:t>
            </a:r>
            <a:endParaRPr b="1"/>
          </a:p>
          <a:p>
            <a:pPr marL="342900" lvl="0" indent="-274319" algn="l" rtl="0">
              <a:spcBef>
                <a:spcPts val="480"/>
              </a:spcBef>
              <a:spcAft>
                <a:spcPts val="0"/>
              </a:spcAft>
              <a:buSzPts val="1824"/>
              <a:buChar char="🞇"/>
            </a:pPr>
            <a:r>
              <a:rPr lang="en-US" b="1"/>
              <a:t>Both these tasks—converting the infix notation into postfix notation and evaluating the postfix expression—make extensive use of stacks as the primary tool. </a:t>
            </a:r>
            <a:endParaRPr b="1"/>
          </a:p>
        </p:txBody>
      </p:sp>
      <p:sp>
        <p:nvSpPr>
          <p:cNvPr id="646" name="Google Shape;646;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647" name="Google Shape;647;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54" name="Google Shape;654;p45"/>
          <p:cNvSpPr txBox="1">
            <a:spLocks noGrp="1"/>
          </p:cNvSpPr>
          <p:nvPr>
            <p:ph type="body" idx="1"/>
          </p:nvPr>
        </p:nvSpPr>
        <p:spPr>
          <a:xfrm>
            <a:off x="685800" y="956329"/>
            <a:ext cx="7620000" cy="4911071"/>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2128"/>
              <a:buChar char="🞇"/>
            </a:pPr>
            <a:r>
              <a:rPr lang="en-US" sz="2800" b="1"/>
              <a:t>Evaluation of a Postfix Expression</a:t>
            </a:r>
            <a:endParaRPr sz="2800" b="1"/>
          </a:p>
          <a:p>
            <a:pPr marL="342900" lvl="0" indent="-274319" algn="l" rtl="0">
              <a:lnSpc>
                <a:spcPct val="90000"/>
              </a:lnSpc>
              <a:spcBef>
                <a:spcPts val="480"/>
              </a:spcBef>
              <a:spcAft>
                <a:spcPts val="0"/>
              </a:spcAft>
              <a:buSzPts val="1824"/>
              <a:buChar char="🞇"/>
            </a:pPr>
            <a:r>
              <a:rPr lang="en-US" b="1"/>
              <a:t>Using stacks, any postfix expression can be evaluated very easily. </a:t>
            </a:r>
            <a:endParaRPr b="1"/>
          </a:p>
          <a:p>
            <a:pPr marL="342900" lvl="0" indent="-274319" algn="l" rtl="0">
              <a:lnSpc>
                <a:spcPct val="90000"/>
              </a:lnSpc>
              <a:spcBef>
                <a:spcPts val="480"/>
              </a:spcBef>
              <a:spcAft>
                <a:spcPts val="0"/>
              </a:spcAft>
              <a:buSzPts val="1824"/>
              <a:buChar char="🞇"/>
            </a:pPr>
            <a:r>
              <a:rPr lang="en-US" b="1"/>
              <a:t>Every character of the postfix expression is scanned from left to right. </a:t>
            </a:r>
            <a:endParaRPr b="1"/>
          </a:p>
          <a:p>
            <a:pPr marL="342900" lvl="0" indent="-274319" algn="l" rtl="0">
              <a:lnSpc>
                <a:spcPct val="90000"/>
              </a:lnSpc>
              <a:spcBef>
                <a:spcPts val="480"/>
              </a:spcBef>
              <a:spcAft>
                <a:spcPts val="0"/>
              </a:spcAft>
              <a:buSzPts val="1824"/>
              <a:buChar char="🞇"/>
            </a:pPr>
            <a:r>
              <a:rPr lang="en-US" b="1"/>
              <a:t>If the character encountered is an operand, it is pushed on to the stack. </a:t>
            </a:r>
            <a:endParaRPr b="1"/>
          </a:p>
          <a:p>
            <a:pPr marL="342900" lvl="0" indent="-274319" algn="l" rtl="0">
              <a:lnSpc>
                <a:spcPct val="90000"/>
              </a:lnSpc>
              <a:spcBef>
                <a:spcPts val="480"/>
              </a:spcBef>
              <a:spcAft>
                <a:spcPts val="0"/>
              </a:spcAft>
              <a:buSzPts val="1824"/>
              <a:buChar char="🞇"/>
            </a:pPr>
            <a:r>
              <a:rPr lang="en-US" b="1"/>
              <a:t>However, if an operator is encountered, then the top two values are popped from the stack and the operator is applied on these values.</a:t>
            </a:r>
            <a:endParaRPr b="1"/>
          </a:p>
          <a:p>
            <a:pPr marL="342900" lvl="0" indent="-274319" algn="l" rtl="0">
              <a:lnSpc>
                <a:spcPct val="90000"/>
              </a:lnSpc>
              <a:spcBef>
                <a:spcPts val="480"/>
              </a:spcBef>
              <a:spcAft>
                <a:spcPts val="0"/>
              </a:spcAft>
              <a:buSzPts val="1824"/>
              <a:buChar char="🞇"/>
            </a:pPr>
            <a:r>
              <a:rPr lang="en-US" b="1"/>
              <a:t>The result is then pushed on to the stack. Let us look at Fig. 7.23 which shows the algorithm to evaluate a postfix expression. </a:t>
            </a:r>
            <a:endParaRPr b="1"/>
          </a:p>
        </p:txBody>
      </p:sp>
      <p:sp>
        <p:nvSpPr>
          <p:cNvPr id="655" name="Google Shape;655;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656" name="Google Shape;656;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63" name="Google Shape;663;p46"/>
          <p:cNvSpPr txBox="1">
            <a:spLocks noGrp="1"/>
          </p:cNvSpPr>
          <p:nvPr>
            <p:ph type="body" idx="1"/>
          </p:nvPr>
        </p:nvSpPr>
        <p:spPr>
          <a:xfrm>
            <a:off x="685800" y="956329"/>
            <a:ext cx="7620000" cy="49110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2128"/>
              <a:buChar char="🞇"/>
            </a:pPr>
            <a:r>
              <a:rPr lang="en-US" sz="2800" b="1"/>
              <a:t>Evaluation of a Postfix Expression</a:t>
            </a:r>
            <a:endParaRPr sz="2800" b="1"/>
          </a:p>
          <a:p>
            <a:pPr marL="342900" lvl="0" indent="-274319" algn="l" rtl="0">
              <a:spcBef>
                <a:spcPts val="480"/>
              </a:spcBef>
              <a:spcAft>
                <a:spcPts val="0"/>
              </a:spcAft>
              <a:buSzPts val="1824"/>
              <a:buChar char="🞇"/>
            </a:pPr>
            <a:r>
              <a:rPr lang="en-US" b="1"/>
              <a:t>Let us now take an example that makes use of this algorithm. </a:t>
            </a:r>
            <a:endParaRPr b="1"/>
          </a:p>
          <a:p>
            <a:pPr marL="342900" lvl="0" indent="-274319" algn="l" rtl="0">
              <a:spcBef>
                <a:spcPts val="480"/>
              </a:spcBef>
              <a:spcAft>
                <a:spcPts val="0"/>
              </a:spcAft>
              <a:buSzPts val="1824"/>
              <a:buChar char="🞇"/>
            </a:pPr>
            <a:r>
              <a:rPr lang="en-US" b="1"/>
              <a:t>Consider the infix expression given as 9 – ((3 * 4) + 8) / 4.  Evaluate the expression. </a:t>
            </a:r>
            <a:endParaRPr b="1"/>
          </a:p>
          <a:p>
            <a:pPr marL="342900" lvl="0" indent="-274319" algn="l" rtl="0">
              <a:spcBef>
                <a:spcPts val="480"/>
              </a:spcBef>
              <a:spcAft>
                <a:spcPts val="0"/>
              </a:spcAft>
              <a:buSzPts val="1824"/>
              <a:buChar char="🞇"/>
            </a:pPr>
            <a:r>
              <a:rPr lang="en-US" b="1"/>
              <a:t>The infix expression 9 – ((3 * 4) + 8) / 4 can be written as 9 3 4 * 8 + 4 / – using postfix notation.</a:t>
            </a:r>
            <a:endParaRPr b="1"/>
          </a:p>
          <a:p>
            <a:pPr marL="0" lvl="0" indent="0" algn="l" rtl="0">
              <a:spcBef>
                <a:spcPts val="480"/>
              </a:spcBef>
              <a:spcAft>
                <a:spcPts val="0"/>
              </a:spcAft>
              <a:buNone/>
            </a:pPr>
            <a:endParaRPr b="1"/>
          </a:p>
        </p:txBody>
      </p:sp>
      <p:sp>
        <p:nvSpPr>
          <p:cNvPr id="664" name="Google Shape;664;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
        <p:nvSpPr>
          <p:cNvPr id="665" name="Google Shape;665;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72" name="Google Shape;672;p47"/>
          <p:cNvSpPr txBox="1">
            <a:spLocks noGrp="1"/>
          </p:cNvSpPr>
          <p:nvPr>
            <p:ph type="body" idx="1"/>
          </p:nvPr>
        </p:nvSpPr>
        <p:spPr>
          <a:xfrm>
            <a:off x="685800" y="956329"/>
            <a:ext cx="7620000" cy="4914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Evaluation of a Postfix Expression</a:t>
            </a:r>
            <a:endParaRPr b="1"/>
          </a:p>
        </p:txBody>
      </p:sp>
      <p:sp>
        <p:nvSpPr>
          <p:cNvPr id="673" name="Google Shape;673;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44</a:t>
            </a:fld>
            <a:endParaRPr/>
          </a:p>
        </p:txBody>
      </p:sp>
      <p:sp>
        <p:nvSpPr>
          <p:cNvPr id="674" name="Google Shape;674;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75" name="Google Shape;675;p47"/>
          <p:cNvPicPr preferRelativeResize="0"/>
          <p:nvPr/>
        </p:nvPicPr>
        <p:blipFill rotWithShape="1">
          <a:blip r:embed="rId3">
            <a:alphaModFix/>
          </a:blip>
          <a:srcRect/>
          <a:stretch/>
        </p:blipFill>
        <p:spPr>
          <a:xfrm>
            <a:off x="877196" y="1711902"/>
            <a:ext cx="7543800" cy="4086225"/>
          </a:xfrm>
          <a:prstGeom prst="rect">
            <a:avLst/>
          </a:prstGeom>
          <a:noFill/>
          <a:ln>
            <a:noFill/>
          </a:ln>
        </p:spPr>
      </p:pic>
      <p:sp>
        <p:nvSpPr>
          <p:cNvPr id="676" name="Google Shape;676;p47"/>
          <p:cNvSpPr txBox="1"/>
          <p:nvPr/>
        </p:nvSpPr>
        <p:spPr>
          <a:xfrm>
            <a:off x="4941575" y="1336925"/>
            <a:ext cx="3000000" cy="896400"/>
          </a:xfrm>
          <a:prstGeom prst="rect">
            <a:avLst/>
          </a:prstGeom>
          <a:noFill/>
          <a:ln>
            <a:noFill/>
          </a:ln>
        </p:spPr>
        <p:txBody>
          <a:bodyPr spcFirstLastPara="1" wrap="square" lIns="91425" tIns="91425" rIns="91425" bIns="91425" anchor="t" anchorCtr="0">
            <a:noAutofit/>
          </a:bodyPr>
          <a:lstStyle/>
          <a:p>
            <a:pPr marL="457200" lvl="0" indent="-349250" algn="l" rtl="0">
              <a:spcBef>
                <a:spcPts val="480"/>
              </a:spcBef>
              <a:spcAft>
                <a:spcPts val="0"/>
              </a:spcAft>
              <a:buClr>
                <a:schemeClr val="accent1"/>
              </a:buClr>
              <a:buSzPts val="1900"/>
              <a:buFont typeface="Century Gothic"/>
              <a:buChar char="●"/>
            </a:pPr>
            <a:r>
              <a:rPr lang="en-US" sz="1900" b="1">
                <a:solidFill>
                  <a:schemeClr val="dk2"/>
                </a:solidFill>
                <a:latin typeface="Century Gothic"/>
                <a:ea typeface="Century Gothic"/>
                <a:cs typeface="Century Gothic"/>
                <a:sym typeface="Century Gothic"/>
              </a:rPr>
              <a:t>9 3 4 * 8 + 4 / – </a:t>
            </a:r>
            <a:endParaRPr sz="1900" b="1">
              <a:solidFill>
                <a:schemeClr val="dk2"/>
              </a:solidFill>
              <a:latin typeface="Century Gothic"/>
              <a:ea typeface="Century Gothic"/>
              <a:cs typeface="Century Gothic"/>
              <a:sym typeface="Century Gothic"/>
            </a:endParaRPr>
          </a:p>
          <a:p>
            <a:pPr marL="457200" lvl="0" indent="-349250" algn="l" rtl="0">
              <a:spcBef>
                <a:spcPts val="0"/>
              </a:spcBef>
              <a:spcAft>
                <a:spcPts val="0"/>
              </a:spcAft>
              <a:buClr>
                <a:schemeClr val="accent1"/>
              </a:buClr>
              <a:buSzPts val="1900"/>
              <a:buFont typeface="Century Gothic"/>
              <a:buChar char="●"/>
            </a:pPr>
            <a:r>
              <a:rPr lang="en-US" sz="1900" b="1">
                <a:solidFill>
                  <a:schemeClr val="dk2"/>
                </a:solidFill>
                <a:latin typeface="Century Gothic"/>
                <a:ea typeface="Century Gothic"/>
                <a:cs typeface="Century Gothic"/>
                <a:sym typeface="Century Gothic"/>
              </a:rPr>
              <a:t>9 3 4 * 8 + 4 / – )</a:t>
            </a:r>
            <a:endParaRPr sz="1900" b="1">
              <a:solidFill>
                <a:schemeClr val="dk2"/>
              </a:solidFill>
              <a:latin typeface="Century Gothic"/>
              <a:ea typeface="Century Gothic"/>
              <a:cs typeface="Century Gothic"/>
              <a:sym typeface="Century Gothic"/>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83" name="Google Shape;683;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45</a:t>
            </a:fld>
            <a:endParaRPr/>
          </a:p>
        </p:txBody>
      </p:sp>
      <p:sp>
        <p:nvSpPr>
          <p:cNvPr id="684" name="Google Shape;684;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85" name="Google Shape;685;p48"/>
          <p:cNvPicPr preferRelativeResize="0"/>
          <p:nvPr/>
        </p:nvPicPr>
        <p:blipFill rotWithShape="1">
          <a:blip r:embed="rId3">
            <a:alphaModFix/>
          </a:blip>
          <a:srcRect/>
          <a:stretch/>
        </p:blipFill>
        <p:spPr>
          <a:xfrm>
            <a:off x="1139133" y="1059240"/>
            <a:ext cx="7019924" cy="512052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92" name="Google Shape;692;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46</a:t>
            </a:fld>
            <a:endParaRPr/>
          </a:p>
        </p:txBody>
      </p:sp>
      <p:sp>
        <p:nvSpPr>
          <p:cNvPr id="693" name="Google Shape;693;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4" name="Google Shape;694;p49"/>
          <p:cNvPicPr preferRelativeResize="0"/>
          <p:nvPr/>
        </p:nvPicPr>
        <p:blipFill rotWithShape="1">
          <a:blip r:embed="rId3">
            <a:alphaModFix/>
          </a:blip>
          <a:srcRect/>
          <a:stretch/>
        </p:blipFill>
        <p:spPr>
          <a:xfrm>
            <a:off x="904875" y="968367"/>
            <a:ext cx="7324725" cy="514192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5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01" name="Google Shape;701;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47</a:t>
            </a:fld>
            <a:endParaRPr/>
          </a:p>
        </p:txBody>
      </p:sp>
      <p:sp>
        <p:nvSpPr>
          <p:cNvPr id="702" name="Google Shape;702;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03" name="Google Shape;703;p50"/>
          <p:cNvPicPr preferRelativeResize="0"/>
          <p:nvPr/>
        </p:nvPicPr>
        <p:blipFill rotWithShape="1">
          <a:blip r:embed="rId3">
            <a:alphaModFix/>
          </a:blip>
          <a:srcRect/>
          <a:stretch/>
        </p:blipFill>
        <p:spPr>
          <a:xfrm>
            <a:off x="752475" y="1081087"/>
            <a:ext cx="7639050" cy="4695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10" name="Google Shape;710;p51"/>
          <p:cNvSpPr txBox="1">
            <a:spLocks noGrp="1"/>
          </p:cNvSpPr>
          <p:nvPr>
            <p:ph type="body" idx="1"/>
          </p:nvPr>
        </p:nvSpPr>
        <p:spPr>
          <a:xfrm>
            <a:off x="685800" y="956329"/>
            <a:ext cx="7620000" cy="1863071"/>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938"/>
              <a:buChar char="🞇"/>
            </a:pPr>
            <a:r>
              <a:rPr lang="en-US" sz="2550" b="1"/>
              <a:t>Conversion of an Infix Expression into a Prefix Expression </a:t>
            </a:r>
            <a:endParaRPr sz="2550" b="1"/>
          </a:p>
          <a:p>
            <a:pPr marL="342900" lvl="0" indent="-274320" algn="l" rtl="0">
              <a:lnSpc>
                <a:spcPct val="80000"/>
              </a:lnSpc>
              <a:spcBef>
                <a:spcPts val="408"/>
              </a:spcBef>
              <a:spcAft>
                <a:spcPts val="0"/>
              </a:spcAft>
              <a:buSzPts val="1550"/>
              <a:buChar char="🞇"/>
            </a:pPr>
            <a:r>
              <a:rPr lang="en-US" sz="2040" b="1"/>
              <a:t>There are two algorithms to convert an infix expression into its equivalent prefix expression.</a:t>
            </a:r>
            <a:endParaRPr sz="2040" b="1"/>
          </a:p>
          <a:p>
            <a:pPr marL="342900" lvl="0" indent="-274320" algn="l" rtl="0">
              <a:lnSpc>
                <a:spcPct val="80000"/>
              </a:lnSpc>
              <a:spcBef>
                <a:spcPts val="408"/>
              </a:spcBef>
              <a:spcAft>
                <a:spcPts val="0"/>
              </a:spcAft>
              <a:buSzPts val="1550"/>
              <a:buChar char="🞇"/>
            </a:pPr>
            <a:r>
              <a:rPr lang="en-US" sz="2040" b="1"/>
              <a:t>The first algorithm is given in Fig. 7.24, while the second algorithm is shown in Fig. 7.25.</a:t>
            </a:r>
            <a:endParaRPr sz="2040" b="1"/>
          </a:p>
        </p:txBody>
      </p:sp>
      <p:sp>
        <p:nvSpPr>
          <p:cNvPr id="711" name="Google Shape;711;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48</a:t>
            </a:fld>
            <a:endParaRPr/>
          </a:p>
        </p:txBody>
      </p:sp>
      <p:sp>
        <p:nvSpPr>
          <p:cNvPr id="712" name="Google Shape;712;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13" name="Google Shape;713;p51"/>
          <p:cNvPicPr preferRelativeResize="0"/>
          <p:nvPr/>
        </p:nvPicPr>
        <p:blipFill rotWithShape="1">
          <a:blip r:embed="rId3">
            <a:alphaModFix/>
          </a:blip>
          <a:srcRect/>
          <a:stretch/>
        </p:blipFill>
        <p:spPr>
          <a:xfrm>
            <a:off x="533807" y="3087687"/>
            <a:ext cx="4419600" cy="3419475"/>
          </a:xfrm>
          <a:prstGeom prst="rect">
            <a:avLst/>
          </a:prstGeom>
          <a:noFill/>
          <a:ln>
            <a:noFill/>
          </a:ln>
        </p:spPr>
      </p:pic>
      <p:pic>
        <p:nvPicPr>
          <p:cNvPr id="714" name="Google Shape;714;p51"/>
          <p:cNvPicPr preferRelativeResize="0"/>
          <p:nvPr/>
        </p:nvPicPr>
        <p:blipFill rotWithShape="1">
          <a:blip r:embed="rId4">
            <a:alphaModFix/>
          </a:blip>
          <a:srcRect/>
          <a:stretch/>
        </p:blipFill>
        <p:spPr>
          <a:xfrm>
            <a:off x="4724400" y="3505200"/>
            <a:ext cx="3886200" cy="21907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5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21" name="Google Shape;721;p52"/>
          <p:cNvSpPr txBox="1">
            <a:spLocks noGrp="1"/>
          </p:cNvSpPr>
          <p:nvPr>
            <p:ph type="body" idx="1"/>
          </p:nvPr>
        </p:nvSpPr>
        <p:spPr>
          <a:xfrm>
            <a:off x="533400" y="956329"/>
            <a:ext cx="8077200" cy="5368271"/>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938"/>
              <a:buChar char="🞇"/>
            </a:pPr>
            <a:r>
              <a:rPr lang="en-US" sz="2550" b="1"/>
              <a:t>Conversion of an Infix Expression into a Prefix Expression </a:t>
            </a:r>
            <a:endParaRPr sz="2550" b="1"/>
          </a:p>
          <a:p>
            <a:pPr marL="342900" lvl="0" indent="-274320" algn="l" rtl="0">
              <a:lnSpc>
                <a:spcPct val="80000"/>
              </a:lnSpc>
              <a:spcBef>
                <a:spcPts val="408"/>
              </a:spcBef>
              <a:spcAft>
                <a:spcPts val="0"/>
              </a:spcAft>
              <a:buSzPts val="1550"/>
              <a:buChar char="🞇"/>
            </a:pPr>
            <a:r>
              <a:rPr lang="en-US" sz="2040" b="1"/>
              <a:t>Given an infix expression (A – B / C) * (A / K – L) </a:t>
            </a:r>
            <a:endParaRPr sz="2040" b="1"/>
          </a:p>
          <a:p>
            <a:pPr marL="342900" lvl="0" indent="-274320" algn="l" rtl="0">
              <a:lnSpc>
                <a:spcPct val="80000"/>
              </a:lnSpc>
              <a:spcBef>
                <a:spcPts val="408"/>
              </a:spcBef>
              <a:spcAft>
                <a:spcPts val="0"/>
              </a:spcAft>
              <a:buSzPts val="1550"/>
              <a:buChar char="🞇"/>
            </a:pPr>
            <a:r>
              <a:rPr lang="en-US" sz="2040" b="1"/>
              <a:t>Step 1:Reverse the infix string. Note that while reversing	the string	you	must	interchange	left	and	right	parentheses. </a:t>
            </a:r>
            <a:endParaRPr sz="2040" b="1"/>
          </a:p>
          <a:p>
            <a:pPr marL="2171700" lvl="0" indent="114300" algn="l" rtl="0">
              <a:lnSpc>
                <a:spcPct val="80000"/>
              </a:lnSpc>
              <a:spcBef>
                <a:spcPts val="408"/>
              </a:spcBef>
              <a:spcAft>
                <a:spcPts val="0"/>
              </a:spcAft>
              <a:buNone/>
            </a:pPr>
            <a:r>
              <a:rPr lang="en-US" sz="2040" b="1"/>
              <a:t>(L – K / A) * (C / B – A) </a:t>
            </a:r>
            <a:endParaRPr sz="2040" b="1"/>
          </a:p>
          <a:p>
            <a:pPr marL="342900" lvl="0" indent="-274320" algn="l" rtl="0">
              <a:lnSpc>
                <a:spcPct val="80000"/>
              </a:lnSpc>
              <a:spcBef>
                <a:spcPts val="408"/>
              </a:spcBef>
              <a:spcAft>
                <a:spcPts val="0"/>
              </a:spcAft>
              <a:buSzPts val="1550"/>
              <a:buChar char="🞇"/>
            </a:pPr>
            <a:r>
              <a:rPr lang="en-US" sz="2040" b="1"/>
              <a:t>Step 2:Obtain the corresponding postfix expression of the	infix	expression obtained as a result of Step 1. </a:t>
            </a:r>
            <a:endParaRPr sz="2040" b="1"/>
          </a:p>
          <a:p>
            <a:pPr marL="68580" lvl="0" indent="0" algn="l" rtl="0">
              <a:lnSpc>
                <a:spcPct val="80000"/>
              </a:lnSpc>
              <a:spcBef>
                <a:spcPts val="408"/>
              </a:spcBef>
              <a:spcAft>
                <a:spcPts val="0"/>
              </a:spcAft>
              <a:buSzPts val="1550"/>
              <a:buNone/>
            </a:pPr>
            <a:r>
              <a:rPr lang="en-US" sz="2040" b="1"/>
              <a:t>	The expression is: (L – K / A) * (C / B – A) </a:t>
            </a:r>
            <a:endParaRPr sz="2040" b="1"/>
          </a:p>
          <a:p>
            <a:pPr marL="68580" lvl="0" indent="0" algn="l" rtl="0">
              <a:lnSpc>
                <a:spcPct val="80000"/>
              </a:lnSpc>
              <a:spcBef>
                <a:spcPts val="408"/>
              </a:spcBef>
              <a:spcAft>
                <a:spcPts val="0"/>
              </a:spcAft>
              <a:buSzPts val="1550"/>
              <a:buNone/>
            </a:pPr>
            <a:r>
              <a:rPr lang="en-US" sz="2040" b="1"/>
              <a:t>						[L – (K A /)] * [(C B /) – A] </a:t>
            </a:r>
            <a:endParaRPr sz="2040" b="1"/>
          </a:p>
          <a:p>
            <a:pPr marL="2354580" lvl="0" indent="388620" algn="l" rtl="0">
              <a:lnSpc>
                <a:spcPct val="80000"/>
              </a:lnSpc>
              <a:spcBef>
                <a:spcPts val="408"/>
              </a:spcBef>
              <a:spcAft>
                <a:spcPts val="0"/>
              </a:spcAft>
              <a:buSzPts val="1550"/>
              <a:buNone/>
            </a:pPr>
            <a:r>
              <a:rPr lang="en-US" sz="2040" b="1"/>
              <a:t>= [LKA/–] * [CB/A–] </a:t>
            </a:r>
            <a:endParaRPr sz="2040" b="1"/>
          </a:p>
          <a:p>
            <a:pPr marL="2354580" lvl="0" indent="388620" algn="l" rtl="0">
              <a:lnSpc>
                <a:spcPct val="80000"/>
              </a:lnSpc>
              <a:spcBef>
                <a:spcPts val="408"/>
              </a:spcBef>
              <a:spcAft>
                <a:spcPts val="0"/>
              </a:spcAft>
              <a:buSzPts val="1550"/>
              <a:buNone/>
            </a:pPr>
            <a:r>
              <a:rPr lang="en-US" sz="2040" b="1"/>
              <a:t>= L K A / – C B/A – * </a:t>
            </a:r>
            <a:endParaRPr sz="2040" b="1"/>
          </a:p>
          <a:p>
            <a:pPr marL="342900" lvl="0" indent="-274320" algn="l" rtl="0">
              <a:lnSpc>
                <a:spcPct val="80000"/>
              </a:lnSpc>
              <a:spcBef>
                <a:spcPts val="408"/>
              </a:spcBef>
              <a:spcAft>
                <a:spcPts val="0"/>
              </a:spcAft>
              <a:buSzPts val="1550"/>
              <a:buChar char="🞇"/>
            </a:pPr>
            <a:r>
              <a:rPr lang="en-US" sz="2040" b="1"/>
              <a:t>Step 3:Reverse the postfix expression	to get	the prefix expression </a:t>
            </a:r>
            <a:endParaRPr sz="2040" b="1"/>
          </a:p>
          <a:p>
            <a:pPr marL="2628900" lvl="0" indent="114300" algn="l" rtl="0">
              <a:lnSpc>
                <a:spcPct val="80000"/>
              </a:lnSpc>
              <a:spcBef>
                <a:spcPts val="408"/>
              </a:spcBef>
              <a:spcAft>
                <a:spcPts val="0"/>
              </a:spcAft>
              <a:buNone/>
            </a:pPr>
            <a:r>
              <a:rPr lang="en-US" sz="2040" b="1"/>
              <a:t>* – A / B C – /A K L</a:t>
            </a:r>
            <a:endParaRPr/>
          </a:p>
        </p:txBody>
      </p:sp>
      <p:sp>
        <p:nvSpPr>
          <p:cNvPr id="722" name="Google Shape;722;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723" name="Google Shape;723;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295" name="Google Shape;295;p5"/>
          <p:cNvSpPr txBox="1">
            <a:spLocks noGrp="1"/>
          </p:cNvSpPr>
          <p:nvPr>
            <p:ph type="body" idx="1"/>
          </p:nvPr>
        </p:nvSpPr>
        <p:spPr>
          <a:xfrm>
            <a:off x="685800" y="1010584"/>
            <a:ext cx="7848600" cy="1961216"/>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In order to keep track of the returning point of each active function, a special stack called system stack or call stack is used. </a:t>
            </a:r>
            <a:endParaRPr sz="1679" b="1"/>
          </a:p>
          <a:p>
            <a:pPr marL="342900" lvl="0" indent="-274320" algn="l" rtl="0">
              <a:lnSpc>
                <a:spcPct val="80000"/>
              </a:lnSpc>
              <a:spcBef>
                <a:spcPts val="336"/>
              </a:spcBef>
              <a:spcAft>
                <a:spcPts val="0"/>
              </a:spcAft>
              <a:buSzPts val="1276"/>
              <a:buChar char="🞇"/>
            </a:pPr>
            <a:r>
              <a:rPr lang="en-US" sz="1679" b="1"/>
              <a:t>Whenever a function calls another function, the calling function is pushed onto the top of the stack. </a:t>
            </a:r>
            <a:endParaRPr sz="1679" b="1"/>
          </a:p>
          <a:p>
            <a:pPr marL="342900" lvl="0" indent="-274320" algn="l" rtl="0">
              <a:lnSpc>
                <a:spcPct val="80000"/>
              </a:lnSpc>
              <a:spcBef>
                <a:spcPts val="336"/>
              </a:spcBef>
              <a:spcAft>
                <a:spcPts val="0"/>
              </a:spcAft>
              <a:buSzPts val="1276"/>
              <a:buChar char="🞇"/>
            </a:pPr>
            <a:r>
              <a:rPr lang="en-US" sz="1679" b="1"/>
              <a:t>This is because after the called function gets executed, the control is passed back to the calling function. </a:t>
            </a:r>
            <a:endParaRPr sz="1679" b="1"/>
          </a:p>
          <a:p>
            <a:pPr marL="342900" lvl="0" indent="-274320" algn="l" rtl="0">
              <a:lnSpc>
                <a:spcPct val="80000"/>
              </a:lnSpc>
              <a:spcBef>
                <a:spcPts val="336"/>
              </a:spcBef>
              <a:spcAft>
                <a:spcPts val="0"/>
              </a:spcAft>
              <a:buSzPts val="1276"/>
              <a:buChar char="🞇"/>
            </a:pPr>
            <a:r>
              <a:rPr lang="en-US" sz="1679" b="1"/>
              <a:t>Look at Fig. 7.2 which shows this concept.</a:t>
            </a:r>
            <a:endParaRPr sz="1679" b="1"/>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953396" y="3048000"/>
            <a:ext cx="7391400" cy="2895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5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30" name="Google Shape;730;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731" name="Google Shape;731;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32" name="Google Shape;732;p53"/>
          <p:cNvPicPr preferRelativeResize="0"/>
          <p:nvPr/>
        </p:nvPicPr>
        <p:blipFill rotWithShape="1">
          <a:blip r:embed="rId3">
            <a:alphaModFix/>
          </a:blip>
          <a:srcRect/>
          <a:stretch/>
        </p:blipFill>
        <p:spPr>
          <a:xfrm>
            <a:off x="914400" y="1187526"/>
            <a:ext cx="7267090" cy="480536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5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39" name="Google Shape;739;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740" name="Google Shape;740;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41" name="Google Shape;741;p54"/>
          <p:cNvPicPr preferRelativeResize="0"/>
          <p:nvPr/>
        </p:nvPicPr>
        <p:blipFill rotWithShape="1">
          <a:blip r:embed="rId3">
            <a:alphaModFix/>
          </a:blip>
          <a:srcRect/>
          <a:stretch/>
        </p:blipFill>
        <p:spPr>
          <a:xfrm>
            <a:off x="771525" y="1357312"/>
            <a:ext cx="7600950" cy="41433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48" name="Google Shape;748;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749" name="Google Shape;749;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0" name="Google Shape;750;p55"/>
          <p:cNvPicPr preferRelativeResize="0"/>
          <p:nvPr/>
        </p:nvPicPr>
        <p:blipFill rotWithShape="1">
          <a:blip r:embed="rId3">
            <a:alphaModFix/>
          </a:blip>
          <a:srcRect/>
          <a:stretch/>
        </p:blipFill>
        <p:spPr>
          <a:xfrm>
            <a:off x="888829" y="914400"/>
            <a:ext cx="6807371" cy="542320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5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57" name="Google Shape;757;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758" name="Google Shape;758;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9" name="Google Shape;759;p56"/>
          <p:cNvPicPr preferRelativeResize="0"/>
          <p:nvPr/>
        </p:nvPicPr>
        <p:blipFill rotWithShape="1">
          <a:blip r:embed="rId3">
            <a:alphaModFix/>
          </a:blip>
          <a:srcRect/>
          <a:stretch/>
        </p:blipFill>
        <p:spPr>
          <a:xfrm>
            <a:off x="781050" y="1462087"/>
            <a:ext cx="7581900" cy="39338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5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66" name="Google Shape;766;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767" name="Google Shape;767;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68" name="Google Shape;768;p57"/>
          <p:cNvPicPr preferRelativeResize="0"/>
          <p:nvPr/>
        </p:nvPicPr>
        <p:blipFill rotWithShape="1">
          <a:blip r:embed="rId3">
            <a:alphaModFix/>
          </a:blip>
          <a:srcRect/>
          <a:stretch/>
        </p:blipFill>
        <p:spPr>
          <a:xfrm>
            <a:off x="814387" y="914400"/>
            <a:ext cx="6958013" cy="5410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75" name="Google Shape;775;p58"/>
          <p:cNvSpPr txBox="1">
            <a:spLocks noGrp="1"/>
          </p:cNvSpPr>
          <p:nvPr>
            <p:ph type="body" idx="1"/>
          </p:nvPr>
        </p:nvSpPr>
        <p:spPr>
          <a:xfrm>
            <a:off x="533400" y="956329"/>
            <a:ext cx="8077200" cy="1634471"/>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809"/>
              <a:buChar char="🞇"/>
            </a:pPr>
            <a:r>
              <a:rPr lang="en-US" sz="2380" b="1"/>
              <a:t>Evaluation of a Prefix Expression </a:t>
            </a:r>
            <a:endParaRPr sz="2380" b="1"/>
          </a:p>
          <a:p>
            <a:pPr marL="342900" lvl="0" indent="-274320" algn="l" rtl="0">
              <a:lnSpc>
                <a:spcPct val="80000"/>
              </a:lnSpc>
              <a:spcBef>
                <a:spcPts val="336"/>
              </a:spcBef>
              <a:spcAft>
                <a:spcPts val="0"/>
              </a:spcAft>
              <a:buSzPts val="1276"/>
              <a:buChar char="🞇"/>
            </a:pPr>
            <a:r>
              <a:rPr lang="en-US" sz="1679" b="1"/>
              <a:t>The way of evaluation of a prefix expression is given in Fig. 7.26.</a:t>
            </a:r>
            <a:endParaRPr sz="1679" b="1"/>
          </a:p>
          <a:p>
            <a:pPr marL="342900" lvl="0" indent="-274320" algn="l" rtl="0">
              <a:lnSpc>
                <a:spcPct val="80000"/>
              </a:lnSpc>
              <a:spcBef>
                <a:spcPts val="336"/>
              </a:spcBef>
              <a:spcAft>
                <a:spcPts val="0"/>
              </a:spcAft>
              <a:buSzPts val="1276"/>
              <a:buChar char="🞇"/>
            </a:pPr>
            <a:r>
              <a:rPr lang="en-US" sz="1679" b="1"/>
              <a:t>For example, consider the prefix expression + – 9 2 7 * 8 / 4 12. </a:t>
            </a:r>
            <a:endParaRPr sz="1679" b="1"/>
          </a:p>
          <a:p>
            <a:pPr marL="342900" lvl="0" indent="-274320" algn="l" rtl="0">
              <a:lnSpc>
                <a:spcPct val="80000"/>
              </a:lnSpc>
              <a:spcBef>
                <a:spcPts val="336"/>
              </a:spcBef>
              <a:spcAft>
                <a:spcPts val="0"/>
              </a:spcAft>
              <a:buSzPts val="1276"/>
              <a:buChar char="🞇"/>
            </a:pPr>
            <a:r>
              <a:rPr lang="en-US" sz="1679" b="1"/>
              <a:t>Let us now apply the algorithm to evaluate this expression. </a:t>
            </a:r>
            <a:endParaRPr/>
          </a:p>
        </p:txBody>
      </p:sp>
      <p:sp>
        <p:nvSpPr>
          <p:cNvPr id="776" name="Google Shape;776;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777" name="Google Shape;777;p5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78" name="Google Shape;778;p58"/>
          <p:cNvPicPr preferRelativeResize="0"/>
          <p:nvPr/>
        </p:nvPicPr>
        <p:blipFill rotWithShape="1">
          <a:blip r:embed="rId3">
            <a:alphaModFix/>
          </a:blip>
          <a:srcRect/>
          <a:stretch/>
        </p:blipFill>
        <p:spPr>
          <a:xfrm>
            <a:off x="533400" y="2700338"/>
            <a:ext cx="4038600" cy="3624262"/>
          </a:xfrm>
          <a:prstGeom prst="rect">
            <a:avLst/>
          </a:prstGeom>
          <a:noFill/>
          <a:ln>
            <a:noFill/>
          </a:ln>
        </p:spPr>
      </p:pic>
      <p:pic>
        <p:nvPicPr>
          <p:cNvPr id="779" name="Google Shape;779;p58"/>
          <p:cNvPicPr preferRelativeResize="0"/>
          <p:nvPr/>
        </p:nvPicPr>
        <p:blipFill rotWithShape="1">
          <a:blip r:embed="rId4">
            <a:alphaModFix/>
          </a:blip>
          <a:srcRect/>
          <a:stretch/>
        </p:blipFill>
        <p:spPr>
          <a:xfrm>
            <a:off x="4572000" y="2913716"/>
            <a:ext cx="4010025" cy="2819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5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86" name="Google Shape;786;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56</a:t>
            </a:fld>
            <a:endParaRPr/>
          </a:p>
        </p:txBody>
      </p:sp>
      <p:sp>
        <p:nvSpPr>
          <p:cNvPr id="787" name="Google Shape;787;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88" name="Google Shape;788;p59"/>
          <p:cNvPicPr preferRelativeResize="0"/>
          <p:nvPr/>
        </p:nvPicPr>
        <p:blipFill rotWithShape="1">
          <a:blip r:embed="rId3">
            <a:alphaModFix/>
          </a:blip>
          <a:srcRect/>
          <a:stretch/>
        </p:blipFill>
        <p:spPr>
          <a:xfrm>
            <a:off x="609600" y="930274"/>
            <a:ext cx="4181475" cy="5576888"/>
          </a:xfrm>
          <a:prstGeom prst="rect">
            <a:avLst/>
          </a:prstGeom>
          <a:noFill/>
          <a:ln>
            <a:noFill/>
          </a:ln>
        </p:spPr>
      </p:pic>
      <p:pic>
        <p:nvPicPr>
          <p:cNvPr id="789" name="Google Shape;789;p59"/>
          <p:cNvPicPr preferRelativeResize="0"/>
          <p:nvPr/>
        </p:nvPicPr>
        <p:blipFill rotWithShape="1">
          <a:blip r:embed="rId4">
            <a:alphaModFix/>
          </a:blip>
          <a:srcRect/>
          <a:stretch/>
        </p:blipFill>
        <p:spPr>
          <a:xfrm>
            <a:off x="4846701" y="1437341"/>
            <a:ext cx="3777199" cy="336325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96" name="Google Shape;796;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57</a:t>
            </a:fld>
            <a:endParaRPr/>
          </a:p>
        </p:txBody>
      </p:sp>
      <p:sp>
        <p:nvSpPr>
          <p:cNvPr id="797" name="Google Shape;797;p6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98" name="Google Shape;798;p60"/>
          <p:cNvPicPr preferRelativeResize="0"/>
          <p:nvPr/>
        </p:nvPicPr>
        <p:blipFill rotWithShape="1">
          <a:blip r:embed="rId3">
            <a:alphaModFix/>
          </a:blip>
          <a:srcRect/>
          <a:stretch/>
        </p:blipFill>
        <p:spPr>
          <a:xfrm>
            <a:off x="771525" y="2085975"/>
            <a:ext cx="7600950" cy="268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305" name="Google Shape;305;p6"/>
          <p:cNvSpPr txBox="1">
            <a:spLocks noGrp="1"/>
          </p:cNvSpPr>
          <p:nvPr>
            <p:ph type="body" idx="1"/>
          </p:nvPr>
        </p:nvSpPr>
        <p:spPr>
          <a:xfrm>
            <a:off x="685800" y="1010584"/>
            <a:ext cx="4267200" cy="5314016"/>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440"/>
              <a:buChar char="🞇"/>
            </a:pPr>
            <a:r>
              <a:rPr lang="en-US" sz="1800" b="1"/>
              <a:t>Now when function E is executed, function D will be removed from the top of the stack and executed.</a:t>
            </a:r>
            <a:endParaRPr sz="1800" b="1"/>
          </a:p>
          <a:p>
            <a:pPr marL="342900" lvl="0" indent="-293369" algn="l" rtl="0">
              <a:lnSpc>
                <a:spcPct val="80000"/>
              </a:lnSpc>
              <a:spcBef>
                <a:spcPts val="300"/>
              </a:spcBef>
              <a:spcAft>
                <a:spcPts val="0"/>
              </a:spcAft>
              <a:buSzPts val="1440"/>
              <a:buChar char="🞇"/>
            </a:pPr>
            <a:r>
              <a:rPr lang="en-US" sz="1800" b="1"/>
              <a:t>Once function D gets completely executed, function C will be removed from the stack for execution. </a:t>
            </a:r>
            <a:endParaRPr sz="1800" b="1"/>
          </a:p>
          <a:p>
            <a:pPr marL="342900" lvl="0" indent="-293369" algn="l" rtl="0">
              <a:lnSpc>
                <a:spcPct val="80000"/>
              </a:lnSpc>
              <a:spcBef>
                <a:spcPts val="300"/>
              </a:spcBef>
              <a:spcAft>
                <a:spcPts val="0"/>
              </a:spcAft>
              <a:buSzPts val="1440"/>
              <a:buChar char="🞇"/>
            </a:pPr>
            <a:r>
              <a:rPr lang="en-US" sz="1800" b="1"/>
              <a:t>The whole procedure will be repeated until all the functions get executed. </a:t>
            </a:r>
            <a:endParaRPr sz="1800" b="1"/>
          </a:p>
          <a:p>
            <a:pPr marL="342900" lvl="0" indent="-293369" algn="l" rtl="0">
              <a:lnSpc>
                <a:spcPct val="80000"/>
              </a:lnSpc>
              <a:spcBef>
                <a:spcPts val="300"/>
              </a:spcBef>
              <a:spcAft>
                <a:spcPts val="0"/>
              </a:spcAft>
              <a:buSzPts val="1440"/>
              <a:buChar char="🞇"/>
            </a:pPr>
            <a:r>
              <a:rPr lang="en-US" sz="1800" b="1"/>
              <a:t>Let us look at the stack after each function is executed. </a:t>
            </a:r>
            <a:endParaRPr sz="1800" b="1"/>
          </a:p>
          <a:p>
            <a:pPr marL="342900" lvl="0" indent="-293369" algn="l" rtl="0">
              <a:lnSpc>
                <a:spcPct val="80000"/>
              </a:lnSpc>
              <a:spcBef>
                <a:spcPts val="300"/>
              </a:spcBef>
              <a:spcAft>
                <a:spcPts val="0"/>
              </a:spcAft>
              <a:buSzPts val="1440"/>
              <a:buChar char="🞇"/>
            </a:pPr>
            <a:r>
              <a:rPr lang="en-US" sz="1800" b="1"/>
              <a:t>This is shown in Fig. 7.3. The system stack ensures a proper execution order of functions. </a:t>
            </a:r>
            <a:endParaRPr sz="1800" b="1"/>
          </a:p>
          <a:p>
            <a:pPr marL="342900" lvl="0" indent="-293369" algn="l" rtl="0">
              <a:lnSpc>
                <a:spcPct val="80000"/>
              </a:lnSpc>
              <a:spcBef>
                <a:spcPts val="300"/>
              </a:spcBef>
              <a:spcAft>
                <a:spcPts val="0"/>
              </a:spcAft>
              <a:buSzPts val="1440"/>
              <a:buChar char="🞇"/>
            </a:pPr>
            <a:r>
              <a:rPr lang="en-US" sz="1800" b="1"/>
              <a:t>Therefore, stacks are frequently used in situations where the order of processing is very important, especially when the processing needs to be postponed until other conditions are fulfilled. </a:t>
            </a:r>
            <a:endParaRPr sz="1800" b="1"/>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08" name="Google Shape;308;p6"/>
          <p:cNvPicPr preferRelativeResize="0"/>
          <p:nvPr/>
        </p:nvPicPr>
        <p:blipFill rotWithShape="1">
          <a:blip r:embed="rId3">
            <a:alphaModFix/>
          </a:blip>
          <a:srcRect/>
          <a:stretch/>
        </p:blipFill>
        <p:spPr>
          <a:xfrm>
            <a:off x="5317351" y="762000"/>
            <a:ext cx="2505075" cy="5282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Stacks</a:t>
            </a:r>
            <a:endParaRPr sz="2400"/>
          </a:p>
        </p:txBody>
      </p:sp>
      <p:sp>
        <p:nvSpPr>
          <p:cNvPr id="315" name="Google Shape;315;p7"/>
          <p:cNvSpPr txBox="1">
            <a:spLocks noGrp="1"/>
          </p:cNvSpPr>
          <p:nvPr>
            <p:ph type="body" idx="1"/>
          </p:nvPr>
        </p:nvSpPr>
        <p:spPr>
          <a:xfrm>
            <a:off x="685800" y="1010584"/>
            <a:ext cx="7620000" cy="3713816"/>
          </a:xfrm>
          <a:prstGeom prst="rect">
            <a:avLst/>
          </a:prstGeom>
          <a:noFill/>
          <a:ln>
            <a:noFill/>
          </a:ln>
        </p:spPr>
        <p:txBody>
          <a:bodyPr spcFirstLastPara="1" wrap="square" lIns="91425" tIns="45700" rIns="91425" bIns="45700" anchor="t" anchorCtr="0">
            <a:normAutofit lnSpcReduction="10000"/>
          </a:bodyPr>
          <a:lstStyle/>
          <a:p>
            <a:pPr marL="342900" lvl="0" indent="-308102" algn="l" rtl="0">
              <a:lnSpc>
                <a:spcPct val="80000"/>
              </a:lnSpc>
              <a:spcBef>
                <a:spcPts val="300"/>
              </a:spcBef>
              <a:spcAft>
                <a:spcPts val="0"/>
              </a:spcAft>
              <a:buSzPts val="1900"/>
              <a:buChar char="🞇"/>
            </a:pPr>
            <a:r>
              <a:rPr lang="en-US" sz="1900" b="1"/>
              <a:t>Stacks can be implemented using either arrays or linked lists.</a:t>
            </a:r>
            <a:endParaRPr sz="1900" b="1"/>
          </a:p>
          <a:p>
            <a:pPr marL="342900" lvl="0" indent="-305206" algn="l" rtl="0">
              <a:lnSpc>
                <a:spcPct val="80000"/>
              </a:lnSpc>
              <a:spcBef>
                <a:spcPts val="0"/>
              </a:spcBef>
              <a:spcAft>
                <a:spcPts val="0"/>
              </a:spcAft>
              <a:buSzPts val="1900"/>
              <a:buChar char="🞇"/>
            </a:pPr>
            <a:r>
              <a:rPr lang="en-US" sz="1900" b="1"/>
              <a:t>Linear array. </a:t>
            </a:r>
            <a:endParaRPr sz="1900" b="1"/>
          </a:p>
          <a:p>
            <a:pPr marL="342900" lvl="0" indent="-305206" algn="l" rtl="0">
              <a:lnSpc>
                <a:spcPct val="80000"/>
              </a:lnSpc>
              <a:spcBef>
                <a:spcPts val="372"/>
              </a:spcBef>
              <a:spcAft>
                <a:spcPts val="0"/>
              </a:spcAft>
              <a:buSzPts val="1900"/>
              <a:buChar char="🞇"/>
            </a:pPr>
            <a:r>
              <a:rPr lang="en-US" sz="1900" b="1"/>
              <a:t>Every stack has a variable called TOP associated with it, which is used to store the address of the topmost element of the stack. </a:t>
            </a:r>
            <a:endParaRPr sz="1900" b="1"/>
          </a:p>
          <a:p>
            <a:pPr marL="342900" lvl="0" indent="-305206" algn="l" rtl="0">
              <a:lnSpc>
                <a:spcPct val="80000"/>
              </a:lnSpc>
              <a:spcBef>
                <a:spcPts val="372"/>
              </a:spcBef>
              <a:spcAft>
                <a:spcPts val="0"/>
              </a:spcAft>
              <a:buSzPts val="1900"/>
              <a:buChar char="🞇"/>
            </a:pPr>
            <a:r>
              <a:rPr lang="en-US" sz="1900" b="1"/>
              <a:t>It is this position where the element will be added to or deleted from. </a:t>
            </a:r>
            <a:endParaRPr sz="1900" b="1"/>
          </a:p>
          <a:p>
            <a:pPr marL="342900" lvl="0" indent="-305206" algn="l" rtl="0">
              <a:lnSpc>
                <a:spcPct val="80000"/>
              </a:lnSpc>
              <a:spcBef>
                <a:spcPts val="372"/>
              </a:spcBef>
              <a:spcAft>
                <a:spcPts val="0"/>
              </a:spcAft>
              <a:buSzPts val="1900"/>
              <a:buChar char="🞇"/>
            </a:pPr>
            <a:r>
              <a:rPr lang="en-US" sz="1900" b="1"/>
              <a:t>There is another variable called MAX, which is used to store the maximum number of elements that the stack can hold. </a:t>
            </a:r>
            <a:endParaRPr sz="1900" b="1"/>
          </a:p>
          <a:p>
            <a:pPr marL="342900" lvl="0" indent="-305206" algn="l" rtl="0">
              <a:lnSpc>
                <a:spcPct val="80000"/>
              </a:lnSpc>
              <a:spcBef>
                <a:spcPts val="372"/>
              </a:spcBef>
              <a:spcAft>
                <a:spcPts val="0"/>
              </a:spcAft>
              <a:buSzPts val="1900"/>
              <a:buChar char="🞇"/>
            </a:pPr>
            <a:r>
              <a:rPr lang="en-US" sz="1900" b="1"/>
              <a:t>If TOP = NULL, then it indicates that the stack is empty and </a:t>
            </a:r>
            <a:endParaRPr sz="1900" b="1"/>
          </a:p>
          <a:p>
            <a:pPr marL="342900" lvl="0" indent="0" algn="l" rtl="0">
              <a:lnSpc>
                <a:spcPct val="80000"/>
              </a:lnSpc>
              <a:spcBef>
                <a:spcPts val="372"/>
              </a:spcBef>
              <a:spcAft>
                <a:spcPts val="0"/>
              </a:spcAft>
              <a:buNone/>
            </a:pPr>
            <a:r>
              <a:rPr lang="en-US" sz="1900" b="1"/>
              <a:t>if TOP = MAX–1, then the stack is full. </a:t>
            </a:r>
            <a:endParaRPr sz="1900" b="1"/>
          </a:p>
          <a:p>
            <a:pPr marL="342900" lvl="0" indent="-305206" algn="l" rtl="0">
              <a:lnSpc>
                <a:spcPct val="80000"/>
              </a:lnSpc>
              <a:spcBef>
                <a:spcPts val="372"/>
              </a:spcBef>
              <a:spcAft>
                <a:spcPts val="0"/>
              </a:spcAft>
              <a:buSzPts val="1900"/>
              <a:buChar char="🞇"/>
            </a:pPr>
            <a:r>
              <a:rPr lang="en-US" sz="1900" b="1"/>
              <a:t>The stack in Fig. 7.4 shows that TOP = 4, so insertions and deletions will be done at this position. In the above stack, five more elements can still be stored.</a:t>
            </a:r>
            <a:endParaRPr sz="1900"/>
          </a:p>
          <a:p>
            <a:pPr marL="342900" lvl="0" indent="-184556" algn="l" rtl="0">
              <a:lnSpc>
                <a:spcPct val="80000"/>
              </a:lnSpc>
              <a:spcBef>
                <a:spcPts val="372"/>
              </a:spcBef>
              <a:spcAft>
                <a:spcPts val="0"/>
              </a:spcAft>
              <a:buSzPts val="1414"/>
              <a:buNone/>
            </a:pPr>
            <a:endParaRPr sz="1800" b="1"/>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8" name="Google Shape;318;p7"/>
          <p:cNvPicPr preferRelativeResize="0"/>
          <p:nvPr/>
        </p:nvPicPr>
        <p:blipFill rotWithShape="1">
          <a:blip r:embed="rId3">
            <a:alphaModFix/>
          </a:blip>
          <a:srcRect/>
          <a:stretch/>
        </p:blipFill>
        <p:spPr>
          <a:xfrm>
            <a:off x="1336199" y="5049184"/>
            <a:ext cx="6625794" cy="11230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25" name="Google Shape;325;p8"/>
          <p:cNvSpPr txBox="1">
            <a:spLocks noGrp="1"/>
          </p:cNvSpPr>
          <p:nvPr>
            <p:ph type="body" idx="1"/>
          </p:nvPr>
        </p:nvSpPr>
        <p:spPr>
          <a:xfrm>
            <a:off x="762000" y="914404"/>
            <a:ext cx="7620000" cy="48063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A stack supports three basic operations: push, pop, and peek. </a:t>
            </a:r>
            <a:endParaRPr sz="1860" b="1"/>
          </a:p>
          <a:p>
            <a:pPr marL="342900" lvl="0" indent="-274319" algn="l" rtl="0">
              <a:lnSpc>
                <a:spcPct val="80000"/>
              </a:lnSpc>
              <a:spcBef>
                <a:spcPts val="372"/>
              </a:spcBef>
              <a:spcAft>
                <a:spcPts val="0"/>
              </a:spcAft>
              <a:buSzPts val="1414"/>
              <a:buChar char="🞇"/>
            </a:pPr>
            <a:r>
              <a:rPr lang="en-US" sz="1860" b="1"/>
              <a:t>The push operation adds an element to the top of the stack and the pop operation removes the element from the top of the stack. </a:t>
            </a:r>
            <a:endParaRPr sz="1860" b="1"/>
          </a:p>
          <a:p>
            <a:pPr marL="342900" lvl="0" indent="-274319" algn="l" rtl="0">
              <a:lnSpc>
                <a:spcPct val="80000"/>
              </a:lnSpc>
              <a:spcBef>
                <a:spcPts val="372"/>
              </a:spcBef>
              <a:spcAft>
                <a:spcPts val="0"/>
              </a:spcAft>
              <a:buSzPts val="1414"/>
              <a:buChar char="🞇"/>
            </a:pPr>
            <a:r>
              <a:rPr lang="en-US" sz="1860" b="1"/>
              <a:t>The peek operation returns the value of the topmost element of the stack. </a:t>
            </a:r>
            <a:endParaRPr sz="1860" b="1"/>
          </a:p>
          <a:p>
            <a:pPr marL="342900" lvl="0" indent="-274320" algn="l" rtl="0">
              <a:lnSpc>
                <a:spcPct val="80000"/>
              </a:lnSpc>
              <a:spcBef>
                <a:spcPts val="480"/>
              </a:spcBef>
              <a:spcAft>
                <a:spcPts val="0"/>
              </a:spcAft>
              <a:buSzPts val="1826"/>
              <a:buChar char="🞇"/>
            </a:pPr>
            <a:r>
              <a:rPr lang="en-US" sz="2402" b="1"/>
              <a:t>Push Operation </a:t>
            </a:r>
            <a:endParaRPr sz="2402" b="1"/>
          </a:p>
          <a:p>
            <a:pPr marL="342900" lvl="0" indent="-274319" algn="l" rtl="0">
              <a:lnSpc>
                <a:spcPct val="80000"/>
              </a:lnSpc>
              <a:spcBef>
                <a:spcPts val="372"/>
              </a:spcBef>
              <a:spcAft>
                <a:spcPts val="0"/>
              </a:spcAft>
              <a:buSzPts val="1414"/>
              <a:buChar char="🞇"/>
            </a:pPr>
            <a:r>
              <a:rPr lang="en-US" sz="1860" b="1"/>
              <a:t>The push operation is used to insert an element into the stack. </a:t>
            </a:r>
            <a:endParaRPr sz="1860" b="1"/>
          </a:p>
          <a:p>
            <a:pPr marL="342900" lvl="0" indent="-274319" algn="l" rtl="0">
              <a:lnSpc>
                <a:spcPct val="80000"/>
              </a:lnSpc>
              <a:spcBef>
                <a:spcPts val="372"/>
              </a:spcBef>
              <a:spcAft>
                <a:spcPts val="0"/>
              </a:spcAft>
              <a:buSzPts val="1414"/>
              <a:buChar char="🞇"/>
            </a:pPr>
            <a:r>
              <a:rPr lang="en-US" sz="1860" b="1"/>
              <a:t>The new element is added at the topmost position of the stack.</a:t>
            </a:r>
            <a:endParaRPr sz="1860" b="1"/>
          </a:p>
          <a:p>
            <a:pPr marL="342900" lvl="0" indent="-274319" algn="l" rtl="0">
              <a:lnSpc>
                <a:spcPct val="80000"/>
              </a:lnSpc>
              <a:spcBef>
                <a:spcPts val="372"/>
              </a:spcBef>
              <a:spcAft>
                <a:spcPts val="0"/>
              </a:spcAft>
              <a:buSzPts val="1414"/>
              <a:buChar char="🞇"/>
            </a:pPr>
            <a:r>
              <a:rPr lang="en-US" sz="1860" b="1"/>
              <a:t>However, before inserting the value, we must first check if TOP=MAX–1, because if that is the case, then the stack is full and no more insertions can be done. </a:t>
            </a:r>
            <a:endParaRPr sz="1860" b="1"/>
          </a:p>
          <a:p>
            <a:pPr marL="342900" lvl="0" indent="-274319" algn="l" rtl="0">
              <a:lnSpc>
                <a:spcPct val="80000"/>
              </a:lnSpc>
              <a:spcBef>
                <a:spcPts val="372"/>
              </a:spcBef>
              <a:spcAft>
                <a:spcPts val="0"/>
              </a:spcAft>
              <a:buSzPts val="1414"/>
              <a:buChar char="🞇"/>
            </a:pPr>
            <a:r>
              <a:rPr lang="en-US" sz="1860" b="1"/>
              <a:t>If an attempt is made to insert a value in a stack that is already full, an OVERFLOW message is printed.</a:t>
            </a:r>
            <a:endParaRPr sz="1860" b="1"/>
          </a:p>
        </p:txBody>
      </p:sp>
      <p:sp>
        <p:nvSpPr>
          <p:cNvPr id="326" name="Google Shape;326;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7" name="Google Shape;327;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34" name="Google Shape;334;p9"/>
          <p:cNvSpPr txBox="1">
            <a:spLocks noGrp="1"/>
          </p:cNvSpPr>
          <p:nvPr>
            <p:ph type="body" idx="1"/>
          </p:nvPr>
        </p:nvSpPr>
        <p:spPr>
          <a:xfrm>
            <a:off x="685800" y="803929"/>
            <a:ext cx="7620000" cy="2701271"/>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0"/>
              </a:spcBef>
              <a:spcAft>
                <a:spcPts val="0"/>
              </a:spcAft>
              <a:buSzPts val="1800"/>
              <a:buChar char="🞇"/>
            </a:pPr>
            <a:r>
              <a:rPr lang="en-US" sz="1800" b="1"/>
              <a:t>To insert an element with value 6, we first check if TOP=MAX–1. </a:t>
            </a:r>
            <a:endParaRPr sz="1800" b="1"/>
          </a:p>
          <a:p>
            <a:pPr marL="342900" lvl="0" indent="-307591" algn="l" rtl="0">
              <a:lnSpc>
                <a:spcPct val="80000"/>
              </a:lnSpc>
              <a:spcBef>
                <a:spcPts val="336"/>
              </a:spcBef>
              <a:spcAft>
                <a:spcPts val="0"/>
              </a:spcAft>
              <a:buSzPts val="1800"/>
              <a:buChar char="🞇"/>
            </a:pPr>
            <a:r>
              <a:rPr lang="en-US" sz="1800" b="1"/>
              <a:t>If the condition is false, then we increment the value of TOP and store the new element at the position given by stack[TOP]. </a:t>
            </a:r>
            <a:endParaRPr sz="1800" b="1"/>
          </a:p>
          <a:p>
            <a:pPr marL="342900" lvl="0" indent="-307591" algn="l" rtl="0">
              <a:lnSpc>
                <a:spcPct val="80000"/>
              </a:lnSpc>
              <a:spcBef>
                <a:spcPts val="336"/>
              </a:spcBef>
              <a:spcAft>
                <a:spcPts val="0"/>
              </a:spcAft>
              <a:buSzPts val="1800"/>
              <a:buChar char="🞇"/>
            </a:pPr>
            <a:r>
              <a:rPr lang="en-US" sz="1800" b="1"/>
              <a:t>Figure 7.7 shows the algorithm to insert an element in a stack. </a:t>
            </a:r>
            <a:endParaRPr sz="1800" b="1"/>
          </a:p>
          <a:p>
            <a:pPr marL="640080" lvl="1" indent="-295402" algn="l" rtl="0">
              <a:lnSpc>
                <a:spcPct val="80000"/>
              </a:lnSpc>
              <a:spcBef>
                <a:spcPts val="336"/>
              </a:spcBef>
              <a:spcAft>
                <a:spcPts val="0"/>
              </a:spcAft>
              <a:buSzPts val="1700"/>
              <a:buChar char="🞇"/>
            </a:pPr>
            <a:r>
              <a:rPr lang="en-US" sz="1700" b="1"/>
              <a:t>In Step 1, we first check for the OVERFLOW condition. </a:t>
            </a:r>
            <a:endParaRPr sz="1700" b="1"/>
          </a:p>
          <a:p>
            <a:pPr marL="640080" lvl="1" indent="-295402" algn="l" rtl="0">
              <a:lnSpc>
                <a:spcPct val="80000"/>
              </a:lnSpc>
              <a:spcBef>
                <a:spcPts val="336"/>
              </a:spcBef>
              <a:spcAft>
                <a:spcPts val="0"/>
              </a:spcAft>
              <a:buSzPts val="1700"/>
              <a:buChar char="🞇"/>
            </a:pPr>
            <a:r>
              <a:rPr lang="en-US" sz="1700" b="1"/>
              <a:t>In Step 2, TOP is incremented so that it points to the next location in the array. </a:t>
            </a:r>
            <a:endParaRPr sz="1700" b="1"/>
          </a:p>
          <a:p>
            <a:pPr marL="640080" lvl="1" indent="-295402" algn="l" rtl="0">
              <a:lnSpc>
                <a:spcPct val="80000"/>
              </a:lnSpc>
              <a:spcBef>
                <a:spcPts val="336"/>
              </a:spcBef>
              <a:spcAft>
                <a:spcPts val="0"/>
              </a:spcAft>
              <a:buSzPts val="1700"/>
              <a:buChar char="🞇"/>
            </a:pPr>
            <a:r>
              <a:rPr lang="en-US" sz="1700" b="1"/>
              <a:t>In Step 3, the value is stored in the stack at the location pointed by TOP. </a:t>
            </a:r>
            <a:endParaRPr sz="1700"/>
          </a:p>
        </p:txBody>
      </p:sp>
      <p:sp>
        <p:nvSpPr>
          <p:cNvPr id="335" name="Google Shape;33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6" name="Google Shape;33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7" name="Google Shape;337;p9"/>
          <p:cNvPicPr preferRelativeResize="0"/>
          <p:nvPr/>
        </p:nvPicPr>
        <p:blipFill rotWithShape="1">
          <a:blip r:embed="rId3">
            <a:alphaModFix/>
          </a:blip>
          <a:srcRect/>
          <a:stretch/>
        </p:blipFill>
        <p:spPr>
          <a:xfrm>
            <a:off x="2438400" y="3534062"/>
            <a:ext cx="5669280" cy="685800"/>
          </a:xfrm>
          <a:prstGeom prst="rect">
            <a:avLst/>
          </a:prstGeom>
          <a:noFill/>
          <a:ln>
            <a:noFill/>
          </a:ln>
        </p:spPr>
      </p:pic>
      <p:pic>
        <p:nvPicPr>
          <p:cNvPr id="338" name="Google Shape;338;p9"/>
          <p:cNvPicPr preferRelativeResize="0"/>
          <p:nvPr/>
        </p:nvPicPr>
        <p:blipFill rotWithShape="1">
          <a:blip r:embed="rId4">
            <a:alphaModFix/>
          </a:blip>
          <a:srcRect/>
          <a:stretch/>
        </p:blipFill>
        <p:spPr>
          <a:xfrm>
            <a:off x="2500250" y="4334375"/>
            <a:ext cx="3028950" cy="2133600"/>
          </a:xfrm>
          <a:prstGeom prst="rect">
            <a:avLst/>
          </a:prstGeom>
          <a:noFill/>
          <a:ln>
            <a:noFill/>
          </a:ln>
        </p:spPr>
      </p:pic>
      <p:pic>
        <p:nvPicPr>
          <p:cNvPr id="339" name="Google Shape;339;p9"/>
          <p:cNvPicPr preferRelativeResize="0"/>
          <p:nvPr/>
        </p:nvPicPr>
        <p:blipFill rotWithShape="1">
          <a:blip r:embed="rId5">
            <a:alphaModFix/>
          </a:blip>
          <a:srcRect/>
          <a:stretch/>
        </p:blipFill>
        <p:spPr>
          <a:xfrm>
            <a:off x="2511550" y="2895600"/>
            <a:ext cx="5486401" cy="685800"/>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3887</Words>
  <Application>Microsoft Office PowerPoint</Application>
  <PresentationFormat>Ekran Gösterisi (4:3)</PresentationFormat>
  <Paragraphs>477</Paragraphs>
  <Slides>57</Slides>
  <Notes>57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57</vt:i4>
      </vt:variant>
    </vt:vector>
  </HeadingPairs>
  <TitlesOfParts>
    <vt:vector size="62" baseType="lpstr">
      <vt:lpstr>Century Gothic</vt:lpstr>
      <vt:lpstr>Arial</vt:lpstr>
      <vt:lpstr>Noto Sans Symbols</vt:lpstr>
      <vt:lpstr>Calibri</vt:lpstr>
      <vt:lpstr>Austin</vt:lpstr>
      <vt:lpstr>COM2067 / COM267</vt:lpstr>
      <vt:lpstr>PowerPoint Sunusu</vt:lpstr>
      <vt:lpstr>Introduction to Stacks</vt:lpstr>
      <vt:lpstr>Introduction to Stacks</vt:lpstr>
      <vt:lpstr>Introduction to Stacks</vt:lpstr>
      <vt:lpstr>Introduction to Stacks</vt:lpstr>
      <vt:lpstr>Array Representation of Stacks</vt:lpstr>
      <vt:lpstr>Operations on a Stack</vt:lpstr>
      <vt:lpstr>Operations on a Stack</vt:lpstr>
      <vt:lpstr>Operations on a Stack</vt:lpstr>
      <vt:lpstr>Operations on a Stack</vt:lpstr>
      <vt:lpstr>Operations on a Stack</vt:lpstr>
      <vt:lpstr>Operations on a Stack</vt:lpstr>
      <vt:lpstr>Operations on a Stack</vt:lpstr>
      <vt:lpstr>Linked Representation of Stacks</vt:lpstr>
      <vt:lpstr>Linked Representation of Stacks</vt:lpstr>
      <vt:lpstr>Operations on a Linked Stack</vt:lpstr>
      <vt:lpstr>Operations on a Linked Stack</vt:lpstr>
      <vt:lpstr>Operations on a Linked Stack</vt:lpstr>
      <vt:lpstr>Operations on a Linked Stack</vt:lpstr>
      <vt:lpstr>Operations on a Linked Stack</vt:lpstr>
      <vt:lpstr>Operations on a Linked Stack</vt:lpstr>
      <vt:lpstr>Operations on a Linked Stack</vt:lpstr>
      <vt:lpstr>Multiple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COM2067</dc:title>
  <dc:creator>AR</dc:creator>
  <cp:lastModifiedBy>Windows Kullanıcısı</cp:lastModifiedBy>
  <cp:revision>2</cp:revision>
  <dcterms:created xsi:type="dcterms:W3CDTF">2006-08-16T00:00:00Z</dcterms:created>
  <dcterms:modified xsi:type="dcterms:W3CDTF">2020-11-10T06:46:02Z</dcterms:modified>
</cp:coreProperties>
</file>