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31.png" ContentType="image/png"/>
  <Override PartName="/ppt/media/image68.png" ContentType="image/png"/>
  <Override PartName="/ppt/media/image66.png" ContentType="image/png"/>
  <Override PartName="/ppt/media/image79.png" ContentType="image/png"/>
  <Override PartName="/ppt/media/image67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81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8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83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9144000" cy="6858000"/>
  <p:notesSz cx="10234612" cy="70993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B69CB4C-DFC3-4ADC-AFA9-F6783AF72B9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9AAB7DC-5A5C-44E1-B575-EAC8E14E0E17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31D0851-733B-406D-B1F1-89D0EECDD539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95BC211-1E71-46F2-99C2-A8A6E7237EDD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DC3E515-476C-4890-9919-87CC74037E81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49852CB-4104-4A4C-9925-187DC840F4B6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727C684-F787-48B9-B917-01F0810374C8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7110235-F4BF-49DF-B2CE-47CAA147C2AB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5909393-1950-494A-A732-C011B801C2A0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D2E8468-FE49-49B1-9AF1-BF7114E9A89D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6EFC32E-D832-4D5D-9F42-246F9BA25989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568AFC3-C759-4E6D-9EA5-C94580260C92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2857C92-E2D2-4AF5-A625-B567672C2432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ACB73AE-9213-4F9C-8F9D-4BB5235E2580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987AE25-5EEB-4F83-811B-D0C29011E468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3C67362-7071-4AE8-A664-6BCABE1FA1C1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EC2B160-A12F-4449-A13D-7D7BAAEE605F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2094F4A-153E-45E1-9760-670463D793A0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32323C8-B153-4F63-93FE-DAB8F6FEF9D0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D496EB2-D94C-4129-863F-10B46B7DBBF9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7D5FD96-EA24-48A9-A60F-139D9FE17A39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B94158A-1131-4BAF-9C70-E49500BAD80E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4F0588F-8DF6-445D-9D44-4D62470E0553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FABCA0C-E26E-4D28-8B44-3A0BE8CD1F07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75ACF02-F115-46F1-AB6A-24A07018B963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D50D7C6-7A8E-4B11-8ED7-8DEA690486E7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23D5E21-80CC-403D-B597-8FB73D178144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C3DA18F-39AF-4FAF-847A-36E7D266CCAC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B71FF58-6FC8-4D7A-8631-AEA541533ADD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D159B31-A973-495D-A2AA-69E7CA53C251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AE81FD2-F37F-46F2-88D0-0DF65C965B28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7975269-10B7-41E7-8182-B624DBCD30D2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EBBE083-9C5C-4C0D-B11E-084E3C04074D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CCC1EAB-3C9A-43A7-91F8-D11114457273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A65CBE2-07E2-4B58-B4A7-952A91F1304C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8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D5AF9F5-6A6E-4669-ACA6-F59E7EDA5E94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3F8123F-D488-4E06-9989-FED682316B8D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F4EC89B-0C44-486F-871D-258B222447B9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964C294-F394-47E9-A1E5-C1D34FA937EF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883889F-D364-405C-BE07-1946931FAF0C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2B152A5-6773-497E-BE59-E0833164BE9A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6DF040A-14CC-43BD-9198-6613DAB6A311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17BA84F-BE27-4721-A201-8292AE9DB20E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9CFE1B4-7804-41A3-A9E4-C3A374EDAEDF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FB6D13A-F32B-4486-B0D1-58048D05E8E5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BEA1667-1281-40F1-954D-399095526CEA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56B5261-81A3-43D1-B1AF-A1CC63B3425A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48880" cy="266148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040" cy="31950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5797440" y="6742080"/>
            <a:ext cx="443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BC22CDC-B9D9-4F20-AE4A-40AA06B7F43A}" type="slidenum">
              <a:rPr b="0" lang="tr-TR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39fd7"/>
            </a:gs>
            <a:gs pos="100000">
              <a:srgbClr val="00466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117"/>
                </a:srgb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99e4">
                  <a:alpha val="44313"/>
                </a:srgbClr>
              </a:gs>
              <a:gs pos="100000">
                <a:srgbClr val="00abb4">
                  <a:alpha val="29019"/>
                </a:srgbClr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6b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117"/>
                </a:srgb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99e4">
                  <a:alpha val="44313"/>
                </a:srgbClr>
              </a:gs>
              <a:gs pos="100000">
                <a:srgbClr val="00abb4">
                  <a:alpha val="29019"/>
                </a:srgbClr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46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6b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33520" y="1371600"/>
            <a:ext cx="7850880" cy="18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0" bIns="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tr-TR" sz="5600" spc="-1" strike="noStrike">
                <a:solidFill>
                  <a:srgbClr val="4ce0ea"/>
                </a:solidFill>
                <a:latin typeface="Calibri"/>
                <a:ea typeface="Calibri"/>
              </a:rPr>
              <a:t>Scientific Programming</a:t>
            </a:r>
            <a:endParaRPr b="0" lang="en-US" sz="5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33520" y="3228480"/>
            <a:ext cx="7854120" cy="32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45000" bIns="45000">
            <a:normAutofit/>
          </a:bodyPr>
          <a:p>
            <a:pPr marL="457200" indent="-384840" algn="ctr">
              <a:lnSpc>
                <a:spcPct val="9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tr-TR" sz="4400" spc="-1" strike="noStrike">
                <a:solidFill>
                  <a:srgbClr val="ffffff"/>
                </a:solidFill>
                <a:latin typeface="Calibri"/>
                <a:ea typeface="Calibri"/>
              </a:rPr>
              <a:t>Artificial Neural Networks</a:t>
            </a:r>
            <a:endParaRPr b="0" lang="en-US" sz="4400" spc="-1" strike="noStrike">
              <a:latin typeface="Arial"/>
            </a:endParaRPr>
          </a:p>
          <a:p>
            <a:pPr marL="457200" indent="-384840" algn="ctr">
              <a:lnSpc>
                <a:spcPct val="9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marL="457200" indent="-384840" algn="ctr">
              <a:lnSpc>
                <a:spcPct val="9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marL="457200" indent="-384840" algn="ctr">
              <a:lnSpc>
                <a:spcPct val="9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tr-TR" sz="3200" spc="-1" strike="noStrike">
                <a:solidFill>
                  <a:srgbClr val="ffffff"/>
                </a:solidFill>
                <a:latin typeface="Calibri"/>
                <a:ea typeface="Calibri"/>
              </a:rPr>
              <a:t>Ankara University</a:t>
            </a:r>
            <a:endParaRPr b="0" lang="en-US" sz="3200" spc="-1" strike="noStrike">
              <a:latin typeface="Arial"/>
            </a:endParaRPr>
          </a:p>
          <a:p>
            <a:pPr marL="457200" indent="-384840" algn="ctr">
              <a:lnSpc>
                <a:spcPct val="9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tr-TR" sz="3200" spc="-1" strike="noStrike">
                <a:solidFill>
                  <a:srgbClr val="ffffff"/>
                </a:solidFill>
                <a:latin typeface="Calibri"/>
                <a:ea typeface="Calibri"/>
              </a:rPr>
              <a:t>Computer Engineering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Types of Activation Function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Non-linear Function</a:t>
            </a:r>
            <a:endParaRPr b="0" lang="en-US" sz="26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Sigmoid function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tr-TR" sz="1500" spc="-1" strike="noStrike">
                <a:solidFill>
                  <a:srgbClr val="04617b"/>
                </a:solidFill>
                <a:latin typeface="Calibri"/>
                <a:ea typeface="Calibri"/>
              </a:rPr>
              <a:t>logsig </a:t>
            </a:r>
            <a:r>
              <a:rPr b="0" lang="tr-TR" sz="1500" spc="-1" strike="noStrike">
                <a:solidFill>
                  <a:srgbClr val="04617b"/>
                </a:solidFill>
                <a:latin typeface="Calibri"/>
                <a:ea typeface="Calibri"/>
              </a:rPr>
              <a:t>is a Matlab neural transfer function. Transfer functions calculate a layer’s output from its net input.</a:t>
            </a:r>
            <a:endParaRPr b="0" lang="en-US" sz="15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500" spc="-1" strike="noStrike">
                <a:solidFill>
                  <a:srgbClr val="04617b"/>
                </a:solidFill>
                <a:latin typeface="Calibri"/>
                <a:ea typeface="Calibri"/>
              </a:rPr>
              <a:t>Assign this transfer function to layer i of a network.</a:t>
            </a:r>
            <a:endParaRPr b="0" lang="en-US" sz="1500" spc="-1" strike="noStrike">
              <a:latin typeface="Arial"/>
            </a:endParaRPr>
          </a:p>
          <a:p>
            <a:pPr marL="914400" indent="45720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tr-TR" sz="1500" spc="-1" strike="noStrike">
                <a:solidFill>
                  <a:srgbClr val="04617b"/>
                </a:solidFill>
                <a:latin typeface="Calibri"/>
                <a:ea typeface="Calibri"/>
              </a:rPr>
              <a:t>net.layers{i}.transferFcn = 'logsig';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D9F904E-755B-4CE1-BD77-79B18395FC6E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25" name="Google Shape;209;gb3365055f3_0_32" descr=""/>
          <p:cNvPicPr/>
          <p:nvPr/>
        </p:nvPicPr>
        <p:blipFill>
          <a:blip r:embed="rId1"/>
          <a:stretch/>
        </p:blipFill>
        <p:spPr>
          <a:xfrm>
            <a:off x="1238400" y="2924280"/>
            <a:ext cx="6666840" cy="136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Types of Activation Function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Non-linear Function</a:t>
            </a:r>
            <a:endParaRPr b="0" lang="en-US" sz="26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Hyperbolic tangent function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tr-TR" sz="1500" spc="-1" strike="noStrike">
                <a:solidFill>
                  <a:srgbClr val="04617b"/>
                </a:solidFill>
                <a:latin typeface="Calibri"/>
                <a:ea typeface="Calibri"/>
              </a:rPr>
              <a:t>tansig </a:t>
            </a:r>
            <a:r>
              <a:rPr b="0" lang="tr-TR" sz="1500" spc="-1" strike="noStrike">
                <a:solidFill>
                  <a:srgbClr val="04617b"/>
                </a:solidFill>
                <a:latin typeface="Calibri"/>
                <a:ea typeface="Calibri"/>
              </a:rPr>
              <a:t>is a Matlab neural transfer function. Transfer functions calculate a layer’s output from its net input.</a:t>
            </a:r>
            <a:endParaRPr b="0" lang="en-US" sz="15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500" spc="-1" strike="noStrike">
                <a:solidFill>
                  <a:srgbClr val="04617b"/>
                </a:solidFill>
                <a:latin typeface="Calibri"/>
                <a:ea typeface="Calibri"/>
              </a:rPr>
              <a:t>Assign this transfer function to layer i of a network.</a:t>
            </a:r>
            <a:endParaRPr b="0" lang="en-US" sz="1500" spc="-1" strike="noStrike">
              <a:latin typeface="Arial"/>
            </a:endParaRPr>
          </a:p>
          <a:p>
            <a:pPr marL="914400" indent="45720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tr-TR" sz="1500" spc="-1" strike="noStrike">
                <a:solidFill>
                  <a:srgbClr val="04617b"/>
                </a:solidFill>
                <a:latin typeface="Calibri"/>
                <a:ea typeface="Calibri"/>
              </a:rPr>
              <a:t>net.layers{i}.transferFcn = 'tansig';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707DA3A-95D1-423C-991A-6A1E733F6F35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29" name="Google Shape;218;gaa39dd5ada_1_6" descr=""/>
          <p:cNvPicPr/>
          <p:nvPr/>
        </p:nvPicPr>
        <p:blipFill>
          <a:blip r:embed="rId1"/>
          <a:stretch/>
        </p:blipFill>
        <p:spPr>
          <a:xfrm>
            <a:off x="1238400" y="2951640"/>
            <a:ext cx="6666840" cy="117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Matlab-Activation Function List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94D8669-5FE3-4CDC-9D98-D3E1D1DF1D0B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32" name="Google Shape;226;gb3365055f3_0_25" descr=""/>
          <p:cNvPicPr/>
          <p:nvPr/>
        </p:nvPicPr>
        <p:blipFill>
          <a:blip r:embed="rId1"/>
          <a:stretch/>
        </p:blipFill>
        <p:spPr>
          <a:xfrm>
            <a:off x="2048040" y="2064240"/>
            <a:ext cx="5047560" cy="364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Artificial Neural Networks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935360"/>
            <a:ext cx="8228880" cy="24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15000"/>
              </a:lnSpc>
              <a:spcBef>
                <a:spcPts val="1199"/>
              </a:spcBef>
              <a:buClr>
                <a:srgbClr val="0bd0d9"/>
              </a:buClr>
              <a:buFont typeface="Noto Sans Symbols"/>
              <a:buAutoNum type="arabicPeriod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Input layer — initial data for the neural network.</a:t>
            </a: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15000"/>
              </a:lnSpc>
              <a:buClr>
                <a:srgbClr val="0bd0d9"/>
              </a:buClr>
              <a:buFont typeface="Noto Sans Symbols"/>
              <a:buAutoNum type="arabicPeriod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Hidden layers — intermediate layer between input and output layer and place where all the computation is done..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7396522-DF65-4732-A7BC-7F50286C17FC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36" name="Google Shape;235;gb3365055f3_0_39" descr=""/>
          <p:cNvPicPr/>
          <p:nvPr/>
        </p:nvPicPr>
        <p:blipFill>
          <a:blip r:embed="rId1"/>
          <a:stretch/>
        </p:blipFill>
        <p:spPr>
          <a:xfrm>
            <a:off x="5577840" y="3931920"/>
            <a:ext cx="3354120" cy="267192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429120" y="4206240"/>
            <a:ext cx="4142520" cy="24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15000"/>
              </a:lnSpc>
              <a:spcBef>
                <a:spcPts val="1199"/>
              </a:spcBef>
              <a:buClr>
                <a:srgbClr val="0bd0d9"/>
              </a:buClr>
              <a:buFont typeface="Noto Sans Symbols"/>
              <a:buAutoNum type="arabicPeriod" startAt="3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Output layer — produce the result for given inputs.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Types of Connectivity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1935360"/>
            <a:ext cx="556200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Feedforward networks</a:t>
            </a:r>
            <a:endParaRPr b="0" lang="en-US" sz="26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These compute a series of transformations</a:t>
            </a:r>
            <a:endParaRPr b="0" lang="en-US" sz="24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Typically, the first layer is the input and the last layer is the output.</a:t>
            </a:r>
            <a:endParaRPr b="0" lang="en-US" sz="24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Recurrent networks</a:t>
            </a:r>
            <a:endParaRPr b="0" lang="en-US" sz="26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These have directed cycles in their connection graph. They can have complicated dynamics.</a:t>
            </a:r>
            <a:endParaRPr b="0" lang="en-US" sz="24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More biologically realistic.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432A338-D3BC-4489-A65D-F152972DCAED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41" name="Google Shape;245;gaa39dd5ada_0_43" descr=""/>
          <p:cNvPicPr/>
          <p:nvPr/>
        </p:nvPicPr>
        <p:blipFill>
          <a:blip r:embed="rId1"/>
          <a:stretch/>
        </p:blipFill>
        <p:spPr>
          <a:xfrm>
            <a:off x="6019920" y="1999440"/>
            <a:ext cx="2666160" cy="1809000"/>
          </a:xfrm>
          <a:prstGeom prst="rect">
            <a:avLst/>
          </a:prstGeom>
          <a:ln>
            <a:noFill/>
          </a:ln>
        </p:spPr>
      </p:pic>
      <p:pic>
        <p:nvPicPr>
          <p:cNvPr id="142" name="Google Shape;246;gaa39dd5ada_0_43" descr=""/>
          <p:cNvPicPr/>
          <p:nvPr/>
        </p:nvPicPr>
        <p:blipFill>
          <a:blip r:embed="rId2"/>
          <a:stretch/>
        </p:blipFill>
        <p:spPr>
          <a:xfrm>
            <a:off x="6686640" y="4468320"/>
            <a:ext cx="1332720" cy="120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Different ANN Topologies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Single layer feed-forward networks</a:t>
            </a:r>
            <a:endParaRPr b="0" lang="en-US" sz="26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Single layer neural networks consist of only input and output layers. </a:t>
            </a:r>
            <a:endParaRPr b="0" lang="en-US" sz="24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The simplest single layer neural network model is the perceptron.</a:t>
            </a:r>
            <a:endParaRPr b="0" lang="en-US" sz="24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A Perceptron is an algorithm for supervised learning of binary classifiers.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ED2587C-7888-4A11-AB0E-F1F85D95C2BC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46" name="Google Shape;255;gaa39dd5ada_0_50" descr=""/>
          <p:cNvPicPr/>
          <p:nvPr/>
        </p:nvPicPr>
        <p:blipFill>
          <a:blip r:embed="rId1"/>
          <a:stretch/>
        </p:blipFill>
        <p:spPr>
          <a:xfrm>
            <a:off x="2437200" y="4712400"/>
            <a:ext cx="4268880" cy="192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Weight Calculation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In general two basic methods can be employed to select a suitable weight vector:</a:t>
            </a:r>
            <a:endParaRPr b="0" lang="en-US" sz="26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By off-line calculation of weights. </a:t>
            </a:r>
            <a:endParaRPr b="0" lang="en-US" sz="24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By learning procedure. </a:t>
            </a:r>
            <a:endParaRPr b="0" lang="en-US" sz="24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Once the weights are selected, then the perceptron performs its desired task.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E3A9C29-680E-41DA-A9B8-83C377B82ED2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Different ANN Topologies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657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300" spc="-1" strike="noStrike">
                <a:solidFill>
                  <a:srgbClr val="04617b"/>
                </a:solidFill>
                <a:latin typeface="Calibri"/>
                <a:ea typeface="Calibri"/>
              </a:rPr>
              <a:t>Perceptron - Example</a:t>
            </a:r>
            <a:endParaRPr b="0" lang="en-US" sz="2300" spc="-1" strike="noStrike">
              <a:latin typeface="Arial"/>
            </a:endParaRPr>
          </a:p>
          <a:p>
            <a:pPr marL="457200" indent="-36576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300" spc="-1" strike="noStrike">
                <a:solidFill>
                  <a:srgbClr val="04617b"/>
                </a:solidFill>
                <a:latin typeface="Calibri"/>
                <a:ea typeface="Calibri"/>
              </a:rPr>
              <a:t>The problem of building the NAND gate using the perceptron.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  <a:p>
            <a:pPr marL="457200" indent="-3740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tr-TR" sz="2300" spc="-1" strike="noStrike">
                <a:solidFill>
                  <a:srgbClr val="04617b"/>
                </a:solidFill>
                <a:latin typeface="Calibri"/>
                <a:ea typeface="Calibri"/>
              </a:rPr>
              <a:t>The decision plane:  </a:t>
            </a:r>
            <a:endParaRPr b="0" lang="en-US" sz="2300" spc="-1" strike="noStrike">
              <a:latin typeface="Arial"/>
            </a:endParaRPr>
          </a:p>
          <a:p>
            <a:pPr marL="457200" indent="-3740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tr-TR" sz="2300" spc="-1" strike="noStrike">
                <a:solidFill>
                  <a:srgbClr val="04617b"/>
                </a:solidFill>
                <a:latin typeface="Calibri"/>
                <a:ea typeface="Calibri"/>
              </a:rPr>
              <a:t>x</a:t>
            </a:r>
            <a:r>
              <a:rPr b="0" lang="tr-TR" sz="23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1</a:t>
            </a:r>
            <a:r>
              <a:rPr b="0" lang="tr-TR" sz="2300" spc="-1" strike="noStrike">
                <a:solidFill>
                  <a:srgbClr val="04617b"/>
                </a:solidFill>
                <a:latin typeface="Calibri"/>
                <a:ea typeface="Calibri"/>
              </a:rPr>
              <a:t> + x</a:t>
            </a:r>
            <a:r>
              <a:rPr b="0" lang="tr-TR" sz="23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2</a:t>
            </a:r>
            <a:r>
              <a:rPr b="0" lang="tr-TR" sz="2300" spc="-1" strike="noStrike">
                <a:solidFill>
                  <a:srgbClr val="04617b"/>
                </a:solidFill>
                <a:latin typeface="Calibri"/>
                <a:ea typeface="Calibri"/>
              </a:rPr>
              <a:t> = 1.5 or -x</a:t>
            </a:r>
            <a:r>
              <a:rPr b="0" lang="tr-TR" sz="23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1</a:t>
            </a:r>
            <a:r>
              <a:rPr b="0" lang="tr-TR" sz="2300" spc="-1" strike="noStrike">
                <a:solidFill>
                  <a:srgbClr val="04617b"/>
                </a:solidFill>
                <a:latin typeface="Calibri"/>
                <a:ea typeface="Calibri"/>
              </a:rPr>
              <a:t> - x</a:t>
            </a:r>
            <a:r>
              <a:rPr b="0" lang="tr-TR" sz="23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2</a:t>
            </a:r>
            <a:r>
              <a:rPr b="0" lang="tr-TR" sz="2300" spc="-1" strike="noStrike">
                <a:solidFill>
                  <a:srgbClr val="04617b"/>
                </a:solidFill>
                <a:latin typeface="Calibri"/>
                <a:ea typeface="Calibri"/>
              </a:rPr>
              <a:t> + 1.5 = 0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B855BA3-E572-472E-B89A-F3CABB0A72D8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53" name="Google Shape;272;gaa39dd5ada_0_57" descr=""/>
          <p:cNvPicPr/>
          <p:nvPr/>
        </p:nvPicPr>
        <p:blipFill>
          <a:blip r:embed="rId1"/>
          <a:stretch/>
        </p:blipFill>
        <p:spPr>
          <a:xfrm>
            <a:off x="1325880" y="3020040"/>
            <a:ext cx="6206400" cy="210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Different ANN Topologies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Perceptron - Example</a:t>
            </a: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The weight vector for the decision line </a:t>
            </a:r>
            <a:r>
              <a:rPr b="0" lang="tr-TR" sz="2300" spc="-1" strike="noStrike">
                <a:solidFill>
                  <a:srgbClr val="04617b"/>
                </a:solidFill>
                <a:latin typeface="Calibri"/>
                <a:ea typeface="Calibri"/>
              </a:rPr>
              <a:t>-x</a:t>
            </a:r>
            <a:r>
              <a:rPr b="0" lang="tr-TR" sz="23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1</a:t>
            </a:r>
            <a:r>
              <a:rPr b="0" lang="tr-TR" sz="2300" spc="-1" strike="noStrike">
                <a:solidFill>
                  <a:srgbClr val="04617b"/>
                </a:solidFill>
                <a:latin typeface="Calibri"/>
                <a:ea typeface="Calibri"/>
              </a:rPr>
              <a:t> - x</a:t>
            </a:r>
            <a:r>
              <a:rPr b="0" lang="tr-TR" sz="23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2</a:t>
            </a:r>
            <a:r>
              <a:rPr b="0" lang="tr-TR" sz="2300" spc="-1" strike="noStrike">
                <a:solidFill>
                  <a:srgbClr val="04617b"/>
                </a:solidFill>
                <a:latin typeface="Calibri"/>
                <a:ea typeface="Calibri"/>
              </a:rPr>
              <a:t> + 1.5 = 0 </a:t>
            </a: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:</a:t>
            </a:r>
            <a:endParaRPr b="0" lang="en-US" sz="26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tr-TR" sz="2300" spc="-1" strike="noStrike">
                <a:solidFill>
                  <a:srgbClr val="04617b"/>
                </a:solidFill>
                <a:latin typeface="Calibri"/>
                <a:ea typeface="Calibri"/>
              </a:rPr>
              <a:t>w = [-1 -1 1.5]</a:t>
            </a:r>
            <a:endParaRPr b="0" lang="en-US" sz="2300" spc="-1" strike="noStrike">
              <a:latin typeface="Arial"/>
            </a:endParaRPr>
          </a:p>
          <a:p>
            <a:pPr marL="457200" indent="-3740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tr-TR" sz="2300" spc="-1" strike="noStrike">
                <a:solidFill>
                  <a:srgbClr val="04617b"/>
                </a:solidFill>
                <a:latin typeface="Calibri"/>
                <a:ea typeface="Calibri"/>
              </a:rPr>
              <a:t>Activation function and  output signal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   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3733832-E6F0-4FA2-B948-22C6637B8BC2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57" name="Google Shape;281;gaa39dd5ada_0_64" descr=""/>
          <p:cNvPicPr/>
          <p:nvPr/>
        </p:nvPicPr>
        <p:blipFill>
          <a:blip r:embed="rId1"/>
          <a:stretch/>
        </p:blipFill>
        <p:spPr>
          <a:xfrm>
            <a:off x="1002960" y="3734640"/>
            <a:ext cx="6495120" cy="951840"/>
          </a:xfrm>
          <a:prstGeom prst="rect">
            <a:avLst/>
          </a:prstGeom>
          <a:ln>
            <a:noFill/>
          </a:ln>
        </p:spPr>
      </p:pic>
      <p:pic>
        <p:nvPicPr>
          <p:cNvPr id="158" name="Google Shape;282;gaa39dd5ada_0_64" descr=""/>
          <p:cNvPicPr/>
          <p:nvPr/>
        </p:nvPicPr>
        <p:blipFill>
          <a:blip r:embed="rId2"/>
          <a:stretch/>
        </p:blipFill>
        <p:spPr>
          <a:xfrm>
            <a:off x="2852280" y="4839480"/>
            <a:ext cx="2921760" cy="114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Different ANN Topologies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Perceptron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B505F2D-7FEB-418C-8C6C-4E395A9CDD80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62" name="Google Shape;291;gaa39dd5ada_0_71" descr=""/>
          <p:cNvPicPr/>
          <p:nvPr/>
        </p:nvPicPr>
        <p:blipFill>
          <a:blip r:embed="rId1"/>
          <a:stretch/>
        </p:blipFill>
        <p:spPr>
          <a:xfrm>
            <a:off x="2362320" y="2754000"/>
            <a:ext cx="4580640" cy="229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4300" spc="-1" strike="noStrike">
                <a:solidFill>
                  <a:srgbClr val="04617b"/>
                </a:solidFill>
                <a:latin typeface="Calibri"/>
                <a:ea typeface="Calibri"/>
              </a:rPr>
              <a:t>What is an Artificial Neural Network?</a:t>
            </a:r>
            <a:endParaRPr b="0" lang="en-US" sz="43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Artificial neural network is a computing system that is designed to model the way in which the brain performs a particular task or function of interest; usually</a:t>
            </a:r>
            <a:endParaRPr b="0" lang="en-US" sz="26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implemented by using electronic components</a:t>
            </a:r>
            <a:endParaRPr b="0" lang="en-US" sz="24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or simulated in software on a computer</a:t>
            </a:r>
            <a:endParaRPr b="0" lang="en-US" sz="24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Our interest will mostly be on a group of ANNs which do useful computations after a learning process</a:t>
            </a: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As the name implies, it is a network of smaller computing units called neurons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352B27A-E3EA-47F4-ACA5-E5F608CD4B7A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Different ANN Topologies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Multi-layer feed-forward networks</a:t>
            </a:r>
            <a:endParaRPr b="0" lang="en-US" sz="26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Linear separation is impossible by using a perceptron.</a:t>
            </a:r>
            <a:endParaRPr b="0" lang="en-US" sz="24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Use hidden layer(s): It transforms the input space into a hidden layer space that facilitates decision making.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B42910E-6FAC-4A1D-8A0D-4FEA7F81FE18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66" name="Google Shape;300;gaa39dd5ada_0_78" descr=""/>
          <p:cNvPicPr/>
          <p:nvPr/>
        </p:nvPicPr>
        <p:blipFill>
          <a:blip r:embed="rId1"/>
          <a:stretch/>
        </p:blipFill>
        <p:spPr>
          <a:xfrm>
            <a:off x="1158840" y="3886200"/>
            <a:ext cx="6651360" cy="249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Different ANN Topologies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Multi-layer feed-forward networks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B4D661C-EF8F-4777-99E2-10EC43D5364F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70" name="Google Shape;309;gaa39dd5ada_0_106" descr=""/>
          <p:cNvPicPr/>
          <p:nvPr/>
        </p:nvPicPr>
        <p:blipFill>
          <a:blip r:embed="rId1"/>
          <a:stretch/>
        </p:blipFill>
        <p:spPr>
          <a:xfrm>
            <a:off x="1837080" y="2787480"/>
            <a:ext cx="5397840" cy="25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Algorithm for Learning Weights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91800" y="192024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Initialize the weights (w</a:t>
            </a:r>
            <a:r>
              <a:rPr b="0" lang="tr-TR" sz="26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0</a:t>
            </a: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, w</a:t>
            </a:r>
            <a:r>
              <a:rPr b="0" lang="tr-TR" sz="26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1</a:t>
            </a: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, …, w</a:t>
            </a:r>
            <a:r>
              <a:rPr b="0" lang="tr-TR" sz="26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k</a:t>
            </a: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)</a:t>
            </a: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Adjust the weights based on error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Error function: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Find the weights that minimize the error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2F9AF77-3F3D-4CB4-A1F6-63843E8D395A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74" name="Google Shape;318;gaa39dd5ada_0_158" descr=""/>
          <p:cNvPicPr/>
          <p:nvPr/>
        </p:nvPicPr>
        <p:blipFill>
          <a:blip r:embed="rId1"/>
          <a:stretch/>
        </p:blipFill>
        <p:spPr>
          <a:xfrm>
            <a:off x="3175560" y="2867040"/>
            <a:ext cx="2739960" cy="70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Backpropagation Algorithm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66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500" spc="-1" strike="noStrike">
                <a:solidFill>
                  <a:srgbClr val="04617b"/>
                </a:solidFill>
                <a:latin typeface="Calibri"/>
                <a:ea typeface="Calibri"/>
              </a:rPr>
              <a:t>Iteratively process a set of training tuples </a:t>
            </a:r>
            <a:endParaRPr b="0" lang="en-US" sz="2500" spc="-1" strike="noStrike">
              <a:latin typeface="Arial"/>
            </a:endParaRPr>
          </a:p>
          <a:p>
            <a:pPr marL="457200" indent="-3866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500" spc="-1" strike="noStrike">
                <a:solidFill>
                  <a:srgbClr val="04617b"/>
                </a:solidFill>
                <a:latin typeface="Calibri"/>
                <a:ea typeface="Calibri"/>
              </a:rPr>
              <a:t>Compare the network's prediction with the actual target value</a:t>
            </a:r>
            <a:endParaRPr b="0" lang="en-US" sz="2500" spc="-1" strike="noStrike">
              <a:latin typeface="Arial"/>
            </a:endParaRPr>
          </a:p>
          <a:p>
            <a:pPr marL="457200" indent="-3866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500" spc="-1" strike="noStrike">
                <a:solidFill>
                  <a:srgbClr val="04617b"/>
                </a:solidFill>
                <a:latin typeface="Calibri"/>
                <a:ea typeface="Calibri"/>
              </a:rPr>
              <a:t>To minimize the error between the network's prediction and the actual target value, modify the weights.</a:t>
            </a:r>
            <a:endParaRPr b="0" lang="en-US" sz="2500" spc="-1" strike="noStrike">
              <a:latin typeface="Arial"/>
            </a:endParaRPr>
          </a:p>
          <a:p>
            <a:pPr lvl="1" marL="914400" indent="-38664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500" spc="-1" strike="noStrike">
                <a:solidFill>
                  <a:srgbClr val="04617b"/>
                </a:solidFill>
                <a:latin typeface="Calibri"/>
                <a:ea typeface="Calibri"/>
              </a:rPr>
              <a:t>Modifications are made in the “backwards” direction: from the output layer, through each hidden layer down to the first hidden layer (“backpropagation”)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5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2816A1F-57BF-4EE3-82B3-6699F88F0485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"/>
          <p:cNvGrpSpPr/>
          <p:nvPr/>
        </p:nvGrpSpPr>
        <p:grpSpPr>
          <a:xfrm>
            <a:off x="2210400" y="3427920"/>
            <a:ext cx="3869640" cy="3292560"/>
            <a:chOff x="2210400" y="3427920"/>
            <a:chExt cx="3869640" cy="3292560"/>
          </a:xfrm>
        </p:grpSpPr>
        <p:pic>
          <p:nvPicPr>
            <p:cNvPr id="179" name="Google Shape;333;gaa39dd5ada_0_127" descr=""/>
            <p:cNvPicPr/>
            <p:nvPr/>
          </p:nvPicPr>
          <p:blipFill>
            <a:blip r:embed="rId1"/>
            <a:stretch/>
          </p:blipFill>
          <p:spPr>
            <a:xfrm>
              <a:off x="2210400" y="3427920"/>
              <a:ext cx="3869640" cy="3292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0" name="CustomShape 2"/>
            <p:cNvSpPr/>
            <p:nvPr/>
          </p:nvSpPr>
          <p:spPr>
            <a:xfrm flipH="1" rot="10800000">
              <a:off x="2732760" y="3925080"/>
              <a:ext cx="1028160" cy="2370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3"/>
            <p:cNvSpPr/>
            <p:nvPr/>
          </p:nvSpPr>
          <p:spPr>
            <a:xfrm flipH="1" rot="10800000">
              <a:off x="2732760" y="5105880"/>
              <a:ext cx="1018440" cy="119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4"/>
            <p:cNvSpPr/>
            <p:nvPr/>
          </p:nvSpPr>
          <p:spPr>
            <a:xfrm flipH="1" rot="10800000">
              <a:off x="4199760" y="3934440"/>
              <a:ext cx="1037520" cy="240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5"/>
            <p:cNvSpPr/>
            <p:nvPr/>
          </p:nvSpPr>
          <p:spPr>
            <a:xfrm flipH="1" rot="10800000">
              <a:off x="4209840" y="5115600"/>
              <a:ext cx="1018440" cy="120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4" name="CustomShape 6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Backpropagation Algorithm -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274320" y="173772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71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Network: a neural network with two inputs, two hidden neurons, two output neurons. </a:t>
            </a:r>
            <a:endParaRPr b="0" lang="en-US" sz="2400" spc="-1" strike="noStrike">
              <a:latin typeface="Arial"/>
            </a:endParaRPr>
          </a:p>
          <a:p>
            <a:pPr marL="457200" indent="-37188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Goal: To optimize the weights so that the neural network can learn how to correctly map arbitrary inputs to outputs.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6" name="CustomShape 8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D6F8145-CDE7-4BFA-8715-A07A5768B5FB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"/>
          <p:cNvGrpSpPr/>
          <p:nvPr/>
        </p:nvGrpSpPr>
        <p:grpSpPr>
          <a:xfrm>
            <a:off x="2854800" y="3328920"/>
            <a:ext cx="4021560" cy="3421800"/>
            <a:chOff x="2854800" y="3328920"/>
            <a:chExt cx="4021560" cy="3421800"/>
          </a:xfrm>
        </p:grpSpPr>
        <p:pic>
          <p:nvPicPr>
            <p:cNvPr id="188" name="Google Shape;347;gaa39dd5ada_0_134" descr=""/>
            <p:cNvPicPr/>
            <p:nvPr/>
          </p:nvPicPr>
          <p:blipFill>
            <a:blip r:embed="rId1"/>
            <a:stretch/>
          </p:blipFill>
          <p:spPr>
            <a:xfrm>
              <a:off x="2854800" y="3328920"/>
              <a:ext cx="4021560" cy="3421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9" name="CustomShape 2"/>
            <p:cNvSpPr/>
            <p:nvPr/>
          </p:nvSpPr>
          <p:spPr>
            <a:xfrm flipH="1" rot="10800000">
              <a:off x="3418920" y="3877200"/>
              <a:ext cx="1065960" cy="2418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3"/>
            <p:cNvSpPr/>
            <p:nvPr/>
          </p:nvSpPr>
          <p:spPr>
            <a:xfrm flipH="1" rot="10800000">
              <a:off x="3419280" y="5105880"/>
              <a:ext cx="1018440" cy="119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4"/>
            <p:cNvSpPr/>
            <p:nvPr/>
          </p:nvSpPr>
          <p:spPr>
            <a:xfrm flipH="1" rot="10800000">
              <a:off x="4923720" y="3877560"/>
              <a:ext cx="1085040" cy="243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5"/>
            <p:cNvSpPr/>
            <p:nvPr/>
          </p:nvSpPr>
          <p:spPr>
            <a:xfrm flipH="1" rot="10800000">
              <a:off x="4934160" y="5096520"/>
              <a:ext cx="1065960" cy="119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" name="CustomShape 6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Backpropagation algorithm -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Inputs: 0.05 and 0.10</a:t>
            </a: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Outputs: 0.01 and 0.99</a:t>
            </a: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Network with the initial weights, the biases, and training inputs/outputs: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1871CF2-A2BE-435E-B089-554273D95F62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Backpropagation algorithm -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67560">
              <a:lnSpc>
                <a:spcPct val="115000"/>
              </a:lnSpc>
              <a:spcBef>
                <a:spcPts val="1800"/>
              </a:spcBef>
              <a:buClr>
                <a:srgbClr val="0bd0d9"/>
              </a:buClr>
              <a:buFont typeface="Noto Sans Symbols"/>
              <a:buChar char="⚫"/>
            </a:pPr>
            <a:r>
              <a:rPr b="1" lang="tr-TR" sz="2200" spc="-1" strike="noStrike">
                <a:solidFill>
                  <a:srgbClr val="04617b"/>
                </a:solidFill>
                <a:latin typeface="Calibri"/>
                <a:ea typeface="Calibri"/>
              </a:rPr>
              <a:t>The Forward Pass</a:t>
            </a:r>
            <a:endParaRPr b="0" lang="en-US" sz="2200" spc="-1" strike="noStrike">
              <a:latin typeface="Arial"/>
            </a:endParaRPr>
          </a:p>
          <a:p>
            <a:pPr lvl="1" marL="914400" indent="-3610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100" spc="-1" strike="noStrike">
                <a:solidFill>
                  <a:srgbClr val="04617b"/>
                </a:solidFill>
                <a:latin typeface="Calibri"/>
                <a:ea typeface="Calibri"/>
              </a:rPr>
              <a:t>Calculate the total net input for h</a:t>
            </a:r>
            <a:r>
              <a:rPr b="0" lang="tr-TR" sz="21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1</a:t>
            </a:r>
            <a:r>
              <a:rPr b="0" lang="tr-TR" sz="2100" spc="-1" strike="noStrike">
                <a:solidFill>
                  <a:srgbClr val="04617b"/>
                </a:solidFill>
                <a:latin typeface="Calibri"/>
                <a:ea typeface="Calibri"/>
              </a:rPr>
              <a:t>: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lvl="1" marL="914400" indent="-36108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tr-TR" sz="2100" spc="-1" strike="noStrike">
                <a:solidFill>
                  <a:srgbClr val="04617b"/>
                </a:solidFill>
                <a:latin typeface="Calibri"/>
                <a:ea typeface="Calibri"/>
              </a:rPr>
              <a:t>After applying activation function: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lvl="1" marL="914400" indent="-36108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tr-TR" sz="2100" spc="-1" strike="noStrike">
                <a:solidFill>
                  <a:srgbClr val="04617b"/>
                </a:solidFill>
                <a:latin typeface="Calibri"/>
                <a:ea typeface="Calibri"/>
              </a:rPr>
              <a:t>Carrying out the same process for h</a:t>
            </a:r>
            <a:r>
              <a:rPr b="0" lang="tr-TR" sz="21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2</a:t>
            </a:r>
            <a:r>
              <a:rPr b="0" lang="tr-TR" sz="2100" spc="-1" strike="noStrike">
                <a:solidFill>
                  <a:srgbClr val="04617b"/>
                </a:solidFill>
                <a:latin typeface="Calibri"/>
                <a:ea typeface="Calibri"/>
              </a:rPr>
              <a:t> 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7BF0920-8A54-405D-8D37-A1A7C96743BD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99" name="Google Shape;363;gb37918d1f7_0_9" descr=""/>
          <p:cNvPicPr/>
          <p:nvPr/>
        </p:nvPicPr>
        <p:blipFill>
          <a:blip r:embed="rId1"/>
          <a:stretch/>
        </p:blipFill>
        <p:spPr>
          <a:xfrm>
            <a:off x="1371600" y="3168360"/>
            <a:ext cx="6619320" cy="275400"/>
          </a:xfrm>
          <a:prstGeom prst="rect">
            <a:avLst/>
          </a:prstGeom>
          <a:ln>
            <a:noFill/>
          </a:ln>
        </p:spPr>
      </p:pic>
      <p:pic>
        <p:nvPicPr>
          <p:cNvPr id="200" name="Google Shape;364;gb37918d1f7_0_9" descr=""/>
          <p:cNvPicPr/>
          <p:nvPr/>
        </p:nvPicPr>
        <p:blipFill>
          <a:blip r:embed="rId2"/>
          <a:stretch/>
        </p:blipFill>
        <p:spPr>
          <a:xfrm>
            <a:off x="1446480" y="2823840"/>
            <a:ext cx="4314240" cy="285120"/>
          </a:xfrm>
          <a:prstGeom prst="rect">
            <a:avLst/>
          </a:prstGeom>
          <a:ln>
            <a:noFill/>
          </a:ln>
        </p:spPr>
      </p:pic>
      <p:pic>
        <p:nvPicPr>
          <p:cNvPr id="201" name="Google Shape;365;gb37918d1f7_0_9" descr=""/>
          <p:cNvPicPr/>
          <p:nvPr/>
        </p:nvPicPr>
        <p:blipFill>
          <a:blip r:embed="rId3"/>
          <a:stretch/>
        </p:blipFill>
        <p:spPr>
          <a:xfrm>
            <a:off x="1451160" y="4143600"/>
            <a:ext cx="5826960" cy="398520"/>
          </a:xfrm>
          <a:prstGeom prst="rect">
            <a:avLst/>
          </a:prstGeom>
          <a:ln>
            <a:noFill/>
          </a:ln>
        </p:spPr>
      </p:pic>
      <p:pic>
        <p:nvPicPr>
          <p:cNvPr id="202" name="Google Shape;366;gb37918d1f7_0_9" descr=""/>
          <p:cNvPicPr/>
          <p:nvPr/>
        </p:nvPicPr>
        <p:blipFill>
          <a:blip r:embed="rId4"/>
          <a:stretch/>
        </p:blipFill>
        <p:spPr>
          <a:xfrm>
            <a:off x="1371960" y="5119560"/>
            <a:ext cx="2714040" cy="26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Backpropagation algorithm -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Repeat process for the output layer neurons (using the output from the hidden layer neurons as inputs)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Carrying out the same process for o</a:t>
            </a:r>
            <a:r>
              <a:rPr b="0" lang="tr-TR" sz="26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2</a:t>
            </a: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A8ECB53-7015-4495-8913-FEC3FBF2ACCD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06" name="Google Shape;375;gb37918d1f7_0_16" descr=""/>
          <p:cNvPicPr/>
          <p:nvPr/>
        </p:nvPicPr>
        <p:blipFill>
          <a:blip r:embed="rId1"/>
          <a:stretch/>
        </p:blipFill>
        <p:spPr>
          <a:xfrm>
            <a:off x="1752480" y="2984400"/>
            <a:ext cx="5218920" cy="285120"/>
          </a:xfrm>
          <a:prstGeom prst="rect">
            <a:avLst/>
          </a:prstGeom>
          <a:ln>
            <a:noFill/>
          </a:ln>
        </p:spPr>
      </p:pic>
      <p:pic>
        <p:nvPicPr>
          <p:cNvPr id="207" name="Google Shape;376;gb37918d1f7_0_16" descr=""/>
          <p:cNvPicPr/>
          <p:nvPr/>
        </p:nvPicPr>
        <p:blipFill>
          <a:blip r:embed="rId2"/>
          <a:stretch/>
        </p:blipFill>
        <p:spPr>
          <a:xfrm>
            <a:off x="152280" y="3505320"/>
            <a:ext cx="8838360" cy="254880"/>
          </a:xfrm>
          <a:prstGeom prst="rect">
            <a:avLst/>
          </a:prstGeom>
          <a:ln>
            <a:noFill/>
          </a:ln>
        </p:spPr>
      </p:pic>
      <p:pic>
        <p:nvPicPr>
          <p:cNvPr id="208" name="Google Shape;377;gb37918d1f7_0_16" descr=""/>
          <p:cNvPicPr/>
          <p:nvPr/>
        </p:nvPicPr>
        <p:blipFill>
          <a:blip r:embed="rId3"/>
          <a:stretch/>
        </p:blipFill>
        <p:spPr>
          <a:xfrm>
            <a:off x="1500120" y="3934800"/>
            <a:ext cx="6143040" cy="389880"/>
          </a:xfrm>
          <a:prstGeom prst="rect">
            <a:avLst/>
          </a:prstGeom>
          <a:ln>
            <a:noFill/>
          </a:ln>
        </p:spPr>
      </p:pic>
      <p:pic>
        <p:nvPicPr>
          <p:cNvPr id="209" name="Google Shape;378;gb37918d1f7_0_16" descr=""/>
          <p:cNvPicPr/>
          <p:nvPr/>
        </p:nvPicPr>
        <p:blipFill>
          <a:blip r:embed="rId4"/>
          <a:stretch/>
        </p:blipFill>
        <p:spPr>
          <a:xfrm>
            <a:off x="3019320" y="5363280"/>
            <a:ext cx="2685240" cy="26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Backpropagation algorithm -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67560">
              <a:lnSpc>
                <a:spcPct val="115000"/>
              </a:lnSpc>
              <a:spcBef>
                <a:spcPts val="1199"/>
              </a:spcBef>
              <a:buClr>
                <a:srgbClr val="0bd0d9"/>
              </a:buClr>
              <a:buFont typeface="Noto Sans Symbols"/>
              <a:buChar char="⚫"/>
            </a:pPr>
            <a:r>
              <a:rPr b="1" lang="tr-TR" sz="2200" spc="-1" strike="noStrike">
                <a:solidFill>
                  <a:srgbClr val="04617b"/>
                </a:solidFill>
                <a:latin typeface="Calibri"/>
                <a:ea typeface="Calibri"/>
              </a:rPr>
              <a:t>Calculating the Total Error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914400" indent="-361080">
              <a:lnSpc>
                <a:spcPct val="100000"/>
              </a:lnSpc>
              <a:spcBef>
                <a:spcPts val="1199"/>
              </a:spcBef>
              <a:buClr>
                <a:srgbClr val="0f6fc6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The target output for o</a:t>
            </a:r>
            <a:r>
              <a:rPr b="0" lang="tr-TR" sz="20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1</a:t>
            </a: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: 0.01 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Network output: 0.75136507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914400" indent="-361080">
              <a:lnSpc>
                <a:spcPct val="100000"/>
              </a:lnSpc>
              <a:spcBef>
                <a:spcPts val="1199"/>
              </a:spcBef>
              <a:buClr>
                <a:srgbClr val="0f6fc6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The target output for o</a:t>
            </a:r>
            <a:r>
              <a:rPr b="0" lang="tr-TR" sz="20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2</a:t>
            </a: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: 0.99 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Network output: 0.772928465</a:t>
            </a:r>
            <a:endParaRPr b="0" lang="en-US" sz="2000" spc="-1" strike="noStrike">
              <a:latin typeface="Arial"/>
            </a:endParaRPr>
          </a:p>
          <a:p>
            <a:pPr marL="914400" indent="-361080">
              <a:lnSpc>
                <a:spcPct val="115000"/>
              </a:lnSpc>
              <a:spcBef>
                <a:spcPts val="1199"/>
              </a:spcBef>
              <a:buClr>
                <a:srgbClr val="0f6fc6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The total error for the neural network = the sum of E</a:t>
            </a:r>
            <a:r>
              <a:rPr b="0" lang="tr-TR" sz="20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o1</a:t>
            </a: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+ E</a:t>
            </a:r>
            <a:r>
              <a:rPr b="0" lang="tr-TR" sz="20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o2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9BF79FD-F8E8-48F1-B11D-F805A817B950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13" name="Google Shape;387;gb37918d1f7_0_23" descr=""/>
          <p:cNvPicPr/>
          <p:nvPr/>
        </p:nvPicPr>
        <p:blipFill>
          <a:blip r:embed="rId1"/>
          <a:stretch/>
        </p:blipFill>
        <p:spPr>
          <a:xfrm>
            <a:off x="2265840" y="2648880"/>
            <a:ext cx="4133160" cy="370800"/>
          </a:xfrm>
          <a:prstGeom prst="rect">
            <a:avLst/>
          </a:prstGeom>
          <a:ln>
            <a:noFill/>
          </a:ln>
        </p:spPr>
      </p:pic>
      <p:pic>
        <p:nvPicPr>
          <p:cNvPr id="214" name="Google Shape;388;gb37918d1f7_0_23" descr=""/>
          <p:cNvPicPr/>
          <p:nvPr/>
        </p:nvPicPr>
        <p:blipFill>
          <a:blip r:embed="rId2"/>
          <a:stretch/>
        </p:blipFill>
        <p:spPr>
          <a:xfrm>
            <a:off x="152280" y="4022640"/>
            <a:ext cx="8838360" cy="366480"/>
          </a:xfrm>
          <a:prstGeom prst="rect">
            <a:avLst/>
          </a:prstGeom>
          <a:ln>
            <a:noFill/>
          </a:ln>
        </p:spPr>
      </p:pic>
      <p:pic>
        <p:nvPicPr>
          <p:cNvPr id="215" name="Google Shape;389;gb37918d1f7_0_23" descr=""/>
          <p:cNvPicPr/>
          <p:nvPr/>
        </p:nvPicPr>
        <p:blipFill>
          <a:blip r:embed="rId3"/>
          <a:stretch/>
        </p:blipFill>
        <p:spPr>
          <a:xfrm>
            <a:off x="4935600" y="4919760"/>
            <a:ext cx="2485440" cy="266040"/>
          </a:xfrm>
          <a:prstGeom prst="rect">
            <a:avLst/>
          </a:prstGeom>
          <a:ln>
            <a:noFill/>
          </a:ln>
        </p:spPr>
      </p:pic>
      <p:pic>
        <p:nvPicPr>
          <p:cNvPr id="216" name="Google Shape;390;gb37918d1f7_0_23" descr=""/>
          <p:cNvPicPr/>
          <p:nvPr/>
        </p:nvPicPr>
        <p:blipFill>
          <a:blip r:embed="rId4"/>
          <a:stretch/>
        </p:blipFill>
        <p:spPr>
          <a:xfrm>
            <a:off x="314280" y="6080040"/>
            <a:ext cx="8514720" cy="27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1"/>
          <p:cNvGrpSpPr/>
          <p:nvPr/>
        </p:nvGrpSpPr>
        <p:grpSpPr>
          <a:xfrm>
            <a:off x="1504440" y="3516120"/>
            <a:ext cx="6334920" cy="3103560"/>
            <a:chOff x="1504440" y="3516120"/>
            <a:chExt cx="6334920" cy="3103560"/>
          </a:xfrm>
        </p:grpSpPr>
        <p:pic>
          <p:nvPicPr>
            <p:cNvPr id="218" name="Google Shape;397;gb37918d1f7_0_30" descr=""/>
            <p:cNvPicPr/>
            <p:nvPr/>
          </p:nvPicPr>
          <p:blipFill>
            <a:blip r:embed="rId1"/>
            <a:stretch/>
          </p:blipFill>
          <p:spPr>
            <a:xfrm>
              <a:off x="1504440" y="3516120"/>
              <a:ext cx="6334920" cy="3103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9" name="Google Shape;398;gb37918d1f7_0_30" descr=""/>
            <p:cNvPicPr/>
            <p:nvPr/>
          </p:nvPicPr>
          <p:blipFill>
            <a:blip r:embed="rId2"/>
            <a:stretch/>
          </p:blipFill>
          <p:spPr>
            <a:xfrm>
              <a:off x="3033000" y="3756240"/>
              <a:ext cx="3991680" cy="503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0" name="CustomShape 2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Backpropagation algorithm -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67560">
              <a:lnSpc>
                <a:spcPct val="115000"/>
              </a:lnSpc>
              <a:spcBef>
                <a:spcPts val="1800"/>
              </a:spcBef>
              <a:buClr>
                <a:srgbClr val="0bd0d9"/>
              </a:buClr>
              <a:buFont typeface="Noto Sans Symbols"/>
              <a:buChar char="⚫"/>
            </a:pPr>
            <a:r>
              <a:rPr b="1" lang="tr-TR" sz="2200" spc="-1" strike="noStrike">
                <a:solidFill>
                  <a:srgbClr val="04617b"/>
                </a:solidFill>
                <a:latin typeface="Calibri"/>
                <a:ea typeface="Calibri"/>
              </a:rPr>
              <a:t>The Backwards Pass</a:t>
            </a:r>
            <a:endParaRPr b="0" lang="en-US" sz="22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0bd0d9"/>
              </a:buClr>
              <a:buFont typeface="Noto Sans Symbols"/>
              <a:buChar char="⚫"/>
            </a:pPr>
            <a:r>
              <a:rPr b="1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Output Layer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15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Consider w</a:t>
            </a:r>
            <a:r>
              <a:rPr b="0" lang="tr-TR" sz="20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5</a:t>
            </a: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.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15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We want to know how much a change in w</a:t>
            </a:r>
            <a:r>
              <a:rPr b="0" lang="tr-TR" sz="20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5</a:t>
            </a: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 affects the total error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3CFD34F-A5E5-4F39-966E-6DE361637FE2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23" name="Google Shape;402;gb37918d1f7_0_30" descr=""/>
          <p:cNvPicPr/>
          <p:nvPr/>
        </p:nvPicPr>
        <p:blipFill>
          <a:blip r:embed="rId3"/>
          <a:stretch/>
        </p:blipFill>
        <p:spPr>
          <a:xfrm>
            <a:off x="8358120" y="3229200"/>
            <a:ext cx="698040" cy="39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Benefits of ANNs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Parallelism</a:t>
            </a: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Learning </a:t>
            </a: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Generalization </a:t>
            </a: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Adaptability</a:t>
            </a: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Fault Tolerance and Flexibility </a:t>
            </a: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Working with Missing Data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AE0F03B-59CC-4EA9-8D16-01715E080F64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Backpropagation algorithm -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54960">
              <a:lnSpc>
                <a:spcPct val="115000"/>
              </a:lnSpc>
              <a:spcBef>
                <a:spcPts val="119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First, how much does the total error change with respect to the output?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spcBef>
                <a:spcPts val="1199"/>
              </a:spcBef>
              <a:buClr>
                <a:srgbClr val="0bd0d9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Next, how much does the output of o</a:t>
            </a:r>
            <a:r>
              <a:rPr b="0" lang="tr-TR" sz="20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1</a:t>
            </a: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change with respect to its total net input?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5DAD673-5464-40C0-A3AA-BCD9B6183598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27" name="Google Shape;411;gb37918d1f7_0_37" descr=""/>
          <p:cNvPicPr/>
          <p:nvPr/>
        </p:nvPicPr>
        <p:blipFill>
          <a:blip r:embed="rId1"/>
          <a:stretch/>
        </p:blipFill>
        <p:spPr>
          <a:xfrm>
            <a:off x="1071000" y="2509200"/>
            <a:ext cx="6809760" cy="370800"/>
          </a:xfrm>
          <a:prstGeom prst="rect">
            <a:avLst/>
          </a:prstGeom>
          <a:ln>
            <a:noFill/>
          </a:ln>
        </p:spPr>
      </p:pic>
      <p:pic>
        <p:nvPicPr>
          <p:cNvPr id="228" name="Google Shape;412;gb37918d1f7_0_37" descr=""/>
          <p:cNvPicPr/>
          <p:nvPr/>
        </p:nvPicPr>
        <p:blipFill>
          <a:blip r:embed="rId2"/>
          <a:stretch/>
        </p:blipFill>
        <p:spPr>
          <a:xfrm>
            <a:off x="1769760" y="3029760"/>
            <a:ext cx="5411880" cy="398520"/>
          </a:xfrm>
          <a:prstGeom prst="rect">
            <a:avLst/>
          </a:prstGeom>
          <a:ln>
            <a:noFill/>
          </a:ln>
        </p:spPr>
      </p:pic>
      <p:pic>
        <p:nvPicPr>
          <p:cNvPr id="229" name="Google Shape;413;gb37918d1f7_0_37" descr=""/>
          <p:cNvPicPr/>
          <p:nvPr/>
        </p:nvPicPr>
        <p:blipFill>
          <a:blip r:embed="rId3"/>
          <a:stretch/>
        </p:blipFill>
        <p:spPr>
          <a:xfrm>
            <a:off x="458640" y="3564360"/>
            <a:ext cx="8384400" cy="398520"/>
          </a:xfrm>
          <a:prstGeom prst="rect">
            <a:avLst/>
          </a:prstGeom>
          <a:ln>
            <a:noFill/>
          </a:ln>
        </p:spPr>
      </p:pic>
      <p:pic>
        <p:nvPicPr>
          <p:cNvPr id="230" name="Google Shape;414;gb37918d1f7_0_37" descr=""/>
          <p:cNvPicPr/>
          <p:nvPr/>
        </p:nvPicPr>
        <p:blipFill>
          <a:blip r:embed="rId4"/>
          <a:stretch/>
        </p:blipFill>
        <p:spPr>
          <a:xfrm>
            <a:off x="2876760" y="4729680"/>
            <a:ext cx="2161440" cy="389880"/>
          </a:xfrm>
          <a:prstGeom prst="rect">
            <a:avLst/>
          </a:prstGeom>
          <a:ln>
            <a:noFill/>
          </a:ln>
        </p:spPr>
      </p:pic>
      <p:pic>
        <p:nvPicPr>
          <p:cNvPr id="231" name="Google Shape;415;gb37918d1f7_0_37" descr=""/>
          <p:cNvPicPr/>
          <p:nvPr/>
        </p:nvPicPr>
        <p:blipFill>
          <a:blip r:embed="rId5"/>
          <a:stretch/>
        </p:blipFill>
        <p:spPr>
          <a:xfrm>
            <a:off x="263160" y="5538600"/>
            <a:ext cx="8774640" cy="39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Backpropagation algorithm -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Finally, how much does the total net input of o</a:t>
            </a:r>
            <a:r>
              <a:rPr b="0" lang="tr-TR" sz="26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1</a:t>
            </a: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change with respect to w</a:t>
            </a:r>
            <a:r>
              <a:rPr b="0" lang="tr-TR" sz="26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5</a:t>
            </a: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Putting it all together: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0F8ADB3-562A-4C21-8207-9C7A9B95870F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35" name="Google Shape;424;gb37918d1f7_0_116" descr=""/>
          <p:cNvPicPr/>
          <p:nvPr/>
        </p:nvPicPr>
        <p:blipFill>
          <a:blip r:embed="rId1"/>
          <a:stretch/>
        </p:blipFill>
        <p:spPr>
          <a:xfrm>
            <a:off x="1593720" y="3034800"/>
            <a:ext cx="5218920" cy="285120"/>
          </a:xfrm>
          <a:prstGeom prst="rect">
            <a:avLst/>
          </a:prstGeom>
          <a:ln>
            <a:noFill/>
          </a:ln>
        </p:spPr>
      </p:pic>
      <p:pic>
        <p:nvPicPr>
          <p:cNvPr id="236" name="Google Shape;425;gb37918d1f7_0_116" descr=""/>
          <p:cNvPicPr/>
          <p:nvPr/>
        </p:nvPicPr>
        <p:blipFill>
          <a:blip r:embed="rId2"/>
          <a:stretch/>
        </p:blipFill>
        <p:spPr>
          <a:xfrm>
            <a:off x="892800" y="3557520"/>
            <a:ext cx="6620760" cy="398520"/>
          </a:xfrm>
          <a:prstGeom prst="rect">
            <a:avLst/>
          </a:prstGeom>
          <a:ln>
            <a:noFill/>
          </a:ln>
        </p:spPr>
      </p:pic>
      <p:pic>
        <p:nvPicPr>
          <p:cNvPr id="237" name="Google Shape;426;gb37918d1f7_0_116" descr=""/>
          <p:cNvPicPr/>
          <p:nvPr/>
        </p:nvPicPr>
        <p:blipFill>
          <a:blip r:embed="rId3"/>
          <a:stretch/>
        </p:blipFill>
        <p:spPr>
          <a:xfrm>
            <a:off x="1831320" y="4872240"/>
            <a:ext cx="3708360" cy="398520"/>
          </a:xfrm>
          <a:prstGeom prst="rect">
            <a:avLst/>
          </a:prstGeom>
          <a:ln>
            <a:noFill/>
          </a:ln>
        </p:spPr>
      </p:pic>
      <p:pic>
        <p:nvPicPr>
          <p:cNvPr id="238" name="Google Shape;427;gb37918d1f7_0_116" descr=""/>
          <p:cNvPicPr/>
          <p:nvPr/>
        </p:nvPicPr>
        <p:blipFill>
          <a:blip r:embed="rId4"/>
          <a:stretch/>
        </p:blipFill>
        <p:spPr>
          <a:xfrm>
            <a:off x="501840" y="5505840"/>
            <a:ext cx="8139240" cy="39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Backpropagation algorithm -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783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500" spc="-1" strike="noStrike">
                <a:solidFill>
                  <a:srgbClr val="04617b"/>
                </a:solidFill>
                <a:latin typeface="Calibri"/>
                <a:ea typeface="Calibri"/>
              </a:rPr>
              <a:t>To decrease the error, subtract this value from the current weight (optionally multiplied by some learning rate, eta, which we’ll set to 0.5):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500" spc="-1" strike="noStrike">
              <a:latin typeface="Arial"/>
            </a:endParaRPr>
          </a:p>
          <a:p>
            <a:pPr marL="457200" indent="-3783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tr-TR" sz="2500" spc="-1" strike="noStrike">
                <a:solidFill>
                  <a:srgbClr val="04617b"/>
                </a:solidFill>
                <a:latin typeface="Calibri"/>
                <a:ea typeface="Calibri"/>
              </a:rPr>
              <a:t>Repeat this process to get the new weights w</a:t>
            </a:r>
            <a:r>
              <a:rPr b="0" lang="tr-TR" sz="25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6</a:t>
            </a:r>
            <a:r>
              <a:rPr b="0" lang="tr-TR" sz="2500" spc="-1" strike="noStrike">
                <a:solidFill>
                  <a:srgbClr val="04617b"/>
                </a:solidFill>
                <a:latin typeface="Calibri"/>
                <a:ea typeface="Calibri"/>
              </a:rPr>
              <a:t>,w</a:t>
            </a:r>
            <a:r>
              <a:rPr b="0" lang="tr-TR" sz="25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7</a:t>
            </a:r>
            <a:r>
              <a:rPr b="0" lang="tr-TR" sz="2500" spc="-1" strike="noStrike">
                <a:solidFill>
                  <a:srgbClr val="04617b"/>
                </a:solidFill>
                <a:latin typeface="Calibri"/>
                <a:ea typeface="Calibri"/>
              </a:rPr>
              <a:t> and w</a:t>
            </a:r>
            <a:r>
              <a:rPr b="0" lang="tr-TR" sz="25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8: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5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1650189-6FF4-4DF6-8A1B-4DD6681542FF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42" name="Google Shape;436;gb37918d1f7_0_123" descr=""/>
          <p:cNvPicPr/>
          <p:nvPr/>
        </p:nvPicPr>
        <p:blipFill>
          <a:blip r:embed="rId1"/>
          <a:stretch/>
        </p:blipFill>
        <p:spPr>
          <a:xfrm>
            <a:off x="656280" y="3429000"/>
            <a:ext cx="7830720" cy="398520"/>
          </a:xfrm>
          <a:prstGeom prst="rect">
            <a:avLst/>
          </a:prstGeom>
          <a:ln>
            <a:noFill/>
          </a:ln>
        </p:spPr>
      </p:pic>
      <p:pic>
        <p:nvPicPr>
          <p:cNvPr id="243" name="Google Shape;437;gb37918d1f7_0_123" descr=""/>
          <p:cNvPicPr/>
          <p:nvPr/>
        </p:nvPicPr>
        <p:blipFill>
          <a:blip r:embed="rId2"/>
          <a:stretch/>
        </p:blipFill>
        <p:spPr>
          <a:xfrm>
            <a:off x="2575800" y="4910040"/>
            <a:ext cx="2447280" cy="342360"/>
          </a:xfrm>
          <a:prstGeom prst="rect">
            <a:avLst/>
          </a:prstGeom>
          <a:ln>
            <a:noFill/>
          </a:ln>
        </p:spPr>
      </p:pic>
      <p:pic>
        <p:nvPicPr>
          <p:cNvPr id="244" name="Google Shape;438;gb37918d1f7_0_123" descr=""/>
          <p:cNvPicPr/>
          <p:nvPr/>
        </p:nvPicPr>
        <p:blipFill>
          <a:blip r:embed="rId3"/>
          <a:stretch/>
        </p:blipFill>
        <p:spPr>
          <a:xfrm>
            <a:off x="2575800" y="5369040"/>
            <a:ext cx="2447280" cy="342360"/>
          </a:xfrm>
          <a:prstGeom prst="rect">
            <a:avLst/>
          </a:prstGeom>
          <a:ln>
            <a:noFill/>
          </a:ln>
        </p:spPr>
      </p:pic>
      <p:pic>
        <p:nvPicPr>
          <p:cNvPr id="245" name="Google Shape;439;gb37918d1f7_0_123" descr=""/>
          <p:cNvPicPr/>
          <p:nvPr/>
        </p:nvPicPr>
        <p:blipFill>
          <a:blip r:embed="rId4"/>
          <a:stretch/>
        </p:blipFill>
        <p:spPr>
          <a:xfrm>
            <a:off x="2580480" y="5828400"/>
            <a:ext cx="2437560" cy="34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445;gb37918d1f7_0_165" descr=""/>
          <p:cNvPicPr/>
          <p:nvPr/>
        </p:nvPicPr>
        <p:blipFill>
          <a:blip r:embed="rId1"/>
          <a:stretch/>
        </p:blipFill>
        <p:spPr>
          <a:xfrm>
            <a:off x="3483360" y="1720800"/>
            <a:ext cx="5513400" cy="4514760"/>
          </a:xfrm>
          <a:prstGeom prst="rect">
            <a:avLst/>
          </a:prstGeom>
          <a:ln>
            <a:noFill/>
          </a:ln>
        </p:spPr>
      </p:pic>
      <p:sp>
        <p:nvSpPr>
          <p:cNvPr id="24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Backpropagation algorithm -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7200" y="1935360"/>
            <a:ext cx="312012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54960">
              <a:lnSpc>
                <a:spcPct val="115000"/>
              </a:lnSpc>
              <a:spcBef>
                <a:spcPts val="1400"/>
              </a:spcBef>
              <a:buClr>
                <a:srgbClr val="0bd0d9"/>
              </a:buClr>
              <a:buFont typeface="Noto Sans Symbols"/>
              <a:buChar char="⚫"/>
            </a:pPr>
            <a:r>
              <a:rPr b="1" lang="tr-TR" sz="2200" spc="-1" strike="noStrike">
                <a:solidFill>
                  <a:srgbClr val="04617b"/>
                </a:solidFill>
                <a:latin typeface="Calibri"/>
                <a:ea typeface="Calibri"/>
              </a:rPr>
              <a:t>Hidden</a:t>
            </a:r>
            <a:r>
              <a:rPr b="1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 Layer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15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Continue the backwards pass by calculating new values for w</a:t>
            </a:r>
            <a:r>
              <a:rPr b="0" lang="tr-TR" sz="20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1</a:t>
            </a: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, w</a:t>
            </a:r>
            <a:r>
              <a:rPr b="0" lang="tr-TR" sz="20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2</a:t>
            </a: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, w</a:t>
            </a:r>
            <a:r>
              <a:rPr b="0" lang="tr-TR" sz="20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3</a:t>
            </a: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 and w</a:t>
            </a:r>
            <a:r>
              <a:rPr b="0" lang="tr-TR" sz="20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4</a:t>
            </a: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C312E3F-6026-47B2-8486-2B36F10CD5FD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62640" y="4038840"/>
            <a:ext cx="4640040" cy="106056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Backpropagation algorithm -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E02BB4C-3CA4-481A-AA53-7462F394258F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53" name="Google Shape;457;gb37918d1f7_0_130" descr=""/>
          <p:cNvPicPr/>
          <p:nvPr/>
        </p:nvPicPr>
        <p:blipFill>
          <a:blip r:embed="rId1"/>
          <a:stretch/>
        </p:blipFill>
        <p:spPr>
          <a:xfrm>
            <a:off x="2755800" y="1847160"/>
            <a:ext cx="3294000" cy="480240"/>
          </a:xfrm>
          <a:prstGeom prst="rect">
            <a:avLst/>
          </a:prstGeom>
          <a:ln>
            <a:noFill/>
          </a:ln>
        </p:spPr>
      </p:pic>
      <p:pic>
        <p:nvPicPr>
          <p:cNvPr id="254" name="Google Shape;458;gb37918d1f7_0_130" descr=""/>
          <p:cNvPicPr/>
          <p:nvPr/>
        </p:nvPicPr>
        <p:blipFill>
          <a:blip r:embed="rId2"/>
          <a:stretch/>
        </p:blipFill>
        <p:spPr>
          <a:xfrm>
            <a:off x="457200" y="2591640"/>
            <a:ext cx="3126600" cy="480240"/>
          </a:xfrm>
          <a:prstGeom prst="rect">
            <a:avLst/>
          </a:prstGeom>
          <a:ln>
            <a:noFill/>
          </a:ln>
        </p:spPr>
      </p:pic>
      <p:pic>
        <p:nvPicPr>
          <p:cNvPr id="255" name="Google Shape;459;gb37918d1f7_0_130" descr=""/>
          <p:cNvPicPr/>
          <p:nvPr/>
        </p:nvPicPr>
        <p:blipFill>
          <a:blip r:embed="rId3"/>
          <a:stretch/>
        </p:blipFill>
        <p:spPr>
          <a:xfrm>
            <a:off x="76320" y="3335760"/>
            <a:ext cx="8109360" cy="398520"/>
          </a:xfrm>
          <a:prstGeom prst="rect">
            <a:avLst/>
          </a:prstGeom>
          <a:ln>
            <a:noFill/>
          </a:ln>
        </p:spPr>
      </p:pic>
      <p:pic>
        <p:nvPicPr>
          <p:cNvPr id="256" name="Google Shape;460;gb37918d1f7_0_130" descr=""/>
          <p:cNvPicPr/>
          <p:nvPr/>
        </p:nvPicPr>
        <p:blipFill>
          <a:blip r:embed="rId4"/>
          <a:stretch/>
        </p:blipFill>
        <p:spPr>
          <a:xfrm>
            <a:off x="152280" y="4172760"/>
            <a:ext cx="4531320" cy="247320"/>
          </a:xfrm>
          <a:prstGeom prst="rect">
            <a:avLst/>
          </a:prstGeom>
          <a:ln>
            <a:noFill/>
          </a:ln>
        </p:spPr>
      </p:pic>
      <p:pic>
        <p:nvPicPr>
          <p:cNvPr id="257" name="Google Shape;461;gb37918d1f7_0_130" descr=""/>
          <p:cNvPicPr/>
          <p:nvPr/>
        </p:nvPicPr>
        <p:blipFill>
          <a:blip r:embed="rId5"/>
          <a:stretch/>
        </p:blipFill>
        <p:spPr>
          <a:xfrm>
            <a:off x="152280" y="4571280"/>
            <a:ext cx="2203920" cy="398520"/>
          </a:xfrm>
          <a:prstGeom prst="rect">
            <a:avLst/>
          </a:prstGeom>
          <a:ln>
            <a:noFill/>
          </a:ln>
        </p:spPr>
      </p:pic>
      <p:pic>
        <p:nvPicPr>
          <p:cNvPr id="258" name="Google Shape;462;gb37918d1f7_0_130" descr=""/>
          <p:cNvPicPr/>
          <p:nvPr/>
        </p:nvPicPr>
        <p:blipFill>
          <a:blip r:embed="rId6"/>
          <a:stretch/>
        </p:blipFill>
        <p:spPr>
          <a:xfrm>
            <a:off x="62640" y="5403600"/>
            <a:ext cx="7117200" cy="398520"/>
          </a:xfrm>
          <a:prstGeom prst="rect">
            <a:avLst/>
          </a:prstGeom>
          <a:ln>
            <a:noFill/>
          </a:ln>
        </p:spPr>
      </p:pic>
      <p:sp>
        <p:nvSpPr>
          <p:cNvPr id="259" name="CustomShape 4"/>
          <p:cNvSpPr/>
          <p:nvPr/>
        </p:nvSpPr>
        <p:spPr>
          <a:xfrm flipH="1">
            <a:off x="1218600" y="2280600"/>
            <a:ext cx="2802960" cy="30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5"/>
          <p:cNvSpPr/>
          <p:nvPr/>
        </p:nvSpPr>
        <p:spPr>
          <a:xfrm>
            <a:off x="46800" y="3246840"/>
            <a:ext cx="8228880" cy="569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6"/>
          <p:cNvSpPr/>
          <p:nvPr/>
        </p:nvSpPr>
        <p:spPr>
          <a:xfrm>
            <a:off x="46800" y="5337360"/>
            <a:ext cx="7221600" cy="48060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2" name="Google Shape;466;gb37918d1f7_0_130" descr=""/>
          <p:cNvPicPr/>
          <p:nvPr/>
        </p:nvPicPr>
        <p:blipFill>
          <a:blip r:embed="rId7"/>
          <a:stretch/>
        </p:blipFill>
        <p:spPr>
          <a:xfrm>
            <a:off x="5711760" y="2632320"/>
            <a:ext cx="2716200" cy="398520"/>
          </a:xfrm>
          <a:prstGeom prst="rect">
            <a:avLst/>
          </a:prstGeom>
          <a:ln>
            <a:noFill/>
          </a:ln>
        </p:spPr>
      </p:pic>
      <p:sp>
        <p:nvSpPr>
          <p:cNvPr id="263" name="CustomShape 7"/>
          <p:cNvSpPr/>
          <p:nvPr/>
        </p:nvSpPr>
        <p:spPr>
          <a:xfrm>
            <a:off x="5574960" y="2375640"/>
            <a:ext cx="838800" cy="26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64" name="Google Shape;468;gb37918d1f7_0_130" descr=""/>
          <p:cNvPicPr/>
          <p:nvPr/>
        </p:nvPicPr>
        <p:blipFill>
          <a:blip r:embed="rId8"/>
          <a:stretch/>
        </p:blipFill>
        <p:spPr>
          <a:xfrm>
            <a:off x="217800" y="6056280"/>
            <a:ext cx="8540640" cy="398520"/>
          </a:xfrm>
          <a:prstGeom prst="rect">
            <a:avLst/>
          </a:prstGeom>
          <a:ln>
            <a:noFill/>
          </a:ln>
        </p:spPr>
      </p:pic>
      <p:sp>
        <p:nvSpPr>
          <p:cNvPr id="265" name="CustomShape 8"/>
          <p:cNvSpPr/>
          <p:nvPr/>
        </p:nvSpPr>
        <p:spPr>
          <a:xfrm>
            <a:off x="7228440" y="5990040"/>
            <a:ext cx="1598760" cy="522000"/>
          </a:xfrm>
          <a:prstGeom prst="rect">
            <a:avLst/>
          </a:prstGeom>
          <a:noFill/>
          <a:ln w="381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6" name="Google Shape;470;gb37918d1f7_0_130" descr=""/>
          <p:cNvPicPr/>
          <p:nvPr/>
        </p:nvPicPr>
        <p:blipFill>
          <a:blip r:embed="rId9"/>
          <a:stretch/>
        </p:blipFill>
        <p:spPr>
          <a:xfrm>
            <a:off x="2679840" y="1217520"/>
            <a:ext cx="4402440" cy="480240"/>
          </a:xfrm>
          <a:prstGeom prst="rect">
            <a:avLst/>
          </a:prstGeom>
          <a:ln>
            <a:noFill/>
          </a:ln>
        </p:spPr>
      </p:pic>
      <p:sp>
        <p:nvSpPr>
          <p:cNvPr id="267" name="CustomShape 9"/>
          <p:cNvSpPr/>
          <p:nvPr/>
        </p:nvSpPr>
        <p:spPr>
          <a:xfrm>
            <a:off x="3927960" y="1156320"/>
            <a:ext cx="933840" cy="569520"/>
          </a:xfrm>
          <a:prstGeom prst="rect">
            <a:avLst/>
          </a:prstGeom>
          <a:noFill/>
          <a:ln w="2844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8" name="Google Shape;472;gb37918d1f7_0_130" descr=""/>
          <p:cNvPicPr/>
          <p:nvPr/>
        </p:nvPicPr>
        <p:blipFill>
          <a:blip r:embed="rId10"/>
          <a:stretch/>
        </p:blipFill>
        <p:spPr>
          <a:xfrm>
            <a:off x="5007960" y="4115520"/>
            <a:ext cx="4133160" cy="92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Backpropagation algorithm -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675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tr-TR" sz="2200" spc="-1" strike="noStrike">
                <a:solidFill>
                  <a:srgbClr val="04617b"/>
                </a:solidFill>
                <a:latin typeface="Calibri"/>
                <a:ea typeface="Calibri"/>
              </a:rPr>
              <a:t>Calculate the partial derivative of the total net input to h</a:t>
            </a:r>
            <a:r>
              <a:rPr b="0" lang="tr-TR" sz="22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1</a:t>
            </a:r>
            <a:r>
              <a:rPr b="0" lang="tr-TR" sz="2200" spc="-1" strike="noStrike">
                <a:solidFill>
                  <a:srgbClr val="04617b"/>
                </a:solidFill>
                <a:latin typeface="Calibri"/>
                <a:ea typeface="Calibri"/>
              </a:rPr>
              <a:t> with respect to w</a:t>
            </a:r>
            <a:r>
              <a:rPr b="0" lang="tr-TR" sz="22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1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57200" indent="-3675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tr-TR" sz="2200" spc="-1" strike="noStrike">
                <a:solidFill>
                  <a:srgbClr val="04617b"/>
                </a:solidFill>
                <a:latin typeface="Calibri"/>
                <a:ea typeface="Calibri"/>
              </a:rPr>
              <a:t>Putting it all together: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DF2C84E-FDD6-4C1A-8878-592FD6198627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72" name="Google Shape;481;gb37918d1f7_0_189" descr=""/>
          <p:cNvPicPr/>
          <p:nvPr/>
        </p:nvPicPr>
        <p:blipFill>
          <a:blip r:embed="rId1"/>
          <a:stretch/>
        </p:blipFill>
        <p:spPr>
          <a:xfrm>
            <a:off x="2870280" y="1325880"/>
            <a:ext cx="5089320" cy="555480"/>
          </a:xfrm>
          <a:prstGeom prst="rect">
            <a:avLst/>
          </a:prstGeom>
          <a:ln>
            <a:noFill/>
          </a:ln>
        </p:spPr>
      </p:pic>
      <p:sp>
        <p:nvSpPr>
          <p:cNvPr id="273" name="CustomShape 4"/>
          <p:cNvSpPr/>
          <p:nvPr/>
        </p:nvSpPr>
        <p:spPr>
          <a:xfrm>
            <a:off x="5695560" y="1148400"/>
            <a:ext cx="1028880" cy="8704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74" name="Google Shape;483;gb37918d1f7_0_189" descr=""/>
          <p:cNvPicPr/>
          <p:nvPr/>
        </p:nvPicPr>
        <p:blipFill>
          <a:blip r:embed="rId2"/>
          <a:stretch/>
        </p:blipFill>
        <p:spPr>
          <a:xfrm>
            <a:off x="3147840" y="2163960"/>
            <a:ext cx="2205000" cy="398520"/>
          </a:xfrm>
          <a:prstGeom prst="rect">
            <a:avLst/>
          </a:prstGeom>
          <a:ln>
            <a:noFill/>
          </a:ln>
        </p:spPr>
      </p:pic>
      <p:pic>
        <p:nvPicPr>
          <p:cNvPr id="275" name="Google Shape;484;gb37918d1f7_0_189" descr=""/>
          <p:cNvPicPr/>
          <p:nvPr/>
        </p:nvPicPr>
        <p:blipFill>
          <a:blip r:embed="rId3"/>
          <a:stretch/>
        </p:blipFill>
        <p:spPr>
          <a:xfrm>
            <a:off x="253440" y="2692440"/>
            <a:ext cx="8636040" cy="398520"/>
          </a:xfrm>
          <a:prstGeom prst="rect">
            <a:avLst/>
          </a:prstGeom>
          <a:ln>
            <a:noFill/>
          </a:ln>
        </p:spPr>
      </p:pic>
      <p:pic>
        <p:nvPicPr>
          <p:cNvPr id="276" name="Google Shape;485;gb37918d1f7_0_189" descr=""/>
          <p:cNvPicPr/>
          <p:nvPr/>
        </p:nvPicPr>
        <p:blipFill>
          <a:blip r:embed="rId4"/>
          <a:stretch/>
        </p:blipFill>
        <p:spPr>
          <a:xfrm>
            <a:off x="2414520" y="4076640"/>
            <a:ext cx="4314240" cy="285120"/>
          </a:xfrm>
          <a:prstGeom prst="rect">
            <a:avLst/>
          </a:prstGeom>
          <a:ln>
            <a:noFill/>
          </a:ln>
        </p:spPr>
      </p:pic>
      <p:pic>
        <p:nvPicPr>
          <p:cNvPr id="277" name="Google Shape;486;gb37918d1f7_0_189" descr=""/>
          <p:cNvPicPr/>
          <p:nvPr/>
        </p:nvPicPr>
        <p:blipFill>
          <a:blip r:embed="rId5"/>
          <a:stretch/>
        </p:blipFill>
        <p:spPr>
          <a:xfrm>
            <a:off x="3177000" y="4515840"/>
            <a:ext cx="2146680" cy="398520"/>
          </a:xfrm>
          <a:prstGeom prst="rect">
            <a:avLst/>
          </a:prstGeom>
          <a:ln>
            <a:noFill/>
          </a:ln>
        </p:spPr>
      </p:pic>
      <p:pic>
        <p:nvPicPr>
          <p:cNvPr id="278" name="Google Shape;487;gb37918d1f7_0_189" descr=""/>
          <p:cNvPicPr/>
          <p:nvPr/>
        </p:nvPicPr>
        <p:blipFill>
          <a:blip r:embed="rId6"/>
          <a:stretch/>
        </p:blipFill>
        <p:spPr>
          <a:xfrm>
            <a:off x="2423520" y="5348520"/>
            <a:ext cx="3653640" cy="398520"/>
          </a:xfrm>
          <a:prstGeom prst="rect">
            <a:avLst/>
          </a:prstGeom>
          <a:ln>
            <a:noFill/>
          </a:ln>
        </p:spPr>
      </p:pic>
      <p:pic>
        <p:nvPicPr>
          <p:cNvPr id="279" name="Google Shape;488;gb37918d1f7_0_189" descr=""/>
          <p:cNvPicPr/>
          <p:nvPr/>
        </p:nvPicPr>
        <p:blipFill>
          <a:blip r:embed="rId7"/>
          <a:stretch/>
        </p:blipFill>
        <p:spPr>
          <a:xfrm>
            <a:off x="928440" y="5956920"/>
            <a:ext cx="7097760" cy="398520"/>
          </a:xfrm>
          <a:prstGeom prst="rect">
            <a:avLst/>
          </a:prstGeom>
          <a:ln>
            <a:noFill/>
          </a:ln>
        </p:spPr>
      </p:pic>
      <p:sp>
        <p:nvSpPr>
          <p:cNvPr id="280" name="CustomShape 5"/>
          <p:cNvSpPr/>
          <p:nvPr/>
        </p:nvSpPr>
        <p:spPr>
          <a:xfrm>
            <a:off x="7341480" y="2614320"/>
            <a:ext cx="1666800" cy="5554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6"/>
          <p:cNvSpPr/>
          <p:nvPr/>
        </p:nvSpPr>
        <p:spPr>
          <a:xfrm>
            <a:off x="7032240" y="1172160"/>
            <a:ext cx="1028880" cy="870480"/>
          </a:xfrm>
          <a:prstGeom prst="rect">
            <a:avLst/>
          </a:prstGeom>
          <a:noFill/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7"/>
          <p:cNvSpPr/>
          <p:nvPr/>
        </p:nvSpPr>
        <p:spPr>
          <a:xfrm>
            <a:off x="4767480" y="4450680"/>
            <a:ext cx="585360" cy="464040"/>
          </a:xfrm>
          <a:prstGeom prst="rect">
            <a:avLst/>
          </a:prstGeom>
          <a:noFill/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Backpropagation algorithm -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Now update w</a:t>
            </a:r>
            <a:r>
              <a:rPr b="0" lang="tr-TR" sz="26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1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Repeating this for w</a:t>
            </a:r>
            <a:r>
              <a:rPr b="0" lang="tr-TR" sz="26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2</a:t>
            </a: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, w</a:t>
            </a:r>
            <a:r>
              <a:rPr b="0" lang="tr-TR" sz="26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3</a:t>
            </a: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 and w</a:t>
            </a:r>
            <a:r>
              <a:rPr b="0" lang="tr-TR" sz="26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4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74304D6-1388-4E15-B1FA-6ED62B7E49E2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86" name="Google Shape;500;gb37918d1f7_0_196" descr=""/>
          <p:cNvPicPr/>
          <p:nvPr/>
        </p:nvPicPr>
        <p:blipFill>
          <a:blip r:embed="rId1"/>
          <a:stretch/>
        </p:blipFill>
        <p:spPr>
          <a:xfrm>
            <a:off x="457200" y="2607480"/>
            <a:ext cx="7949520" cy="398520"/>
          </a:xfrm>
          <a:prstGeom prst="rect">
            <a:avLst/>
          </a:prstGeom>
          <a:ln>
            <a:noFill/>
          </a:ln>
        </p:spPr>
      </p:pic>
      <p:pic>
        <p:nvPicPr>
          <p:cNvPr id="287" name="Google Shape;501;gb37918d1f7_0_196" descr=""/>
          <p:cNvPicPr/>
          <p:nvPr/>
        </p:nvPicPr>
        <p:blipFill>
          <a:blip r:embed="rId2"/>
          <a:stretch/>
        </p:blipFill>
        <p:spPr>
          <a:xfrm>
            <a:off x="3161520" y="3573360"/>
            <a:ext cx="2294640" cy="342360"/>
          </a:xfrm>
          <a:prstGeom prst="rect">
            <a:avLst/>
          </a:prstGeom>
          <a:ln>
            <a:noFill/>
          </a:ln>
        </p:spPr>
      </p:pic>
      <p:pic>
        <p:nvPicPr>
          <p:cNvPr id="288" name="Google Shape;502;gb37918d1f7_0_196" descr=""/>
          <p:cNvPicPr/>
          <p:nvPr/>
        </p:nvPicPr>
        <p:blipFill>
          <a:blip r:embed="rId3"/>
          <a:stretch/>
        </p:blipFill>
        <p:spPr>
          <a:xfrm>
            <a:off x="3156840" y="4096080"/>
            <a:ext cx="2304360" cy="342360"/>
          </a:xfrm>
          <a:prstGeom prst="rect">
            <a:avLst/>
          </a:prstGeom>
          <a:ln>
            <a:noFill/>
          </a:ln>
        </p:spPr>
      </p:pic>
      <p:pic>
        <p:nvPicPr>
          <p:cNvPr id="289" name="Google Shape;503;gb37918d1f7_0_196" descr=""/>
          <p:cNvPicPr/>
          <p:nvPr/>
        </p:nvPicPr>
        <p:blipFill>
          <a:blip r:embed="rId4"/>
          <a:stretch/>
        </p:blipFill>
        <p:spPr>
          <a:xfrm>
            <a:off x="3161520" y="4618800"/>
            <a:ext cx="2294640" cy="34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Backpropagation algorithm -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Finally, all of the weights were updated.</a:t>
            </a: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The first error on the network: 0.298371109. </a:t>
            </a: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After this first round of backpropagation, the total error: 0.291027924. </a:t>
            </a: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After repeating this process 10,000 times, the total error: 0.0000351085. </a:t>
            </a: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At this point, the two outputs neurons generate 0.015912196 (vs 0.01 target) and 0.984065734 (vs 0.99 target).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025F593-035A-4052-A98B-CB740B25C391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57200" y="2754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MATLAB Neural Pattern Recognition Example - nprtool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BC9E834-5923-4574-83FD-57A4D80A8E6D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95" name="Google Shape;519;gb37918d1f7_0_261" descr=""/>
          <p:cNvPicPr/>
          <p:nvPr/>
        </p:nvPicPr>
        <p:blipFill>
          <a:blip r:embed="rId1"/>
          <a:stretch/>
        </p:blipFill>
        <p:spPr>
          <a:xfrm>
            <a:off x="1526040" y="1492920"/>
            <a:ext cx="6767280" cy="522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57200" y="387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MATLAB Neural Pattern Recognition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6AA5997-ED11-4FA1-B455-2891357704C1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98" name="Google Shape;527;gb37918d1f7_0_268" descr=""/>
          <p:cNvPicPr/>
          <p:nvPr/>
        </p:nvPicPr>
        <p:blipFill>
          <a:blip r:embed="rId1"/>
          <a:stretch/>
        </p:blipFill>
        <p:spPr>
          <a:xfrm>
            <a:off x="1413000" y="1606320"/>
            <a:ext cx="6584040" cy="502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665280"/>
            <a:ext cx="822888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Artificial Neural Networks Areas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67560">
              <a:lnSpc>
                <a:spcPct val="115000"/>
              </a:lnSpc>
              <a:spcBef>
                <a:spcPts val="119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200" spc="-1" strike="noStrike">
                <a:solidFill>
                  <a:srgbClr val="04617b"/>
                </a:solidFill>
                <a:latin typeface="Calibri"/>
                <a:ea typeface="Calibri"/>
              </a:rPr>
              <a:t>Computational Finance: Credit scoring, Algorithmic trading</a:t>
            </a:r>
            <a:endParaRPr b="0" lang="en-US" sz="2200" spc="-1" strike="noStrike">
              <a:latin typeface="Arial"/>
            </a:endParaRPr>
          </a:p>
          <a:p>
            <a:pPr marL="457200" indent="-367560">
              <a:lnSpc>
                <a:spcPct val="115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200" spc="-1" strike="noStrike">
                <a:solidFill>
                  <a:srgbClr val="04617b"/>
                </a:solidFill>
                <a:latin typeface="Calibri"/>
                <a:ea typeface="Calibri"/>
              </a:rPr>
              <a:t>Image Processing and Computer Vision: Face recognition, motion detection, object detection</a:t>
            </a:r>
            <a:endParaRPr b="0" lang="en-US" sz="2200" spc="-1" strike="noStrike">
              <a:latin typeface="Arial"/>
            </a:endParaRPr>
          </a:p>
          <a:p>
            <a:pPr marL="457200" indent="-367560">
              <a:lnSpc>
                <a:spcPct val="115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200" spc="-1" strike="noStrike">
                <a:solidFill>
                  <a:srgbClr val="04617b"/>
                </a:solidFill>
                <a:latin typeface="Calibri"/>
                <a:ea typeface="Calibri"/>
              </a:rPr>
              <a:t>Computational Biology: tumor detection, drug discovery, DNA sequencing</a:t>
            </a:r>
            <a:endParaRPr b="0" lang="en-US" sz="2200" spc="-1" strike="noStrike">
              <a:latin typeface="Arial"/>
            </a:endParaRPr>
          </a:p>
          <a:p>
            <a:pPr marL="457200" indent="-367560">
              <a:lnSpc>
                <a:spcPct val="115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200" spc="-1" strike="noStrike">
                <a:solidFill>
                  <a:srgbClr val="04617b"/>
                </a:solidFill>
                <a:latin typeface="Calibri"/>
                <a:ea typeface="Calibri"/>
              </a:rPr>
              <a:t>Energy Production: Price and load forecasting</a:t>
            </a:r>
            <a:endParaRPr b="0" lang="en-US" sz="2200" spc="-1" strike="noStrike">
              <a:latin typeface="Arial"/>
            </a:endParaRPr>
          </a:p>
          <a:p>
            <a:pPr marL="457200" indent="-367560">
              <a:lnSpc>
                <a:spcPct val="115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200" spc="-1" strike="noStrike">
                <a:solidFill>
                  <a:srgbClr val="04617b"/>
                </a:solidFill>
                <a:latin typeface="Calibri"/>
                <a:ea typeface="Calibri"/>
              </a:rPr>
              <a:t>Automotive, aerospace and manufacturing: Predictive maintenance</a:t>
            </a:r>
            <a:endParaRPr b="0" lang="en-US" sz="2200" spc="-1" strike="noStrike">
              <a:latin typeface="Arial"/>
            </a:endParaRPr>
          </a:p>
          <a:p>
            <a:pPr marL="457200" indent="-367560">
              <a:lnSpc>
                <a:spcPct val="115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200" spc="-1" strike="noStrike">
                <a:solidFill>
                  <a:srgbClr val="04617b"/>
                </a:solidFill>
                <a:latin typeface="Calibri"/>
                <a:ea typeface="Calibri"/>
              </a:rPr>
              <a:t>Natural Language Processing: Voice assistant, emotion analysis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6E98F9E-EADE-4816-AFFD-A1E8F0559819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57200" y="387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MATLAB Neural Pattern Recognition Example 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37F3F6E-FB84-4DFF-8459-2148251C599A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01" name="Google Shape;535;gb3a738ebb5_0_2" descr=""/>
          <p:cNvPicPr/>
          <p:nvPr/>
        </p:nvPicPr>
        <p:blipFill>
          <a:blip r:embed="rId1"/>
          <a:stretch/>
        </p:blipFill>
        <p:spPr>
          <a:xfrm>
            <a:off x="1285560" y="1547280"/>
            <a:ext cx="6849360" cy="523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57200" y="238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IRIS DATA SET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457200" y="1381320"/>
            <a:ext cx="8228880" cy="49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54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Number of Instances: 150 (50 in each of three classes)</a:t>
            </a:r>
            <a:endParaRPr b="0" lang="en-US" sz="20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Number of Attributes: 4 numeric, predictive attributes and the class</a:t>
            </a:r>
            <a:endParaRPr b="0" lang="en-US" sz="20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000" spc="-1" strike="noStrike">
                <a:solidFill>
                  <a:srgbClr val="04617b"/>
                </a:solidFill>
                <a:latin typeface="Calibri"/>
                <a:ea typeface="Calibri"/>
              </a:rPr>
              <a:t>Attribute Information:</a:t>
            </a:r>
            <a:endParaRPr b="0" lang="en-US" sz="20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0f6fc6"/>
              </a:buClr>
              <a:buFont typeface="Noto Sans Symbols"/>
              <a:buAutoNum type="arabicPeriod"/>
            </a:pPr>
            <a:r>
              <a:rPr b="0" lang="tr-TR" sz="1800" spc="-1" strike="noStrike">
                <a:solidFill>
                  <a:srgbClr val="04617b"/>
                </a:solidFill>
                <a:latin typeface="Calibri"/>
                <a:ea typeface="Calibri"/>
              </a:rPr>
              <a:t>   </a:t>
            </a:r>
            <a:r>
              <a:rPr b="0" lang="tr-TR" sz="1800" spc="-1" strike="noStrike">
                <a:solidFill>
                  <a:srgbClr val="04617b"/>
                </a:solidFill>
                <a:latin typeface="Calibri"/>
                <a:ea typeface="Calibri"/>
              </a:rPr>
              <a:t>sepal length in cm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0f6fc6"/>
              </a:buClr>
              <a:buFont typeface="Noto Sans Symbols"/>
              <a:buAutoNum type="arabicPeriod"/>
            </a:pPr>
            <a:r>
              <a:rPr b="0" lang="tr-TR" sz="1800" spc="-1" strike="noStrike">
                <a:solidFill>
                  <a:srgbClr val="04617b"/>
                </a:solidFill>
                <a:latin typeface="Calibri"/>
                <a:ea typeface="Calibri"/>
              </a:rPr>
              <a:t>   </a:t>
            </a:r>
            <a:r>
              <a:rPr b="0" lang="tr-TR" sz="1800" spc="-1" strike="noStrike">
                <a:solidFill>
                  <a:srgbClr val="04617b"/>
                </a:solidFill>
                <a:latin typeface="Calibri"/>
                <a:ea typeface="Calibri"/>
              </a:rPr>
              <a:t>sepal width in cm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0f6fc6"/>
              </a:buClr>
              <a:buFont typeface="Noto Sans Symbols"/>
              <a:buAutoNum type="arabicPeriod"/>
            </a:pPr>
            <a:r>
              <a:rPr b="0" lang="tr-TR" sz="1800" spc="-1" strike="noStrike">
                <a:solidFill>
                  <a:srgbClr val="04617b"/>
                </a:solidFill>
                <a:latin typeface="Calibri"/>
                <a:ea typeface="Calibri"/>
              </a:rPr>
              <a:t>   </a:t>
            </a:r>
            <a:r>
              <a:rPr b="0" lang="tr-TR" sz="1800" spc="-1" strike="noStrike">
                <a:solidFill>
                  <a:srgbClr val="04617b"/>
                </a:solidFill>
                <a:latin typeface="Calibri"/>
                <a:ea typeface="Calibri"/>
              </a:rPr>
              <a:t>petal length in cm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0f6fc6"/>
              </a:buClr>
              <a:buFont typeface="Noto Sans Symbols"/>
              <a:buAutoNum type="arabicPeriod"/>
            </a:pPr>
            <a:r>
              <a:rPr b="0" lang="tr-TR" sz="1800" spc="-1" strike="noStrike">
                <a:solidFill>
                  <a:srgbClr val="04617b"/>
                </a:solidFill>
                <a:latin typeface="Calibri"/>
                <a:ea typeface="Calibri"/>
              </a:rPr>
              <a:t>   </a:t>
            </a:r>
            <a:r>
              <a:rPr b="0" lang="tr-TR" sz="1800" spc="-1" strike="noStrike">
                <a:solidFill>
                  <a:srgbClr val="04617b"/>
                </a:solidFill>
                <a:latin typeface="Calibri"/>
                <a:ea typeface="Calibri"/>
              </a:rPr>
              <a:t>petal width in cm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0f6fc6"/>
              </a:buClr>
              <a:buFont typeface="Noto Sans Symbols"/>
              <a:buAutoNum type="arabicPeriod"/>
            </a:pPr>
            <a:r>
              <a:rPr b="0" lang="tr-TR" sz="1800" spc="-1" strike="noStrike">
                <a:solidFill>
                  <a:srgbClr val="04617b"/>
                </a:solidFill>
                <a:latin typeface="Calibri"/>
                <a:ea typeface="Calibri"/>
              </a:rPr>
              <a:t>   </a:t>
            </a:r>
            <a:r>
              <a:rPr b="0" lang="tr-TR" sz="1800" spc="-1" strike="noStrike">
                <a:solidFill>
                  <a:srgbClr val="04617b"/>
                </a:solidFill>
                <a:latin typeface="Calibri"/>
                <a:ea typeface="Calibri"/>
              </a:rPr>
              <a:t>class:  -- Iris Setosa</a:t>
            </a:r>
            <a:r>
              <a:rPr b="0" lang="tr-TR" sz="1800" spc="-1" strike="noStrike">
                <a:solidFill>
                  <a:srgbClr val="04617b"/>
                </a:solidFill>
                <a:latin typeface="Calibri"/>
                <a:ea typeface="Calibri"/>
              </a:rPr>
              <a:t>	</a:t>
            </a:r>
            <a:r>
              <a:rPr b="0" lang="tr-TR" sz="1800" spc="-1" strike="noStrike">
                <a:solidFill>
                  <a:srgbClr val="04617b"/>
                </a:solidFill>
                <a:latin typeface="Calibri"/>
                <a:ea typeface="Calibri"/>
              </a:rPr>
              <a:t>-- Iris Versicolour</a:t>
            </a:r>
            <a:r>
              <a:rPr b="0" lang="tr-TR" sz="1800" spc="-1" strike="noStrike">
                <a:solidFill>
                  <a:srgbClr val="04617b"/>
                </a:solidFill>
                <a:latin typeface="Calibri"/>
                <a:ea typeface="Calibri"/>
              </a:rPr>
              <a:t>	</a:t>
            </a:r>
            <a:r>
              <a:rPr b="0" lang="tr-TR" sz="1800" spc="-1" strike="noStrike">
                <a:solidFill>
                  <a:srgbClr val="04617b"/>
                </a:solidFill>
                <a:latin typeface="Calibri"/>
                <a:ea typeface="Calibri"/>
              </a:rPr>
              <a:t>  -- Iris Virginica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21B9C21-926B-47C1-A7B3-0B7E6311D0CD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05" name="Google Shape;544;gb3a738ebb5_0_51" descr=""/>
          <p:cNvPicPr/>
          <p:nvPr/>
        </p:nvPicPr>
        <p:blipFill>
          <a:blip r:embed="rId1"/>
          <a:stretch/>
        </p:blipFill>
        <p:spPr>
          <a:xfrm>
            <a:off x="685800" y="3866040"/>
            <a:ext cx="7178760" cy="1403640"/>
          </a:xfrm>
          <a:prstGeom prst="rect">
            <a:avLst/>
          </a:prstGeom>
          <a:ln>
            <a:noFill/>
          </a:ln>
        </p:spPr>
      </p:pic>
      <p:pic>
        <p:nvPicPr>
          <p:cNvPr id="306" name="Google Shape;545;gb3a738ebb5_0_51" descr=""/>
          <p:cNvPicPr/>
          <p:nvPr/>
        </p:nvPicPr>
        <p:blipFill>
          <a:blip r:embed="rId2"/>
          <a:stretch/>
        </p:blipFill>
        <p:spPr>
          <a:xfrm>
            <a:off x="685800" y="5423760"/>
            <a:ext cx="7178760" cy="129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57200" y="387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MATLAB Neural Pattern Recognition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4106430-71AE-419B-88E4-7BE2E4430B35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09" name="Google Shape;553;gb3a738ebb5_0_10" descr=""/>
          <p:cNvPicPr/>
          <p:nvPr/>
        </p:nvPicPr>
        <p:blipFill>
          <a:blip r:embed="rId1"/>
          <a:stretch/>
        </p:blipFill>
        <p:spPr>
          <a:xfrm>
            <a:off x="1046880" y="1440360"/>
            <a:ext cx="7047000" cy="541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57200" y="107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MATLAB Neural Pattern Recognition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F6B1666-AC6B-40C1-9867-82C1370F97D2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12" name="Google Shape;561;gb3a738ebb5_0_18" descr=""/>
          <p:cNvPicPr/>
          <p:nvPr/>
        </p:nvPicPr>
        <p:blipFill>
          <a:blip r:embed="rId1"/>
          <a:stretch/>
        </p:blipFill>
        <p:spPr>
          <a:xfrm>
            <a:off x="1091880" y="1250640"/>
            <a:ext cx="6959160" cy="530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57200" y="107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MATLAB Neural Pattern Recognition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1E73974-1674-4245-B017-C62EFA2DED16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15" name="Google Shape;569;gb3a738ebb5_0_27" descr=""/>
          <p:cNvPicPr/>
          <p:nvPr/>
        </p:nvPicPr>
        <p:blipFill>
          <a:blip r:embed="rId1"/>
          <a:stretch/>
        </p:blipFill>
        <p:spPr>
          <a:xfrm>
            <a:off x="1100880" y="1328760"/>
            <a:ext cx="6941880" cy="530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57200" y="107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MATLAB Neural Pattern Recognition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AE96760-AD89-435B-801D-87BD368D5F02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18" name="Google Shape;577;gb3a738ebb5_0_35" descr=""/>
          <p:cNvPicPr/>
          <p:nvPr/>
        </p:nvPicPr>
        <p:blipFill>
          <a:blip r:embed="rId1"/>
          <a:stretch/>
        </p:blipFill>
        <p:spPr>
          <a:xfrm>
            <a:off x="1219320" y="1403280"/>
            <a:ext cx="6921000" cy="530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57200" y="107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MATLAB Neural Pattern Recognition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AF23A99-D7DD-44FE-A9C0-3C7339266C4C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21" name="Google Shape;585;gb3a738ebb5_0_43" descr=""/>
          <p:cNvPicPr/>
          <p:nvPr/>
        </p:nvPicPr>
        <p:blipFill>
          <a:blip r:embed="rId1"/>
          <a:stretch/>
        </p:blipFill>
        <p:spPr>
          <a:xfrm>
            <a:off x="3005640" y="1419120"/>
            <a:ext cx="3131640" cy="530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MATLAB Neural Pattern Recognition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E2749F1-F946-47C0-A032-9FBB33D6D280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25" name="Google Shape;594;gb3d1490e7c_0_1" descr=""/>
          <p:cNvPicPr/>
          <p:nvPr/>
        </p:nvPicPr>
        <p:blipFill>
          <a:blip r:embed="rId1"/>
          <a:stretch/>
        </p:blipFill>
        <p:spPr>
          <a:xfrm>
            <a:off x="1789200" y="1935360"/>
            <a:ext cx="4636080" cy="492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MATLAB Neural Pattern Recognition Example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[x,t] = iris_dataset;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	</a:t>
            </a: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net = patternnet(10);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	</a:t>
            </a: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net = train(net,x,t);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	</a:t>
            </a: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view(net)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	</a:t>
            </a: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y = net(x);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	</a:t>
            </a: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plotconfusion(t,y)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C26D372-EDAC-4939-84AE-795BE7531826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Human Brain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D26F2BF-29B5-4BCC-ACE3-0428F6D29A35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05" name="Google Shape;164;gb3365055f3_0_52" descr=""/>
          <p:cNvPicPr/>
          <p:nvPr/>
        </p:nvPicPr>
        <p:blipFill>
          <a:blip r:embed="rId1"/>
          <a:stretch/>
        </p:blipFill>
        <p:spPr>
          <a:xfrm>
            <a:off x="1340280" y="2410560"/>
            <a:ext cx="6270120" cy="267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Artificial Neuron Models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029A892-8553-4DDA-960F-1CD920AB3B89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09" name="Google Shape;173;gb3365055f3_0_59" descr=""/>
          <p:cNvPicPr/>
          <p:nvPr/>
        </p:nvPicPr>
        <p:blipFill>
          <a:blip r:embed="rId1"/>
          <a:stretch/>
        </p:blipFill>
        <p:spPr>
          <a:xfrm>
            <a:off x="950400" y="2511000"/>
            <a:ext cx="5714280" cy="306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79;gb3365055f3_0_66" descr=""/>
          <p:cNvPicPr/>
          <p:nvPr/>
        </p:nvPicPr>
        <p:blipFill>
          <a:blip r:embed="rId1"/>
          <a:stretch/>
        </p:blipFill>
        <p:spPr>
          <a:xfrm>
            <a:off x="3245040" y="3008520"/>
            <a:ext cx="5607000" cy="342324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Artificial Neuron Models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Formed by the interconnection of artificial neuron cells.</a:t>
            </a:r>
            <a:endParaRPr b="0" lang="en-US" sz="2600" spc="-1" strike="noStrike">
              <a:latin typeface="Arial"/>
            </a:endParaRPr>
          </a:p>
          <a:p>
            <a:pPr marL="457200" indent="-38484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An artificial neuron/perceptron consists of five parts;</a:t>
            </a:r>
            <a:endParaRPr b="0" lang="en-US" sz="26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Inputs</a:t>
            </a:r>
            <a:endParaRPr b="0" lang="en-US" sz="24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Weights</a:t>
            </a:r>
            <a:endParaRPr b="0" lang="en-US" sz="24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Summing function</a:t>
            </a:r>
            <a:endParaRPr b="0" lang="en-US" sz="24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Activation function</a:t>
            </a:r>
            <a:endParaRPr b="0" lang="en-US" sz="2400" spc="-1" strike="noStrike">
              <a:latin typeface="Arial"/>
            </a:endParaRPr>
          </a:p>
          <a:p>
            <a:pPr lvl="1" marL="914400" indent="-357480">
              <a:lnSpc>
                <a:spcPct val="100000"/>
              </a:lnSpc>
              <a:buClr>
                <a:srgbClr val="0f6fc6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Outputs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E709BD4-054C-4A51-95CD-7EB03AECA93D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Types of Activation Function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The activation function (φ(v)) defines the output of a neuron in terms of the activation potential v</a:t>
            </a:r>
            <a:r>
              <a:rPr b="0" lang="tr-TR" sz="2600" spc="-1" strike="noStrike" baseline="-25000">
                <a:solidFill>
                  <a:srgbClr val="04617b"/>
                </a:solidFill>
                <a:latin typeface="Calibri"/>
                <a:ea typeface="Calibri"/>
              </a:rPr>
              <a:t>k</a:t>
            </a:r>
            <a:endParaRPr b="0" lang="en-US" sz="2600" spc="-1" strike="noStrike">
              <a:latin typeface="Arial"/>
            </a:endParaRPr>
          </a:p>
          <a:p>
            <a:pPr marL="457200" indent="-371880">
              <a:lnSpc>
                <a:spcPct val="100000"/>
              </a:lnSpc>
              <a:buClr>
                <a:srgbClr val="0bd0d9"/>
              </a:buClr>
              <a:buFont typeface="Noto Sans Symbols"/>
              <a:buChar char="⚫"/>
            </a:pPr>
            <a:r>
              <a:rPr b="0" lang="tr-TR" sz="2400" spc="-1" strike="noStrike">
                <a:solidFill>
                  <a:srgbClr val="04617b"/>
                </a:solidFill>
                <a:latin typeface="Calibri"/>
                <a:ea typeface="Calibri"/>
              </a:rPr>
              <a:t>Step function</a:t>
            </a:r>
            <a:endParaRPr b="0" lang="en-US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tr-TR" sz="1500" spc="-1" strike="noStrike">
                <a:solidFill>
                  <a:srgbClr val="04617b"/>
                </a:solidFill>
                <a:latin typeface="Calibri"/>
                <a:ea typeface="Calibri"/>
              </a:rPr>
              <a:t>hardlim </a:t>
            </a:r>
            <a:r>
              <a:rPr b="0" lang="tr-TR" sz="1500" spc="-1" strike="noStrike">
                <a:solidFill>
                  <a:srgbClr val="04617b"/>
                </a:solidFill>
                <a:latin typeface="Calibri"/>
                <a:ea typeface="Calibri"/>
              </a:rPr>
              <a:t>is a Matlab neural transfer function. Transfer functions calculate a layer’s output from its net input.</a:t>
            </a:r>
            <a:endParaRPr b="0" lang="en-US" sz="15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500" spc="-1" strike="noStrike">
                <a:solidFill>
                  <a:srgbClr val="04617b"/>
                </a:solidFill>
                <a:latin typeface="Calibri"/>
                <a:ea typeface="Calibri"/>
              </a:rPr>
              <a:t>Assign this transfer function to layer i of a network.</a:t>
            </a:r>
            <a:endParaRPr b="0" lang="en-US" sz="15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500" spc="-1" strike="noStrike">
                <a:solidFill>
                  <a:srgbClr val="04617b"/>
                </a:solidFill>
                <a:latin typeface="Calibri"/>
                <a:ea typeface="Calibri"/>
              </a:rPr>
              <a:t>net.layers{i}.transferFcn = 'hardlim';</a:t>
            </a:r>
            <a:endParaRPr b="0" lang="en-US" sz="15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D129144-46A4-48D2-9C8E-2B4A0F668689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17" name="Google Shape;191;gaa39dd5ada_0_5" descr=""/>
          <p:cNvPicPr/>
          <p:nvPr/>
        </p:nvPicPr>
        <p:blipFill>
          <a:blip r:embed="rId1"/>
          <a:stretch/>
        </p:blipFill>
        <p:spPr>
          <a:xfrm>
            <a:off x="987480" y="3274200"/>
            <a:ext cx="6666840" cy="132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-TR" sz="5000" spc="-1" strike="noStrike">
                <a:solidFill>
                  <a:srgbClr val="04617b"/>
                </a:solidFill>
                <a:latin typeface="Calibri"/>
                <a:ea typeface="Calibri"/>
              </a:rPr>
              <a:t>Types of Activation Function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4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Font typeface="Noto Sans Symbols"/>
              <a:buChar char="⚫"/>
            </a:pPr>
            <a:r>
              <a:rPr b="0" lang="tr-TR" sz="2600" spc="-1" strike="noStrike">
                <a:solidFill>
                  <a:srgbClr val="04617b"/>
                </a:solidFill>
                <a:latin typeface="Calibri"/>
                <a:ea typeface="Calibri"/>
              </a:rPr>
              <a:t>Linear function</a:t>
            </a: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tr-TR" sz="1500" spc="-1" strike="noStrike">
                <a:solidFill>
                  <a:srgbClr val="04617b"/>
                </a:solidFill>
                <a:latin typeface="Calibri"/>
                <a:ea typeface="Calibri"/>
              </a:rPr>
              <a:t>purelin </a:t>
            </a:r>
            <a:r>
              <a:rPr b="0" lang="tr-TR" sz="1500" spc="-1" strike="noStrike">
                <a:solidFill>
                  <a:srgbClr val="04617b"/>
                </a:solidFill>
                <a:latin typeface="Calibri"/>
                <a:ea typeface="Calibri"/>
              </a:rPr>
              <a:t>is a Matlab neural transfer function. Transfer functions calculate a layer’s output from its net input.</a:t>
            </a:r>
            <a:endParaRPr b="0" lang="en-US" sz="15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500" spc="-1" strike="noStrike">
                <a:solidFill>
                  <a:srgbClr val="04617b"/>
                </a:solidFill>
                <a:latin typeface="Calibri"/>
                <a:ea typeface="Calibri"/>
              </a:rPr>
              <a:t>Assign this transfer function to layer i of a network.</a:t>
            </a:r>
            <a:endParaRPr b="0" lang="en-US" sz="15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tr-TR" sz="1500" spc="-1" strike="noStrike">
                <a:solidFill>
                  <a:srgbClr val="04617b"/>
                </a:solidFill>
                <a:latin typeface="Calibri"/>
                <a:ea typeface="Calibri"/>
              </a:rPr>
              <a:t>net.layers{i}.transferFcn = 'purelin';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358120" y="6356520"/>
            <a:ext cx="3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3D0DB93-E9DD-4194-B89B-FBF098AA86A9}" type="slidenum">
              <a:rPr b="0" lang="tr-TR" sz="1200" spc="-1" strike="noStrike">
                <a:solidFill>
                  <a:srgbClr val="035c7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21" name="Google Shape;200;gaa39dd5ada_0_13" descr=""/>
          <p:cNvPicPr/>
          <p:nvPr/>
        </p:nvPicPr>
        <p:blipFill>
          <a:blip r:embed="rId1"/>
          <a:stretch/>
        </p:blipFill>
        <p:spPr>
          <a:xfrm>
            <a:off x="1073520" y="2599920"/>
            <a:ext cx="6411960" cy="133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2005-01-24T14:46:28Z</dcterms:created>
  <dc:creator>ethem</dc:creator>
  <dc:description/>
  <dc:language>en-US</dc:language>
  <cp:lastModifiedBy/>
  <dcterms:modified xsi:type="dcterms:W3CDTF">2022-01-05T22:46:25Z</dcterms:modified>
  <cp:revision>2</cp:revision>
  <dc:subject/>
  <dc:title/>
</cp:coreProperties>
</file>