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1502BD2-EB7F-42C9-B9F1-8E1DD37106A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6C6BAAF-8228-4CBC-9E12-45466B55B545}" type="slidenum">
              <a:rPr b="0" lang="tr-T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880" y="445320"/>
            <a:ext cx="9143280" cy="37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tr-TR" sz="6000" spc="-1" strike="noStrike">
                <a:solidFill>
                  <a:srgbClr val="000000"/>
                </a:solidFill>
                <a:latin typeface="Calibri Light"/>
              </a:rPr>
              <a:t>COM/BLM 376 </a:t>
            </a:r>
            <a:br/>
            <a:r>
              <a:rPr b="1" lang="tr-TR" sz="6000" spc="-1" strike="noStrike">
                <a:solidFill>
                  <a:srgbClr val="000000"/>
                </a:solidFill>
                <a:latin typeface="Calibri Light"/>
              </a:rPr>
              <a:t>Computer Architecture</a:t>
            </a:r>
            <a:br/>
            <a:br/>
            <a:r>
              <a:rPr b="0" lang="tr-TR" sz="4000" spc="-1" strike="noStrike">
                <a:solidFill>
                  <a:srgbClr val="000000"/>
                </a:solidFill>
                <a:latin typeface="Calibri Light"/>
              </a:rPr>
              <a:t>Chapter 2 Computer Evolution and Performance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880" y="3602160"/>
            <a:ext cx="9143280" cy="32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Assoc. Prof. Dr. Gazi Erkan BOSTANCI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ebostanci@ankara.edu.tr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Slides are mainly based on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Computer Organization and Architecture: Designing for Performance by William Stallings, 9th Edition, Prentice Hall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A33DB58-0C0A-4F27-9F54-07D981F75A3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C5DFE97-70EE-4DE9-99F6-80A6B5406FA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2386080" y="-91080"/>
            <a:ext cx="880524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838080" y="1825560"/>
            <a:ext cx="10514880" cy="48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6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IAS operates by repetitively performing an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instruction cycle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instruction cycle consists of two subcycles. During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fetch cycle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opcode of the next instruction is loaded into the IR and the address portion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loaded into the MAR. This instruction may be taken from the IBR, or it can be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obtained from memory by loading a word into the MBR, and then down to the IBR,IR,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MAR.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 the opcode is in the IR,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execute cycle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performed.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Control circuitry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interprets the opcode and executes the instruction by sending out the appropriate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control signals to cause data to be moved or an operation to be performed by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ALU.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235157C-69BE-4D27-A71B-8F257E67051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838080" y="1825560"/>
            <a:ext cx="10514880" cy="46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6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IAS computer had a total of 21 instructions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grouped as follows: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Data transfer: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Move data between memory and ALU registers or between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two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ALU registers.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Unconditional branch: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Normally, the control unit executes instructions in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sequence from memory. This sequence can be changed by a branch instruction,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which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facilitates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repetitive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operations.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Conditional branch: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branch can be made dependent on a condition, thus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allowing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decision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points.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Arithmetic: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Operations performed by the ALU.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Address modify: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Permits addresses to be computed in the ALU and then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inserted into instructions stored in memory. This allows a program considerable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addressing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flexibility.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34FD140-125B-44B9-AA6D-BF3E6EF229F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12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7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instruction must conform to the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format. The opcode portion(first 8 bits) specifies which of the 21 instructions is to be executed.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address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portion (remaining 12 bits) specifies which of the 1000 memory locations is to be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involved in the execution of the instruction.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 that each operation requires several steps. Some of these are quite elaborate.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multiplication operation requires 39 suboperations, one for each bit position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except that of the sign bit.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DD152A0-EE15-4E7A-8C32-644CFE8C9A8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13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Second Generation: Transistors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first major change in the electronic computer came with the replacement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vacuum tube by the transistor. The transistor is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smaller,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cheaper, and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Dissipates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less heat than a vacuum tube but can be used in the same way as a vacuum tube to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construct computers.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Unlike the vacuum tube, which requires wires, metal plates,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glass capsule, and a vacuum, the transistor is 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solid-state device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made from silicon.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2B13EF9-D0D0-42DB-95E7-186AADA1ADB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14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use of the transistor defines the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second generation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computers. It has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become widely accepted to classify computers into generations based on the fundamental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hardware technology employed. Each new generation is characterized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greater processing performance, larger memory capacity, and smaller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size than the previous one.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1766F6C-5A12-4E29-8965-2EFDFB509DF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14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1378440" y="4572000"/>
            <a:ext cx="9685440" cy="302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838080" y="1825560"/>
            <a:ext cx="10914840" cy="48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2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The Third Generation: Integrated Circuits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single, self-contained transistor is called 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discrete component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Throughout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1950s and early 1960s, electronic equipment was composed largely of discrete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components—transistors, resistors, capacitors, and so on.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Discrete components were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manufactured separately, packaged in their own containers, and soldered or wired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together onto circuit boards, which were then installed in computers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other electronic equipment. Whenever an electronic device called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a transistor, a little tube of metal containing a pinhead-sized piece of silicon had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be soldered to a circuit board.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entire manufacturing process, from transistor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circuit board, was expensive and cumbersome.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1958 came the achievement that revolutionized electronics and started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era of microelectronics: the invention of the integrated circuit.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819158F-9C40-4CA6-BF67-682ADBB9B93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838080" y="1825560"/>
            <a:ext cx="10876680" cy="46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Microelectronics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Literally, “small electronics.” Since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beginnings of digital electronics and the computer industry, there has been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persistent and consistent trend toward the reduction in size of digital electronic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circuits.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basic elements of a digital computer, as we know, must perform storage,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movement, processing, and control functions. Only two fundamental types of components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required: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gates and memory cells.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gate is a device that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implements a simple Boolean or logical function, such as IF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TRUETHEN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TRUE (AND gate). Such devices are called gates because they control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flow in much the same way that canal gates control the flow of water.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1696739-2E66-4C85-AF46-84F6EAE5DBA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17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0E57C4B-026F-4D4A-BBE5-F3D760F604A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17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41" name="Picture 2" descr=""/>
          <p:cNvPicPr/>
          <p:nvPr/>
        </p:nvPicPr>
        <p:blipFill>
          <a:blip r:embed="rId1"/>
          <a:stretch/>
        </p:blipFill>
        <p:spPr>
          <a:xfrm>
            <a:off x="980280" y="2233440"/>
            <a:ext cx="10544400" cy="353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838080" y="1825560"/>
            <a:ext cx="11105280" cy="48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9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interconnecting large numbers of these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fundamental devices, we can construct a computer. We can relate this to our four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basic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functions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follows: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Data storage: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Provided by memory cells.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Data processing: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Provided by gates.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Data movement: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paths among components are used to move data from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to memory and from memory through gates to memory.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Control: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paths among components can carry control signals. For example,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gate will have one or two data inputs plus a control signal input that activates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gate. When the control signal is ON, the gate performs its function on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inputs and produces a data output. Similarly, the memory cell will store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bit that is on its input lead when the WRITE control signal is ON and will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place the bit that is in the cell on its output lead when the READ control signal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 ON.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51A3107-2E24-4A7A-9977-E96FDD03949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19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Outline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 Brief History of Computers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Designing for Performance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Multicore, MICs, GPGPUs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Embedded Systems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Performance Assessment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71538A6-A9B5-4D1D-9247-8C742BAD19C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838080" y="1825560"/>
            <a:ext cx="110865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2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thin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wafer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silicon is divided into a matrix of small areas, each a few millimeters square.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identical circuit pattern is fabricated in each area, and the wafer is broken up into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chips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Each chip consists of many gates and/or memory cells plus a number of input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output attachment points.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chip is then packaged in housing that protects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and provides pins for attachment to devices beyond the chip. A number of these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packages can then be interconnected on a printed circuit board to produce larger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complex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circuits.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9414B40-6D0C-4B21-B57D-680A3CF663F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20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E421356-F9F5-48D2-A082-674AB18F9F2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20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2194560" y="0"/>
            <a:ext cx="7047720" cy="660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Gordon Moore (cofounder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Intel) observed that the number of transistors that could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put on a single chip was doubling every year and correctly predicted that this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ace would continue into the near future.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the surprise of many, including Moore,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pace continued year after year and decade after decade. The pace slowed to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doubling every 18 months in the 1970s but has sustained that rate ever since.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10C5F02-B926-4B3A-91F9-4D40C1168A7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20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"/>
          <p:cNvSpPr/>
          <p:nvPr/>
        </p:nvSpPr>
        <p:spPr>
          <a:xfrm>
            <a:off x="838080" y="1295280"/>
            <a:ext cx="1051488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consequences of Moore’s law are profound:</a:t>
            </a:r>
            <a:endParaRPr b="0" lang="en-US" sz="28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cost of a chip has remained virtually unchanged during this period of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rapid growth in density. This means that the cost of computer logic and memory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circuitry has fallen at a dramatic rate.</a:t>
            </a:r>
            <a:endParaRPr b="0" lang="en-US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Because logic and memory elements are placed closer together on more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densely packed chips, the electrical path length is shortened, increasing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operating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speed.</a:t>
            </a:r>
            <a:endParaRPr b="0" lang="en-US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computer becomes smaller, making it more convenient to place in a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variety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 environments.</a:t>
            </a:r>
            <a:endParaRPr b="0" lang="en-US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There is a reduction in power and cooling requirements.</a:t>
            </a:r>
            <a:endParaRPr b="0" lang="en-US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interconnections on the integrated circuit are much more reliable than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solder connections. With more circuitry on each chip, there are fewer inter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chip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connections.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180BBD4-951D-4DA4-BD75-BDF96F5B03C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23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838080" y="1825560"/>
            <a:ext cx="10514880" cy="47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1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MICROPROCESSORS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Just as the density of elements on memory chips has continued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rise, so has the density of elements on processor chips. As time went on, more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more elements were placed on each chip, so that fewer and fewer chips were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needed to construct a single computer processor.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breakthrough was achieved in 1971, when Intel developed its 4004. The4004 was the first chip to contain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all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components of a CPU on a single chip: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microprocessor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was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born.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4004 can add two 4-bit numbers and can multiply only by repeated addition.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today’s standards, the 4004 is hopelessly primitive, but it marked the beginning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continuing evolution of microprocessor capability and power.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C987B77-ECFE-4B0F-87A2-3DCF031C307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24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3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next major step in the evolution of the microprocessor was the introduction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Intel 8008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1972. This was the first 8-bit microprocessor and was almost twice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complex as the 4004.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Neither of these steps was to have the impact of the next major event: the introduction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Intel 8080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1974. This was the first general-purpose microprocessor.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About the same time, 16-bit microprocessors began to be developed. However, it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was not until the end of the 1970s that powerful, general-purpose 16-bit microprocessors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appeared. One of these was the 8086.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DD181F4-8EE8-4DE8-A395-562A1F794E5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25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039C85C-D0D3-4922-B08B-53E28A6420B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25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1628640" y="495360"/>
            <a:ext cx="8933760" cy="586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09AFC7A-6F83-47C6-B963-1FCFC53C308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25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71" name="Picture 2" descr=""/>
          <p:cNvPicPr/>
          <p:nvPr/>
        </p:nvPicPr>
        <p:blipFill>
          <a:blip r:embed="rId1"/>
          <a:stretch/>
        </p:blipFill>
        <p:spPr>
          <a:xfrm>
            <a:off x="1681200" y="200160"/>
            <a:ext cx="8829000" cy="645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Designing</a:t>
            </a: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for</a:t>
            </a: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Performance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38080" y="1825560"/>
            <a:ext cx="10514880" cy="47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Year by year, the cost of computer systems continues to drop dramatically, while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performance and capacity of those systems continue to rise equally dramatically.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Today’s laptops have the computing power of an IBM mainframe from 10 or 15 years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ago. Thus, we have virtually “free” computer power. Processors are so inexpensive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we now have microprocessors we throw away.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digital pregnancy test as an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 (used once and then thrown away).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0733B22-5020-4B20-A3CE-EDC1EC22D14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28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38080" y="457200"/>
            <a:ext cx="10991160" cy="61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6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Desktop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applications that require the great power of today’s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microprocessor-based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systems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include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Image processing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Speech recognition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Videoconferencing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Multimedia authoring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Voice and video annotation of files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Simulation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modeling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Workstation systems now support highly sophisticated engineering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scientific applications, as well as simulation systems, and have the ability to support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image and video applications.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addition, businesses are relying on increasingly powerful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servers to handle transaction and database processing and to support massive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client/server networks that have replaced the huge mainframe computer centers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previous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years.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8E16353-206E-4E75-838E-BAA10769418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29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A Brief History of Computers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The First Generation: Vacuum Tubes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ENIAC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ENIAC (Electronic Numerical Integrator And Computer), designed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constructed at the University of Pennsylvania, was the world’s first general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purpose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electronic digital computer.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resulting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machine was enormous, weighing 30 tons, occupying 1500 square feet of floor space,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containing more than 18,000 vacuum tubes. When operating, it consumed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140 kilowatts of power. It was also substantially faster than any electromechanical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computer, capable of 5000 additions per second.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F7D4531-2554-4366-AADE-6DF0E847B09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Microprocessor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Speed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gives Intel x86 processors or IBM mainframe computers such mind-boggling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power is the relentless pursuit of speed by processor chip manufacturers.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 microprocessors, the addition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new circuits, and the speed boost that comes from reducing the distances between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them, has improved performance four-or fivefold every three years or so since Intel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launched its x86 family in 1978.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25BC350-7FEE-46C8-91A0-2B51EFC9F1D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29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3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But the raw speed of the microprocessor will not achieve its potential unless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fed a constant stream of work to do in the form of computer instructions.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Anything that gets in the way of that smooth flow undermines the power of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processor.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Accordingly, while the chipmakers have been busy learning how to fabricate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chips of greater and greater density, the processor designers must come up with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ever more elaborate techniques for feeding the monster.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D6F4B2E-3B28-4387-9A06-3BE56E8A36E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38080" y="380880"/>
            <a:ext cx="10914840" cy="617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Among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techniques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built into contemporary processors are the following: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Pipelining: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With pipelining, a processor can simultaneously work on multiple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instructions. The processor overlaps operations by moving data or instructions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into a conceptual pipe with all stages of the pipe processing simultaneously.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example, while one instruction is being executed, the computer is decoding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next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instruction.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Branch prediction: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processor looks ahead in the instruction code fetched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from memory and predicts which branches, or groups of instructions, are likely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be processed next. If the processor guesses right most of the time, it can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prefetch</a:t>
            </a:r>
            <a:r>
              <a:rPr b="0" i="1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correct instructions and buffer them so that the processor is kept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busy. 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more sophisticated examples of this strategy predict not just the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next branch but multiple branches ahead. Thus, branch prediction increases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amount of work available for the processor to execute.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F074509-00F6-40B1-8E42-7C5AB5C541D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"/>
          <p:cNvSpPr/>
          <p:nvPr/>
        </p:nvSpPr>
        <p:spPr>
          <a:xfrm>
            <a:off x="838080" y="1825560"/>
            <a:ext cx="10514880" cy="47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7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Data flow analysis: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processor analyzes which instructions are dependent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each other’s results, or data, to create an optimized schedule of instructions.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fact, instructions are scheduled to be executed when ready, independent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original program order. This prevents unnecessary delay.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Speculative execution: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Using branch prediction and data flow analysis, some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processors speculatively execute instructions ahead of their actual appearance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program execution, holding the results in temporary locations.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enables the processor to keep its execution engines as busy as possible by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executing instructions that are likely to be needed.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FF13D00-9FD0-4022-AAAD-985CFDB4022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33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Multicore, MICS and</a:t>
            </a: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GPGPUs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38080" y="1825560"/>
            <a:ext cx="10514880" cy="48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use of multiple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processors on the same chip, also referred to as multiple cores, or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multicore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provides the potential to increase performance without increasing the clock rate.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Studies indicate that, within a processor, the increase in performance is roughly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proportional to the square root of the increase in complexity.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But if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software can support the effective use of multiple processors, then doubling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number of processors almost doubles performance. Thus, the strategy is to use two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simpler processors on the chip rather than one more complex processor.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75A856E-2A85-49CF-A16B-330AEE2D4FC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34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38080" y="990720"/>
            <a:ext cx="10514880" cy="55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Chip manufacturers are now in the process of making a huge leap forward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number of cores per chip, with more than 50 cores per chip. The leap 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performance as well as the challenges in developing software to exploit such a large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number of cores have led to the introduction of a new term: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many integrated core(MIC)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multicore and MIC strategy involves a homogeneous collection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general-purpose processors on a single chip. At the same time, chip manufacturers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pursuing another design option: a chip with multiple general-purpose processors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plus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graphics processing units (GPUs)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specialized cores for video processing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other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tasks.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092B758-F39D-47CA-B8D7-F0188EEE8E3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35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Since GPUs perform parallel operations on multiple sets of data, they are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increasingly being used as vector processors for a variety of applications that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require repetitive computations.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blurs the line between the GPU and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CPU. When a broad range of applications are supported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such a processor, the term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general-purpose computing on GPUs (GPGPU)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used.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13BEB02-7DD9-4EC0-8514-FEC6F776CB7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35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Embedded Systems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combination of computer hardware and software, and perhaps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additional mechanical or other parts, designed to perform a dedicated function. In many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cases, embedded systems are part of a larger system or product, as in the case of an antilock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braking system in a car.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Embedded systems far outnumber general-purpose computer systems, encompassing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broad range of applications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4B10EDC-0FED-498D-9A67-EC63465B2A9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35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BCF97FC-190A-44FF-AFE0-F28317F8027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35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02" name="Picture 2" descr=""/>
          <p:cNvPicPr/>
          <p:nvPr/>
        </p:nvPicPr>
        <p:blipFill>
          <a:blip r:embed="rId1"/>
          <a:stretch/>
        </p:blipFill>
        <p:spPr>
          <a:xfrm>
            <a:off x="1905120" y="166680"/>
            <a:ext cx="7929000" cy="656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38080" y="514440"/>
            <a:ext cx="10514880" cy="59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systems have widely varying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requirements and constraints, such as the following: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Small to large systems, implying very different cost constraints, thus different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needs for optimization and reuse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Relaxed to very strict requirements and combinations of different quality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requirements, for example, with respect to safety, reliability, real-time, and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flexibility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Short to long life times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Different environmental conditions in terms of, for example, radiation, vibrations,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humidity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CA58FDB-7DFF-4DCD-BAE8-BC97DA9BE25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39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838080" y="1825560"/>
            <a:ext cx="689544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6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ENIAC was a decimal rather than a binary machine. That is, numbers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were represented in decimal form, and arithmetic was performed in the decimal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system. Its memory consisted of 20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accumulators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each capable of holding a 10-digit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decimal number. A ring of 10 vacuum tubes represented each digit.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 any time,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one vacuum tube was in the ON state, representing one of the 10 digits.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major drawback of the ENIAC was that it had to be programmed manually by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setting switches and plugging and unplugging cables.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3DFE4D6-ACF3-4706-ADBF-0367996F2D2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94" name="Picture 2" descr="eniac ile ilgili görsel sonucu"/>
          <p:cNvPicPr/>
          <p:nvPr/>
        </p:nvPicPr>
        <p:blipFill>
          <a:blip r:embed="rId1"/>
          <a:stretch/>
        </p:blipFill>
        <p:spPr>
          <a:xfrm>
            <a:off x="7734240" y="2571840"/>
            <a:ext cx="4260240" cy="350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146465A-42A1-4EC7-8214-6E3BDA5DBDA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39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08" name="Picture 2" descr=""/>
          <p:cNvPicPr/>
          <p:nvPr/>
        </p:nvPicPr>
        <p:blipFill>
          <a:blip r:embed="rId1"/>
          <a:stretch/>
        </p:blipFill>
        <p:spPr>
          <a:xfrm>
            <a:off x="1523880" y="795240"/>
            <a:ext cx="8147880" cy="577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Performance</a:t>
            </a: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Assessment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38080" y="1825560"/>
            <a:ext cx="10514880" cy="48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2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evaluating processor hardware and setting requirements for new systems,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performance is one of the key parameters to consider, along with cost, size, security,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reliability, and, in some cases, power consumption.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difficult to make meaningful performance comparisons among different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processors, even among processors in the same family. Raw speed is far less important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than how a processor performs when executing a given application.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Unfortunately,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application performance depends not just on the raw speed of the processor but also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the instruction set, choice of implementation language, efficiency of the compiler,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skill of the programming done to implement the application.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9F859F2-B575-470C-B007-98797EFDB4A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Clock Speed and Instructions per Second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38080" y="1825560"/>
            <a:ext cx="10514880" cy="47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The System Clock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Operations performed by a processor, such as fetching an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instruction, decoding the instruction, performing an arithmetic operation, and soon, are governed by a system clock.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operations begin with the pulse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clock.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speed of a processor is dictated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the pulse frequency produced by the clock, measured in cycles per second, 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Hertz (Hz).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Typically, clock signals are generated by a quartz crystal, which generates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constant signal wave while power is applied. This wave is converted into a digital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voltage pulse stream that is provided in a constant flow to the processor circuitry.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048075B-6D02-4CE1-9DA7-A0F158CBD64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42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DE1D508-DD56-48C5-AAD9-295524312F6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42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18" name="Picture 2" descr=""/>
          <p:cNvPicPr/>
          <p:nvPr/>
        </p:nvPicPr>
        <p:blipFill>
          <a:blip r:embed="rId1"/>
          <a:srcRect l="0" t="0" r="0" b="2469"/>
          <a:stretch/>
        </p:blipFill>
        <p:spPr>
          <a:xfrm>
            <a:off x="1047600" y="843120"/>
            <a:ext cx="9638640" cy="544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"/>
          <p:cNvSpPr/>
          <p:nvPr/>
        </p:nvSpPr>
        <p:spPr>
          <a:xfrm>
            <a:off x="838080" y="1825560"/>
            <a:ext cx="11105280" cy="46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1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example, a 1-GHz processor receives 1 billion pulses per second.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rate of pulses is known as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clock rate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or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clock speed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One increment, 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pulse, of the clock is referred to as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clock cycle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or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clock tick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The time between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pulses is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cycle time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The clock rate is not arbitrary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but must be appropriate for the physical layout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processor. Actions in the processor require signals to be sent from one processor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element to another. When a signal is placed on a line inside the processor, it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takes some finite amount of time for the voltage levels to settle down so that an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accurate value (1 or 0) is available.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Furthermore, depending on the physical layout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processor circuits, some signals may change more rapidly than others. Thus,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operations must be synchronized and paced so that the proper electrical signal(voltage) values are available for each operation.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F43AA8B-C179-429D-BC7E-D6C18A75DA70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44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"/>
          <p:cNvSpPr/>
          <p:nvPr/>
        </p:nvSpPr>
        <p:spPr>
          <a:xfrm>
            <a:off x="838080" y="1825560"/>
            <a:ext cx="10953000" cy="47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execution of an instruction involves a number of discrete steps, such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fetching the instruction from memory, decoding the various portions of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instruction, loading and storing data, and performing arithmetic and logical operations.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most instructions on most processors require multiple clock cycles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complete. Some instructions may take only a few cycles, while others require dozens.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addition, when pipelining is used, multiple instructions are being executed simultaneously.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a straight comparison of clock speeds on different processors does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 tell the whole story about performance.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AFE53C3-E81B-4D78-8077-C771E3563DB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45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Instruction</a:t>
            </a: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Execution</a:t>
            </a: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Rate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838080" y="1825560"/>
            <a:ext cx="11067480" cy="46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processor is driven by a clock with a constant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frequency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or, equivalently, a constant cycle time t, where t = 1/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Define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 count,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for a program as the number of machine instructions executed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that program until it runs to completion or for some defined time interval.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this is the number of instruction executions, not the number of instructions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object code of the program.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Think about loops.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04C20CD-B28E-4196-B69B-F9A494BF7D50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45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"/>
          <p:cNvSpPr/>
          <p:nvPr/>
        </p:nvSpPr>
        <p:spPr>
          <a:xfrm>
            <a:off x="914400" y="86148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important parameter is the average cycles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 instruction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CPI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for a program. If all instructions required the same number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clock cycles, then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CPI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would be a constant value for a processor.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However, on any give processor, the number of clock cycles required varies for different types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instructions, such as load, store, branch, and so on. Let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CPI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the number of cycles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required for instruction type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i="1" lang="tr-TR" sz="2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the number of executed instructions of type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a given program.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27BA873-644A-4D27-98A2-AF9427EC41F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45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31" name="Picture 2" descr=""/>
          <p:cNvPicPr/>
          <p:nvPr/>
        </p:nvPicPr>
        <p:blipFill>
          <a:blip r:embed="rId1"/>
          <a:stretch/>
        </p:blipFill>
        <p:spPr>
          <a:xfrm>
            <a:off x="3580200" y="5483520"/>
            <a:ext cx="4009320" cy="128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processor time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needed to execute a given program can be expressed as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4764C49-473B-48FE-8649-75454BACD7A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45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35" name="Picture 2" descr=""/>
          <p:cNvPicPr/>
          <p:nvPr/>
        </p:nvPicPr>
        <p:blipFill>
          <a:blip r:embed="rId1"/>
          <a:stretch/>
        </p:blipFill>
        <p:spPr>
          <a:xfrm>
            <a:off x="3451680" y="2926080"/>
            <a:ext cx="4229280" cy="98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"/>
          <p:cNvSpPr/>
          <p:nvPr/>
        </p:nvSpPr>
        <p:spPr>
          <a:xfrm>
            <a:off x="822960" y="137160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common measure of performance for a processor is the rate at which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instructions are executed, expressed as millions of instructions per second (MIPS),referred to as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MIPS rate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We can express the MIPS rate in terms of the clock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rate and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CPI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follows: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4AA23C6-D345-48BA-9A39-D3519BFB049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45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39" name="Picture 2" descr=""/>
          <p:cNvPicPr/>
          <p:nvPr/>
        </p:nvPicPr>
        <p:blipFill>
          <a:blip r:embed="rId1"/>
          <a:stretch/>
        </p:blipFill>
        <p:spPr>
          <a:xfrm>
            <a:off x="1892160" y="3833640"/>
            <a:ext cx="8160840" cy="167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The Von Neuman Machine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task of entering and altering programs for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ENIAC was extremely tedious.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Stored Program Concept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uppose a program could be represented in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form suitable for storing in memory alongside the data.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Then, a computer could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get its instructions by reading them from memory, and a program could be set or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altered by setting the values of a portion of memory.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CD463A5-B48A-4DB3-84C7-3DE44F089EF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"/>
          <p:cNvSpPr/>
          <p:nvPr/>
        </p:nvSpPr>
        <p:spPr>
          <a:xfrm>
            <a:off x="822960" y="8229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example, consider the execution of a program that results in the execution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2 million instructions on a 400-MHz processor. The program consists of four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major types of instructions. The instruction mix and the CPI for each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type are given below based on the result of a program trace experiment: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67062D2-D463-4972-AA57-BD0E7B93032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45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43" name="Picture 2" descr=""/>
          <p:cNvPicPr/>
          <p:nvPr/>
        </p:nvPicPr>
        <p:blipFill>
          <a:blip r:embed="rId1"/>
          <a:stretch/>
        </p:blipFill>
        <p:spPr>
          <a:xfrm>
            <a:off x="2009520" y="3909960"/>
            <a:ext cx="8948160" cy="262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average CPI when the program is executed on a uniprocessor with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above trace results is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CPI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0.6 + (2x 0.18) + (4 x0.12) + (8 x0.1) = 2.24.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corresponding MIPS rate is (400 x10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6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)/(2.24 x 10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6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≈ 178.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6F2622E-DFA6-4290-B3F5-CA5E2B74BAC0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45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Amdahl’s</a:t>
            </a: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Law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838080" y="1825560"/>
            <a:ext cx="10514880" cy="47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performance, computer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designers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look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ways to improve performance by improvement in technology or change 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design.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Examples include the use of parallel processors, the use of a memory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cache hierarchy, and speedup in memory access time and I/O transfer rate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due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technology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improvements.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all of these cases, it is important to note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a speedup in one aspect of the technology or design does not result in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corresponding improvement in performance. This limitation is succinctly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expressed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Amdahl’s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law.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B8649D4-658C-4E6E-B842-D5C0626FA07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52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838080" y="548640"/>
            <a:ext cx="10514880" cy="53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 a program running on a single processor such that a fraction(1 –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of the execution time involves code that is inherently serial and a fraction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involves code that is infinitely parallelizable with no scheduling overhead.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the total execution time of the program using a single processor. Then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speedup using a parallel processor with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processors that fully exploits the parallel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portion of the program is as follows: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D68BCDF-1888-46F0-99AF-166731592B2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52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52" name="Picture 2" descr=""/>
          <p:cNvPicPr/>
          <p:nvPr/>
        </p:nvPicPr>
        <p:blipFill>
          <a:blip r:embed="rId1"/>
          <a:stretch/>
        </p:blipFill>
        <p:spPr>
          <a:xfrm>
            <a:off x="1679760" y="3852720"/>
            <a:ext cx="8792280" cy="247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7B6146D-CB27-4760-B187-DAB926CE8A2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52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56" name="Picture 2" descr=""/>
          <p:cNvPicPr/>
          <p:nvPr/>
        </p:nvPicPr>
        <p:blipFill>
          <a:blip r:embed="rId1"/>
          <a:stretch/>
        </p:blipFill>
        <p:spPr>
          <a:xfrm>
            <a:off x="781200" y="604080"/>
            <a:ext cx="9790920" cy="612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 important conclusions can be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drawn:</a:t>
            </a:r>
            <a:endParaRPr b="0" lang="en-US" sz="28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When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f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 small, the use of parallel processors has little effect.</a:t>
            </a:r>
            <a:endParaRPr b="0" lang="en-US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approaches infinity, speedup is bound by 1/(1 –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), so that there are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diminishing returns for using more processors.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C74772A-CA04-49EA-B23A-58A95D63220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52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Amdahl’s law can be generalized to evaluate any design or technical improvement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 computer system. Consider any enhancement to a feature of a system that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results in a speedup. The speedup can be expressed as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776235F-55C8-4C06-9A2A-C9988322D8D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52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63" name="Picture 2" descr=""/>
          <p:cNvPicPr/>
          <p:nvPr/>
        </p:nvPicPr>
        <p:blipFill>
          <a:blip r:embed="rId1"/>
          <a:stretch/>
        </p:blipFill>
        <p:spPr>
          <a:xfrm>
            <a:off x="923760" y="4724280"/>
            <a:ext cx="10659240" cy="114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838080" y="1825560"/>
            <a:ext cx="634536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1946, von Neumann and his colleagues began the design of a new stored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program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computer, referred to as the IAS computer, at the Princeto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Institute for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Advanced Studies.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consists of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main memory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which stores both data and instructions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arithmetic and logic unit (ALU)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capable of operating on binary data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control unit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which interprets the instructions in memory and causes them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be executed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Input/output (I/O)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equipment operated by the control unit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0E91A99-DC05-4725-8B52-A94DD2FE997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7184160" y="1681920"/>
            <a:ext cx="4957920" cy="479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838080" y="1660320"/>
            <a:ext cx="10904040" cy="51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2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rare exceptions, all of today’s computers have this same general structure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function and are thus referred to as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von Neumann machines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Thus, it is worthwhile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 this point to describe briefly the operation of the IAS computer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memory of the IAS consists of 1000 storage locations, called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words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40 binary digits (bits) each. Both data and instructions are stored there. Numbers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represented in binary form, and each instruction is a binary code.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Note that there is no universal definition for </a:t>
            </a:r>
            <a:r>
              <a:rPr b="0" i="1" lang="tr-TR" sz="2400" spc="-1" strike="noStrike">
                <a:solidFill>
                  <a:srgbClr val="000000"/>
                </a:solidFill>
                <a:latin typeface="Calibri"/>
              </a:rPr>
              <a:t>word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since it depends on the  instruction length for a given computer.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number is represented by a sign bit and a 39-bit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value. A word may also contain two 20-bit instructions, with each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consisting of an 8-bit operation code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(opcode)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specifying the operation to be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performed and a 12-bit address designating one of the words in memory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numbered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0 to 999).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3285934-FFFE-4E92-874E-4319CB190D9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7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IAS Memory Formats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48B9E5E-1106-4B3B-8412-707DFE36220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7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1323360" y="2213640"/>
            <a:ext cx="9577800" cy="462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838080" y="1825560"/>
            <a:ext cx="10514880" cy="47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5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control unit operates the IAS by fetching instructions from memory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executing them one at a time.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explain this, a more detailed structure diagram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 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following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components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Memory buffer register (MBR):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Contains a word to be stored in memory or sent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the I/O unit, or is used to receive a word from memory or from the I/O unit.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Memory address register (MAR):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Specifies the address in memory of the word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be written from or read into the MBR.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Instruction register (IR):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Contains the 8-bit opcode instruction being executed.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Instruction buffer register (IBR):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Employed to hold temporarily the right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hand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instruction from a word in memory.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Program counter (PC):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Contains the address of the next instruction pair to be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fetched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from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Accumulator (AC) and multiplier quotient (MQ):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Employed to hold temporarily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operands and results of ALU operations. 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example, the result of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multiplying two 40-bit numbers is an 80-bit number; the most significant 40 bits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are stored in the AC and the least significant in the MQ.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8A5EF2F-3AC2-41EE-A297-4F3890AE37E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Application>LibreOffice/6.4.7.2$Linux_X86_64 LibreOffice_project/40$Build-2</Application>
  <Words>4451</Words>
  <Paragraphs>258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2017-02-20T05:55:41Z</dcterms:created>
  <dc:creator>Erkan</dc:creator>
  <dc:description/>
  <dc:language>en-US</dc:language>
  <cp:lastModifiedBy/>
  <dcterms:modified xsi:type="dcterms:W3CDTF">2022-04-12T19:13:47Z</dcterms:modified>
  <cp:revision>167</cp:revision>
  <dc:subject/>
  <dc:title>COM/BLM 376 Computer Architecture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Geniş ekran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56</vt:i4>
  </property>
</Properties>
</file>