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37" autoAdjust="0"/>
  </p:normalViewPr>
  <p:slideViewPr>
    <p:cSldViewPr snapToGrid="0">
      <p:cViewPr varScale="1">
        <p:scale>
          <a:sx n="109" d="100"/>
          <a:sy n="109" d="100"/>
        </p:scale>
        <p:origin x="63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16C11C-9F66-421C-854C-9AF1201E1546}" type="datetimeFigureOut">
              <a:rPr lang="tr-TR" smtClean="0"/>
              <a:t>28.03.2017</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C61B0E-5D9F-4CBF-A0AD-291DF0A70415}" type="slidenum">
              <a:rPr lang="tr-TR" smtClean="0"/>
              <a:t>‹#›</a:t>
            </a:fld>
            <a:endParaRPr lang="tr-TR"/>
          </a:p>
        </p:txBody>
      </p:sp>
    </p:spTree>
    <p:extLst>
      <p:ext uri="{BB962C8B-B14F-4D97-AF65-F5344CB8AC3E}">
        <p14:creationId xmlns:p14="http://schemas.microsoft.com/office/powerpoint/2010/main" val="1725406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C5C61B0E-5D9F-4CBF-A0AD-291DF0A70415}" type="slidenum">
              <a:rPr lang="tr-TR" smtClean="0"/>
              <a:t>1</a:t>
            </a:fld>
            <a:endParaRPr lang="tr-TR"/>
          </a:p>
        </p:txBody>
      </p:sp>
    </p:spTree>
    <p:extLst>
      <p:ext uri="{BB962C8B-B14F-4D97-AF65-F5344CB8AC3E}">
        <p14:creationId xmlns:p14="http://schemas.microsoft.com/office/powerpoint/2010/main" val="1163965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39D41C17-A1E5-492D-B054-5C475FA2BC7B}" type="datetime1">
              <a:rPr lang="tr-TR" smtClean="0"/>
              <a:t>28.03.2017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7F89994-5B29-4E0E-B084-E0FC5649D33C}" type="slidenum">
              <a:rPr lang="tr-TR" smtClean="0"/>
              <a:t>‹#›</a:t>
            </a:fld>
            <a:endParaRPr lang="tr-TR"/>
          </a:p>
        </p:txBody>
      </p:sp>
    </p:spTree>
    <p:extLst>
      <p:ext uri="{BB962C8B-B14F-4D97-AF65-F5344CB8AC3E}">
        <p14:creationId xmlns:p14="http://schemas.microsoft.com/office/powerpoint/2010/main" val="2935147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FF4DC4FA-CFDD-462F-8840-9D14288F78C1}" type="datetime1">
              <a:rPr lang="tr-TR" smtClean="0"/>
              <a:t>28.03.2017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7F89994-5B29-4E0E-B084-E0FC5649D33C}" type="slidenum">
              <a:rPr lang="tr-TR" smtClean="0"/>
              <a:t>‹#›</a:t>
            </a:fld>
            <a:endParaRPr lang="tr-TR"/>
          </a:p>
        </p:txBody>
      </p:sp>
    </p:spTree>
    <p:extLst>
      <p:ext uri="{BB962C8B-B14F-4D97-AF65-F5344CB8AC3E}">
        <p14:creationId xmlns:p14="http://schemas.microsoft.com/office/powerpoint/2010/main" val="2175702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4B460F3E-9C73-4000-8B10-DBB78526998E}" type="datetime1">
              <a:rPr lang="tr-TR" smtClean="0"/>
              <a:t>28.03.2017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7F89994-5B29-4E0E-B084-E0FC5649D33C}" type="slidenum">
              <a:rPr lang="tr-TR" smtClean="0"/>
              <a:t>‹#›</a:t>
            </a:fld>
            <a:endParaRPr lang="tr-TR"/>
          </a:p>
        </p:txBody>
      </p:sp>
    </p:spTree>
    <p:extLst>
      <p:ext uri="{BB962C8B-B14F-4D97-AF65-F5344CB8AC3E}">
        <p14:creationId xmlns:p14="http://schemas.microsoft.com/office/powerpoint/2010/main" val="403449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10B642A1-B153-426E-8007-D9B49B019420}" type="datetime1">
              <a:rPr lang="tr-TR" smtClean="0"/>
              <a:t>28.03.2017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7F89994-5B29-4E0E-B084-E0FC5649D33C}" type="slidenum">
              <a:rPr lang="tr-TR" smtClean="0"/>
              <a:t>‹#›</a:t>
            </a:fld>
            <a:endParaRPr lang="tr-TR"/>
          </a:p>
        </p:txBody>
      </p:sp>
    </p:spTree>
    <p:extLst>
      <p:ext uri="{BB962C8B-B14F-4D97-AF65-F5344CB8AC3E}">
        <p14:creationId xmlns:p14="http://schemas.microsoft.com/office/powerpoint/2010/main" val="385446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F5ABF5-A60D-46EB-938F-7F98B20C97D6}" type="datetime1">
              <a:rPr lang="tr-TR" smtClean="0"/>
              <a:t>28.03.2017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7F89994-5B29-4E0E-B084-E0FC5649D33C}" type="slidenum">
              <a:rPr lang="tr-TR" smtClean="0"/>
              <a:t>‹#›</a:t>
            </a:fld>
            <a:endParaRPr lang="tr-TR"/>
          </a:p>
        </p:txBody>
      </p:sp>
    </p:spTree>
    <p:extLst>
      <p:ext uri="{BB962C8B-B14F-4D97-AF65-F5344CB8AC3E}">
        <p14:creationId xmlns:p14="http://schemas.microsoft.com/office/powerpoint/2010/main" val="3144017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203A0B43-A753-4F35-8B8B-FFA18D1D46CD}" type="datetime1">
              <a:rPr lang="tr-TR" smtClean="0"/>
              <a:t>28.03.2017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7F89994-5B29-4E0E-B084-E0FC5649D33C}" type="slidenum">
              <a:rPr lang="tr-TR" smtClean="0"/>
              <a:t>‹#›</a:t>
            </a:fld>
            <a:endParaRPr lang="tr-TR"/>
          </a:p>
        </p:txBody>
      </p:sp>
    </p:spTree>
    <p:extLst>
      <p:ext uri="{BB962C8B-B14F-4D97-AF65-F5344CB8AC3E}">
        <p14:creationId xmlns:p14="http://schemas.microsoft.com/office/powerpoint/2010/main" val="115760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3E751600-852D-47D7-AF24-AC34D35FCC96}" type="datetime1">
              <a:rPr lang="tr-TR" smtClean="0"/>
              <a:t>28.03.2017</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7F89994-5B29-4E0E-B084-E0FC5649D33C}" type="slidenum">
              <a:rPr lang="tr-TR" smtClean="0"/>
              <a:t>‹#›</a:t>
            </a:fld>
            <a:endParaRPr lang="tr-TR"/>
          </a:p>
        </p:txBody>
      </p:sp>
    </p:spTree>
    <p:extLst>
      <p:ext uri="{BB962C8B-B14F-4D97-AF65-F5344CB8AC3E}">
        <p14:creationId xmlns:p14="http://schemas.microsoft.com/office/powerpoint/2010/main" val="317160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8A5BCD51-0050-4204-BED0-959787081F80}" type="datetime1">
              <a:rPr lang="tr-TR" smtClean="0"/>
              <a:t>28.03.2017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7F89994-5B29-4E0E-B084-E0FC5649D33C}" type="slidenum">
              <a:rPr lang="tr-TR" smtClean="0"/>
              <a:t>‹#›</a:t>
            </a:fld>
            <a:endParaRPr lang="tr-TR"/>
          </a:p>
        </p:txBody>
      </p:sp>
    </p:spTree>
    <p:extLst>
      <p:ext uri="{BB962C8B-B14F-4D97-AF65-F5344CB8AC3E}">
        <p14:creationId xmlns:p14="http://schemas.microsoft.com/office/powerpoint/2010/main" val="189266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3452F-2BC7-4242-A295-8BC8EA6DEB14}" type="datetime1">
              <a:rPr lang="tr-TR" smtClean="0"/>
              <a:t>28.03.2017</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7F89994-5B29-4E0E-B084-E0FC5649D33C}" type="slidenum">
              <a:rPr lang="tr-TR" smtClean="0"/>
              <a:t>‹#›</a:t>
            </a:fld>
            <a:endParaRPr lang="tr-TR"/>
          </a:p>
        </p:txBody>
      </p:sp>
    </p:spTree>
    <p:extLst>
      <p:ext uri="{BB962C8B-B14F-4D97-AF65-F5344CB8AC3E}">
        <p14:creationId xmlns:p14="http://schemas.microsoft.com/office/powerpoint/2010/main" val="193363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23B238-698E-4DB8-968E-D9F6A868134D}" type="datetime1">
              <a:rPr lang="tr-TR" smtClean="0"/>
              <a:t>28.03.2017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7F89994-5B29-4E0E-B084-E0FC5649D33C}" type="slidenum">
              <a:rPr lang="tr-TR" smtClean="0"/>
              <a:t>‹#›</a:t>
            </a:fld>
            <a:endParaRPr lang="tr-TR"/>
          </a:p>
        </p:txBody>
      </p:sp>
    </p:spTree>
    <p:extLst>
      <p:ext uri="{BB962C8B-B14F-4D97-AF65-F5344CB8AC3E}">
        <p14:creationId xmlns:p14="http://schemas.microsoft.com/office/powerpoint/2010/main" val="1116841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133C87-1BDD-4E53-BD64-76E7D5DEA85C}" type="datetime1">
              <a:rPr lang="tr-TR" smtClean="0"/>
              <a:t>28.03.2017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7F89994-5B29-4E0E-B084-E0FC5649D33C}" type="slidenum">
              <a:rPr lang="tr-TR" smtClean="0"/>
              <a:t>‹#›</a:t>
            </a:fld>
            <a:endParaRPr lang="tr-TR"/>
          </a:p>
        </p:txBody>
      </p:sp>
    </p:spTree>
    <p:extLst>
      <p:ext uri="{BB962C8B-B14F-4D97-AF65-F5344CB8AC3E}">
        <p14:creationId xmlns:p14="http://schemas.microsoft.com/office/powerpoint/2010/main" val="1032845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9A9147-BA1D-4389-9131-16A24BFF9769}" type="datetime1">
              <a:rPr lang="tr-TR" smtClean="0"/>
              <a:t>28.03.2017</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F89994-5B29-4E0E-B084-E0FC5649D33C}" type="slidenum">
              <a:rPr lang="tr-TR" smtClean="0"/>
              <a:t>‹#›</a:t>
            </a:fld>
            <a:endParaRPr lang="tr-TR"/>
          </a:p>
        </p:txBody>
      </p:sp>
    </p:spTree>
    <p:extLst>
      <p:ext uri="{BB962C8B-B14F-4D97-AF65-F5344CB8AC3E}">
        <p14:creationId xmlns:p14="http://schemas.microsoft.com/office/powerpoint/2010/main" val="960306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5168"/>
            <a:ext cx="9144000" cy="3702469"/>
          </a:xfrm>
        </p:spPr>
        <p:txBody>
          <a:bodyPr>
            <a:noAutofit/>
          </a:bodyPr>
          <a:lstStyle/>
          <a:p>
            <a:r>
              <a:rPr lang="tr-TR" b="1" dirty="0" smtClean="0"/>
              <a:t>COM/BLM 376 </a:t>
            </a:r>
            <a:br>
              <a:rPr lang="tr-TR" b="1" dirty="0" smtClean="0"/>
            </a:br>
            <a:r>
              <a:rPr lang="tr-TR" b="1" dirty="0" smtClean="0"/>
              <a:t>Computer Architecture</a:t>
            </a:r>
            <a:r>
              <a:rPr lang="tr-TR" dirty="0" smtClean="0"/>
              <a:t/>
            </a:r>
            <a:br>
              <a:rPr lang="tr-TR" dirty="0" smtClean="0"/>
            </a:br>
            <a:r>
              <a:rPr lang="tr-TR" dirty="0"/>
              <a:t/>
            </a:r>
            <a:br>
              <a:rPr lang="tr-TR" dirty="0"/>
            </a:br>
            <a:r>
              <a:rPr lang="tr-TR" sz="4000" dirty="0" smtClean="0"/>
              <a:t>Chapter 7 Input/Output </a:t>
            </a:r>
            <a:endParaRPr lang="tr-TR" sz="4000" dirty="0"/>
          </a:p>
        </p:txBody>
      </p:sp>
      <p:sp>
        <p:nvSpPr>
          <p:cNvPr id="3" name="Subtitle 2"/>
          <p:cNvSpPr>
            <a:spLocks noGrp="1"/>
          </p:cNvSpPr>
          <p:nvPr>
            <p:ph type="subTitle" idx="1"/>
          </p:nvPr>
        </p:nvSpPr>
        <p:spPr>
          <a:xfrm>
            <a:off x="1524000" y="3602038"/>
            <a:ext cx="9144000" cy="3255962"/>
          </a:xfrm>
        </p:spPr>
        <p:txBody>
          <a:bodyPr>
            <a:noAutofit/>
          </a:bodyPr>
          <a:lstStyle/>
          <a:p>
            <a:endParaRPr lang="tr-TR" dirty="0" smtClean="0"/>
          </a:p>
          <a:p>
            <a:endParaRPr lang="tr-TR" sz="3400" dirty="0" smtClean="0"/>
          </a:p>
          <a:p>
            <a:r>
              <a:rPr lang="tr-TR" sz="2000" dirty="0" err="1" smtClean="0"/>
              <a:t>Asst</a:t>
            </a:r>
            <a:r>
              <a:rPr lang="tr-TR" sz="2000" dirty="0" smtClean="0"/>
              <a:t>. Prof. Dr. Gazi Erkan BOSTANCI</a:t>
            </a:r>
          </a:p>
          <a:p>
            <a:r>
              <a:rPr lang="tr-TR" sz="2000" dirty="0" smtClean="0"/>
              <a:t>ebostanci@ankara.edu.tr</a:t>
            </a:r>
          </a:p>
          <a:p>
            <a:endParaRPr lang="tr-TR" sz="2000" dirty="0"/>
          </a:p>
          <a:p>
            <a:r>
              <a:rPr lang="tr-TR" sz="2000" dirty="0" err="1" smtClean="0"/>
              <a:t>Slides</a:t>
            </a:r>
            <a:r>
              <a:rPr lang="tr-TR" sz="2000" dirty="0" smtClean="0"/>
              <a:t> </a:t>
            </a:r>
            <a:r>
              <a:rPr lang="tr-TR" sz="2000" dirty="0" err="1" smtClean="0"/>
              <a:t>are</a:t>
            </a:r>
            <a:r>
              <a:rPr lang="tr-TR" sz="2000" dirty="0" smtClean="0"/>
              <a:t> </a:t>
            </a:r>
            <a:r>
              <a:rPr lang="tr-TR" sz="2000" dirty="0" err="1" smtClean="0"/>
              <a:t>mainly</a:t>
            </a:r>
            <a:r>
              <a:rPr lang="tr-TR" sz="2000" dirty="0" smtClean="0"/>
              <a:t> </a:t>
            </a:r>
            <a:r>
              <a:rPr lang="tr-TR" sz="2000" dirty="0" err="1" smtClean="0"/>
              <a:t>based</a:t>
            </a:r>
            <a:r>
              <a:rPr lang="tr-TR" sz="2000" dirty="0" smtClean="0"/>
              <a:t> on </a:t>
            </a:r>
          </a:p>
          <a:p>
            <a:r>
              <a:rPr lang="tr-TR" sz="2000" dirty="0" err="1" smtClean="0"/>
              <a:t>Computer</a:t>
            </a:r>
            <a:r>
              <a:rPr lang="tr-TR" sz="2000" dirty="0" smtClean="0"/>
              <a:t> </a:t>
            </a:r>
            <a:r>
              <a:rPr lang="tr-TR" sz="2000" dirty="0" err="1" smtClean="0"/>
              <a:t>Organization</a:t>
            </a:r>
            <a:r>
              <a:rPr lang="tr-TR" sz="2000" dirty="0" smtClean="0"/>
              <a:t> </a:t>
            </a:r>
            <a:r>
              <a:rPr lang="tr-TR" sz="2000" dirty="0" err="1" smtClean="0"/>
              <a:t>and</a:t>
            </a:r>
            <a:r>
              <a:rPr lang="tr-TR" sz="2000" dirty="0" smtClean="0"/>
              <a:t> Architecture: </a:t>
            </a:r>
            <a:r>
              <a:rPr lang="tr-TR" sz="2000" dirty="0" err="1" smtClean="0"/>
              <a:t>Designing</a:t>
            </a:r>
            <a:r>
              <a:rPr lang="tr-TR" sz="2000" dirty="0" smtClean="0"/>
              <a:t> </a:t>
            </a:r>
            <a:r>
              <a:rPr lang="tr-TR" sz="2000" dirty="0" err="1" smtClean="0"/>
              <a:t>for</a:t>
            </a:r>
            <a:r>
              <a:rPr lang="tr-TR" sz="2000" dirty="0" smtClean="0"/>
              <a:t> </a:t>
            </a:r>
            <a:r>
              <a:rPr lang="tr-TR" sz="2000" dirty="0" err="1" smtClean="0"/>
              <a:t>Performance</a:t>
            </a:r>
            <a:r>
              <a:rPr lang="tr-TR" sz="2000" dirty="0" smtClean="0"/>
              <a:t> </a:t>
            </a:r>
            <a:r>
              <a:rPr lang="tr-TR" sz="2000" dirty="0" err="1" smtClean="0"/>
              <a:t>by</a:t>
            </a:r>
            <a:r>
              <a:rPr lang="tr-TR" sz="2000" dirty="0" smtClean="0"/>
              <a:t> William </a:t>
            </a:r>
            <a:r>
              <a:rPr lang="tr-TR" sz="2000" dirty="0" err="1" smtClean="0"/>
              <a:t>Stallings</a:t>
            </a:r>
            <a:r>
              <a:rPr lang="tr-TR" sz="2000" dirty="0" smtClean="0"/>
              <a:t>, 9th Edition, </a:t>
            </a:r>
            <a:r>
              <a:rPr lang="tr-TR" sz="2000" dirty="0" err="1" smtClean="0"/>
              <a:t>Prentice</a:t>
            </a:r>
            <a:r>
              <a:rPr lang="tr-TR" sz="2000" dirty="0" smtClean="0"/>
              <a:t> </a:t>
            </a:r>
            <a:r>
              <a:rPr lang="tr-TR" sz="2000" dirty="0" err="1" smtClean="0"/>
              <a:t>Hall</a:t>
            </a:r>
            <a:endParaRPr lang="tr-TR" sz="2000" dirty="0"/>
          </a:p>
        </p:txBody>
      </p:sp>
      <p:sp>
        <p:nvSpPr>
          <p:cNvPr id="4" name="Slide Number Placeholder 3"/>
          <p:cNvSpPr>
            <a:spLocks noGrp="1"/>
          </p:cNvSpPr>
          <p:nvPr>
            <p:ph type="sldNum" sz="quarter" idx="12"/>
          </p:nvPr>
        </p:nvSpPr>
        <p:spPr/>
        <p:txBody>
          <a:bodyPr/>
          <a:lstStyle/>
          <a:p>
            <a:fld id="{27F89994-5B29-4E0E-B084-E0FC5649D33C}" type="slidenum">
              <a:rPr lang="tr-TR" smtClean="0"/>
              <a:t>1</a:t>
            </a:fld>
            <a:endParaRPr lang="tr-TR" dirty="0"/>
          </a:p>
        </p:txBody>
      </p:sp>
    </p:spTree>
    <p:extLst>
      <p:ext uri="{BB962C8B-B14F-4D97-AF65-F5344CB8AC3E}">
        <p14:creationId xmlns:p14="http://schemas.microsoft.com/office/powerpoint/2010/main" val="3465295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4"/>
            <a:ext cx="11073063" cy="5032375"/>
          </a:xfrm>
        </p:spPr>
        <p:txBody>
          <a:bodyPr>
            <a:normAutofit/>
          </a:bodyPr>
          <a:lstStyle/>
          <a:p>
            <a:pPr marL="0" indent="0">
              <a:buNone/>
            </a:pPr>
            <a:r>
              <a:rPr lang="en-US" b="1" dirty="0" smtClean="0"/>
              <a:t>Keyboard/Monitor</a:t>
            </a:r>
            <a:endParaRPr lang="tr-TR" b="1" dirty="0" smtClean="0"/>
          </a:p>
          <a:p>
            <a:pPr marL="0" indent="0">
              <a:buNone/>
            </a:pPr>
            <a:r>
              <a:rPr lang="en-US" dirty="0"/>
              <a:t>The user provides input through the keyboard. This input is </a:t>
            </a:r>
            <a:r>
              <a:rPr lang="en-US" dirty="0" smtClean="0"/>
              <a:t>then</a:t>
            </a:r>
            <a:r>
              <a:rPr lang="tr-TR" dirty="0" smtClean="0"/>
              <a:t> </a:t>
            </a:r>
            <a:r>
              <a:rPr lang="en-US" dirty="0" smtClean="0"/>
              <a:t>transmitted </a:t>
            </a:r>
            <a:r>
              <a:rPr lang="en-US" dirty="0"/>
              <a:t>to the computer and may also be displayed on the monitor. In addition</a:t>
            </a:r>
            <a:r>
              <a:rPr lang="en-US" dirty="0" smtClean="0"/>
              <a:t>,</a:t>
            </a:r>
            <a:r>
              <a:rPr lang="tr-TR" dirty="0" smtClean="0"/>
              <a:t>  </a:t>
            </a:r>
            <a:r>
              <a:rPr lang="en-US" dirty="0" smtClean="0"/>
              <a:t>the </a:t>
            </a:r>
            <a:r>
              <a:rPr lang="en-US" dirty="0"/>
              <a:t>monitor displays data provided by the computer</a:t>
            </a:r>
            <a:r>
              <a:rPr lang="en-US" dirty="0" smtClean="0"/>
              <a:t>.</a:t>
            </a:r>
            <a:endParaRPr lang="tr-TR" dirty="0" smtClean="0"/>
          </a:p>
          <a:p>
            <a:pPr marL="0" indent="0">
              <a:buNone/>
            </a:pPr>
            <a:endParaRPr lang="tr-TR" dirty="0"/>
          </a:p>
          <a:p>
            <a:pPr marL="0" indent="0">
              <a:buNone/>
            </a:pPr>
            <a:r>
              <a:rPr lang="en-US" dirty="0"/>
              <a:t>The basic unit of exchange is the character. Associated with each </a:t>
            </a:r>
            <a:r>
              <a:rPr lang="en-US" dirty="0" smtClean="0"/>
              <a:t>character</a:t>
            </a:r>
            <a:r>
              <a:rPr lang="tr-TR" dirty="0" smtClean="0"/>
              <a:t> </a:t>
            </a:r>
            <a:r>
              <a:rPr lang="en-US" dirty="0" smtClean="0"/>
              <a:t>is </a:t>
            </a:r>
            <a:r>
              <a:rPr lang="en-US" dirty="0"/>
              <a:t>a code, typically 7 or 8 bits in length. The most commonly used text code is </a:t>
            </a:r>
            <a:r>
              <a:rPr lang="en-US" dirty="0" smtClean="0"/>
              <a:t>the</a:t>
            </a:r>
            <a:r>
              <a:rPr lang="tr-TR" dirty="0" smtClean="0"/>
              <a:t> </a:t>
            </a:r>
            <a:r>
              <a:rPr lang="en-US" dirty="0" smtClean="0"/>
              <a:t>International </a:t>
            </a:r>
            <a:r>
              <a:rPr lang="en-US" dirty="0"/>
              <a:t>Reference Alphabet (IRA</a:t>
            </a:r>
            <a:r>
              <a:rPr lang="en-US" dirty="0" smtClean="0"/>
              <a:t>). </a:t>
            </a:r>
            <a:r>
              <a:rPr lang="en-US" dirty="0"/>
              <a:t>Each character in this code is </a:t>
            </a:r>
            <a:r>
              <a:rPr lang="en-US" dirty="0" smtClean="0"/>
              <a:t>represented</a:t>
            </a:r>
            <a:r>
              <a:rPr lang="tr-TR" dirty="0" smtClean="0"/>
              <a:t> </a:t>
            </a:r>
            <a:r>
              <a:rPr lang="en-US" dirty="0" smtClean="0"/>
              <a:t>by </a:t>
            </a:r>
            <a:r>
              <a:rPr lang="en-US" dirty="0"/>
              <a:t>a unique 7-bit binary code; thus, 128 different characters can be represented.</a:t>
            </a:r>
          </a:p>
        </p:txBody>
      </p:sp>
      <p:sp>
        <p:nvSpPr>
          <p:cNvPr id="4" name="Slide Number Placeholder 3"/>
          <p:cNvSpPr>
            <a:spLocks noGrp="1"/>
          </p:cNvSpPr>
          <p:nvPr>
            <p:ph type="sldNum" sz="quarter" idx="12"/>
          </p:nvPr>
        </p:nvSpPr>
        <p:spPr/>
        <p:txBody>
          <a:bodyPr/>
          <a:lstStyle/>
          <a:p>
            <a:fld id="{27F89994-5B29-4E0E-B084-E0FC5649D33C}" type="slidenum">
              <a:rPr lang="tr-TR" smtClean="0"/>
              <a:t>10</a:t>
            </a:fld>
            <a:endParaRPr lang="tr-TR"/>
          </a:p>
        </p:txBody>
      </p:sp>
    </p:spTree>
    <p:extLst>
      <p:ext uri="{BB962C8B-B14F-4D97-AF65-F5344CB8AC3E}">
        <p14:creationId xmlns:p14="http://schemas.microsoft.com/office/powerpoint/2010/main" val="3239920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4"/>
            <a:ext cx="11073063" cy="4815807"/>
          </a:xfrm>
        </p:spPr>
        <p:txBody>
          <a:bodyPr/>
          <a:lstStyle/>
          <a:p>
            <a:pPr marL="0" indent="0">
              <a:buNone/>
            </a:pPr>
            <a:r>
              <a:rPr lang="en-US" dirty="0"/>
              <a:t>Characters are of two types: printable and control. </a:t>
            </a:r>
            <a:endParaRPr lang="tr-TR" dirty="0" smtClean="0"/>
          </a:p>
          <a:p>
            <a:pPr marL="0" indent="0">
              <a:buNone/>
            </a:pPr>
            <a:endParaRPr lang="tr-TR" dirty="0" smtClean="0"/>
          </a:p>
          <a:p>
            <a:pPr marL="0" indent="0">
              <a:buNone/>
            </a:pPr>
            <a:r>
              <a:rPr lang="en-US" dirty="0" smtClean="0"/>
              <a:t>Printable </a:t>
            </a:r>
            <a:r>
              <a:rPr lang="en-US" dirty="0"/>
              <a:t>characters </a:t>
            </a:r>
            <a:r>
              <a:rPr lang="en-US" dirty="0" smtClean="0"/>
              <a:t>are</a:t>
            </a:r>
            <a:r>
              <a:rPr lang="tr-TR" dirty="0" smtClean="0"/>
              <a:t> </a:t>
            </a:r>
            <a:r>
              <a:rPr lang="en-US" dirty="0" smtClean="0"/>
              <a:t>the </a:t>
            </a:r>
            <a:r>
              <a:rPr lang="en-US" dirty="0"/>
              <a:t>alphabetic, numeric, and special characters that can be printed on paper or </a:t>
            </a:r>
            <a:r>
              <a:rPr lang="en-US" dirty="0" smtClean="0"/>
              <a:t>displayed</a:t>
            </a:r>
            <a:r>
              <a:rPr lang="tr-TR" dirty="0" smtClean="0"/>
              <a:t> </a:t>
            </a:r>
            <a:r>
              <a:rPr lang="en-US" dirty="0" smtClean="0"/>
              <a:t>on </a:t>
            </a:r>
            <a:r>
              <a:rPr lang="en-US" dirty="0"/>
              <a:t>a screen. </a:t>
            </a:r>
            <a:endParaRPr lang="tr-TR" dirty="0" smtClean="0"/>
          </a:p>
          <a:p>
            <a:pPr marL="0" indent="0">
              <a:buNone/>
            </a:pPr>
            <a:endParaRPr lang="tr-TR" dirty="0"/>
          </a:p>
          <a:p>
            <a:pPr marL="0" indent="0">
              <a:buNone/>
            </a:pPr>
            <a:r>
              <a:rPr lang="en-US" dirty="0" smtClean="0"/>
              <a:t>Some </a:t>
            </a:r>
            <a:r>
              <a:rPr lang="en-US" dirty="0"/>
              <a:t>of the control characters have to do with controlling </a:t>
            </a:r>
            <a:r>
              <a:rPr lang="en-US" dirty="0" smtClean="0"/>
              <a:t>the</a:t>
            </a:r>
            <a:r>
              <a:rPr lang="tr-TR" dirty="0" smtClean="0"/>
              <a:t> </a:t>
            </a:r>
            <a:r>
              <a:rPr lang="en-US" dirty="0" smtClean="0"/>
              <a:t>printing </a:t>
            </a:r>
            <a:r>
              <a:rPr lang="en-US" dirty="0"/>
              <a:t>or displaying of characters; an example is carriage return. </a:t>
            </a:r>
            <a:endParaRPr lang="tr-TR" dirty="0" smtClean="0"/>
          </a:p>
          <a:p>
            <a:pPr marL="0" indent="0">
              <a:buNone/>
            </a:pPr>
            <a:r>
              <a:rPr lang="en-US" dirty="0" smtClean="0"/>
              <a:t>Other control</a:t>
            </a:r>
            <a:r>
              <a:rPr lang="tr-TR" dirty="0" smtClean="0"/>
              <a:t> </a:t>
            </a:r>
            <a:r>
              <a:rPr lang="en-US" dirty="0" smtClean="0"/>
              <a:t>characters </a:t>
            </a:r>
            <a:r>
              <a:rPr lang="en-US" dirty="0"/>
              <a:t>are concerned with communications procedures.</a:t>
            </a:r>
          </a:p>
        </p:txBody>
      </p:sp>
      <p:sp>
        <p:nvSpPr>
          <p:cNvPr id="4" name="Slide Number Placeholder 3"/>
          <p:cNvSpPr>
            <a:spLocks noGrp="1"/>
          </p:cNvSpPr>
          <p:nvPr>
            <p:ph type="sldNum" sz="quarter" idx="12"/>
          </p:nvPr>
        </p:nvSpPr>
        <p:spPr/>
        <p:txBody>
          <a:bodyPr/>
          <a:lstStyle/>
          <a:p>
            <a:fld id="{27F89994-5B29-4E0E-B084-E0FC5649D33C}" type="slidenum">
              <a:rPr lang="tr-TR" smtClean="0"/>
              <a:t>11</a:t>
            </a:fld>
            <a:endParaRPr lang="tr-TR"/>
          </a:p>
        </p:txBody>
      </p:sp>
    </p:spTree>
    <p:extLst>
      <p:ext uri="{BB962C8B-B14F-4D97-AF65-F5344CB8AC3E}">
        <p14:creationId xmlns:p14="http://schemas.microsoft.com/office/powerpoint/2010/main" val="3856172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5"/>
            <a:ext cx="11024937" cy="4351338"/>
          </a:xfrm>
        </p:spPr>
        <p:txBody>
          <a:bodyPr/>
          <a:lstStyle/>
          <a:p>
            <a:pPr marL="0" indent="0">
              <a:buNone/>
            </a:pPr>
            <a:r>
              <a:rPr lang="en-US" b="1" dirty="0"/>
              <a:t>Disk </a:t>
            </a:r>
            <a:r>
              <a:rPr lang="en-US" b="1" dirty="0" smtClean="0"/>
              <a:t>Drive</a:t>
            </a:r>
            <a:endParaRPr lang="tr-TR" b="1" dirty="0" smtClean="0"/>
          </a:p>
          <a:p>
            <a:pPr marL="0" indent="0">
              <a:buNone/>
            </a:pPr>
            <a:r>
              <a:rPr lang="en-US" dirty="0"/>
              <a:t>A disk drive contains electronics for exchanging data, control, and status </a:t>
            </a:r>
            <a:r>
              <a:rPr lang="en-US" dirty="0" smtClean="0"/>
              <a:t>signals</a:t>
            </a:r>
            <a:r>
              <a:rPr lang="tr-TR" dirty="0" smtClean="0"/>
              <a:t> </a:t>
            </a:r>
            <a:r>
              <a:rPr lang="en-US" dirty="0" smtClean="0"/>
              <a:t>with </a:t>
            </a:r>
            <a:r>
              <a:rPr lang="en-US" dirty="0"/>
              <a:t>an I/O module plus the electronics for controlling the disk read/write mechanism.</a:t>
            </a:r>
          </a:p>
        </p:txBody>
      </p:sp>
      <p:sp>
        <p:nvSpPr>
          <p:cNvPr id="4" name="Slide Number Placeholder 3"/>
          <p:cNvSpPr>
            <a:spLocks noGrp="1"/>
          </p:cNvSpPr>
          <p:nvPr>
            <p:ph type="sldNum" sz="quarter" idx="12"/>
          </p:nvPr>
        </p:nvSpPr>
        <p:spPr/>
        <p:txBody>
          <a:bodyPr/>
          <a:lstStyle/>
          <a:p>
            <a:fld id="{27F89994-5B29-4E0E-B084-E0FC5649D33C}" type="slidenum">
              <a:rPr lang="tr-TR" smtClean="0"/>
              <a:t>12</a:t>
            </a:fld>
            <a:endParaRPr lang="tr-TR"/>
          </a:p>
        </p:txBody>
      </p:sp>
    </p:spTree>
    <p:extLst>
      <p:ext uri="{BB962C8B-B14F-4D97-AF65-F5344CB8AC3E}">
        <p14:creationId xmlns:p14="http://schemas.microsoft.com/office/powerpoint/2010/main" val="2579926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I/O MODULES</a:t>
            </a:r>
            <a:endParaRPr lang="en-US" b="1" dirty="0"/>
          </a:p>
        </p:txBody>
      </p:sp>
      <p:sp>
        <p:nvSpPr>
          <p:cNvPr id="3" name="Content Placeholder 2"/>
          <p:cNvSpPr>
            <a:spLocks noGrp="1"/>
          </p:cNvSpPr>
          <p:nvPr>
            <p:ph idx="1"/>
          </p:nvPr>
        </p:nvSpPr>
        <p:spPr>
          <a:xfrm>
            <a:off x="838200" y="1825624"/>
            <a:ext cx="11169316" cy="5032375"/>
          </a:xfrm>
        </p:spPr>
        <p:txBody>
          <a:bodyPr/>
          <a:lstStyle/>
          <a:p>
            <a:pPr marL="0" indent="0">
              <a:buNone/>
            </a:pPr>
            <a:r>
              <a:rPr lang="en-US" b="1" dirty="0"/>
              <a:t>Module Function</a:t>
            </a:r>
          </a:p>
          <a:p>
            <a:pPr marL="0" indent="0">
              <a:buNone/>
            </a:pPr>
            <a:r>
              <a:rPr lang="en-US" dirty="0"/>
              <a:t>The major functions or requirements for an I/O module fall into the </a:t>
            </a:r>
            <a:r>
              <a:rPr lang="en-US" dirty="0" smtClean="0"/>
              <a:t>following</a:t>
            </a:r>
            <a:r>
              <a:rPr lang="tr-TR" dirty="0" smtClean="0"/>
              <a:t> </a:t>
            </a:r>
            <a:r>
              <a:rPr lang="en-US" dirty="0" smtClean="0"/>
              <a:t>categories:</a:t>
            </a:r>
            <a:endParaRPr lang="tr-TR" dirty="0" smtClean="0"/>
          </a:p>
          <a:p>
            <a:pPr lvl="1"/>
            <a:r>
              <a:rPr lang="en-US" dirty="0"/>
              <a:t>Control and timing</a:t>
            </a:r>
          </a:p>
          <a:p>
            <a:pPr lvl="1"/>
            <a:r>
              <a:rPr lang="en-US" dirty="0" smtClean="0"/>
              <a:t>Processor </a:t>
            </a:r>
            <a:r>
              <a:rPr lang="en-US" dirty="0"/>
              <a:t>communication</a:t>
            </a:r>
          </a:p>
          <a:p>
            <a:pPr lvl="1"/>
            <a:r>
              <a:rPr lang="en-US" dirty="0" smtClean="0"/>
              <a:t>Device </a:t>
            </a:r>
            <a:r>
              <a:rPr lang="en-US" dirty="0"/>
              <a:t>communication</a:t>
            </a:r>
          </a:p>
          <a:p>
            <a:pPr lvl="1"/>
            <a:r>
              <a:rPr lang="en-US" dirty="0" smtClean="0"/>
              <a:t>Data </a:t>
            </a:r>
            <a:r>
              <a:rPr lang="en-US" dirty="0"/>
              <a:t>buffering</a:t>
            </a:r>
          </a:p>
          <a:p>
            <a:pPr lvl="1"/>
            <a:r>
              <a:rPr lang="en-US" dirty="0" smtClean="0"/>
              <a:t>Error </a:t>
            </a:r>
            <a:r>
              <a:rPr lang="en-US" dirty="0"/>
              <a:t>detection</a:t>
            </a:r>
          </a:p>
        </p:txBody>
      </p:sp>
      <p:sp>
        <p:nvSpPr>
          <p:cNvPr id="4" name="Slide Number Placeholder 3"/>
          <p:cNvSpPr>
            <a:spLocks noGrp="1"/>
          </p:cNvSpPr>
          <p:nvPr>
            <p:ph type="sldNum" sz="quarter" idx="12"/>
          </p:nvPr>
        </p:nvSpPr>
        <p:spPr/>
        <p:txBody>
          <a:bodyPr/>
          <a:lstStyle/>
          <a:p>
            <a:fld id="{27F89994-5B29-4E0E-B084-E0FC5649D33C}" type="slidenum">
              <a:rPr lang="tr-TR" smtClean="0"/>
              <a:t>13</a:t>
            </a:fld>
            <a:endParaRPr lang="tr-TR"/>
          </a:p>
        </p:txBody>
      </p:sp>
    </p:spTree>
    <p:extLst>
      <p:ext uri="{BB962C8B-B14F-4D97-AF65-F5344CB8AC3E}">
        <p14:creationId xmlns:p14="http://schemas.microsoft.com/office/powerpoint/2010/main" val="98905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4"/>
            <a:ext cx="11145253" cy="4791743"/>
          </a:xfrm>
        </p:spPr>
        <p:txBody>
          <a:bodyPr>
            <a:normAutofit/>
          </a:bodyPr>
          <a:lstStyle/>
          <a:p>
            <a:pPr marL="0" indent="0">
              <a:buNone/>
            </a:pPr>
            <a:r>
              <a:rPr lang="en-US" dirty="0"/>
              <a:t>During any period of time, the processor may communicate with one or </a:t>
            </a:r>
            <a:r>
              <a:rPr lang="en-US" dirty="0" smtClean="0"/>
              <a:t>more</a:t>
            </a:r>
            <a:r>
              <a:rPr lang="tr-TR" dirty="0" smtClean="0"/>
              <a:t> </a:t>
            </a:r>
            <a:r>
              <a:rPr lang="en-US" dirty="0" smtClean="0"/>
              <a:t>external </a:t>
            </a:r>
            <a:r>
              <a:rPr lang="en-US" dirty="0"/>
              <a:t>devices in unpredictable patterns, depending on the program’s need for I/O</a:t>
            </a:r>
            <a:r>
              <a:rPr lang="en-US" dirty="0" smtClean="0"/>
              <a:t>.</a:t>
            </a:r>
            <a:endParaRPr lang="tr-TR" dirty="0" smtClean="0"/>
          </a:p>
          <a:p>
            <a:pPr marL="0" indent="0">
              <a:buNone/>
            </a:pPr>
            <a:endParaRPr lang="tr-TR" dirty="0"/>
          </a:p>
          <a:p>
            <a:pPr marL="0" indent="0">
              <a:buNone/>
            </a:pPr>
            <a:endParaRPr lang="en-US" dirty="0"/>
          </a:p>
          <a:p>
            <a:pPr marL="0" indent="0">
              <a:buNone/>
            </a:pPr>
            <a:r>
              <a:rPr lang="en-US" dirty="0"/>
              <a:t>The internal resources, such as main memory and the system bus, must be </a:t>
            </a:r>
            <a:r>
              <a:rPr lang="en-US" dirty="0" smtClean="0"/>
              <a:t>shared</a:t>
            </a:r>
            <a:r>
              <a:rPr lang="tr-TR" dirty="0" smtClean="0"/>
              <a:t> </a:t>
            </a:r>
            <a:r>
              <a:rPr lang="en-US" dirty="0" smtClean="0"/>
              <a:t>among </a:t>
            </a:r>
            <a:r>
              <a:rPr lang="en-US" dirty="0"/>
              <a:t>a number of activities, including data I/O. Thus, the I/O function includes </a:t>
            </a:r>
            <a:r>
              <a:rPr lang="en-US" dirty="0" smtClean="0"/>
              <a:t>a</a:t>
            </a:r>
            <a:r>
              <a:rPr lang="tr-TR" dirty="0" smtClean="0"/>
              <a:t> </a:t>
            </a:r>
            <a:r>
              <a:rPr lang="en-US" b="1" dirty="0" smtClean="0"/>
              <a:t>control </a:t>
            </a:r>
            <a:r>
              <a:rPr lang="en-US" b="1" dirty="0"/>
              <a:t>and timing </a:t>
            </a:r>
            <a:r>
              <a:rPr lang="en-US" dirty="0"/>
              <a:t>requirement, to coordinate the flow of traffic between </a:t>
            </a:r>
            <a:r>
              <a:rPr lang="en-US" dirty="0" smtClean="0"/>
              <a:t>internal</a:t>
            </a:r>
            <a:r>
              <a:rPr lang="tr-TR" dirty="0" smtClean="0"/>
              <a:t> </a:t>
            </a:r>
            <a:r>
              <a:rPr lang="en-US" dirty="0" smtClean="0"/>
              <a:t>resources </a:t>
            </a:r>
            <a:r>
              <a:rPr lang="en-US" dirty="0"/>
              <a:t>and external devices.</a:t>
            </a:r>
          </a:p>
        </p:txBody>
      </p:sp>
      <p:sp>
        <p:nvSpPr>
          <p:cNvPr id="4" name="Slide Number Placeholder 3"/>
          <p:cNvSpPr>
            <a:spLocks noGrp="1"/>
          </p:cNvSpPr>
          <p:nvPr>
            <p:ph type="sldNum" sz="quarter" idx="12"/>
          </p:nvPr>
        </p:nvSpPr>
        <p:spPr/>
        <p:txBody>
          <a:bodyPr/>
          <a:lstStyle/>
          <a:p>
            <a:fld id="{27F89994-5B29-4E0E-B084-E0FC5649D33C}" type="slidenum">
              <a:rPr lang="tr-TR" smtClean="0"/>
              <a:t>14</a:t>
            </a:fld>
            <a:endParaRPr lang="tr-TR"/>
          </a:p>
        </p:txBody>
      </p:sp>
    </p:spTree>
    <p:extLst>
      <p:ext uri="{BB962C8B-B14F-4D97-AF65-F5344CB8AC3E}">
        <p14:creationId xmlns:p14="http://schemas.microsoft.com/office/powerpoint/2010/main" val="3145667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1169316" cy="5032375"/>
          </a:xfrm>
        </p:spPr>
        <p:txBody>
          <a:bodyPr>
            <a:normAutofit/>
          </a:bodyPr>
          <a:lstStyle/>
          <a:p>
            <a:pPr marL="0" indent="0">
              <a:buNone/>
            </a:pPr>
            <a:r>
              <a:rPr lang="en-US" dirty="0"/>
              <a:t>For example, the control of the transfer of data </a:t>
            </a:r>
            <a:r>
              <a:rPr lang="en-US" dirty="0" smtClean="0"/>
              <a:t>from</a:t>
            </a:r>
            <a:r>
              <a:rPr lang="tr-TR" dirty="0" smtClean="0"/>
              <a:t> </a:t>
            </a:r>
            <a:r>
              <a:rPr lang="en-US" dirty="0" smtClean="0"/>
              <a:t>an </a:t>
            </a:r>
            <a:r>
              <a:rPr lang="en-US" dirty="0"/>
              <a:t>external device to the processor might involve the following sequence of steps:</a:t>
            </a:r>
          </a:p>
          <a:p>
            <a:pPr marL="914400" lvl="1" indent="-457200">
              <a:buFont typeface="+mj-lt"/>
              <a:buAutoNum type="arabicPeriod"/>
            </a:pPr>
            <a:r>
              <a:rPr lang="en-US" dirty="0" smtClean="0"/>
              <a:t>The </a:t>
            </a:r>
            <a:r>
              <a:rPr lang="en-US" dirty="0"/>
              <a:t>processor interrogates the I/O module to check the status of the </a:t>
            </a:r>
            <a:r>
              <a:rPr lang="en-US" dirty="0" smtClean="0"/>
              <a:t>attached</a:t>
            </a:r>
            <a:r>
              <a:rPr lang="tr-TR" dirty="0" smtClean="0"/>
              <a:t> </a:t>
            </a:r>
            <a:r>
              <a:rPr lang="en-US" dirty="0" smtClean="0"/>
              <a:t>device</a:t>
            </a:r>
            <a:r>
              <a:rPr lang="en-US" dirty="0"/>
              <a:t>.</a:t>
            </a:r>
          </a:p>
          <a:p>
            <a:pPr marL="914400" lvl="1" indent="-457200">
              <a:buFont typeface="+mj-lt"/>
              <a:buAutoNum type="arabicPeriod"/>
            </a:pPr>
            <a:r>
              <a:rPr lang="en-US" dirty="0" smtClean="0"/>
              <a:t>The </a:t>
            </a:r>
            <a:r>
              <a:rPr lang="en-US" dirty="0"/>
              <a:t>I/O module returns the device status.</a:t>
            </a:r>
          </a:p>
          <a:p>
            <a:pPr marL="914400" lvl="1" indent="-457200">
              <a:buFont typeface="+mj-lt"/>
              <a:buAutoNum type="arabicPeriod"/>
            </a:pPr>
            <a:r>
              <a:rPr lang="en-US" dirty="0" smtClean="0"/>
              <a:t>If </a:t>
            </a:r>
            <a:r>
              <a:rPr lang="en-US" dirty="0"/>
              <a:t>the device is operational and ready to transmit, the processor requests </a:t>
            </a:r>
            <a:r>
              <a:rPr lang="en-US" dirty="0" smtClean="0"/>
              <a:t>the</a:t>
            </a:r>
            <a:r>
              <a:rPr lang="tr-TR" dirty="0" smtClean="0"/>
              <a:t> </a:t>
            </a:r>
            <a:r>
              <a:rPr lang="en-US" dirty="0" smtClean="0"/>
              <a:t>transfer </a:t>
            </a:r>
            <a:r>
              <a:rPr lang="en-US" dirty="0"/>
              <a:t>of data, by means of a command to the I/O module.</a:t>
            </a:r>
          </a:p>
          <a:p>
            <a:pPr marL="914400" lvl="1" indent="-457200">
              <a:buFont typeface="+mj-lt"/>
              <a:buAutoNum type="arabicPeriod"/>
            </a:pPr>
            <a:r>
              <a:rPr lang="en-US" dirty="0" smtClean="0"/>
              <a:t>The </a:t>
            </a:r>
            <a:r>
              <a:rPr lang="en-US" dirty="0"/>
              <a:t>I/O module obtains a unit of data (e.g., 8 or 16 bits) from the external device.</a:t>
            </a:r>
          </a:p>
          <a:p>
            <a:pPr marL="914400" lvl="1" indent="-457200">
              <a:buFont typeface="+mj-lt"/>
              <a:buAutoNum type="arabicPeriod"/>
            </a:pPr>
            <a:r>
              <a:rPr lang="en-US" dirty="0" smtClean="0"/>
              <a:t>The </a:t>
            </a:r>
            <a:r>
              <a:rPr lang="en-US" dirty="0"/>
              <a:t>data are transferred from the I/O module to the processor.</a:t>
            </a:r>
          </a:p>
        </p:txBody>
      </p:sp>
      <p:sp>
        <p:nvSpPr>
          <p:cNvPr id="4" name="Slide Number Placeholder 3"/>
          <p:cNvSpPr>
            <a:spLocks noGrp="1"/>
          </p:cNvSpPr>
          <p:nvPr>
            <p:ph type="sldNum" sz="quarter" idx="12"/>
          </p:nvPr>
        </p:nvSpPr>
        <p:spPr/>
        <p:txBody>
          <a:bodyPr/>
          <a:lstStyle/>
          <a:p>
            <a:fld id="{27F89994-5B29-4E0E-B084-E0FC5649D33C}" type="slidenum">
              <a:rPr lang="tr-TR" smtClean="0"/>
              <a:t>15</a:t>
            </a:fld>
            <a:endParaRPr lang="tr-TR"/>
          </a:p>
        </p:txBody>
      </p:sp>
    </p:spTree>
    <p:extLst>
      <p:ext uri="{BB962C8B-B14F-4D97-AF65-F5344CB8AC3E}">
        <p14:creationId xmlns:p14="http://schemas.microsoft.com/office/powerpoint/2010/main" val="3036588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5"/>
            <a:ext cx="11073063" cy="4839870"/>
          </a:xfrm>
        </p:spPr>
        <p:txBody>
          <a:bodyPr/>
          <a:lstStyle/>
          <a:p>
            <a:pPr marL="0" indent="0">
              <a:buNone/>
            </a:pPr>
            <a:r>
              <a:rPr lang="en-US" dirty="0"/>
              <a:t>If the system employs a bus, then each of the interactions between the </a:t>
            </a:r>
            <a:r>
              <a:rPr lang="en-US" dirty="0" smtClean="0"/>
              <a:t>processor</a:t>
            </a:r>
            <a:r>
              <a:rPr lang="tr-TR" dirty="0" smtClean="0"/>
              <a:t> </a:t>
            </a:r>
            <a:r>
              <a:rPr lang="en-US" dirty="0" smtClean="0"/>
              <a:t>and </a:t>
            </a:r>
            <a:r>
              <a:rPr lang="en-US" dirty="0"/>
              <a:t>the I/O module involves one or more bus arbitrations</a:t>
            </a:r>
            <a:r>
              <a:rPr lang="en-US" dirty="0" smtClean="0"/>
              <a:t>.</a:t>
            </a:r>
            <a:endParaRPr lang="tr-TR" dirty="0" smtClean="0"/>
          </a:p>
          <a:p>
            <a:pPr marL="0" indent="0">
              <a:buNone/>
            </a:pPr>
            <a:endParaRPr lang="tr-TR" dirty="0"/>
          </a:p>
          <a:p>
            <a:pPr marL="0" indent="0">
              <a:buNone/>
            </a:pPr>
            <a:endParaRPr lang="en-US" dirty="0"/>
          </a:p>
          <a:p>
            <a:pPr marL="0" indent="0">
              <a:buNone/>
            </a:pPr>
            <a:r>
              <a:rPr lang="en-US" dirty="0"/>
              <a:t>The preceding simplified scenario also illustrates that the I/O module </a:t>
            </a:r>
            <a:r>
              <a:rPr lang="en-US" dirty="0" smtClean="0"/>
              <a:t>must</a:t>
            </a:r>
            <a:r>
              <a:rPr lang="tr-TR" dirty="0" smtClean="0"/>
              <a:t> </a:t>
            </a:r>
            <a:r>
              <a:rPr lang="en-US" dirty="0" smtClean="0"/>
              <a:t>communicate </a:t>
            </a:r>
            <a:r>
              <a:rPr lang="en-US" dirty="0"/>
              <a:t>with the processor and with the external device.</a:t>
            </a:r>
          </a:p>
        </p:txBody>
      </p:sp>
      <p:sp>
        <p:nvSpPr>
          <p:cNvPr id="4" name="Slide Number Placeholder 3"/>
          <p:cNvSpPr>
            <a:spLocks noGrp="1"/>
          </p:cNvSpPr>
          <p:nvPr>
            <p:ph type="sldNum" sz="quarter" idx="12"/>
          </p:nvPr>
        </p:nvSpPr>
        <p:spPr/>
        <p:txBody>
          <a:bodyPr/>
          <a:lstStyle/>
          <a:p>
            <a:fld id="{27F89994-5B29-4E0E-B084-E0FC5649D33C}" type="slidenum">
              <a:rPr lang="tr-TR" smtClean="0"/>
              <a:t>16</a:t>
            </a:fld>
            <a:endParaRPr lang="tr-TR"/>
          </a:p>
        </p:txBody>
      </p:sp>
    </p:spTree>
    <p:extLst>
      <p:ext uri="{BB962C8B-B14F-4D97-AF65-F5344CB8AC3E}">
        <p14:creationId xmlns:p14="http://schemas.microsoft.com/office/powerpoint/2010/main" val="2327979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199" y="216568"/>
            <a:ext cx="11073063" cy="6641431"/>
          </a:xfrm>
        </p:spPr>
        <p:txBody>
          <a:bodyPr>
            <a:normAutofit/>
          </a:bodyPr>
          <a:lstStyle/>
          <a:p>
            <a:pPr marL="0" indent="0">
              <a:buNone/>
            </a:pPr>
            <a:r>
              <a:rPr lang="en-US" b="1" dirty="0"/>
              <a:t>Processor </a:t>
            </a:r>
            <a:r>
              <a:rPr lang="en-US" b="1" dirty="0" smtClean="0"/>
              <a:t>communication</a:t>
            </a:r>
            <a:r>
              <a:rPr lang="tr-TR" b="1" dirty="0" smtClean="0"/>
              <a:t> </a:t>
            </a:r>
            <a:r>
              <a:rPr lang="en-US" dirty="0" smtClean="0"/>
              <a:t>involves </a:t>
            </a:r>
            <a:r>
              <a:rPr lang="en-US" dirty="0"/>
              <a:t>the following:</a:t>
            </a:r>
          </a:p>
          <a:p>
            <a:pPr lvl="1"/>
            <a:r>
              <a:rPr lang="en-US" b="1" dirty="0" smtClean="0"/>
              <a:t>Command </a:t>
            </a:r>
            <a:r>
              <a:rPr lang="en-US" b="1" dirty="0"/>
              <a:t>decoding: </a:t>
            </a:r>
            <a:r>
              <a:rPr lang="en-US" dirty="0"/>
              <a:t>The I/O module accepts commands from the </a:t>
            </a:r>
            <a:r>
              <a:rPr lang="en-US" dirty="0" smtClean="0"/>
              <a:t>processor,</a:t>
            </a:r>
            <a:r>
              <a:rPr lang="tr-TR" dirty="0" smtClean="0"/>
              <a:t> </a:t>
            </a:r>
            <a:r>
              <a:rPr lang="en-US" dirty="0" smtClean="0"/>
              <a:t>typically </a:t>
            </a:r>
            <a:r>
              <a:rPr lang="en-US" dirty="0"/>
              <a:t>sent as signals on the control bus. For example, an I/O module for </a:t>
            </a:r>
            <a:r>
              <a:rPr lang="en-US" dirty="0" smtClean="0"/>
              <a:t>a</a:t>
            </a:r>
            <a:r>
              <a:rPr lang="tr-TR" dirty="0" smtClean="0"/>
              <a:t> </a:t>
            </a:r>
            <a:r>
              <a:rPr lang="en-US" dirty="0" smtClean="0"/>
              <a:t>disk </a:t>
            </a:r>
            <a:r>
              <a:rPr lang="en-US" dirty="0"/>
              <a:t>drive might accept the following commands: READ SECTOR, </a:t>
            </a:r>
            <a:r>
              <a:rPr lang="en-US" dirty="0" smtClean="0"/>
              <a:t>WRITE</a:t>
            </a:r>
            <a:r>
              <a:rPr lang="tr-TR" dirty="0" smtClean="0"/>
              <a:t> </a:t>
            </a:r>
            <a:r>
              <a:rPr lang="en-US" dirty="0" smtClean="0"/>
              <a:t>SECTOR</a:t>
            </a:r>
            <a:r>
              <a:rPr lang="en-US" dirty="0"/>
              <a:t>, SEEK track number, and SCAN record ID. The latter two </a:t>
            </a:r>
            <a:r>
              <a:rPr lang="en-US" dirty="0" smtClean="0"/>
              <a:t>commands</a:t>
            </a:r>
            <a:r>
              <a:rPr lang="tr-TR" dirty="0" smtClean="0"/>
              <a:t> </a:t>
            </a:r>
            <a:r>
              <a:rPr lang="en-US" dirty="0" smtClean="0"/>
              <a:t>each </a:t>
            </a:r>
            <a:r>
              <a:rPr lang="en-US" dirty="0"/>
              <a:t>include a parameter that is sent on the data bus.</a:t>
            </a:r>
          </a:p>
          <a:p>
            <a:pPr lvl="1"/>
            <a:r>
              <a:rPr lang="tr-TR" b="1" dirty="0" smtClean="0"/>
              <a:t>D</a:t>
            </a:r>
            <a:r>
              <a:rPr lang="en-US" b="1" dirty="0" err="1" smtClean="0"/>
              <a:t>ata</a:t>
            </a:r>
            <a:r>
              <a:rPr lang="en-US" b="1" dirty="0"/>
              <a:t>: </a:t>
            </a:r>
            <a:r>
              <a:rPr lang="en-US" dirty="0"/>
              <a:t>Data are exchanged between the processor and the I/O module over </a:t>
            </a:r>
            <a:r>
              <a:rPr lang="en-US" dirty="0" smtClean="0"/>
              <a:t>the</a:t>
            </a:r>
            <a:r>
              <a:rPr lang="tr-TR" dirty="0" smtClean="0"/>
              <a:t> </a:t>
            </a:r>
            <a:r>
              <a:rPr lang="en-US" dirty="0" smtClean="0"/>
              <a:t>data </a:t>
            </a:r>
            <a:r>
              <a:rPr lang="en-US" dirty="0"/>
              <a:t>bus</a:t>
            </a:r>
            <a:r>
              <a:rPr lang="en-US" dirty="0" smtClean="0"/>
              <a:t>.</a:t>
            </a:r>
            <a:endParaRPr lang="tr-TR" dirty="0" smtClean="0"/>
          </a:p>
          <a:p>
            <a:pPr lvl="1"/>
            <a:r>
              <a:rPr lang="en-US" b="1" dirty="0"/>
              <a:t>Status reporting: </a:t>
            </a:r>
            <a:r>
              <a:rPr lang="en-US" dirty="0"/>
              <a:t>Because peripherals are so slow, it is important to know </a:t>
            </a:r>
            <a:r>
              <a:rPr lang="en-US" dirty="0" smtClean="0"/>
              <a:t>the</a:t>
            </a:r>
            <a:r>
              <a:rPr lang="tr-TR" dirty="0" smtClean="0"/>
              <a:t> </a:t>
            </a:r>
            <a:r>
              <a:rPr lang="en-US" dirty="0" smtClean="0"/>
              <a:t>status </a:t>
            </a:r>
            <a:r>
              <a:rPr lang="en-US" dirty="0"/>
              <a:t>of the I/O module. For example, if an I/O module is asked to send </a:t>
            </a:r>
            <a:r>
              <a:rPr lang="en-US" dirty="0" smtClean="0"/>
              <a:t>data</a:t>
            </a:r>
            <a:r>
              <a:rPr lang="tr-TR" dirty="0" smtClean="0"/>
              <a:t> </a:t>
            </a:r>
            <a:r>
              <a:rPr lang="en-US" dirty="0" smtClean="0"/>
              <a:t>to </a:t>
            </a:r>
            <a:r>
              <a:rPr lang="en-US" dirty="0"/>
              <a:t>the processor (read), it may not be ready to do so because it is still </a:t>
            </a:r>
            <a:r>
              <a:rPr lang="en-US" dirty="0" smtClean="0"/>
              <a:t>working</a:t>
            </a:r>
            <a:r>
              <a:rPr lang="tr-TR" dirty="0" smtClean="0"/>
              <a:t> </a:t>
            </a:r>
            <a:r>
              <a:rPr lang="en-US" dirty="0" smtClean="0"/>
              <a:t>on </a:t>
            </a:r>
            <a:r>
              <a:rPr lang="en-US" dirty="0"/>
              <a:t>the previous I/O command. This fact can be reported with a status signal</a:t>
            </a:r>
            <a:r>
              <a:rPr lang="en-US" dirty="0" smtClean="0"/>
              <a:t>.</a:t>
            </a:r>
            <a:r>
              <a:rPr lang="tr-TR" dirty="0" smtClean="0"/>
              <a:t> </a:t>
            </a:r>
            <a:r>
              <a:rPr lang="en-US" dirty="0"/>
              <a:t>Common status signals are BUSY and READY. There may also be signals </a:t>
            </a:r>
            <a:r>
              <a:rPr lang="en-US" dirty="0" smtClean="0"/>
              <a:t>to</a:t>
            </a:r>
            <a:r>
              <a:rPr lang="tr-TR" dirty="0" smtClean="0"/>
              <a:t> </a:t>
            </a:r>
            <a:r>
              <a:rPr lang="en-US" dirty="0" smtClean="0"/>
              <a:t>report </a:t>
            </a:r>
            <a:r>
              <a:rPr lang="en-US" dirty="0"/>
              <a:t>various error conditions</a:t>
            </a:r>
            <a:r>
              <a:rPr lang="en-US" dirty="0" smtClean="0"/>
              <a:t>.</a:t>
            </a:r>
            <a:endParaRPr lang="tr-TR" dirty="0" smtClean="0"/>
          </a:p>
          <a:p>
            <a:pPr lvl="1"/>
            <a:r>
              <a:rPr lang="en-US" b="1" dirty="0"/>
              <a:t>Address recognition: </a:t>
            </a:r>
            <a:r>
              <a:rPr lang="en-US" dirty="0"/>
              <a:t>Just as each word of memory has an address, so </a:t>
            </a:r>
            <a:r>
              <a:rPr lang="en-US" dirty="0" smtClean="0"/>
              <a:t>does</a:t>
            </a:r>
            <a:r>
              <a:rPr lang="tr-TR" dirty="0" smtClean="0"/>
              <a:t> </a:t>
            </a:r>
            <a:r>
              <a:rPr lang="en-US" dirty="0" smtClean="0"/>
              <a:t>each </a:t>
            </a:r>
            <a:r>
              <a:rPr lang="en-US" dirty="0"/>
              <a:t>I/O device. Thus, an I/O module must recognize one unique address </a:t>
            </a:r>
            <a:r>
              <a:rPr lang="en-US" dirty="0" smtClean="0"/>
              <a:t>for</a:t>
            </a:r>
            <a:r>
              <a:rPr lang="tr-TR" dirty="0" smtClean="0"/>
              <a:t> </a:t>
            </a:r>
            <a:r>
              <a:rPr lang="en-US" dirty="0" smtClean="0"/>
              <a:t>each </a:t>
            </a:r>
            <a:r>
              <a:rPr lang="en-US" dirty="0"/>
              <a:t>peripheral it controls.</a:t>
            </a:r>
            <a:endParaRPr lang="tr-TR" dirty="0" smtClean="0"/>
          </a:p>
          <a:p>
            <a:pPr lvl="1"/>
            <a:endParaRPr lang="en-US" dirty="0"/>
          </a:p>
        </p:txBody>
      </p:sp>
      <p:sp>
        <p:nvSpPr>
          <p:cNvPr id="4" name="Slide Number Placeholder 3"/>
          <p:cNvSpPr>
            <a:spLocks noGrp="1"/>
          </p:cNvSpPr>
          <p:nvPr>
            <p:ph type="sldNum" sz="quarter" idx="12"/>
          </p:nvPr>
        </p:nvSpPr>
        <p:spPr/>
        <p:txBody>
          <a:bodyPr/>
          <a:lstStyle/>
          <a:p>
            <a:fld id="{27F89994-5B29-4E0E-B084-E0FC5649D33C}" type="slidenum">
              <a:rPr lang="tr-TR" smtClean="0"/>
              <a:t>17</a:t>
            </a:fld>
            <a:endParaRPr lang="tr-TR"/>
          </a:p>
        </p:txBody>
      </p:sp>
    </p:spTree>
    <p:extLst>
      <p:ext uri="{BB962C8B-B14F-4D97-AF65-F5344CB8AC3E}">
        <p14:creationId xmlns:p14="http://schemas.microsoft.com/office/powerpoint/2010/main" val="73562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4"/>
            <a:ext cx="11073063" cy="5032375"/>
          </a:xfrm>
        </p:spPr>
        <p:txBody>
          <a:bodyPr>
            <a:normAutofit fontScale="92500" lnSpcReduction="20000"/>
          </a:bodyPr>
          <a:lstStyle/>
          <a:p>
            <a:pPr marL="0" indent="0">
              <a:buNone/>
            </a:pPr>
            <a:r>
              <a:rPr lang="en-US" dirty="0"/>
              <a:t>On the other side, the I/O module must be able to perform </a:t>
            </a:r>
            <a:r>
              <a:rPr lang="en-US" b="1" dirty="0"/>
              <a:t>device </a:t>
            </a:r>
            <a:r>
              <a:rPr lang="en-US" b="1" dirty="0" smtClean="0"/>
              <a:t>communication</a:t>
            </a:r>
            <a:r>
              <a:rPr lang="en-US" dirty="0" smtClean="0"/>
              <a:t>.</a:t>
            </a:r>
            <a:r>
              <a:rPr lang="tr-TR" dirty="0" smtClean="0"/>
              <a:t> </a:t>
            </a:r>
            <a:r>
              <a:rPr lang="en-US" dirty="0" smtClean="0"/>
              <a:t>This </a:t>
            </a:r>
            <a:r>
              <a:rPr lang="en-US" dirty="0"/>
              <a:t>communication involves commands, status information, and </a:t>
            </a:r>
            <a:r>
              <a:rPr lang="en-US" dirty="0" smtClean="0"/>
              <a:t>data</a:t>
            </a:r>
            <a:r>
              <a:rPr lang="tr-TR" dirty="0" smtClean="0"/>
              <a:t>.</a:t>
            </a:r>
          </a:p>
          <a:p>
            <a:pPr marL="0" indent="0">
              <a:buNone/>
            </a:pPr>
            <a:endParaRPr lang="tr-TR" dirty="0"/>
          </a:p>
          <a:p>
            <a:pPr marL="0" indent="0">
              <a:buNone/>
            </a:pPr>
            <a:r>
              <a:rPr lang="en-US" dirty="0"/>
              <a:t>An essential task of an I/O module is </a:t>
            </a:r>
            <a:r>
              <a:rPr lang="en-US" b="1" dirty="0"/>
              <a:t>data buffering</a:t>
            </a:r>
            <a:r>
              <a:rPr lang="en-US" dirty="0"/>
              <a:t>. The need for this </a:t>
            </a:r>
            <a:r>
              <a:rPr lang="en-US" dirty="0" smtClean="0"/>
              <a:t>function</a:t>
            </a:r>
            <a:r>
              <a:rPr lang="tr-TR" dirty="0" smtClean="0"/>
              <a:t> </a:t>
            </a:r>
            <a:r>
              <a:rPr lang="en-US" dirty="0" smtClean="0"/>
              <a:t>is apparent. </a:t>
            </a:r>
            <a:r>
              <a:rPr lang="en-US" dirty="0"/>
              <a:t>Whereas the transfer rate into and out of </a:t>
            </a:r>
            <a:r>
              <a:rPr lang="en-US" dirty="0" smtClean="0"/>
              <a:t>main</a:t>
            </a:r>
            <a:r>
              <a:rPr lang="tr-TR" dirty="0" smtClean="0"/>
              <a:t> </a:t>
            </a:r>
            <a:r>
              <a:rPr lang="en-US" dirty="0" smtClean="0"/>
              <a:t>memory </a:t>
            </a:r>
            <a:r>
              <a:rPr lang="en-US" dirty="0"/>
              <a:t>or the processor is quite high, the rate is orders of magnitude lower </a:t>
            </a:r>
            <a:r>
              <a:rPr lang="en-US" dirty="0" smtClean="0"/>
              <a:t>for</a:t>
            </a:r>
            <a:r>
              <a:rPr lang="tr-TR" dirty="0" smtClean="0"/>
              <a:t> </a:t>
            </a:r>
            <a:r>
              <a:rPr lang="en-US" dirty="0" smtClean="0"/>
              <a:t>many </a:t>
            </a:r>
            <a:r>
              <a:rPr lang="en-US" dirty="0"/>
              <a:t>peripheral devices and covers a wide range</a:t>
            </a:r>
            <a:r>
              <a:rPr lang="en-US" dirty="0" smtClean="0"/>
              <a:t>.</a:t>
            </a:r>
            <a:endParaRPr lang="tr-TR" dirty="0" smtClean="0"/>
          </a:p>
          <a:p>
            <a:pPr marL="0" indent="0">
              <a:buNone/>
            </a:pPr>
            <a:endParaRPr lang="tr-TR" dirty="0"/>
          </a:p>
          <a:p>
            <a:pPr marL="0" indent="0">
              <a:buNone/>
            </a:pPr>
            <a:r>
              <a:rPr lang="en-US" dirty="0"/>
              <a:t>Finally, an I/O module is often responsible for </a:t>
            </a:r>
            <a:r>
              <a:rPr lang="en-US" b="1" dirty="0"/>
              <a:t>error detection </a:t>
            </a:r>
            <a:r>
              <a:rPr lang="en-US" dirty="0"/>
              <a:t>and for </a:t>
            </a:r>
            <a:r>
              <a:rPr lang="en-US" dirty="0" smtClean="0"/>
              <a:t>subsequently</a:t>
            </a:r>
            <a:r>
              <a:rPr lang="tr-TR" dirty="0" smtClean="0"/>
              <a:t> </a:t>
            </a:r>
            <a:r>
              <a:rPr lang="en-US" dirty="0" smtClean="0"/>
              <a:t>reporting </a:t>
            </a:r>
            <a:r>
              <a:rPr lang="en-US" dirty="0"/>
              <a:t>errors to the processor. </a:t>
            </a:r>
            <a:endParaRPr lang="tr-TR" dirty="0" smtClean="0"/>
          </a:p>
          <a:p>
            <a:pPr lvl="1"/>
            <a:r>
              <a:rPr lang="en-US" dirty="0" smtClean="0"/>
              <a:t>One </a:t>
            </a:r>
            <a:r>
              <a:rPr lang="en-US" dirty="0"/>
              <a:t>class of errors includes </a:t>
            </a:r>
            <a:r>
              <a:rPr lang="en-US" dirty="0" smtClean="0"/>
              <a:t>mechanical</a:t>
            </a:r>
            <a:r>
              <a:rPr lang="tr-TR" dirty="0" smtClean="0"/>
              <a:t> </a:t>
            </a:r>
            <a:r>
              <a:rPr lang="en-US" dirty="0" smtClean="0"/>
              <a:t>and </a:t>
            </a:r>
            <a:r>
              <a:rPr lang="en-US" dirty="0"/>
              <a:t>electrical malfunctions reported by the device (e.g., paper jam, bad disk track</a:t>
            </a:r>
            <a:r>
              <a:rPr lang="en-US" dirty="0" smtClean="0"/>
              <a:t>).</a:t>
            </a:r>
            <a:r>
              <a:rPr lang="tr-TR" dirty="0" smtClean="0"/>
              <a:t> </a:t>
            </a:r>
          </a:p>
          <a:p>
            <a:pPr lvl="1"/>
            <a:r>
              <a:rPr lang="en-US" dirty="0" smtClean="0"/>
              <a:t>Another </a:t>
            </a:r>
            <a:r>
              <a:rPr lang="en-US" dirty="0"/>
              <a:t>class consists of unintentional changes to the bit pattern as it is </a:t>
            </a:r>
            <a:r>
              <a:rPr lang="en-US" dirty="0" smtClean="0"/>
              <a:t>transmitted</a:t>
            </a:r>
            <a:r>
              <a:rPr lang="tr-TR" dirty="0" smtClean="0"/>
              <a:t> </a:t>
            </a:r>
            <a:r>
              <a:rPr lang="en-US" dirty="0" smtClean="0"/>
              <a:t>from </a:t>
            </a:r>
            <a:r>
              <a:rPr lang="en-US" dirty="0"/>
              <a:t>device to I/O module.</a:t>
            </a:r>
          </a:p>
        </p:txBody>
      </p:sp>
      <p:sp>
        <p:nvSpPr>
          <p:cNvPr id="4" name="Slide Number Placeholder 3"/>
          <p:cNvSpPr>
            <a:spLocks noGrp="1"/>
          </p:cNvSpPr>
          <p:nvPr>
            <p:ph type="sldNum" sz="quarter" idx="12"/>
          </p:nvPr>
        </p:nvSpPr>
        <p:spPr/>
        <p:txBody>
          <a:bodyPr/>
          <a:lstStyle/>
          <a:p>
            <a:fld id="{27F89994-5B29-4E0E-B084-E0FC5649D33C}" type="slidenum">
              <a:rPr lang="tr-TR" smtClean="0"/>
              <a:t>18</a:t>
            </a:fld>
            <a:endParaRPr lang="tr-TR"/>
          </a:p>
        </p:txBody>
      </p:sp>
    </p:spTree>
    <p:extLst>
      <p:ext uri="{BB962C8B-B14F-4D97-AF65-F5344CB8AC3E}">
        <p14:creationId xmlns:p14="http://schemas.microsoft.com/office/powerpoint/2010/main" val="33275172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64696" y="168442"/>
            <a:ext cx="3641921" cy="6448925"/>
          </a:xfrm>
        </p:spPr>
        <p:txBody>
          <a:bodyPr/>
          <a:lstStyle/>
          <a:p>
            <a:pPr marL="0" indent="0">
              <a:buNone/>
            </a:pPr>
            <a:r>
              <a:rPr lang="en-US" b="1" dirty="0"/>
              <a:t>I/O Module </a:t>
            </a:r>
            <a:r>
              <a:rPr lang="en-US" b="1" dirty="0" smtClean="0"/>
              <a:t>Structure</a:t>
            </a:r>
            <a:endParaRPr lang="tr-TR" b="1" dirty="0" smtClean="0"/>
          </a:p>
          <a:p>
            <a:pPr marL="0" indent="0">
              <a:buNone/>
            </a:pPr>
            <a:r>
              <a:rPr lang="en-US" dirty="0"/>
              <a:t>I/O modules vary considerably in complexity and the number of external </a:t>
            </a:r>
            <a:r>
              <a:rPr lang="en-US" dirty="0" smtClean="0"/>
              <a:t>devices</a:t>
            </a:r>
            <a:r>
              <a:rPr lang="tr-TR" dirty="0" smtClean="0"/>
              <a:t> </a:t>
            </a:r>
            <a:r>
              <a:rPr lang="en-US" dirty="0" smtClean="0"/>
              <a:t>that </a:t>
            </a:r>
            <a:r>
              <a:rPr lang="en-US" dirty="0"/>
              <a:t>they control</a:t>
            </a:r>
            <a:r>
              <a:rPr lang="en-US" dirty="0" smtClean="0"/>
              <a:t>.</a:t>
            </a:r>
            <a:endParaRPr lang="tr-TR" dirty="0" smtClean="0"/>
          </a:p>
          <a:p>
            <a:pPr marL="0" indent="0">
              <a:buNone/>
            </a:pPr>
            <a:endParaRPr lang="tr-TR" dirty="0"/>
          </a:p>
          <a:p>
            <a:pPr marL="0" indent="0">
              <a:buNone/>
            </a:pPr>
            <a:r>
              <a:rPr lang="en-US" dirty="0" smtClean="0"/>
              <a:t>Figure</a:t>
            </a:r>
            <a:r>
              <a:rPr lang="tr-TR" dirty="0" smtClean="0"/>
              <a:t> </a:t>
            </a:r>
            <a:r>
              <a:rPr lang="en-US" dirty="0" smtClean="0"/>
              <a:t>provides </a:t>
            </a:r>
            <a:r>
              <a:rPr lang="en-US" dirty="0"/>
              <a:t>a </a:t>
            </a:r>
            <a:r>
              <a:rPr lang="en-US" dirty="0" smtClean="0"/>
              <a:t>general</a:t>
            </a:r>
            <a:r>
              <a:rPr lang="tr-TR" dirty="0" smtClean="0"/>
              <a:t> </a:t>
            </a:r>
            <a:r>
              <a:rPr lang="en-US" dirty="0" smtClean="0"/>
              <a:t>block </a:t>
            </a:r>
            <a:r>
              <a:rPr lang="en-US" dirty="0"/>
              <a:t>diagram of an I/O module.</a:t>
            </a:r>
          </a:p>
        </p:txBody>
      </p:sp>
      <p:sp>
        <p:nvSpPr>
          <p:cNvPr id="4" name="Slide Number Placeholder 3"/>
          <p:cNvSpPr>
            <a:spLocks noGrp="1"/>
          </p:cNvSpPr>
          <p:nvPr>
            <p:ph type="sldNum" sz="quarter" idx="12"/>
          </p:nvPr>
        </p:nvSpPr>
        <p:spPr/>
        <p:txBody>
          <a:bodyPr/>
          <a:lstStyle/>
          <a:p>
            <a:fld id="{27F89994-5B29-4E0E-B084-E0FC5649D33C}" type="slidenum">
              <a:rPr lang="tr-TR" smtClean="0"/>
              <a:t>19</a:t>
            </a:fld>
            <a:endParaRPr lang="tr-T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6617" y="457200"/>
            <a:ext cx="8285383" cy="4860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2100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Outline</a:t>
            </a:r>
            <a:endParaRPr lang="tr-TR" b="1" dirty="0"/>
          </a:p>
        </p:txBody>
      </p:sp>
      <p:sp>
        <p:nvSpPr>
          <p:cNvPr id="3" name="Content Placeholder 2"/>
          <p:cNvSpPr>
            <a:spLocks noGrp="1"/>
          </p:cNvSpPr>
          <p:nvPr>
            <p:ph idx="1"/>
          </p:nvPr>
        </p:nvSpPr>
        <p:spPr/>
        <p:txBody>
          <a:bodyPr/>
          <a:lstStyle/>
          <a:p>
            <a:pPr marL="514350" indent="-514350">
              <a:buFont typeface="+mj-lt"/>
              <a:buAutoNum type="arabicPeriod"/>
            </a:pPr>
            <a:r>
              <a:rPr lang="tr-TR" dirty="0" smtClean="0"/>
              <a:t>External Devices</a:t>
            </a:r>
          </a:p>
          <a:p>
            <a:pPr marL="514350" indent="-514350">
              <a:buFont typeface="+mj-lt"/>
              <a:buAutoNum type="arabicPeriod"/>
            </a:pPr>
            <a:r>
              <a:rPr lang="tr-TR" dirty="0" smtClean="0"/>
              <a:t>I/O Modules</a:t>
            </a:r>
          </a:p>
          <a:p>
            <a:pPr marL="514350" indent="-514350">
              <a:buFont typeface="+mj-lt"/>
              <a:buAutoNum type="arabicPeriod"/>
            </a:pPr>
            <a:r>
              <a:rPr lang="tr-TR" dirty="0" smtClean="0"/>
              <a:t>Programmed I/O</a:t>
            </a:r>
          </a:p>
          <a:p>
            <a:pPr marL="514350" indent="-514350">
              <a:buFont typeface="+mj-lt"/>
              <a:buAutoNum type="arabicPeriod"/>
            </a:pPr>
            <a:r>
              <a:rPr lang="tr-TR" dirty="0" smtClean="0"/>
              <a:t>Interrupt-Driven I/O</a:t>
            </a:r>
          </a:p>
          <a:p>
            <a:pPr marL="514350" indent="-514350">
              <a:buFont typeface="+mj-lt"/>
              <a:buAutoNum type="arabicPeriod"/>
            </a:pPr>
            <a:r>
              <a:rPr lang="tr-TR" dirty="0" smtClean="0"/>
              <a:t>Direct Memory Access</a:t>
            </a:r>
            <a:endParaRPr lang="tr-TR" dirty="0"/>
          </a:p>
        </p:txBody>
      </p:sp>
      <p:sp>
        <p:nvSpPr>
          <p:cNvPr id="4" name="Slide Number Placeholder 3"/>
          <p:cNvSpPr>
            <a:spLocks noGrp="1"/>
          </p:cNvSpPr>
          <p:nvPr>
            <p:ph type="sldNum" sz="quarter" idx="12"/>
          </p:nvPr>
        </p:nvSpPr>
        <p:spPr/>
        <p:txBody>
          <a:bodyPr/>
          <a:lstStyle/>
          <a:p>
            <a:fld id="{27F89994-5B29-4E0E-B084-E0FC5649D33C}" type="slidenum">
              <a:rPr lang="tr-TR" smtClean="0"/>
              <a:t>2</a:t>
            </a:fld>
            <a:endParaRPr lang="tr-TR"/>
          </a:p>
        </p:txBody>
      </p:sp>
    </p:spTree>
    <p:extLst>
      <p:ext uri="{BB962C8B-B14F-4D97-AF65-F5344CB8AC3E}">
        <p14:creationId xmlns:p14="http://schemas.microsoft.com/office/powerpoint/2010/main" val="1260814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11097126" cy="4895850"/>
          </a:xfrm>
        </p:spPr>
        <p:txBody>
          <a:bodyPr>
            <a:normAutofit lnSpcReduction="10000"/>
          </a:bodyPr>
          <a:lstStyle/>
          <a:p>
            <a:pPr marL="0" indent="0">
              <a:buNone/>
            </a:pPr>
            <a:r>
              <a:rPr lang="en-US" dirty="0"/>
              <a:t>An I/O module functions to allow the processor to view a wide range of </a:t>
            </a:r>
            <a:r>
              <a:rPr lang="en-US" dirty="0" smtClean="0"/>
              <a:t>devices</a:t>
            </a:r>
            <a:r>
              <a:rPr lang="tr-TR" dirty="0" smtClean="0"/>
              <a:t> </a:t>
            </a:r>
            <a:r>
              <a:rPr lang="en-US" dirty="0" smtClean="0"/>
              <a:t>in </a:t>
            </a:r>
            <a:r>
              <a:rPr lang="en-US" dirty="0"/>
              <a:t>a simple-minded way. There is a spectrum of capabilities that may be provided.</a:t>
            </a:r>
          </a:p>
          <a:p>
            <a:pPr marL="0" indent="0">
              <a:buNone/>
            </a:pPr>
            <a:endParaRPr lang="tr-TR" dirty="0" smtClean="0"/>
          </a:p>
          <a:p>
            <a:pPr marL="0" indent="0">
              <a:buNone/>
            </a:pPr>
            <a:endParaRPr lang="tr-TR" dirty="0"/>
          </a:p>
          <a:p>
            <a:pPr marL="0" indent="0">
              <a:buNone/>
            </a:pPr>
            <a:r>
              <a:rPr lang="en-US" dirty="0" smtClean="0"/>
              <a:t>The </a:t>
            </a:r>
            <a:r>
              <a:rPr lang="en-US" dirty="0"/>
              <a:t>I/O module may hide the details of timing, formats, and the </a:t>
            </a:r>
            <a:r>
              <a:rPr lang="en-US" dirty="0" err="1" smtClean="0"/>
              <a:t>electromechanics</a:t>
            </a:r>
            <a:r>
              <a:rPr lang="tr-TR" dirty="0" smtClean="0"/>
              <a:t> </a:t>
            </a:r>
            <a:r>
              <a:rPr lang="en-US" dirty="0" smtClean="0"/>
              <a:t>of </a:t>
            </a:r>
            <a:r>
              <a:rPr lang="en-US" dirty="0"/>
              <a:t>an external device so that the processor can function in terms of simple read </a:t>
            </a:r>
            <a:r>
              <a:rPr lang="en-US" dirty="0" smtClean="0"/>
              <a:t>and</a:t>
            </a:r>
            <a:r>
              <a:rPr lang="tr-TR" dirty="0" smtClean="0"/>
              <a:t> </a:t>
            </a:r>
            <a:r>
              <a:rPr lang="en-US" dirty="0" smtClean="0"/>
              <a:t>write </a:t>
            </a:r>
            <a:r>
              <a:rPr lang="en-US" dirty="0"/>
              <a:t>commands, and possibly open and close file commands. </a:t>
            </a:r>
            <a:endParaRPr lang="tr-TR" dirty="0" smtClean="0"/>
          </a:p>
          <a:p>
            <a:pPr marL="0" indent="0">
              <a:buNone/>
            </a:pPr>
            <a:endParaRPr lang="tr-TR" dirty="0" smtClean="0"/>
          </a:p>
          <a:p>
            <a:pPr marL="0" indent="0">
              <a:buNone/>
            </a:pPr>
            <a:r>
              <a:rPr lang="en-US" dirty="0" smtClean="0"/>
              <a:t>In </a:t>
            </a:r>
            <a:r>
              <a:rPr lang="en-US" dirty="0"/>
              <a:t>its simplest </a:t>
            </a:r>
            <a:r>
              <a:rPr lang="en-US" dirty="0" smtClean="0"/>
              <a:t>form,</a:t>
            </a:r>
            <a:r>
              <a:rPr lang="tr-TR" dirty="0" smtClean="0"/>
              <a:t> </a:t>
            </a:r>
            <a:r>
              <a:rPr lang="en-US" dirty="0" smtClean="0"/>
              <a:t>the </a:t>
            </a:r>
            <a:r>
              <a:rPr lang="en-US" dirty="0"/>
              <a:t>I/O module may still leave much of the work of controlling a device (e.g., </a:t>
            </a:r>
            <a:r>
              <a:rPr lang="en-US" dirty="0" smtClean="0"/>
              <a:t>rewind</a:t>
            </a:r>
            <a:r>
              <a:rPr lang="tr-TR" dirty="0" smtClean="0"/>
              <a:t> </a:t>
            </a:r>
            <a:r>
              <a:rPr lang="en-US" dirty="0" smtClean="0"/>
              <a:t>a </a:t>
            </a:r>
            <a:r>
              <a:rPr lang="en-US" dirty="0"/>
              <a:t>tape) visible to the processor.</a:t>
            </a:r>
          </a:p>
        </p:txBody>
      </p:sp>
      <p:sp>
        <p:nvSpPr>
          <p:cNvPr id="4" name="Slide Number Placeholder 3"/>
          <p:cNvSpPr>
            <a:spLocks noGrp="1"/>
          </p:cNvSpPr>
          <p:nvPr>
            <p:ph type="sldNum" sz="quarter" idx="12"/>
          </p:nvPr>
        </p:nvSpPr>
        <p:spPr/>
        <p:txBody>
          <a:bodyPr/>
          <a:lstStyle/>
          <a:p>
            <a:fld id="{27F89994-5B29-4E0E-B084-E0FC5649D33C}" type="slidenum">
              <a:rPr lang="tr-TR" smtClean="0"/>
              <a:t>20</a:t>
            </a:fld>
            <a:endParaRPr lang="tr-TR"/>
          </a:p>
        </p:txBody>
      </p:sp>
    </p:spTree>
    <p:extLst>
      <p:ext uri="{BB962C8B-B14F-4D97-AF65-F5344CB8AC3E}">
        <p14:creationId xmlns:p14="http://schemas.microsoft.com/office/powerpoint/2010/main" val="40439244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4"/>
            <a:ext cx="11121189" cy="4743617"/>
          </a:xfrm>
        </p:spPr>
        <p:txBody>
          <a:bodyPr>
            <a:normAutofit/>
          </a:bodyPr>
          <a:lstStyle/>
          <a:p>
            <a:pPr marL="0" indent="0">
              <a:buNone/>
            </a:pPr>
            <a:r>
              <a:rPr lang="en-US" dirty="0"/>
              <a:t>An I/O module that takes on most of the detailed processing burden, </a:t>
            </a:r>
            <a:r>
              <a:rPr lang="en-US" dirty="0" smtClean="0"/>
              <a:t>presenting</a:t>
            </a:r>
            <a:r>
              <a:rPr lang="tr-TR" dirty="0" smtClean="0"/>
              <a:t> </a:t>
            </a:r>
            <a:r>
              <a:rPr lang="en-US" dirty="0" smtClean="0"/>
              <a:t>a </a:t>
            </a:r>
            <a:r>
              <a:rPr lang="en-US" dirty="0"/>
              <a:t>high-level interface to the processor, is usually referred to as an </a:t>
            </a:r>
            <a:r>
              <a:rPr lang="en-US" i="1" dirty="0"/>
              <a:t>I/O channel </a:t>
            </a:r>
            <a:r>
              <a:rPr lang="en-US" dirty="0" smtClean="0"/>
              <a:t>or</a:t>
            </a:r>
            <a:r>
              <a:rPr lang="tr-TR" dirty="0" smtClean="0"/>
              <a:t> </a:t>
            </a:r>
            <a:r>
              <a:rPr lang="en-US" i="1" dirty="0" smtClean="0"/>
              <a:t>I/O </a:t>
            </a:r>
            <a:r>
              <a:rPr lang="en-US" i="1" dirty="0"/>
              <a:t>processor</a:t>
            </a:r>
            <a:r>
              <a:rPr lang="en-US" dirty="0"/>
              <a:t>. </a:t>
            </a:r>
            <a:endParaRPr lang="tr-TR" dirty="0" smtClean="0"/>
          </a:p>
          <a:p>
            <a:pPr marL="0" indent="0">
              <a:buNone/>
            </a:pPr>
            <a:endParaRPr lang="tr-TR" dirty="0"/>
          </a:p>
          <a:p>
            <a:pPr marL="0" indent="0">
              <a:buNone/>
            </a:pPr>
            <a:r>
              <a:rPr lang="en-US" dirty="0" smtClean="0"/>
              <a:t>An </a:t>
            </a:r>
            <a:r>
              <a:rPr lang="en-US" dirty="0"/>
              <a:t>I/O module that is quite primitive and requires detailed </a:t>
            </a:r>
            <a:r>
              <a:rPr lang="en-US" dirty="0" smtClean="0"/>
              <a:t>control</a:t>
            </a:r>
            <a:r>
              <a:rPr lang="tr-TR" dirty="0" smtClean="0"/>
              <a:t> </a:t>
            </a:r>
            <a:r>
              <a:rPr lang="en-US" dirty="0" smtClean="0"/>
              <a:t>is </a:t>
            </a:r>
            <a:r>
              <a:rPr lang="en-US" dirty="0"/>
              <a:t>usually referred to as an </a:t>
            </a:r>
            <a:r>
              <a:rPr lang="en-US" i="1" dirty="0"/>
              <a:t>I/O controller </a:t>
            </a:r>
            <a:r>
              <a:rPr lang="en-US" dirty="0"/>
              <a:t>or </a:t>
            </a:r>
            <a:r>
              <a:rPr lang="en-US" i="1" dirty="0"/>
              <a:t>device controller. </a:t>
            </a:r>
            <a:r>
              <a:rPr lang="en-US" dirty="0"/>
              <a:t>I/O controllers </a:t>
            </a:r>
            <a:r>
              <a:rPr lang="en-US" dirty="0" smtClean="0"/>
              <a:t>are</a:t>
            </a:r>
            <a:r>
              <a:rPr lang="tr-TR" dirty="0" smtClean="0"/>
              <a:t> </a:t>
            </a:r>
            <a:r>
              <a:rPr lang="en-US" dirty="0" smtClean="0"/>
              <a:t>commonly </a:t>
            </a:r>
            <a:r>
              <a:rPr lang="en-US" dirty="0"/>
              <a:t>seen on microcomputers, whereas I/O channels are used on mainframes.</a:t>
            </a:r>
          </a:p>
        </p:txBody>
      </p:sp>
      <p:sp>
        <p:nvSpPr>
          <p:cNvPr id="4" name="Slide Number Placeholder 3"/>
          <p:cNvSpPr>
            <a:spLocks noGrp="1"/>
          </p:cNvSpPr>
          <p:nvPr>
            <p:ph type="sldNum" sz="quarter" idx="12"/>
          </p:nvPr>
        </p:nvSpPr>
        <p:spPr/>
        <p:txBody>
          <a:bodyPr/>
          <a:lstStyle/>
          <a:p>
            <a:fld id="{27F89994-5B29-4E0E-B084-E0FC5649D33C}" type="slidenum">
              <a:rPr lang="tr-TR" smtClean="0"/>
              <a:t>21</a:t>
            </a:fld>
            <a:endParaRPr lang="tr-TR"/>
          </a:p>
        </p:txBody>
      </p:sp>
    </p:spTree>
    <p:extLst>
      <p:ext uri="{BB962C8B-B14F-4D97-AF65-F5344CB8AC3E}">
        <p14:creationId xmlns:p14="http://schemas.microsoft.com/office/powerpoint/2010/main" val="2146588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PROGRAMMED I/O</a:t>
            </a:r>
            <a:endParaRPr lang="en-US" b="1" dirty="0"/>
          </a:p>
        </p:txBody>
      </p:sp>
      <p:sp>
        <p:nvSpPr>
          <p:cNvPr id="3" name="Content Placeholder 2"/>
          <p:cNvSpPr>
            <a:spLocks noGrp="1"/>
          </p:cNvSpPr>
          <p:nvPr>
            <p:ph idx="1"/>
          </p:nvPr>
        </p:nvSpPr>
        <p:spPr>
          <a:xfrm>
            <a:off x="838200" y="1825625"/>
            <a:ext cx="11169316" cy="4351338"/>
          </a:xfrm>
        </p:spPr>
        <p:txBody>
          <a:bodyPr/>
          <a:lstStyle/>
          <a:p>
            <a:pPr marL="0" indent="0">
              <a:buNone/>
            </a:pPr>
            <a:r>
              <a:rPr lang="en-US" dirty="0"/>
              <a:t>Three techniques are possible for I/O operations.</a:t>
            </a:r>
          </a:p>
        </p:txBody>
      </p:sp>
      <p:sp>
        <p:nvSpPr>
          <p:cNvPr id="4" name="Slide Number Placeholder 3"/>
          <p:cNvSpPr>
            <a:spLocks noGrp="1"/>
          </p:cNvSpPr>
          <p:nvPr>
            <p:ph type="sldNum" sz="quarter" idx="12"/>
          </p:nvPr>
        </p:nvSpPr>
        <p:spPr/>
        <p:txBody>
          <a:bodyPr/>
          <a:lstStyle/>
          <a:p>
            <a:fld id="{27F89994-5B29-4E0E-B084-E0FC5649D33C}" type="slidenum">
              <a:rPr lang="tr-TR" smtClean="0"/>
              <a:t>22</a:t>
            </a:fld>
            <a:endParaRPr lang="tr-T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31" y="2954250"/>
            <a:ext cx="12152327" cy="1978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0209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4"/>
            <a:ext cx="11145253" cy="5032375"/>
          </a:xfrm>
        </p:spPr>
        <p:txBody>
          <a:bodyPr>
            <a:normAutofit/>
          </a:bodyPr>
          <a:lstStyle/>
          <a:p>
            <a:pPr marL="0" indent="0">
              <a:buNone/>
            </a:pPr>
            <a:r>
              <a:rPr lang="en-US" dirty="0"/>
              <a:t>With </a:t>
            </a:r>
            <a:r>
              <a:rPr lang="en-US" i="1" dirty="0"/>
              <a:t>programmed I/O</a:t>
            </a:r>
            <a:r>
              <a:rPr lang="en-US" dirty="0"/>
              <a:t>, data </a:t>
            </a:r>
            <a:r>
              <a:rPr lang="en-US" dirty="0" smtClean="0"/>
              <a:t>are</a:t>
            </a:r>
            <a:r>
              <a:rPr lang="tr-TR" dirty="0" smtClean="0"/>
              <a:t> </a:t>
            </a:r>
            <a:r>
              <a:rPr lang="en-US" dirty="0" smtClean="0"/>
              <a:t>exchanged </a:t>
            </a:r>
            <a:r>
              <a:rPr lang="en-US" dirty="0"/>
              <a:t>between the processor and the I/O module. The processor executes a </a:t>
            </a:r>
            <a:r>
              <a:rPr lang="en-US" dirty="0" smtClean="0"/>
              <a:t>program</a:t>
            </a:r>
            <a:r>
              <a:rPr lang="tr-TR" dirty="0" smtClean="0"/>
              <a:t> </a:t>
            </a:r>
            <a:r>
              <a:rPr lang="en-US" dirty="0" smtClean="0"/>
              <a:t>that </a:t>
            </a:r>
            <a:r>
              <a:rPr lang="en-US" dirty="0"/>
              <a:t>gives it direct control of the I/O operation, including sensing device status</a:t>
            </a:r>
            <a:r>
              <a:rPr lang="en-US" dirty="0" smtClean="0"/>
              <a:t>,</a:t>
            </a:r>
            <a:r>
              <a:rPr lang="tr-TR" dirty="0" smtClean="0"/>
              <a:t> </a:t>
            </a:r>
            <a:r>
              <a:rPr lang="en-US" dirty="0" smtClean="0"/>
              <a:t>sending </a:t>
            </a:r>
            <a:r>
              <a:rPr lang="en-US" dirty="0"/>
              <a:t>a read or write command, and transferring the data. </a:t>
            </a:r>
            <a:endParaRPr lang="tr-TR" dirty="0" smtClean="0"/>
          </a:p>
          <a:p>
            <a:pPr marL="0" indent="0">
              <a:buNone/>
            </a:pPr>
            <a:endParaRPr lang="tr-TR" dirty="0"/>
          </a:p>
          <a:p>
            <a:pPr marL="0" indent="0">
              <a:buNone/>
            </a:pPr>
            <a:r>
              <a:rPr lang="en-US" dirty="0" smtClean="0"/>
              <a:t>When </a:t>
            </a:r>
            <a:r>
              <a:rPr lang="en-US" dirty="0"/>
              <a:t>the </a:t>
            </a:r>
            <a:r>
              <a:rPr lang="en-US" dirty="0" smtClean="0"/>
              <a:t>processor</a:t>
            </a:r>
            <a:r>
              <a:rPr lang="tr-TR" dirty="0" smtClean="0"/>
              <a:t> </a:t>
            </a:r>
            <a:r>
              <a:rPr lang="en-US" dirty="0" smtClean="0"/>
              <a:t>issues </a:t>
            </a:r>
            <a:r>
              <a:rPr lang="en-US" dirty="0"/>
              <a:t>a command to the I/O module, it must wait until the I/O operation is </a:t>
            </a:r>
            <a:r>
              <a:rPr lang="en-US" dirty="0" smtClean="0"/>
              <a:t>complete.</a:t>
            </a:r>
            <a:r>
              <a:rPr lang="tr-TR" dirty="0" smtClean="0"/>
              <a:t> </a:t>
            </a:r>
            <a:r>
              <a:rPr lang="en-US" dirty="0" smtClean="0"/>
              <a:t>If </a:t>
            </a:r>
            <a:r>
              <a:rPr lang="en-US" dirty="0"/>
              <a:t>the processor is faster than the I/O module, this is wasteful of processor time</a:t>
            </a:r>
            <a:r>
              <a:rPr lang="en-US" dirty="0" smtClean="0"/>
              <a:t>.</a:t>
            </a:r>
            <a:endParaRPr lang="tr-TR" dirty="0" smtClean="0"/>
          </a:p>
          <a:p>
            <a:pPr marL="0" indent="0">
              <a:buNone/>
            </a:pPr>
            <a:endParaRPr lang="tr-TR" dirty="0"/>
          </a:p>
        </p:txBody>
      </p:sp>
      <p:sp>
        <p:nvSpPr>
          <p:cNvPr id="4" name="Slide Number Placeholder 3"/>
          <p:cNvSpPr>
            <a:spLocks noGrp="1"/>
          </p:cNvSpPr>
          <p:nvPr>
            <p:ph type="sldNum" sz="quarter" idx="12"/>
          </p:nvPr>
        </p:nvSpPr>
        <p:spPr/>
        <p:txBody>
          <a:bodyPr/>
          <a:lstStyle/>
          <a:p>
            <a:fld id="{27F89994-5B29-4E0E-B084-E0FC5649D33C}" type="slidenum">
              <a:rPr lang="tr-TR" smtClean="0"/>
              <a:t>23</a:t>
            </a:fld>
            <a:endParaRPr lang="tr-TR"/>
          </a:p>
        </p:txBody>
      </p:sp>
    </p:spTree>
    <p:extLst>
      <p:ext uri="{BB962C8B-B14F-4D97-AF65-F5344CB8AC3E}">
        <p14:creationId xmlns:p14="http://schemas.microsoft.com/office/powerpoint/2010/main" val="635763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5"/>
            <a:ext cx="11145253" cy="4663098"/>
          </a:xfrm>
        </p:spPr>
        <p:txBody>
          <a:bodyPr>
            <a:normAutofit lnSpcReduction="10000"/>
          </a:bodyPr>
          <a:lstStyle/>
          <a:p>
            <a:pPr marL="0" indent="0">
              <a:buNone/>
            </a:pPr>
            <a:r>
              <a:rPr lang="en-US" dirty="0"/>
              <a:t>With </a:t>
            </a:r>
            <a:r>
              <a:rPr lang="en-US" i="1" dirty="0"/>
              <a:t>interrupt-driven I/O</a:t>
            </a:r>
            <a:r>
              <a:rPr lang="en-US" dirty="0"/>
              <a:t>, the processor issues an </a:t>
            </a:r>
            <a:r>
              <a:rPr lang="en-US" i="1" dirty="0"/>
              <a:t>I/O command</a:t>
            </a:r>
            <a:r>
              <a:rPr lang="en-US" dirty="0"/>
              <a:t>, continues to </a:t>
            </a:r>
            <a:r>
              <a:rPr lang="en-US" dirty="0" smtClean="0"/>
              <a:t>execute</a:t>
            </a:r>
            <a:r>
              <a:rPr lang="tr-TR" dirty="0" smtClean="0"/>
              <a:t> </a:t>
            </a:r>
            <a:r>
              <a:rPr lang="en-US" dirty="0"/>
              <a:t>other instructions, and is interrupted by the I/O module when the latter has </a:t>
            </a:r>
            <a:r>
              <a:rPr lang="en-US" dirty="0" smtClean="0"/>
              <a:t>completed</a:t>
            </a:r>
            <a:r>
              <a:rPr lang="tr-TR" dirty="0" smtClean="0"/>
              <a:t> </a:t>
            </a:r>
            <a:r>
              <a:rPr lang="en-US" dirty="0" smtClean="0"/>
              <a:t>its </a:t>
            </a:r>
            <a:r>
              <a:rPr lang="en-US" dirty="0"/>
              <a:t>work. </a:t>
            </a:r>
            <a:endParaRPr lang="tr-TR" dirty="0" smtClean="0"/>
          </a:p>
          <a:p>
            <a:pPr marL="0" indent="0">
              <a:buNone/>
            </a:pPr>
            <a:endParaRPr lang="tr-TR" dirty="0"/>
          </a:p>
          <a:p>
            <a:pPr marL="0" indent="0">
              <a:buNone/>
            </a:pPr>
            <a:r>
              <a:rPr lang="en-US" dirty="0" smtClean="0"/>
              <a:t>With </a:t>
            </a:r>
            <a:r>
              <a:rPr lang="en-US" dirty="0"/>
              <a:t>both programmed and </a:t>
            </a:r>
            <a:r>
              <a:rPr lang="en-US" i="1" dirty="0"/>
              <a:t>interrupt </a:t>
            </a:r>
            <a:r>
              <a:rPr lang="en-US" dirty="0"/>
              <a:t>I/O, the processor is responsible </a:t>
            </a:r>
            <a:r>
              <a:rPr lang="en-US" dirty="0" smtClean="0"/>
              <a:t>for</a:t>
            </a:r>
            <a:r>
              <a:rPr lang="tr-TR" dirty="0" smtClean="0"/>
              <a:t> </a:t>
            </a:r>
            <a:r>
              <a:rPr lang="en-US" dirty="0" smtClean="0"/>
              <a:t>extracting </a:t>
            </a:r>
            <a:r>
              <a:rPr lang="en-US" dirty="0"/>
              <a:t>data from main memory for output and storing data in main memory </a:t>
            </a:r>
            <a:r>
              <a:rPr lang="en-US" dirty="0" smtClean="0"/>
              <a:t>for</a:t>
            </a:r>
            <a:r>
              <a:rPr lang="tr-TR" dirty="0" smtClean="0"/>
              <a:t> </a:t>
            </a:r>
            <a:r>
              <a:rPr lang="en-US" dirty="0" smtClean="0"/>
              <a:t>input.</a:t>
            </a:r>
            <a:endParaRPr lang="tr-TR" dirty="0" smtClean="0"/>
          </a:p>
          <a:p>
            <a:pPr marL="0" indent="0">
              <a:buNone/>
            </a:pPr>
            <a:endParaRPr lang="tr-TR" dirty="0"/>
          </a:p>
          <a:p>
            <a:pPr marL="0" indent="0">
              <a:buNone/>
            </a:pPr>
            <a:r>
              <a:rPr lang="en-US" dirty="0"/>
              <a:t>The alternative is known as </a:t>
            </a:r>
            <a:r>
              <a:rPr lang="en-US" i="1" dirty="0"/>
              <a:t>direct memory access </a:t>
            </a:r>
            <a:r>
              <a:rPr lang="en-US" dirty="0"/>
              <a:t>(DMA). In this mode, the I/O</a:t>
            </a:r>
            <a:r>
              <a:rPr lang="tr-TR" dirty="0"/>
              <a:t> </a:t>
            </a:r>
            <a:r>
              <a:rPr lang="en-US" dirty="0"/>
              <a:t>module and main memory exchange data directly, without processor involvement.</a:t>
            </a:r>
          </a:p>
          <a:p>
            <a:endParaRPr lang="en-US" dirty="0"/>
          </a:p>
        </p:txBody>
      </p:sp>
      <p:sp>
        <p:nvSpPr>
          <p:cNvPr id="4" name="Slide Number Placeholder 3"/>
          <p:cNvSpPr>
            <a:spLocks noGrp="1"/>
          </p:cNvSpPr>
          <p:nvPr>
            <p:ph type="sldNum" sz="quarter" idx="12"/>
          </p:nvPr>
        </p:nvSpPr>
        <p:spPr/>
        <p:txBody>
          <a:bodyPr/>
          <a:lstStyle/>
          <a:p>
            <a:fld id="{27F89994-5B29-4E0E-B084-E0FC5649D33C}" type="slidenum">
              <a:rPr lang="tr-TR" smtClean="0"/>
              <a:t>24</a:t>
            </a:fld>
            <a:endParaRPr lang="tr-TR"/>
          </a:p>
        </p:txBody>
      </p:sp>
    </p:spTree>
    <p:extLst>
      <p:ext uri="{BB962C8B-B14F-4D97-AF65-F5344CB8AC3E}">
        <p14:creationId xmlns:p14="http://schemas.microsoft.com/office/powerpoint/2010/main" val="43051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25624"/>
            <a:ext cx="11049000" cy="5032376"/>
          </a:xfrm>
        </p:spPr>
        <p:txBody>
          <a:bodyPr>
            <a:normAutofit lnSpcReduction="10000"/>
          </a:bodyPr>
          <a:lstStyle/>
          <a:p>
            <a:pPr marL="0" indent="0">
              <a:buNone/>
            </a:pPr>
            <a:r>
              <a:rPr lang="en-US" b="1" dirty="0"/>
              <a:t>Overview of Programmed </a:t>
            </a:r>
            <a:r>
              <a:rPr lang="en-US" b="1" dirty="0" smtClean="0"/>
              <a:t>I/O</a:t>
            </a:r>
            <a:endParaRPr lang="tr-TR" b="1" dirty="0" smtClean="0"/>
          </a:p>
          <a:p>
            <a:pPr marL="0" indent="0">
              <a:buNone/>
            </a:pPr>
            <a:r>
              <a:rPr lang="en-US" dirty="0"/>
              <a:t>When the processor is executing a program and encounters an instruction </a:t>
            </a:r>
            <a:r>
              <a:rPr lang="en-US" dirty="0" smtClean="0"/>
              <a:t>relating</a:t>
            </a:r>
            <a:r>
              <a:rPr lang="tr-TR" dirty="0" smtClean="0"/>
              <a:t> </a:t>
            </a:r>
            <a:r>
              <a:rPr lang="en-US" dirty="0" smtClean="0"/>
              <a:t>to </a:t>
            </a:r>
            <a:r>
              <a:rPr lang="en-US" dirty="0"/>
              <a:t>I/O, it executes that instruction by issuing a command to the </a:t>
            </a:r>
            <a:r>
              <a:rPr lang="en-US" dirty="0" smtClean="0"/>
              <a:t>appropriate</a:t>
            </a:r>
            <a:r>
              <a:rPr lang="tr-TR" dirty="0" smtClean="0"/>
              <a:t> </a:t>
            </a:r>
            <a:r>
              <a:rPr lang="en-US" dirty="0" smtClean="0"/>
              <a:t>I/O </a:t>
            </a:r>
            <a:r>
              <a:rPr lang="en-US" dirty="0"/>
              <a:t>module. With programmed I/O, the I/O module will perform the </a:t>
            </a:r>
            <a:r>
              <a:rPr lang="en-US" dirty="0" smtClean="0"/>
              <a:t>requested</a:t>
            </a:r>
            <a:r>
              <a:rPr lang="tr-TR" dirty="0" smtClean="0"/>
              <a:t> </a:t>
            </a:r>
            <a:r>
              <a:rPr lang="en-US" dirty="0" smtClean="0"/>
              <a:t>action </a:t>
            </a:r>
            <a:r>
              <a:rPr lang="en-US" dirty="0"/>
              <a:t>and then set the appropriate bits in the I/O status register (Figure </a:t>
            </a:r>
            <a:r>
              <a:rPr lang="tr-TR" dirty="0" smtClean="0"/>
              <a:t>above</a:t>
            </a:r>
            <a:r>
              <a:rPr lang="en-US" dirty="0" smtClean="0"/>
              <a:t>). </a:t>
            </a:r>
            <a:endParaRPr lang="tr-TR" dirty="0" smtClean="0"/>
          </a:p>
          <a:p>
            <a:pPr marL="0" indent="0">
              <a:buNone/>
            </a:pPr>
            <a:endParaRPr lang="tr-TR" dirty="0"/>
          </a:p>
          <a:p>
            <a:pPr marL="0" indent="0">
              <a:buNone/>
            </a:pPr>
            <a:r>
              <a:rPr lang="en-US" dirty="0" smtClean="0"/>
              <a:t>The</a:t>
            </a:r>
            <a:r>
              <a:rPr lang="tr-TR" dirty="0" smtClean="0"/>
              <a:t> </a:t>
            </a:r>
            <a:r>
              <a:rPr lang="en-US" dirty="0" smtClean="0"/>
              <a:t>I/O </a:t>
            </a:r>
            <a:r>
              <a:rPr lang="en-US" dirty="0"/>
              <a:t>module takes no further action to alert the processor. In particular, it does </a:t>
            </a:r>
            <a:r>
              <a:rPr lang="en-US" dirty="0" smtClean="0"/>
              <a:t>not</a:t>
            </a:r>
            <a:r>
              <a:rPr lang="tr-TR" dirty="0" smtClean="0"/>
              <a:t> </a:t>
            </a:r>
            <a:r>
              <a:rPr lang="en-US" dirty="0" smtClean="0"/>
              <a:t>interrupt </a:t>
            </a:r>
            <a:r>
              <a:rPr lang="en-US" dirty="0"/>
              <a:t>the processor. Thus, it is the responsibility of the processor periodically </a:t>
            </a:r>
            <a:r>
              <a:rPr lang="en-US" dirty="0" smtClean="0"/>
              <a:t>to</a:t>
            </a:r>
            <a:r>
              <a:rPr lang="tr-TR" dirty="0" smtClean="0"/>
              <a:t> </a:t>
            </a:r>
            <a:r>
              <a:rPr lang="en-US" dirty="0" smtClean="0"/>
              <a:t>check </a:t>
            </a:r>
            <a:r>
              <a:rPr lang="en-US" dirty="0"/>
              <a:t>the status of the I/O module until it finds that the operation is complete</a:t>
            </a:r>
            <a:r>
              <a:rPr lang="en-US" dirty="0" smtClean="0"/>
              <a:t>.</a:t>
            </a:r>
            <a:endParaRPr lang="tr-TR" dirty="0" smtClean="0"/>
          </a:p>
          <a:p>
            <a:pPr lvl="1"/>
            <a:r>
              <a:rPr lang="tr-TR" dirty="0" err="1" smtClean="0"/>
              <a:t>Polling</a:t>
            </a:r>
            <a:endParaRPr lang="en-US" dirty="0"/>
          </a:p>
        </p:txBody>
      </p:sp>
      <p:sp>
        <p:nvSpPr>
          <p:cNvPr id="4" name="Slide Number Placeholder 3"/>
          <p:cNvSpPr>
            <a:spLocks noGrp="1"/>
          </p:cNvSpPr>
          <p:nvPr>
            <p:ph type="sldNum" sz="quarter" idx="12"/>
          </p:nvPr>
        </p:nvSpPr>
        <p:spPr/>
        <p:txBody>
          <a:bodyPr/>
          <a:lstStyle/>
          <a:p>
            <a:fld id="{27F89994-5B29-4E0E-B084-E0FC5649D33C}" type="slidenum">
              <a:rPr lang="tr-TR" smtClean="0"/>
              <a:t>25</a:t>
            </a:fld>
            <a:endParaRPr lang="tr-TR"/>
          </a:p>
        </p:txBody>
      </p:sp>
    </p:spTree>
    <p:extLst>
      <p:ext uri="{BB962C8B-B14F-4D97-AF65-F5344CB8AC3E}">
        <p14:creationId xmlns:p14="http://schemas.microsoft.com/office/powerpoint/2010/main" val="515334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85012"/>
            <a:ext cx="11169316" cy="6472988"/>
          </a:xfrm>
        </p:spPr>
        <p:txBody>
          <a:bodyPr>
            <a:normAutofit lnSpcReduction="10000"/>
          </a:bodyPr>
          <a:lstStyle/>
          <a:p>
            <a:pPr marL="0" indent="0">
              <a:buNone/>
            </a:pPr>
            <a:r>
              <a:rPr lang="en-US" b="1" dirty="0"/>
              <a:t>I/O </a:t>
            </a:r>
            <a:r>
              <a:rPr lang="en-US" b="1" dirty="0" smtClean="0"/>
              <a:t>Commands</a:t>
            </a:r>
            <a:endParaRPr lang="tr-TR" b="1" dirty="0" smtClean="0"/>
          </a:p>
          <a:p>
            <a:r>
              <a:rPr lang="en-US" dirty="0"/>
              <a:t>To execute an I/O-related instruction, the processor issues an address, specifying </a:t>
            </a:r>
            <a:r>
              <a:rPr lang="en-US" dirty="0" smtClean="0"/>
              <a:t>the</a:t>
            </a:r>
            <a:r>
              <a:rPr lang="tr-TR" dirty="0" smtClean="0"/>
              <a:t> </a:t>
            </a:r>
            <a:r>
              <a:rPr lang="en-US" dirty="0" smtClean="0"/>
              <a:t>particular </a:t>
            </a:r>
            <a:r>
              <a:rPr lang="en-US" dirty="0"/>
              <a:t>I/O module and external device, and an I/O command. There are four </a:t>
            </a:r>
            <a:r>
              <a:rPr lang="en-US" dirty="0" smtClean="0"/>
              <a:t>types</a:t>
            </a:r>
            <a:r>
              <a:rPr lang="tr-TR" dirty="0" smtClean="0"/>
              <a:t> </a:t>
            </a:r>
            <a:r>
              <a:rPr lang="en-US" dirty="0" smtClean="0"/>
              <a:t>of </a:t>
            </a:r>
            <a:r>
              <a:rPr lang="en-US" dirty="0"/>
              <a:t>I/O commands that an I/O module may receive when it is addressed by a processor:</a:t>
            </a:r>
          </a:p>
          <a:p>
            <a:pPr lvl="1"/>
            <a:r>
              <a:rPr lang="tr-TR" dirty="0" smtClean="0"/>
              <a:t> </a:t>
            </a:r>
            <a:r>
              <a:rPr lang="en-US" b="1" dirty="0" smtClean="0"/>
              <a:t>Control</a:t>
            </a:r>
            <a:r>
              <a:rPr lang="en-US" b="1" dirty="0"/>
              <a:t>: </a:t>
            </a:r>
            <a:r>
              <a:rPr lang="en-US" dirty="0"/>
              <a:t>Used to activate a peripheral and tell it what to do. For example, </a:t>
            </a:r>
            <a:r>
              <a:rPr lang="en-US" dirty="0" smtClean="0"/>
              <a:t>a</a:t>
            </a:r>
            <a:r>
              <a:rPr lang="tr-TR" dirty="0" smtClean="0"/>
              <a:t> </a:t>
            </a:r>
            <a:r>
              <a:rPr lang="en-US" dirty="0" smtClean="0"/>
              <a:t>magnetic-tape </a:t>
            </a:r>
            <a:r>
              <a:rPr lang="en-US" dirty="0"/>
              <a:t>unit may be instructed to rewind or to move forward one </a:t>
            </a:r>
            <a:r>
              <a:rPr lang="en-US" dirty="0" smtClean="0"/>
              <a:t>record.</a:t>
            </a:r>
            <a:r>
              <a:rPr lang="tr-TR" dirty="0" smtClean="0"/>
              <a:t> </a:t>
            </a:r>
            <a:r>
              <a:rPr lang="en-US" dirty="0" smtClean="0"/>
              <a:t>These </a:t>
            </a:r>
            <a:r>
              <a:rPr lang="en-US" dirty="0"/>
              <a:t>commands are tailored to the particular type of peripheral device.</a:t>
            </a:r>
          </a:p>
          <a:p>
            <a:pPr lvl="1"/>
            <a:r>
              <a:rPr lang="tr-TR" b="1" dirty="0" smtClean="0"/>
              <a:t>T</a:t>
            </a:r>
            <a:r>
              <a:rPr lang="en-US" b="1" dirty="0" err="1" smtClean="0"/>
              <a:t>est</a:t>
            </a:r>
            <a:r>
              <a:rPr lang="en-US" b="1" dirty="0"/>
              <a:t>: </a:t>
            </a:r>
            <a:r>
              <a:rPr lang="en-US" dirty="0"/>
              <a:t>Used to test various status conditions associated with an I/O module </a:t>
            </a:r>
            <a:r>
              <a:rPr lang="en-US" dirty="0" smtClean="0"/>
              <a:t>and</a:t>
            </a:r>
            <a:r>
              <a:rPr lang="tr-TR" dirty="0" smtClean="0"/>
              <a:t> </a:t>
            </a:r>
            <a:r>
              <a:rPr lang="en-US" dirty="0" smtClean="0"/>
              <a:t>its </a:t>
            </a:r>
            <a:r>
              <a:rPr lang="en-US" dirty="0"/>
              <a:t>peripherals. The processor will want to know that the peripheral of </a:t>
            </a:r>
            <a:r>
              <a:rPr lang="en-US" dirty="0" smtClean="0"/>
              <a:t>interest</a:t>
            </a:r>
            <a:r>
              <a:rPr lang="tr-TR" dirty="0" smtClean="0"/>
              <a:t> </a:t>
            </a:r>
            <a:r>
              <a:rPr lang="en-US" dirty="0" smtClean="0"/>
              <a:t>is </a:t>
            </a:r>
            <a:r>
              <a:rPr lang="en-US" dirty="0"/>
              <a:t>powered on and available for use. It will also want to know if the </a:t>
            </a:r>
            <a:r>
              <a:rPr lang="en-US" dirty="0" smtClean="0"/>
              <a:t>most</a:t>
            </a:r>
            <a:r>
              <a:rPr lang="tr-TR" dirty="0" smtClean="0"/>
              <a:t> </a:t>
            </a:r>
            <a:r>
              <a:rPr lang="en-US" dirty="0" smtClean="0"/>
              <a:t>recent </a:t>
            </a:r>
            <a:r>
              <a:rPr lang="en-US" dirty="0"/>
              <a:t>I/O operation is completed and if any errors occurred.</a:t>
            </a:r>
          </a:p>
          <a:p>
            <a:pPr lvl="1"/>
            <a:r>
              <a:rPr lang="en-US" b="1" dirty="0" smtClean="0"/>
              <a:t>Read</a:t>
            </a:r>
            <a:r>
              <a:rPr lang="en-US" b="1" dirty="0"/>
              <a:t>: </a:t>
            </a:r>
            <a:r>
              <a:rPr lang="en-US" dirty="0"/>
              <a:t>Causes the I/O module to obtain an item of data from the </a:t>
            </a:r>
            <a:r>
              <a:rPr lang="en-US" dirty="0" smtClean="0"/>
              <a:t>peripheral</a:t>
            </a:r>
            <a:r>
              <a:rPr lang="tr-TR" dirty="0" smtClean="0"/>
              <a:t> </a:t>
            </a:r>
            <a:r>
              <a:rPr lang="en-US" dirty="0" smtClean="0"/>
              <a:t>and </a:t>
            </a:r>
            <a:r>
              <a:rPr lang="en-US" dirty="0"/>
              <a:t>place it in an internal buffer (depicted as a data register in Figure </a:t>
            </a:r>
            <a:r>
              <a:rPr lang="tr-TR" dirty="0" smtClean="0"/>
              <a:t>above</a:t>
            </a:r>
            <a:r>
              <a:rPr lang="en-US" dirty="0" smtClean="0"/>
              <a:t>). The</a:t>
            </a:r>
            <a:r>
              <a:rPr lang="tr-TR" dirty="0" smtClean="0"/>
              <a:t> </a:t>
            </a:r>
            <a:r>
              <a:rPr lang="en-US" dirty="0" smtClean="0"/>
              <a:t>processor </a:t>
            </a:r>
            <a:r>
              <a:rPr lang="en-US" dirty="0"/>
              <a:t>can then obtain the data item by requesting that the I/O </a:t>
            </a:r>
            <a:r>
              <a:rPr lang="en-US" dirty="0" smtClean="0"/>
              <a:t>module</a:t>
            </a:r>
            <a:r>
              <a:rPr lang="tr-TR" dirty="0" smtClean="0"/>
              <a:t> </a:t>
            </a:r>
            <a:r>
              <a:rPr lang="en-US" dirty="0" smtClean="0"/>
              <a:t>place </a:t>
            </a:r>
            <a:r>
              <a:rPr lang="en-US" dirty="0"/>
              <a:t>it on the data bus.</a:t>
            </a:r>
          </a:p>
          <a:p>
            <a:pPr lvl="1"/>
            <a:r>
              <a:rPr lang="en-US" b="1" dirty="0" smtClean="0"/>
              <a:t>Write</a:t>
            </a:r>
            <a:r>
              <a:rPr lang="en-US" b="1" dirty="0"/>
              <a:t>: </a:t>
            </a:r>
            <a:r>
              <a:rPr lang="en-US" dirty="0"/>
              <a:t>Causes the I/O module to take an item of data (byte or word) from </a:t>
            </a:r>
            <a:r>
              <a:rPr lang="en-US" dirty="0" smtClean="0"/>
              <a:t>the</a:t>
            </a:r>
            <a:r>
              <a:rPr lang="tr-TR" dirty="0" smtClean="0"/>
              <a:t> </a:t>
            </a:r>
            <a:r>
              <a:rPr lang="en-US" dirty="0" smtClean="0"/>
              <a:t>data </a:t>
            </a:r>
            <a:r>
              <a:rPr lang="en-US" dirty="0"/>
              <a:t>bus and subsequently transmit that data item to the peripheral.</a:t>
            </a:r>
          </a:p>
        </p:txBody>
      </p:sp>
      <p:sp>
        <p:nvSpPr>
          <p:cNvPr id="4" name="Slide Number Placeholder 3"/>
          <p:cNvSpPr>
            <a:spLocks noGrp="1"/>
          </p:cNvSpPr>
          <p:nvPr>
            <p:ph type="sldNum" sz="quarter" idx="12"/>
          </p:nvPr>
        </p:nvSpPr>
        <p:spPr/>
        <p:txBody>
          <a:bodyPr/>
          <a:lstStyle/>
          <a:p>
            <a:fld id="{27F89994-5B29-4E0E-B084-E0FC5649D33C}" type="slidenum">
              <a:rPr lang="tr-TR" smtClean="0"/>
              <a:t>26</a:t>
            </a:fld>
            <a:endParaRPr lang="tr-TR"/>
          </a:p>
        </p:txBody>
      </p:sp>
    </p:spTree>
    <p:extLst>
      <p:ext uri="{BB962C8B-B14F-4D97-AF65-F5344CB8AC3E}">
        <p14:creationId xmlns:p14="http://schemas.microsoft.com/office/powerpoint/2010/main" val="366054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12821" y="288758"/>
            <a:ext cx="7218947" cy="6569242"/>
          </a:xfrm>
        </p:spPr>
        <p:txBody>
          <a:bodyPr>
            <a:normAutofit/>
          </a:bodyPr>
          <a:lstStyle/>
          <a:p>
            <a:pPr marL="0" indent="0">
              <a:buNone/>
            </a:pPr>
            <a:r>
              <a:rPr lang="en-US" dirty="0" smtClean="0"/>
              <a:t>Figure </a:t>
            </a:r>
            <a:r>
              <a:rPr lang="en-US" dirty="0"/>
              <a:t>gives an example of the use of programmed I/O to read in a block </a:t>
            </a:r>
            <a:r>
              <a:rPr lang="en-US" dirty="0" smtClean="0"/>
              <a:t>of</a:t>
            </a:r>
            <a:r>
              <a:rPr lang="tr-TR" dirty="0" smtClean="0"/>
              <a:t> </a:t>
            </a:r>
            <a:r>
              <a:rPr lang="en-US" dirty="0" smtClean="0"/>
              <a:t>data </a:t>
            </a:r>
            <a:r>
              <a:rPr lang="en-US" dirty="0"/>
              <a:t>from a peripheral device (e.g., a record from tape) into memory. Data are </a:t>
            </a:r>
            <a:r>
              <a:rPr lang="en-US" dirty="0" smtClean="0"/>
              <a:t>read</a:t>
            </a:r>
            <a:r>
              <a:rPr lang="tr-TR" dirty="0" smtClean="0"/>
              <a:t> </a:t>
            </a:r>
            <a:r>
              <a:rPr lang="en-US" dirty="0" smtClean="0"/>
              <a:t>in </a:t>
            </a:r>
            <a:r>
              <a:rPr lang="en-US" dirty="0"/>
              <a:t>one word (e.g., 16 bits) at a time. </a:t>
            </a:r>
            <a:endParaRPr lang="tr-TR" dirty="0" smtClean="0"/>
          </a:p>
          <a:p>
            <a:pPr marL="0" indent="0">
              <a:buNone/>
            </a:pPr>
            <a:endParaRPr lang="tr-TR" dirty="0"/>
          </a:p>
          <a:p>
            <a:pPr marL="0" indent="0">
              <a:buNone/>
            </a:pPr>
            <a:r>
              <a:rPr lang="en-US" dirty="0" smtClean="0"/>
              <a:t>For </a:t>
            </a:r>
            <a:r>
              <a:rPr lang="en-US" dirty="0"/>
              <a:t>each word that is read in, the processor </a:t>
            </a:r>
            <a:r>
              <a:rPr lang="en-US" dirty="0" smtClean="0"/>
              <a:t>must</a:t>
            </a:r>
            <a:r>
              <a:rPr lang="tr-TR" dirty="0" smtClean="0"/>
              <a:t> </a:t>
            </a:r>
            <a:r>
              <a:rPr lang="en-US" dirty="0" smtClean="0"/>
              <a:t>remain </a:t>
            </a:r>
            <a:r>
              <a:rPr lang="en-US" dirty="0"/>
              <a:t>in a status-checking cycle until it determines that the word is available in </a:t>
            </a:r>
            <a:r>
              <a:rPr lang="en-US" dirty="0" smtClean="0"/>
              <a:t>the</a:t>
            </a:r>
            <a:r>
              <a:rPr lang="tr-TR" dirty="0" smtClean="0"/>
              <a:t> </a:t>
            </a:r>
            <a:r>
              <a:rPr lang="en-US" dirty="0" smtClean="0"/>
              <a:t>I/O </a:t>
            </a:r>
            <a:r>
              <a:rPr lang="en-US" dirty="0"/>
              <a:t>module’s data register. </a:t>
            </a:r>
            <a:endParaRPr lang="tr-TR" dirty="0" smtClean="0"/>
          </a:p>
          <a:p>
            <a:pPr marL="0" indent="0">
              <a:buNone/>
            </a:pPr>
            <a:endParaRPr lang="tr-TR" dirty="0"/>
          </a:p>
          <a:p>
            <a:pPr marL="0" indent="0">
              <a:buNone/>
            </a:pPr>
            <a:r>
              <a:rPr lang="en-US" dirty="0" smtClean="0"/>
              <a:t>This </a:t>
            </a:r>
            <a:r>
              <a:rPr lang="en-US" dirty="0"/>
              <a:t>flowchart highlights the main disadvantage of </a:t>
            </a:r>
            <a:r>
              <a:rPr lang="en-US" dirty="0" smtClean="0"/>
              <a:t>this</a:t>
            </a:r>
            <a:r>
              <a:rPr lang="tr-TR" dirty="0" smtClean="0"/>
              <a:t> </a:t>
            </a:r>
            <a:r>
              <a:rPr lang="en-US" dirty="0" smtClean="0"/>
              <a:t>technique</a:t>
            </a:r>
            <a:r>
              <a:rPr lang="en-US" dirty="0"/>
              <a:t>: it is a time-consuming process that keeps the processor busy needlessly.</a:t>
            </a:r>
          </a:p>
        </p:txBody>
      </p:sp>
      <p:sp>
        <p:nvSpPr>
          <p:cNvPr id="4" name="Slide Number Placeholder 3"/>
          <p:cNvSpPr>
            <a:spLocks noGrp="1"/>
          </p:cNvSpPr>
          <p:nvPr>
            <p:ph type="sldNum" sz="quarter" idx="12"/>
          </p:nvPr>
        </p:nvSpPr>
        <p:spPr/>
        <p:txBody>
          <a:bodyPr/>
          <a:lstStyle/>
          <a:p>
            <a:fld id="{27F89994-5B29-4E0E-B084-E0FC5649D33C}" type="slidenum">
              <a:rPr lang="tr-TR" smtClean="0"/>
              <a:t>27</a:t>
            </a:fld>
            <a:endParaRPr lang="tr-T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118" y="0"/>
            <a:ext cx="3040730" cy="6724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3918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1169316" cy="5032376"/>
          </a:xfrm>
        </p:spPr>
        <p:txBody>
          <a:bodyPr>
            <a:normAutofit/>
          </a:bodyPr>
          <a:lstStyle/>
          <a:p>
            <a:pPr marL="0" indent="0">
              <a:buNone/>
            </a:pPr>
            <a:r>
              <a:rPr lang="en-US" b="1" dirty="0"/>
              <a:t>I/O </a:t>
            </a:r>
            <a:r>
              <a:rPr lang="en-US" b="1" dirty="0" smtClean="0"/>
              <a:t>Instructions</a:t>
            </a:r>
            <a:endParaRPr lang="tr-TR" b="1" dirty="0" smtClean="0"/>
          </a:p>
          <a:p>
            <a:pPr marL="0" indent="0">
              <a:buNone/>
            </a:pPr>
            <a:r>
              <a:rPr lang="en-US" dirty="0"/>
              <a:t>With programmed I/O, there is a close correspondence between the </a:t>
            </a:r>
            <a:r>
              <a:rPr lang="en-US" dirty="0" smtClean="0"/>
              <a:t>I/O-related</a:t>
            </a:r>
            <a:r>
              <a:rPr lang="tr-TR" dirty="0" smtClean="0"/>
              <a:t> </a:t>
            </a:r>
            <a:r>
              <a:rPr lang="en-US" dirty="0" smtClean="0"/>
              <a:t>instructions </a:t>
            </a:r>
            <a:r>
              <a:rPr lang="en-US" dirty="0"/>
              <a:t>that the processor fetches from memory and the I/O commands that </a:t>
            </a:r>
            <a:r>
              <a:rPr lang="en-US" dirty="0" smtClean="0"/>
              <a:t>the</a:t>
            </a:r>
            <a:r>
              <a:rPr lang="tr-TR" dirty="0" smtClean="0"/>
              <a:t> </a:t>
            </a:r>
            <a:r>
              <a:rPr lang="en-US" dirty="0" smtClean="0"/>
              <a:t>processor </a:t>
            </a:r>
            <a:r>
              <a:rPr lang="en-US" dirty="0"/>
              <a:t>issues to an I/O module to execute the instructions. </a:t>
            </a:r>
            <a:endParaRPr lang="tr-TR" dirty="0" smtClean="0"/>
          </a:p>
          <a:p>
            <a:pPr marL="0" indent="0">
              <a:buNone/>
            </a:pPr>
            <a:endParaRPr lang="tr-TR" dirty="0"/>
          </a:p>
          <a:p>
            <a:pPr marL="0" indent="0">
              <a:buNone/>
            </a:pPr>
            <a:r>
              <a:rPr lang="en-US" dirty="0" smtClean="0"/>
              <a:t>That </a:t>
            </a:r>
            <a:r>
              <a:rPr lang="en-US" dirty="0"/>
              <a:t>is, the </a:t>
            </a:r>
            <a:r>
              <a:rPr lang="en-US" dirty="0" smtClean="0"/>
              <a:t>instructions</a:t>
            </a:r>
            <a:r>
              <a:rPr lang="tr-TR" dirty="0" smtClean="0"/>
              <a:t> </a:t>
            </a:r>
            <a:r>
              <a:rPr lang="en-US" dirty="0" smtClean="0"/>
              <a:t>are </a:t>
            </a:r>
            <a:r>
              <a:rPr lang="en-US" dirty="0"/>
              <a:t>easily mapped into I/O commands, and there is often a simple </a:t>
            </a:r>
            <a:r>
              <a:rPr lang="en-US" dirty="0" smtClean="0"/>
              <a:t>one-to-one</a:t>
            </a:r>
            <a:r>
              <a:rPr lang="tr-TR" dirty="0" smtClean="0"/>
              <a:t> </a:t>
            </a:r>
            <a:r>
              <a:rPr lang="en-US" dirty="0" smtClean="0"/>
              <a:t>relationship</a:t>
            </a:r>
            <a:r>
              <a:rPr lang="en-US" dirty="0"/>
              <a:t>. The form of the instruction depends on the way in which </a:t>
            </a:r>
            <a:r>
              <a:rPr lang="en-US" dirty="0" smtClean="0"/>
              <a:t>external</a:t>
            </a:r>
            <a:r>
              <a:rPr lang="tr-TR" dirty="0" smtClean="0"/>
              <a:t> </a:t>
            </a:r>
            <a:r>
              <a:rPr lang="en-US" dirty="0" smtClean="0"/>
              <a:t>devices </a:t>
            </a:r>
            <a:r>
              <a:rPr lang="en-US" dirty="0"/>
              <a:t>are addressed.</a:t>
            </a:r>
          </a:p>
        </p:txBody>
      </p:sp>
      <p:sp>
        <p:nvSpPr>
          <p:cNvPr id="4" name="Slide Number Placeholder 3"/>
          <p:cNvSpPr>
            <a:spLocks noGrp="1"/>
          </p:cNvSpPr>
          <p:nvPr>
            <p:ph type="sldNum" sz="quarter" idx="12"/>
          </p:nvPr>
        </p:nvSpPr>
        <p:spPr/>
        <p:txBody>
          <a:bodyPr/>
          <a:lstStyle/>
          <a:p>
            <a:fld id="{27F89994-5B29-4E0E-B084-E0FC5649D33C}" type="slidenum">
              <a:rPr lang="tr-TR" smtClean="0"/>
              <a:t>28</a:t>
            </a:fld>
            <a:endParaRPr lang="tr-TR"/>
          </a:p>
        </p:txBody>
      </p:sp>
    </p:spTree>
    <p:extLst>
      <p:ext uri="{BB962C8B-B14F-4D97-AF65-F5344CB8AC3E}">
        <p14:creationId xmlns:p14="http://schemas.microsoft.com/office/powerpoint/2010/main" val="4179073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5"/>
            <a:ext cx="11121189" cy="4671890"/>
          </a:xfrm>
        </p:spPr>
        <p:txBody>
          <a:bodyPr/>
          <a:lstStyle/>
          <a:p>
            <a:pPr marL="0" indent="0">
              <a:buNone/>
            </a:pPr>
            <a:r>
              <a:rPr lang="en-US" dirty="0"/>
              <a:t>Typically, there will be many I/O devices connected through I/O modules </a:t>
            </a:r>
            <a:r>
              <a:rPr lang="en-US" dirty="0" smtClean="0"/>
              <a:t>to</a:t>
            </a:r>
            <a:r>
              <a:rPr lang="tr-TR" dirty="0" smtClean="0"/>
              <a:t> </a:t>
            </a:r>
            <a:r>
              <a:rPr lang="en-US" dirty="0" smtClean="0"/>
              <a:t>the </a:t>
            </a:r>
            <a:r>
              <a:rPr lang="en-US" dirty="0"/>
              <a:t>system. Each device is given a unique identifier or address. </a:t>
            </a:r>
            <a:endParaRPr lang="tr-TR" dirty="0" smtClean="0"/>
          </a:p>
          <a:p>
            <a:pPr marL="0" indent="0">
              <a:buNone/>
            </a:pPr>
            <a:endParaRPr lang="tr-TR" dirty="0"/>
          </a:p>
          <a:p>
            <a:pPr marL="0" indent="0">
              <a:buNone/>
            </a:pPr>
            <a:r>
              <a:rPr lang="en-US" dirty="0" smtClean="0"/>
              <a:t>When </a:t>
            </a:r>
            <a:r>
              <a:rPr lang="en-US" dirty="0"/>
              <a:t>the </a:t>
            </a:r>
            <a:r>
              <a:rPr lang="en-US" dirty="0" smtClean="0"/>
              <a:t>processor</a:t>
            </a:r>
            <a:r>
              <a:rPr lang="tr-TR" dirty="0" smtClean="0"/>
              <a:t> </a:t>
            </a:r>
            <a:r>
              <a:rPr lang="en-US" dirty="0" smtClean="0"/>
              <a:t>issues </a:t>
            </a:r>
            <a:r>
              <a:rPr lang="en-US" dirty="0"/>
              <a:t>an I/O command, the command contains the address of the desired </a:t>
            </a:r>
            <a:r>
              <a:rPr lang="en-US" dirty="0" smtClean="0"/>
              <a:t>device.</a:t>
            </a:r>
            <a:r>
              <a:rPr lang="tr-TR" dirty="0" smtClean="0"/>
              <a:t> </a:t>
            </a:r>
            <a:r>
              <a:rPr lang="en-US" dirty="0" smtClean="0"/>
              <a:t>Thus</a:t>
            </a:r>
            <a:r>
              <a:rPr lang="en-US" dirty="0"/>
              <a:t>, each I/O module must interpret the address lines to determine if the </a:t>
            </a:r>
            <a:r>
              <a:rPr lang="en-US" dirty="0" smtClean="0"/>
              <a:t>command</a:t>
            </a:r>
            <a:r>
              <a:rPr lang="tr-TR" dirty="0" smtClean="0"/>
              <a:t> </a:t>
            </a:r>
            <a:r>
              <a:rPr lang="en-US" dirty="0" smtClean="0"/>
              <a:t>is </a:t>
            </a:r>
            <a:r>
              <a:rPr lang="en-US" dirty="0"/>
              <a:t>for itself.</a:t>
            </a:r>
          </a:p>
        </p:txBody>
      </p:sp>
      <p:sp>
        <p:nvSpPr>
          <p:cNvPr id="4" name="Slide Number Placeholder 3"/>
          <p:cNvSpPr>
            <a:spLocks noGrp="1"/>
          </p:cNvSpPr>
          <p:nvPr>
            <p:ph type="sldNum" sz="quarter" idx="12"/>
          </p:nvPr>
        </p:nvSpPr>
        <p:spPr/>
        <p:txBody>
          <a:bodyPr/>
          <a:lstStyle/>
          <a:p>
            <a:fld id="{27F89994-5B29-4E0E-B084-E0FC5649D33C}" type="slidenum">
              <a:rPr lang="tr-TR" smtClean="0"/>
              <a:t>29</a:t>
            </a:fld>
            <a:endParaRPr lang="tr-TR"/>
          </a:p>
        </p:txBody>
      </p:sp>
    </p:spTree>
    <p:extLst>
      <p:ext uri="{BB962C8B-B14F-4D97-AF65-F5344CB8AC3E}">
        <p14:creationId xmlns:p14="http://schemas.microsoft.com/office/powerpoint/2010/main" val="375592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5"/>
            <a:ext cx="11096501" cy="4351338"/>
          </a:xfrm>
        </p:spPr>
        <p:txBody>
          <a:bodyPr>
            <a:normAutofit lnSpcReduction="10000"/>
          </a:bodyPr>
          <a:lstStyle/>
          <a:p>
            <a:pPr marL="0" indent="0">
              <a:buNone/>
            </a:pPr>
            <a:r>
              <a:rPr lang="en-US" dirty="0"/>
              <a:t>In addition to the processor and a set of memory modules, the third key </a:t>
            </a:r>
            <a:r>
              <a:rPr lang="en-US" dirty="0" smtClean="0"/>
              <a:t>element</a:t>
            </a:r>
            <a:r>
              <a:rPr lang="tr-TR" dirty="0" smtClean="0"/>
              <a:t> </a:t>
            </a:r>
            <a:r>
              <a:rPr lang="en-US" dirty="0" smtClean="0"/>
              <a:t>of </a:t>
            </a:r>
            <a:r>
              <a:rPr lang="en-US" dirty="0"/>
              <a:t>a computer system is a set of I/O modules. Each module interfaces to the </a:t>
            </a:r>
            <a:r>
              <a:rPr lang="en-US" dirty="0" smtClean="0"/>
              <a:t>system</a:t>
            </a:r>
            <a:r>
              <a:rPr lang="tr-TR" dirty="0" smtClean="0"/>
              <a:t> </a:t>
            </a:r>
            <a:r>
              <a:rPr lang="en-US" dirty="0" smtClean="0"/>
              <a:t>bus </a:t>
            </a:r>
            <a:r>
              <a:rPr lang="en-US" dirty="0"/>
              <a:t>or central switch and controls one or more peripheral devices. </a:t>
            </a:r>
            <a:endParaRPr lang="tr-TR" dirty="0" smtClean="0"/>
          </a:p>
          <a:p>
            <a:pPr marL="0" indent="0">
              <a:buNone/>
            </a:pPr>
            <a:endParaRPr lang="tr-TR" dirty="0" smtClean="0"/>
          </a:p>
          <a:p>
            <a:pPr marL="0" indent="0">
              <a:buNone/>
            </a:pPr>
            <a:r>
              <a:rPr lang="en-US" dirty="0" smtClean="0"/>
              <a:t>An </a:t>
            </a:r>
            <a:r>
              <a:rPr lang="en-US" dirty="0"/>
              <a:t>I/O </a:t>
            </a:r>
            <a:r>
              <a:rPr lang="en-US" dirty="0" smtClean="0"/>
              <a:t>module</a:t>
            </a:r>
            <a:r>
              <a:rPr lang="tr-TR" dirty="0" smtClean="0"/>
              <a:t> </a:t>
            </a:r>
            <a:r>
              <a:rPr lang="en-US" dirty="0" smtClean="0"/>
              <a:t>is </a:t>
            </a:r>
            <a:r>
              <a:rPr lang="en-US" dirty="0"/>
              <a:t>not simply a set of mechanical connectors that wire a device into the system bus.</a:t>
            </a:r>
          </a:p>
          <a:p>
            <a:pPr marL="0" indent="0">
              <a:buNone/>
            </a:pPr>
            <a:endParaRPr lang="tr-TR" dirty="0" smtClean="0"/>
          </a:p>
          <a:p>
            <a:pPr marL="0" indent="0">
              <a:buNone/>
            </a:pPr>
            <a:r>
              <a:rPr lang="en-US" dirty="0" smtClean="0"/>
              <a:t>Rather</a:t>
            </a:r>
            <a:r>
              <a:rPr lang="en-US" dirty="0"/>
              <a:t>, the I/O module contains logic for performing a communication </a:t>
            </a:r>
            <a:r>
              <a:rPr lang="en-US" dirty="0" smtClean="0"/>
              <a:t>function</a:t>
            </a:r>
            <a:r>
              <a:rPr lang="tr-TR" dirty="0" smtClean="0"/>
              <a:t> </a:t>
            </a:r>
            <a:r>
              <a:rPr lang="en-US" dirty="0" smtClean="0"/>
              <a:t>between </a:t>
            </a:r>
            <a:r>
              <a:rPr lang="en-US" dirty="0"/>
              <a:t>the peripheral and the bus.</a:t>
            </a:r>
          </a:p>
        </p:txBody>
      </p:sp>
      <p:sp>
        <p:nvSpPr>
          <p:cNvPr id="4" name="Slide Number Placeholder 3"/>
          <p:cNvSpPr>
            <a:spLocks noGrp="1"/>
          </p:cNvSpPr>
          <p:nvPr>
            <p:ph type="sldNum" sz="quarter" idx="12"/>
          </p:nvPr>
        </p:nvSpPr>
        <p:spPr/>
        <p:txBody>
          <a:bodyPr/>
          <a:lstStyle/>
          <a:p>
            <a:fld id="{27F89994-5B29-4E0E-B084-E0FC5649D33C}" type="slidenum">
              <a:rPr lang="tr-TR" smtClean="0"/>
              <a:t>3</a:t>
            </a:fld>
            <a:endParaRPr lang="tr-TR"/>
          </a:p>
        </p:txBody>
      </p:sp>
    </p:spTree>
    <p:extLst>
      <p:ext uri="{BB962C8B-B14F-4D97-AF65-F5344CB8AC3E}">
        <p14:creationId xmlns:p14="http://schemas.microsoft.com/office/powerpoint/2010/main" val="1869080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1097126" cy="5032375"/>
          </a:xfrm>
        </p:spPr>
        <p:txBody>
          <a:bodyPr>
            <a:normAutofit lnSpcReduction="10000"/>
          </a:bodyPr>
          <a:lstStyle/>
          <a:p>
            <a:pPr marL="0" indent="0">
              <a:buNone/>
            </a:pPr>
            <a:r>
              <a:rPr lang="en-US" dirty="0"/>
              <a:t>When the processor, main memory, and I/O share a common bus, two </a:t>
            </a:r>
            <a:r>
              <a:rPr lang="en-US" dirty="0" smtClean="0"/>
              <a:t>modes</a:t>
            </a:r>
            <a:r>
              <a:rPr lang="tr-TR" dirty="0" smtClean="0"/>
              <a:t> </a:t>
            </a:r>
            <a:r>
              <a:rPr lang="en-US" dirty="0" smtClean="0"/>
              <a:t>of </a:t>
            </a:r>
            <a:r>
              <a:rPr lang="en-US" dirty="0"/>
              <a:t>addressing are possible: </a:t>
            </a:r>
            <a:endParaRPr lang="tr-TR" dirty="0" smtClean="0"/>
          </a:p>
          <a:p>
            <a:pPr lvl="1"/>
            <a:r>
              <a:rPr lang="en-US" dirty="0" smtClean="0"/>
              <a:t>memory </a:t>
            </a:r>
            <a:r>
              <a:rPr lang="en-US" dirty="0"/>
              <a:t>mapped and </a:t>
            </a:r>
            <a:endParaRPr lang="tr-TR" dirty="0" smtClean="0"/>
          </a:p>
          <a:p>
            <a:pPr lvl="1"/>
            <a:r>
              <a:rPr lang="en-US" dirty="0" smtClean="0"/>
              <a:t>isolated</a:t>
            </a:r>
            <a:r>
              <a:rPr lang="en-US" dirty="0"/>
              <a:t>. </a:t>
            </a:r>
            <a:endParaRPr lang="tr-TR" dirty="0" smtClean="0"/>
          </a:p>
          <a:p>
            <a:pPr marL="0" indent="0">
              <a:buNone/>
            </a:pPr>
            <a:endParaRPr lang="tr-TR" dirty="0"/>
          </a:p>
          <a:p>
            <a:pPr marL="0" indent="0">
              <a:buNone/>
            </a:pPr>
            <a:r>
              <a:rPr lang="en-US" dirty="0" smtClean="0"/>
              <a:t>With </a:t>
            </a:r>
            <a:r>
              <a:rPr lang="en-US" b="1" dirty="0" smtClean="0"/>
              <a:t>memory-mapped</a:t>
            </a:r>
            <a:r>
              <a:rPr lang="tr-TR" b="1" dirty="0" smtClean="0"/>
              <a:t> </a:t>
            </a:r>
            <a:r>
              <a:rPr lang="en-US" b="1" dirty="0" smtClean="0"/>
              <a:t>I/O</a:t>
            </a:r>
            <a:r>
              <a:rPr lang="en-US" dirty="0"/>
              <a:t>, there is a single address space for memory locations and I/O devices. </a:t>
            </a:r>
            <a:r>
              <a:rPr lang="tr-TR" dirty="0" smtClean="0"/>
              <a:t>T</a:t>
            </a:r>
            <a:r>
              <a:rPr lang="en-US" dirty="0" smtClean="0"/>
              <a:t>he processor</a:t>
            </a:r>
            <a:r>
              <a:rPr lang="tr-TR" dirty="0" smtClean="0"/>
              <a:t> </a:t>
            </a:r>
            <a:r>
              <a:rPr lang="en-US" dirty="0" smtClean="0"/>
              <a:t>treats </a:t>
            </a:r>
            <a:r>
              <a:rPr lang="en-US" dirty="0"/>
              <a:t>the status and data registers of I/O modules as memory locations </a:t>
            </a:r>
            <a:r>
              <a:rPr lang="en-US" dirty="0" smtClean="0"/>
              <a:t>and</a:t>
            </a:r>
            <a:r>
              <a:rPr lang="tr-TR" dirty="0" smtClean="0"/>
              <a:t> </a:t>
            </a:r>
            <a:r>
              <a:rPr lang="en-US" dirty="0" smtClean="0"/>
              <a:t>uses </a:t>
            </a:r>
            <a:r>
              <a:rPr lang="en-US" dirty="0"/>
              <a:t>the same machine instructions to access both memory and I/O devices. </a:t>
            </a:r>
            <a:endParaRPr lang="tr-TR" dirty="0" smtClean="0"/>
          </a:p>
          <a:p>
            <a:pPr marL="0" indent="0">
              <a:buNone/>
            </a:pPr>
            <a:endParaRPr lang="tr-TR" dirty="0"/>
          </a:p>
          <a:p>
            <a:pPr marL="0" indent="0">
              <a:buNone/>
            </a:pPr>
            <a:r>
              <a:rPr lang="en-US" dirty="0" smtClean="0"/>
              <a:t>So</a:t>
            </a:r>
            <a:r>
              <a:rPr lang="en-US" dirty="0"/>
              <a:t>, </a:t>
            </a:r>
            <a:r>
              <a:rPr lang="en-US" dirty="0" smtClean="0"/>
              <a:t>for</a:t>
            </a:r>
            <a:r>
              <a:rPr lang="tr-TR" dirty="0" smtClean="0"/>
              <a:t> </a:t>
            </a:r>
            <a:r>
              <a:rPr lang="en-US" dirty="0" smtClean="0"/>
              <a:t>example</a:t>
            </a:r>
            <a:r>
              <a:rPr lang="en-US" dirty="0"/>
              <a:t>, with 10 address lines, a combined total of 2</a:t>
            </a:r>
            <a:r>
              <a:rPr lang="en-US" baseline="30000" dirty="0"/>
              <a:t>10</a:t>
            </a:r>
            <a:r>
              <a:rPr lang="en-US" dirty="0"/>
              <a:t> = 1024 memory </a:t>
            </a:r>
            <a:r>
              <a:rPr lang="en-US" dirty="0" smtClean="0"/>
              <a:t>locations</a:t>
            </a:r>
            <a:r>
              <a:rPr lang="tr-TR" dirty="0" smtClean="0"/>
              <a:t> </a:t>
            </a:r>
            <a:r>
              <a:rPr lang="en-US" dirty="0" smtClean="0"/>
              <a:t>and </a:t>
            </a:r>
            <a:r>
              <a:rPr lang="en-US" dirty="0"/>
              <a:t>I/O addresses can be supported, in any combination.</a:t>
            </a:r>
          </a:p>
        </p:txBody>
      </p:sp>
      <p:sp>
        <p:nvSpPr>
          <p:cNvPr id="4" name="Slide Number Placeholder 3"/>
          <p:cNvSpPr>
            <a:spLocks noGrp="1"/>
          </p:cNvSpPr>
          <p:nvPr>
            <p:ph type="sldNum" sz="quarter" idx="12"/>
          </p:nvPr>
        </p:nvSpPr>
        <p:spPr/>
        <p:txBody>
          <a:bodyPr/>
          <a:lstStyle/>
          <a:p>
            <a:fld id="{27F89994-5B29-4E0E-B084-E0FC5649D33C}" type="slidenum">
              <a:rPr lang="tr-TR" smtClean="0"/>
              <a:t>30</a:t>
            </a:fld>
            <a:endParaRPr lang="tr-TR"/>
          </a:p>
        </p:txBody>
      </p:sp>
    </p:spTree>
    <p:extLst>
      <p:ext uri="{BB962C8B-B14F-4D97-AF65-F5344CB8AC3E}">
        <p14:creationId xmlns:p14="http://schemas.microsoft.com/office/powerpoint/2010/main" val="15732042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4"/>
            <a:ext cx="11121189" cy="4815807"/>
          </a:xfrm>
        </p:spPr>
        <p:txBody>
          <a:bodyPr>
            <a:normAutofit fontScale="92500" lnSpcReduction="10000"/>
          </a:bodyPr>
          <a:lstStyle/>
          <a:p>
            <a:pPr marL="0" indent="0">
              <a:buNone/>
            </a:pPr>
            <a:r>
              <a:rPr lang="en-US" dirty="0"/>
              <a:t>With memory-mapped I/O, a single read line and a single write line are </a:t>
            </a:r>
            <a:r>
              <a:rPr lang="en-US" dirty="0" smtClean="0"/>
              <a:t>needed</a:t>
            </a:r>
            <a:r>
              <a:rPr lang="tr-TR" dirty="0" smtClean="0"/>
              <a:t> </a:t>
            </a:r>
            <a:r>
              <a:rPr lang="en-US" dirty="0" smtClean="0"/>
              <a:t>on </a:t>
            </a:r>
            <a:r>
              <a:rPr lang="en-US" dirty="0"/>
              <a:t>the bus. </a:t>
            </a:r>
            <a:endParaRPr lang="tr-TR" dirty="0" smtClean="0"/>
          </a:p>
          <a:p>
            <a:pPr marL="0" indent="0">
              <a:buNone/>
            </a:pPr>
            <a:endParaRPr lang="tr-TR" dirty="0"/>
          </a:p>
          <a:p>
            <a:pPr marL="0" indent="0">
              <a:buNone/>
            </a:pPr>
            <a:r>
              <a:rPr lang="en-US" dirty="0" smtClean="0"/>
              <a:t>Alternatively</a:t>
            </a:r>
            <a:r>
              <a:rPr lang="en-US" dirty="0"/>
              <a:t>, the bus may be equipped with memory read and </a:t>
            </a:r>
            <a:r>
              <a:rPr lang="en-US" dirty="0" smtClean="0"/>
              <a:t>write</a:t>
            </a:r>
            <a:r>
              <a:rPr lang="tr-TR" dirty="0" smtClean="0"/>
              <a:t> </a:t>
            </a:r>
            <a:r>
              <a:rPr lang="en-US" dirty="0" smtClean="0"/>
              <a:t>plus </a:t>
            </a:r>
            <a:r>
              <a:rPr lang="en-US" dirty="0"/>
              <a:t>input and output command lines. Now, the command line specifies whether </a:t>
            </a:r>
            <a:r>
              <a:rPr lang="en-US" dirty="0" smtClean="0"/>
              <a:t>the</a:t>
            </a:r>
            <a:r>
              <a:rPr lang="tr-TR" dirty="0" smtClean="0"/>
              <a:t> </a:t>
            </a:r>
            <a:r>
              <a:rPr lang="en-US" dirty="0" smtClean="0"/>
              <a:t>address </a:t>
            </a:r>
            <a:r>
              <a:rPr lang="en-US" dirty="0"/>
              <a:t>refers to a memory location or an I/O device. </a:t>
            </a:r>
            <a:endParaRPr lang="tr-TR" dirty="0" smtClean="0"/>
          </a:p>
          <a:p>
            <a:pPr lvl="1"/>
            <a:r>
              <a:rPr lang="tr-TR" dirty="0" smtClean="0"/>
              <a:t>MRC, MWC, IORC, IOWC</a:t>
            </a:r>
          </a:p>
          <a:p>
            <a:pPr marL="0" indent="0">
              <a:buNone/>
            </a:pPr>
            <a:endParaRPr lang="tr-TR" dirty="0"/>
          </a:p>
          <a:p>
            <a:pPr marL="0" indent="0">
              <a:buNone/>
            </a:pPr>
            <a:r>
              <a:rPr lang="en-US" dirty="0" smtClean="0"/>
              <a:t>The </a:t>
            </a:r>
            <a:r>
              <a:rPr lang="en-US" dirty="0"/>
              <a:t>full range of </a:t>
            </a:r>
            <a:r>
              <a:rPr lang="en-US" dirty="0" smtClean="0"/>
              <a:t>addresses</a:t>
            </a:r>
            <a:r>
              <a:rPr lang="tr-TR" dirty="0" smtClean="0"/>
              <a:t> </a:t>
            </a:r>
            <a:r>
              <a:rPr lang="en-US" dirty="0" smtClean="0"/>
              <a:t>may </a:t>
            </a:r>
            <a:r>
              <a:rPr lang="en-US" dirty="0"/>
              <a:t>be available for both. Again, with 10 address lines, the system may now </a:t>
            </a:r>
            <a:r>
              <a:rPr lang="en-US" dirty="0" smtClean="0"/>
              <a:t>support</a:t>
            </a:r>
            <a:r>
              <a:rPr lang="tr-TR" dirty="0" smtClean="0"/>
              <a:t> </a:t>
            </a:r>
            <a:r>
              <a:rPr lang="en-US" dirty="0" smtClean="0"/>
              <a:t>both </a:t>
            </a:r>
            <a:r>
              <a:rPr lang="en-US" dirty="0"/>
              <a:t>1024 memory locations and 1024 I/O addresses. Because the address space </a:t>
            </a:r>
            <a:r>
              <a:rPr lang="en-US" dirty="0" smtClean="0"/>
              <a:t>for</a:t>
            </a:r>
            <a:r>
              <a:rPr lang="tr-TR" dirty="0" smtClean="0"/>
              <a:t> </a:t>
            </a:r>
            <a:r>
              <a:rPr lang="en-US" dirty="0" smtClean="0"/>
              <a:t>I/O </a:t>
            </a:r>
            <a:r>
              <a:rPr lang="en-US" dirty="0"/>
              <a:t>is isolated from that for memory, this is referred to as </a:t>
            </a:r>
            <a:r>
              <a:rPr lang="en-US" b="1" dirty="0"/>
              <a:t>isolated I/O</a:t>
            </a:r>
            <a:r>
              <a:rPr lang="en-US" dirty="0"/>
              <a:t>.</a:t>
            </a:r>
          </a:p>
        </p:txBody>
      </p:sp>
      <p:sp>
        <p:nvSpPr>
          <p:cNvPr id="4" name="Slide Number Placeholder 3"/>
          <p:cNvSpPr>
            <a:spLocks noGrp="1"/>
          </p:cNvSpPr>
          <p:nvPr>
            <p:ph type="sldNum" sz="quarter" idx="12"/>
          </p:nvPr>
        </p:nvSpPr>
        <p:spPr/>
        <p:txBody>
          <a:bodyPr/>
          <a:lstStyle/>
          <a:p>
            <a:fld id="{27F89994-5B29-4E0E-B084-E0FC5649D33C}" type="slidenum">
              <a:rPr lang="tr-TR" smtClean="0"/>
              <a:t>31</a:t>
            </a:fld>
            <a:endParaRPr lang="tr-TR"/>
          </a:p>
        </p:txBody>
      </p:sp>
    </p:spTree>
    <p:extLst>
      <p:ext uri="{BB962C8B-B14F-4D97-AF65-F5344CB8AC3E}">
        <p14:creationId xmlns:p14="http://schemas.microsoft.com/office/powerpoint/2010/main" val="221974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85012"/>
            <a:ext cx="11097126" cy="6472988"/>
          </a:xfrm>
        </p:spPr>
        <p:txBody>
          <a:bodyPr>
            <a:normAutofit/>
          </a:bodyPr>
          <a:lstStyle/>
          <a:p>
            <a:pPr marL="0" indent="0">
              <a:buNone/>
            </a:pPr>
            <a:r>
              <a:rPr lang="en-US" dirty="0"/>
              <a:t>Figure </a:t>
            </a:r>
            <a:r>
              <a:rPr lang="tr-TR" dirty="0" smtClean="0"/>
              <a:t>below</a:t>
            </a:r>
            <a:r>
              <a:rPr lang="en-US" dirty="0" smtClean="0"/>
              <a:t> </a:t>
            </a:r>
            <a:r>
              <a:rPr lang="en-US" dirty="0"/>
              <a:t>contrasts these two programmed </a:t>
            </a:r>
            <a:r>
              <a:rPr lang="en-US" dirty="0" smtClean="0"/>
              <a:t>I/O </a:t>
            </a:r>
            <a:r>
              <a:rPr lang="en-US" dirty="0"/>
              <a:t>techniques. Figure </a:t>
            </a:r>
            <a:r>
              <a:rPr lang="tr-TR" dirty="0" smtClean="0"/>
              <a:t>(</a:t>
            </a:r>
            <a:r>
              <a:rPr lang="en-US" dirty="0" smtClean="0"/>
              <a:t>a</a:t>
            </a:r>
            <a:r>
              <a:rPr lang="tr-TR" dirty="0" smtClean="0"/>
              <a:t>)</a:t>
            </a:r>
            <a:r>
              <a:rPr lang="en-US" dirty="0" smtClean="0"/>
              <a:t> shows</a:t>
            </a:r>
            <a:r>
              <a:rPr lang="tr-TR" dirty="0" smtClean="0"/>
              <a:t> </a:t>
            </a:r>
            <a:r>
              <a:rPr lang="en-US" dirty="0" smtClean="0"/>
              <a:t>how </a:t>
            </a:r>
            <a:r>
              <a:rPr lang="en-US" dirty="0"/>
              <a:t>the interface for a simple input device such as a terminal keyboard might </a:t>
            </a:r>
            <a:r>
              <a:rPr lang="en-US" dirty="0" smtClean="0"/>
              <a:t>appear</a:t>
            </a:r>
            <a:r>
              <a:rPr lang="tr-TR" dirty="0" smtClean="0"/>
              <a:t> </a:t>
            </a:r>
            <a:r>
              <a:rPr lang="en-US" dirty="0" smtClean="0"/>
              <a:t>to </a:t>
            </a:r>
            <a:r>
              <a:rPr lang="en-US" dirty="0"/>
              <a:t>a programmer using memory-mapped I/O. Assume a 10-bit address, with a </a:t>
            </a:r>
            <a:r>
              <a:rPr lang="en-US" dirty="0" smtClean="0"/>
              <a:t>512-</a:t>
            </a:r>
            <a:r>
              <a:rPr lang="tr-TR" dirty="0" smtClean="0"/>
              <a:t> </a:t>
            </a:r>
            <a:r>
              <a:rPr lang="en-US" dirty="0" smtClean="0"/>
              <a:t>bit </a:t>
            </a:r>
            <a:r>
              <a:rPr lang="en-US" dirty="0"/>
              <a:t>memory (locations 0–511) and up to 512 I/O addresses (locations 512–1023).</a:t>
            </a:r>
          </a:p>
          <a:p>
            <a:pPr marL="0" indent="0">
              <a:buNone/>
            </a:pPr>
            <a:endParaRPr lang="tr-TR" dirty="0" smtClean="0"/>
          </a:p>
          <a:p>
            <a:pPr marL="0" indent="0">
              <a:buNone/>
            </a:pPr>
            <a:r>
              <a:rPr lang="en-US" dirty="0" smtClean="0"/>
              <a:t>Two </a:t>
            </a:r>
            <a:r>
              <a:rPr lang="en-US" dirty="0"/>
              <a:t>addresses are dedicated to keyboard input from a particular terminal. </a:t>
            </a:r>
            <a:r>
              <a:rPr lang="en-US" dirty="0" smtClean="0"/>
              <a:t>Address</a:t>
            </a:r>
            <a:r>
              <a:rPr lang="tr-TR" dirty="0" smtClean="0"/>
              <a:t> </a:t>
            </a:r>
            <a:r>
              <a:rPr lang="en-US" dirty="0" smtClean="0"/>
              <a:t>516 </a:t>
            </a:r>
            <a:r>
              <a:rPr lang="en-US" dirty="0"/>
              <a:t>refers to the data register and address 517 refers to the status register, </a:t>
            </a:r>
            <a:r>
              <a:rPr lang="en-US" dirty="0" smtClean="0"/>
              <a:t>which</a:t>
            </a:r>
            <a:r>
              <a:rPr lang="tr-TR" dirty="0" smtClean="0"/>
              <a:t> </a:t>
            </a:r>
            <a:r>
              <a:rPr lang="en-US" dirty="0" smtClean="0"/>
              <a:t>also </a:t>
            </a:r>
            <a:r>
              <a:rPr lang="en-US" dirty="0"/>
              <a:t>functions as a control register for receiving processor commands. The </a:t>
            </a:r>
            <a:r>
              <a:rPr lang="en-US" dirty="0" smtClean="0"/>
              <a:t>program</a:t>
            </a:r>
            <a:r>
              <a:rPr lang="tr-TR" dirty="0" smtClean="0"/>
              <a:t> </a:t>
            </a:r>
            <a:r>
              <a:rPr lang="en-US" dirty="0" smtClean="0"/>
              <a:t>shown </a:t>
            </a:r>
            <a:r>
              <a:rPr lang="en-US" dirty="0"/>
              <a:t>will read 1 byte of data from the keyboard into an accumulator register in </a:t>
            </a:r>
            <a:r>
              <a:rPr lang="en-US" dirty="0" smtClean="0"/>
              <a:t>the</a:t>
            </a:r>
            <a:r>
              <a:rPr lang="tr-TR" dirty="0" smtClean="0"/>
              <a:t> </a:t>
            </a:r>
            <a:r>
              <a:rPr lang="en-US" dirty="0" smtClean="0"/>
              <a:t>processor</a:t>
            </a:r>
            <a:r>
              <a:rPr lang="en-US" dirty="0"/>
              <a:t>. Note that the processor loops until the data byte is available</a:t>
            </a:r>
            <a:r>
              <a:rPr lang="en-US" dirty="0" smtClean="0"/>
              <a:t>.</a:t>
            </a:r>
            <a:endParaRPr lang="tr-TR" dirty="0" smtClean="0"/>
          </a:p>
          <a:p>
            <a:pPr marL="0" indent="0">
              <a:buNone/>
            </a:pPr>
            <a:endParaRPr lang="tr-TR" dirty="0"/>
          </a:p>
          <a:p>
            <a:pPr marL="0" indent="0">
              <a:buNone/>
            </a:pPr>
            <a:r>
              <a:rPr lang="en-US" dirty="0"/>
              <a:t>With isolated I/O (Figure </a:t>
            </a:r>
            <a:r>
              <a:rPr lang="tr-TR" dirty="0" smtClean="0"/>
              <a:t>(b)</a:t>
            </a:r>
            <a:r>
              <a:rPr lang="en-US" dirty="0" smtClean="0"/>
              <a:t>), </a:t>
            </a:r>
            <a:r>
              <a:rPr lang="en-US" dirty="0"/>
              <a:t>the I/O ports are accessible only by </a:t>
            </a:r>
            <a:r>
              <a:rPr lang="en-US" dirty="0" smtClean="0"/>
              <a:t>special</a:t>
            </a:r>
            <a:r>
              <a:rPr lang="tr-TR" dirty="0" smtClean="0"/>
              <a:t> </a:t>
            </a:r>
            <a:r>
              <a:rPr lang="en-US" dirty="0" smtClean="0"/>
              <a:t>I/O </a:t>
            </a:r>
            <a:r>
              <a:rPr lang="en-US" dirty="0"/>
              <a:t>commands, which activate the I/O command lines on the bus.</a:t>
            </a:r>
          </a:p>
        </p:txBody>
      </p:sp>
      <p:sp>
        <p:nvSpPr>
          <p:cNvPr id="4" name="Slide Number Placeholder 3"/>
          <p:cNvSpPr>
            <a:spLocks noGrp="1"/>
          </p:cNvSpPr>
          <p:nvPr>
            <p:ph type="sldNum" sz="quarter" idx="12"/>
          </p:nvPr>
        </p:nvSpPr>
        <p:spPr/>
        <p:txBody>
          <a:bodyPr/>
          <a:lstStyle/>
          <a:p>
            <a:fld id="{27F89994-5B29-4E0E-B084-E0FC5649D33C}" type="slidenum">
              <a:rPr lang="tr-TR" smtClean="0"/>
              <a:t>32</a:t>
            </a:fld>
            <a:endParaRPr lang="tr-TR"/>
          </a:p>
        </p:txBody>
      </p:sp>
    </p:spTree>
    <p:extLst>
      <p:ext uri="{BB962C8B-B14F-4D97-AF65-F5344CB8AC3E}">
        <p14:creationId xmlns:p14="http://schemas.microsoft.com/office/powerpoint/2010/main" val="16500842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7F89994-5B29-4E0E-B084-E0FC5649D33C}" type="slidenum">
              <a:rPr lang="tr-TR" smtClean="0"/>
              <a:t>33</a:t>
            </a:fld>
            <a:endParaRPr lang="tr-T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016" y="24063"/>
            <a:ext cx="6949240" cy="684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15427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4"/>
            <a:ext cx="11073063" cy="5032375"/>
          </a:xfrm>
        </p:spPr>
        <p:txBody>
          <a:bodyPr>
            <a:normAutofit/>
          </a:bodyPr>
          <a:lstStyle/>
          <a:p>
            <a:pPr marL="0" indent="0">
              <a:buNone/>
            </a:pPr>
            <a:r>
              <a:rPr lang="en-US" dirty="0"/>
              <a:t>For most types of processors, there is a relatively large set of different </a:t>
            </a:r>
            <a:r>
              <a:rPr lang="en-US" dirty="0" smtClean="0"/>
              <a:t>instructions</a:t>
            </a:r>
            <a:r>
              <a:rPr lang="tr-TR" dirty="0" smtClean="0"/>
              <a:t> </a:t>
            </a:r>
            <a:r>
              <a:rPr lang="en-US" dirty="0" smtClean="0"/>
              <a:t>for </a:t>
            </a:r>
            <a:r>
              <a:rPr lang="en-US" dirty="0"/>
              <a:t>referencing memory. If isolated I/O is used, there are only a few </a:t>
            </a:r>
            <a:r>
              <a:rPr lang="en-US" dirty="0" smtClean="0"/>
              <a:t>I/O</a:t>
            </a:r>
            <a:r>
              <a:rPr lang="tr-TR" dirty="0" smtClean="0"/>
              <a:t> </a:t>
            </a:r>
            <a:r>
              <a:rPr lang="en-US" dirty="0" smtClean="0"/>
              <a:t>instructions</a:t>
            </a:r>
            <a:r>
              <a:rPr lang="en-US" dirty="0"/>
              <a:t>. </a:t>
            </a:r>
            <a:endParaRPr lang="tr-TR" dirty="0" smtClean="0"/>
          </a:p>
          <a:p>
            <a:pPr marL="0" indent="0">
              <a:buNone/>
            </a:pPr>
            <a:endParaRPr lang="tr-TR" dirty="0"/>
          </a:p>
          <a:p>
            <a:pPr marL="0" indent="0">
              <a:buNone/>
            </a:pPr>
            <a:r>
              <a:rPr lang="en-US" dirty="0" smtClean="0"/>
              <a:t>Thus</a:t>
            </a:r>
            <a:r>
              <a:rPr lang="en-US" dirty="0"/>
              <a:t>, an advantage of memory-mapped I/O is that this large </a:t>
            </a:r>
            <a:r>
              <a:rPr lang="en-US" dirty="0" smtClean="0"/>
              <a:t>repertoire</a:t>
            </a:r>
            <a:r>
              <a:rPr lang="tr-TR" dirty="0" smtClean="0"/>
              <a:t> </a:t>
            </a:r>
            <a:r>
              <a:rPr lang="en-US" dirty="0" smtClean="0"/>
              <a:t>of </a:t>
            </a:r>
            <a:r>
              <a:rPr lang="en-US" dirty="0"/>
              <a:t>instructions can be used, allowing more efficient programming. </a:t>
            </a:r>
            <a:endParaRPr lang="tr-TR" dirty="0" smtClean="0"/>
          </a:p>
          <a:p>
            <a:pPr marL="0" indent="0">
              <a:buNone/>
            </a:pPr>
            <a:endParaRPr lang="tr-TR" dirty="0"/>
          </a:p>
          <a:p>
            <a:pPr marL="0" indent="0">
              <a:buNone/>
            </a:pPr>
            <a:r>
              <a:rPr lang="en-US" dirty="0" smtClean="0"/>
              <a:t>A </a:t>
            </a:r>
            <a:r>
              <a:rPr lang="en-US" dirty="0"/>
              <a:t>disadvantage </a:t>
            </a:r>
            <a:r>
              <a:rPr lang="en-US" dirty="0" smtClean="0"/>
              <a:t>is</a:t>
            </a:r>
            <a:r>
              <a:rPr lang="tr-TR" dirty="0" smtClean="0"/>
              <a:t> </a:t>
            </a:r>
            <a:r>
              <a:rPr lang="en-US" dirty="0" smtClean="0"/>
              <a:t>that </a:t>
            </a:r>
            <a:r>
              <a:rPr lang="en-US" dirty="0"/>
              <a:t>valuable memory address space is used up. Both memory-mapped and </a:t>
            </a:r>
            <a:r>
              <a:rPr lang="en-US" dirty="0" smtClean="0"/>
              <a:t>isolated</a:t>
            </a:r>
            <a:r>
              <a:rPr lang="tr-TR" dirty="0" smtClean="0"/>
              <a:t> </a:t>
            </a:r>
            <a:r>
              <a:rPr lang="en-US" dirty="0" smtClean="0"/>
              <a:t>I/O </a:t>
            </a:r>
            <a:r>
              <a:rPr lang="en-US" dirty="0"/>
              <a:t>are in common use.</a:t>
            </a:r>
          </a:p>
        </p:txBody>
      </p:sp>
      <p:sp>
        <p:nvSpPr>
          <p:cNvPr id="4" name="Slide Number Placeholder 3"/>
          <p:cNvSpPr>
            <a:spLocks noGrp="1"/>
          </p:cNvSpPr>
          <p:nvPr>
            <p:ph type="sldNum" sz="quarter" idx="12"/>
          </p:nvPr>
        </p:nvSpPr>
        <p:spPr/>
        <p:txBody>
          <a:bodyPr/>
          <a:lstStyle/>
          <a:p>
            <a:fld id="{27F89994-5B29-4E0E-B084-E0FC5649D33C}" type="slidenum">
              <a:rPr lang="tr-TR" smtClean="0"/>
              <a:t>34</a:t>
            </a:fld>
            <a:endParaRPr lang="tr-TR"/>
          </a:p>
        </p:txBody>
      </p:sp>
    </p:spTree>
    <p:extLst>
      <p:ext uri="{BB962C8B-B14F-4D97-AF65-F5344CB8AC3E}">
        <p14:creationId xmlns:p14="http://schemas.microsoft.com/office/powerpoint/2010/main" val="7692418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INTERRUPT DRIVEN I/O</a:t>
            </a:r>
            <a:endParaRPr lang="en-US" b="1" dirty="0"/>
          </a:p>
        </p:txBody>
      </p:sp>
      <p:sp>
        <p:nvSpPr>
          <p:cNvPr id="3" name="Content Placeholder 2"/>
          <p:cNvSpPr>
            <a:spLocks noGrp="1"/>
          </p:cNvSpPr>
          <p:nvPr>
            <p:ph idx="1"/>
          </p:nvPr>
        </p:nvSpPr>
        <p:spPr>
          <a:xfrm>
            <a:off x="838199" y="1825624"/>
            <a:ext cx="11024937" cy="4863933"/>
          </a:xfrm>
        </p:spPr>
        <p:txBody>
          <a:bodyPr>
            <a:normAutofit/>
          </a:bodyPr>
          <a:lstStyle/>
          <a:p>
            <a:pPr marL="0" indent="0">
              <a:buNone/>
            </a:pPr>
            <a:r>
              <a:rPr lang="en-US" dirty="0"/>
              <a:t>The problem with programmed I/O is that the processor has to wait a long </a:t>
            </a:r>
            <a:r>
              <a:rPr lang="en-US" dirty="0" smtClean="0"/>
              <a:t>time</a:t>
            </a:r>
            <a:r>
              <a:rPr lang="tr-TR" dirty="0" smtClean="0"/>
              <a:t> </a:t>
            </a:r>
            <a:r>
              <a:rPr lang="en-US" dirty="0" smtClean="0"/>
              <a:t>for </a:t>
            </a:r>
            <a:r>
              <a:rPr lang="en-US" dirty="0"/>
              <a:t>the I/O module of concern to be ready for either reception or transmission </a:t>
            </a:r>
            <a:r>
              <a:rPr lang="en-US" dirty="0" smtClean="0"/>
              <a:t>of</a:t>
            </a:r>
            <a:r>
              <a:rPr lang="tr-TR" dirty="0" smtClean="0"/>
              <a:t> </a:t>
            </a:r>
            <a:r>
              <a:rPr lang="en-US" dirty="0" smtClean="0"/>
              <a:t>data</a:t>
            </a:r>
            <a:r>
              <a:rPr lang="en-US" dirty="0"/>
              <a:t>. The processor, while waiting, must repeatedly interrogate the status of the </a:t>
            </a:r>
            <a:r>
              <a:rPr lang="en-US" dirty="0" smtClean="0"/>
              <a:t>I/O</a:t>
            </a:r>
            <a:r>
              <a:rPr lang="tr-TR" dirty="0" smtClean="0"/>
              <a:t> </a:t>
            </a:r>
            <a:r>
              <a:rPr lang="en-US" dirty="0" smtClean="0"/>
              <a:t>module</a:t>
            </a:r>
            <a:r>
              <a:rPr lang="en-US" dirty="0"/>
              <a:t>. As a result, the level of the performance of the entire system is </a:t>
            </a:r>
            <a:r>
              <a:rPr lang="en-US" dirty="0" smtClean="0"/>
              <a:t>severely</a:t>
            </a:r>
            <a:r>
              <a:rPr lang="tr-TR" dirty="0" smtClean="0"/>
              <a:t> </a:t>
            </a:r>
            <a:r>
              <a:rPr lang="en-US" dirty="0" smtClean="0"/>
              <a:t>degraded</a:t>
            </a:r>
            <a:r>
              <a:rPr lang="en-US" dirty="0"/>
              <a:t>.</a:t>
            </a:r>
          </a:p>
          <a:p>
            <a:pPr marL="0" indent="0">
              <a:buNone/>
            </a:pPr>
            <a:endParaRPr lang="tr-TR" dirty="0" smtClean="0"/>
          </a:p>
          <a:p>
            <a:pPr marL="0" indent="0">
              <a:buNone/>
            </a:pPr>
            <a:r>
              <a:rPr lang="en-US" dirty="0" smtClean="0"/>
              <a:t>An </a:t>
            </a:r>
            <a:r>
              <a:rPr lang="en-US" dirty="0"/>
              <a:t>alternative is for the processor to issue an I/O command to a module </a:t>
            </a:r>
            <a:r>
              <a:rPr lang="en-US" dirty="0" smtClean="0"/>
              <a:t>and</a:t>
            </a:r>
            <a:r>
              <a:rPr lang="tr-TR" dirty="0" smtClean="0"/>
              <a:t> </a:t>
            </a:r>
            <a:r>
              <a:rPr lang="en-US" dirty="0" smtClean="0"/>
              <a:t>then </a:t>
            </a:r>
            <a:r>
              <a:rPr lang="en-US" dirty="0"/>
              <a:t>go on to do some other useful work. The I/O module will then interrupt </a:t>
            </a:r>
            <a:r>
              <a:rPr lang="en-US" dirty="0" smtClean="0"/>
              <a:t>the</a:t>
            </a:r>
            <a:r>
              <a:rPr lang="tr-TR" dirty="0" smtClean="0"/>
              <a:t> </a:t>
            </a:r>
            <a:r>
              <a:rPr lang="en-US" dirty="0" smtClean="0"/>
              <a:t>processor </a:t>
            </a:r>
            <a:r>
              <a:rPr lang="en-US" dirty="0"/>
              <a:t>to request service when it is ready to exchange data with the </a:t>
            </a:r>
            <a:r>
              <a:rPr lang="en-US" dirty="0" smtClean="0"/>
              <a:t>processor.</a:t>
            </a:r>
            <a:r>
              <a:rPr lang="tr-TR" dirty="0" smtClean="0"/>
              <a:t> </a:t>
            </a:r>
            <a:r>
              <a:rPr lang="en-US" dirty="0" smtClean="0"/>
              <a:t>The </a:t>
            </a:r>
            <a:r>
              <a:rPr lang="en-US" dirty="0"/>
              <a:t>processor then executes the data transfer, as before, and then resumes </a:t>
            </a:r>
            <a:r>
              <a:rPr lang="en-US" dirty="0" smtClean="0"/>
              <a:t>its</a:t>
            </a:r>
            <a:r>
              <a:rPr lang="tr-TR" dirty="0" smtClean="0"/>
              <a:t> </a:t>
            </a:r>
            <a:r>
              <a:rPr lang="en-US" dirty="0" smtClean="0"/>
              <a:t>former </a:t>
            </a:r>
            <a:r>
              <a:rPr lang="en-US" dirty="0"/>
              <a:t>processing.</a:t>
            </a:r>
          </a:p>
        </p:txBody>
      </p:sp>
      <p:sp>
        <p:nvSpPr>
          <p:cNvPr id="4" name="Slide Number Placeholder 3"/>
          <p:cNvSpPr>
            <a:spLocks noGrp="1"/>
          </p:cNvSpPr>
          <p:nvPr>
            <p:ph type="sldNum" sz="quarter" idx="12"/>
          </p:nvPr>
        </p:nvSpPr>
        <p:spPr/>
        <p:txBody>
          <a:bodyPr/>
          <a:lstStyle/>
          <a:p>
            <a:fld id="{27F89994-5B29-4E0E-B084-E0FC5649D33C}" type="slidenum">
              <a:rPr lang="tr-TR" smtClean="0"/>
              <a:t>35</a:t>
            </a:fld>
            <a:endParaRPr lang="tr-TR"/>
          </a:p>
        </p:txBody>
      </p:sp>
    </p:spTree>
    <p:extLst>
      <p:ext uri="{BB962C8B-B14F-4D97-AF65-F5344CB8AC3E}">
        <p14:creationId xmlns:p14="http://schemas.microsoft.com/office/powerpoint/2010/main" val="4562913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1097126" cy="4791743"/>
          </a:xfrm>
        </p:spPr>
        <p:txBody>
          <a:bodyPr>
            <a:normAutofit lnSpcReduction="10000"/>
          </a:bodyPr>
          <a:lstStyle/>
          <a:p>
            <a:pPr marL="0" indent="0">
              <a:buNone/>
            </a:pPr>
            <a:r>
              <a:rPr lang="en-US" dirty="0"/>
              <a:t>Let us consider how this works, first from the point of view of the I/O module</a:t>
            </a:r>
            <a:r>
              <a:rPr lang="en-US" dirty="0" smtClean="0"/>
              <a:t>.</a:t>
            </a:r>
            <a:endParaRPr lang="tr-TR" dirty="0" smtClean="0"/>
          </a:p>
          <a:p>
            <a:pPr marL="0" indent="0">
              <a:buNone/>
            </a:pPr>
            <a:endParaRPr lang="en-US" dirty="0"/>
          </a:p>
          <a:p>
            <a:pPr marL="0" indent="0">
              <a:buNone/>
            </a:pPr>
            <a:r>
              <a:rPr lang="en-US" dirty="0"/>
              <a:t>For input, the I/O module receives a READ command from the processor. The </a:t>
            </a:r>
            <a:r>
              <a:rPr lang="en-US" dirty="0" smtClean="0"/>
              <a:t>I/O</a:t>
            </a:r>
            <a:r>
              <a:rPr lang="tr-TR" dirty="0" smtClean="0"/>
              <a:t> </a:t>
            </a:r>
            <a:r>
              <a:rPr lang="en-US" dirty="0" smtClean="0"/>
              <a:t>module </a:t>
            </a:r>
            <a:r>
              <a:rPr lang="en-US" dirty="0"/>
              <a:t>then proceeds to read data in from an associated peripheral. </a:t>
            </a:r>
            <a:endParaRPr lang="tr-TR" dirty="0" smtClean="0"/>
          </a:p>
          <a:p>
            <a:pPr marL="0" indent="0">
              <a:buNone/>
            </a:pPr>
            <a:endParaRPr lang="tr-TR" dirty="0"/>
          </a:p>
          <a:p>
            <a:pPr marL="0" indent="0">
              <a:buNone/>
            </a:pPr>
            <a:r>
              <a:rPr lang="en-US" dirty="0" smtClean="0"/>
              <a:t>Once </a:t>
            </a:r>
            <a:r>
              <a:rPr lang="en-US" dirty="0"/>
              <a:t>the </a:t>
            </a:r>
            <a:r>
              <a:rPr lang="en-US" dirty="0" smtClean="0"/>
              <a:t>data</a:t>
            </a:r>
            <a:r>
              <a:rPr lang="tr-TR" dirty="0" smtClean="0"/>
              <a:t> </a:t>
            </a:r>
            <a:r>
              <a:rPr lang="en-US" dirty="0" smtClean="0"/>
              <a:t>are </a:t>
            </a:r>
            <a:r>
              <a:rPr lang="en-US" dirty="0"/>
              <a:t>in the module’s data register, the module signals an interrupt to the </a:t>
            </a:r>
            <a:r>
              <a:rPr lang="en-US" dirty="0" smtClean="0"/>
              <a:t>processor</a:t>
            </a:r>
            <a:r>
              <a:rPr lang="tr-TR" dirty="0" smtClean="0"/>
              <a:t> </a:t>
            </a:r>
            <a:r>
              <a:rPr lang="en-US" dirty="0" smtClean="0"/>
              <a:t>over </a:t>
            </a:r>
            <a:r>
              <a:rPr lang="en-US" dirty="0"/>
              <a:t>a control line. The module then waits until its data are requested by the </a:t>
            </a:r>
            <a:r>
              <a:rPr lang="en-US" dirty="0" smtClean="0"/>
              <a:t>processor.</a:t>
            </a:r>
            <a:r>
              <a:rPr lang="tr-TR" dirty="0" smtClean="0"/>
              <a:t> </a:t>
            </a:r>
            <a:r>
              <a:rPr lang="en-US" dirty="0" smtClean="0"/>
              <a:t>When </a:t>
            </a:r>
            <a:r>
              <a:rPr lang="en-US" dirty="0"/>
              <a:t>the request is made, the module places its data on the data bus and </a:t>
            </a:r>
            <a:r>
              <a:rPr lang="en-US" dirty="0" smtClean="0"/>
              <a:t>is</a:t>
            </a:r>
            <a:r>
              <a:rPr lang="tr-TR" dirty="0" smtClean="0"/>
              <a:t> </a:t>
            </a:r>
            <a:r>
              <a:rPr lang="en-US" dirty="0" smtClean="0"/>
              <a:t>then </a:t>
            </a:r>
            <a:r>
              <a:rPr lang="en-US" dirty="0"/>
              <a:t>ready for another I/O operation.</a:t>
            </a:r>
          </a:p>
        </p:txBody>
      </p:sp>
      <p:sp>
        <p:nvSpPr>
          <p:cNvPr id="4" name="Slide Number Placeholder 3"/>
          <p:cNvSpPr>
            <a:spLocks noGrp="1"/>
          </p:cNvSpPr>
          <p:nvPr>
            <p:ph type="sldNum" sz="quarter" idx="12"/>
          </p:nvPr>
        </p:nvSpPr>
        <p:spPr/>
        <p:txBody>
          <a:bodyPr/>
          <a:lstStyle/>
          <a:p>
            <a:fld id="{27F89994-5B29-4E0E-B084-E0FC5649D33C}" type="slidenum">
              <a:rPr lang="tr-TR" smtClean="0"/>
              <a:t>36</a:t>
            </a:fld>
            <a:endParaRPr lang="tr-TR"/>
          </a:p>
        </p:txBody>
      </p:sp>
    </p:spTree>
    <p:extLst>
      <p:ext uri="{BB962C8B-B14F-4D97-AF65-F5344CB8AC3E}">
        <p14:creationId xmlns:p14="http://schemas.microsoft.com/office/powerpoint/2010/main" val="3380191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1169316" cy="4815807"/>
          </a:xfrm>
        </p:spPr>
        <p:txBody>
          <a:bodyPr>
            <a:normAutofit fontScale="92500" lnSpcReduction="10000"/>
          </a:bodyPr>
          <a:lstStyle/>
          <a:p>
            <a:pPr marL="0" indent="0">
              <a:buNone/>
            </a:pPr>
            <a:r>
              <a:rPr lang="en-US" dirty="0"/>
              <a:t>From the processor’s point of view, the action for input is as follows. The </a:t>
            </a:r>
            <a:r>
              <a:rPr lang="en-US" dirty="0" smtClean="0"/>
              <a:t>processor</a:t>
            </a:r>
            <a:r>
              <a:rPr lang="tr-TR" dirty="0" smtClean="0"/>
              <a:t> </a:t>
            </a:r>
            <a:r>
              <a:rPr lang="en-US" dirty="0" smtClean="0"/>
              <a:t>issues </a:t>
            </a:r>
            <a:r>
              <a:rPr lang="en-US" dirty="0"/>
              <a:t>a READ command. It then goes off and does something else </a:t>
            </a:r>
            <a:endParaRPr lang="tr-TR" dirty="0" smtClean="0"/>
          </a:p>
          <a:p>
            <a:pPr lvl="1"/>
            <a:r>
              <a:rPr lang="en-US" dirty="0" smtClean="0"/>
              <a:t>(</a:t>
            </a:r>
            <a:r>
              <a:rPr lang="en-US" dirty="0"/>
              <a:t>e.g., </a:t>
            </a:r>
            <a:r>
              <a:rPr lang="en-US" dirty="0" smtClean="0"/>
              <a:t>the</a:t>
            </a:r>
            <a:r>
              <a:rPr lang="tr-TR" dirty="0" smtClean="0"/>
              <a:t> </a:t>
            </a:r>
            <a:r>
              <a:rPr lang="en-US" dirty="0" smtClean="0"/>
              <a:t>processor </a:t>
            </a:r>
            <a:r>
              <a:rPr lang="en-US" dirty="0"/>
              <a:t>may be working on several different programs at the same time). </a:t>
            </a:r>
            <a:endParaRPr lang="tr-TR" dirty="0" smtClean="0"/>
          </a:p>
          <a:p>
            <a:pPr marL="0" indent="0">
              <a:buNone/>
            </a:pPr>
            <a:endParaRPr lang="tr-TR" dirty="0"/>
          </a:p>
          <a:p>
            <a:pPr marL="0" indent="0">
              <a:buNone/>
            </a:pPr>
            <a:r>
              <a:rPr lang="en-US" dirty="0" smtClean="0"/>
              <a:t>At the</a:t>
            </a:r>
            <a:r>
              <a:rPr lang="tr-TR" dirty="0" smtClean="0"/>
              <a:t> </a:t>
            </a:r>
            <a:r>
              <a:rPr lang="en-US" dirty="0" smtClean="0"/>
              <a:t>end </a:t>
            </a:r>
            <a:r>
              <a:rPr lang="en-US" dirty="0"/>
              <a:t>of each instruction cycle, the processor checks for </a:t>
            </a:r>
            <a:r>
              <a:rPr lang="en-US" dirty="0" smtClean="0"/>
              <a:t>interrupts. When</a:t>
            </a:r>
            <a:r>
              <a:rPr lang="tr-TR" dirty="0" smtClean="0"/>
              <a:t> </a:t>
            </a:r>
            <a:r>
              <a:rPr lang="en-US" dirty="0" smtClean="0"/>
              <a:t>the </a:t>
            </a:r>
            <a:r>
              <a:rPr lang="en-US" dirty="0"/>
              <a:t>interrupt from the I/O module occurs, the processor saves the context (e.g., </a:t>
            </a:r>
            <a:r>
              <a:rPr lang="en-US" dirty="0" smtClean="0"/>
              <a:t>program</a:t>
            </a:r>
            <a:r>
              <a:rPr lang="tr-TR" dirty="0" smtClean="0"/>
              <a:t> </a:t>
            </a:r>
            <a:r>
              <a:rPr lang="en-US" dirty="0" smtClean="0"/>
              <a:t>counter </a:t>
            </a:r>
            <a:r>
              <a:rPr lang="en-US" dirty="0"/>
              <a:t>and processor registers) of the current program and processes </a:t>
            </a:r>
            <a:r>
              <a:rPr lang="en-US" dirty="0" smtClean="0"/>
              <a:t>the</a:t>
            </a:r>
            <a:r>
              <a:rPr lang="tr-TR" dirty="0" smtClean="0"/>
              <a:t> </a:t>
            </a:r>
            <a:r>
              <a:rPr lang="en-US" dirty="0" smtClean="0"/>
              <a:t>interrupt</a:t>
            </a:r>
            <a:r>
              <a:rPr lang="en-US" dirty="0"/>
              <a:t>. </a:t>
            </a:r>
            <a:endParaRPr lang="tr-TR" dirty="0" smtClean="0"/>
          </a:p>
          <a:p>
            <a:pPr marL="0" indent="0">
              <a:buNone/>
            </a:pPr>
            <a:endParaRPr lang="tr-TR" dirty="0"/>
          </a:p>
          <a:p>
            <a:pPr marL="0" indent="0">
              <a:buNone/>
            </a:pPr>
            <a:r>
              <a:rPr lang="en-US" dirty="0" smtClean="0"/>
              <a:t>In </a:t>
            </a:r>
            <a:r>
              <a:rPr lang="en-US" dirty="0"/>
              <a:t>this case, the processor reads the word of data from the I/O </a:t>
            </a:r>
            <a:r>
              <a:rPr lang="en-US" dirty="0" smtClean="0"/>
              <a:t>module</a:t>
            </a:r>
            <a:r>
              <a:rPr lang="tr-TR" dirty="0" smtClean="0"/>
              <a:t> </a:t>
            </a:r>
            <a:r>
              <a:rPr lang="en-US" dirty="0" smtClean="0"/>
              <a:t>and </a:t>
            </a:r>
            <a:r>
              <a:rPr lang="en-US" dirty="0"/>
              <a:t>stores it in memory. It then restores the context of the program it was </a:t>
            </a:r>
            <a:r>
              <a:rPr lang="en-US" dirty="0" smtClean="0"/>
              <a:t>working</a:t>
            </a:r>
            <a:r>
              <a:rPr lang="tr-TR" dirty="0" smtClean="0"/>
              <a:t> </a:t>
            </a:r>
            <a:r>
              <a:rPr lang="en-US" dirty="0" smtClean="0"/>
              <a:t>on </a:t>
            </a:r>
            <a:r>
              <a:rPr lang="en-US" dirty="0"/>
              <a:t>(or some other program) and resumes execution.</a:t>
            </a:r>
          </a:p>
        </p:txBody>
      </p:sp>
      <p:sp>
        <p:nvSpPr>
          <p:cNvPr id="4" name="Slide Number Placeholder 3"/>
          <p:cNvSpPr>
            <a:spLocks noGrp="1"/>
          </p:cNvSpPr>
          <p:nvPr>
            <p:ph type="sldNum" sz="quarter" idx="12"/>
          </p:nvPr>
        </p:nvSpPr>
        <p:spPr/>
        <p:txBody>
          <a:bodyPr/>
          <a:lstStyle/>
          <a:p>
            <a:fld id="{27F89994-5B29-4E0E-B084-E0FC5649D33C}" type="slidenum">
              <a:rPr lang="tr-TR" smtClean="0"/>
              <a:t>37</a:t>
            </a:fld>
            <a:endParaRPr lang="tr-TR"/>
          </a:p>
        </p:txBody>
      </p:sp>
    </p:spTree>
    <p:extLst>
      <p:ext uri="{BB962C8B-B14F-4D97-AF65-F5344CB8AC3E}">
        <p14:creationId xmlns:p14="http://schemas.microsoft.com/office/powerpoint/2010/main" val="312521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64696" y="312821"/>
            <a:ext cx="7262810" cy="6533180"/>
          </a:xfrm>
        </p:spPr>
        <p:txBody>
          <a:bodyPr>
            <a:normAutofit/>
          </a:bodyPr>
          <a:lstStyle/>
          <a:p>
            <a:pPr marL="0" indent="0">
              <a:buNone/>
            </a:pPr>
            <a:r>
              <a:rPr lang="en-US" dirty="0"/>
              <a:t>Figure </a:t>
            </a:r>
            <a:r>
              <a:rPr lang="en-US" dirty="0" smtClean="0"/>
              <a:t>shows </a:t>
            </a:r>
            <a:r>
              <a:rPr lang="en-US" dirty="0"/>
              <a:t>the use of interrupt I/O for reading in a block of data.</a:t>
            </a:r>
          </a:p>
          <a:p>
            <a:pPr marL="0" indent="0">
              <a:buNone/>
            </a:pPr>
            <a:endParaRPr lang="tr-TR" dirty="0" smtClean="0"/>
          </a:p>
          <a:p>
            <a:pPr marL="0" indent="0">
              <a:buNone/>
            </a:pPr>
            <a:r>
              <a:rPr lang="en-US" dirty="0" smtClean="0"/>
              <a:t>Compare </a:t>
            </a:r>
            <a:r>
              <a:rPr lang="en-US" dirty="0"/>
              <a:t>this with </a:t>
            </a:r>
            <a:r>
              <a:rPr lang="tr-TR" dirty="0" smtClean="0"/>
              <a:t>the figure for programmed I/O. </a:t>
            </a:r>
            <a:r>
              <a:rPr lang="en-US" dirty="0" smtClean="0"/>
              <a:t> </a:t>
            </a:r>
            <a:r>
              <a:rPr lang="en-US" dirty="0"/>
              <a:t>Interrupt I/O is more efficient than programmed </a:t>
            </a:r>
            <a:r>
              <a:rPr lang="en-US" dirty="0" smtClean="0"/>
              <a:t>I/O</a:t>
            </a:r>
            <a:r>
              <a:rPr lang="tr-TR" dirty="0" smtClean="0"/>
              <a:t> </a:t>
            </a:r>
            <a:r>
              <a:rPr lang="en-US" dirty="0" smtClean="0"/>
              <a:t>because </a:t>
            </a:r>
            <a:r>
              <a:rPr lang="en-US" dirty="0"/>
              <a:t>it eliminates needless waiting. </a:t>
            </a:r>
            <a:endParaRPr lang="tr-TR" dirty="0" smtClean="0"/>
          </a:p>
          <a:p>
            <a:pPr marL="0" indent="0">
              <a:buNone/>
            </a:pPr>
            <a:endParaRPr lang="tr-TR" dirty="0"/>
          </a:p>
          <a:p>
            <a:pPr marL="0" indent="0">
              <a:buNone/>
            </a:pPr>
            <a:r>
              <a:rPr lang="en-US" dirty="0" smtClean="0"/>
              <a:t>However</a:t>
            </a:r>
            <a:r>
              <a:rPr lang="en-US" dirty="0"/>
              <a:t>, interrupt I/O still consumes a lot </a:t>
            </a:r>
            <a:r>
              <a:rPr lang="en-US" dirty="0" smtClean="0"/>
              <a:t>of</a:t>
            </a:r>
            <a:r>
              <a:rPr lang="tr-TR" dirty="0" smtClean="0"/>
              <a:t> </a:t>
            </a:r>
            <a:r>
              <a:rPr lang="en-US" dirty="0" smtClean="0"/>
              <a:t>processor </a:t>
            </a:r>
            <a:r>
              <a:rPr lang="en-US" dirty="0"/>
              <a:t>time, because every word of data that goes from memory to I/O </a:t>
            </a:r>
            <a:r>
              <a:rPr lang="en-US" dirty="0" smtClean="0"/>
              <a:t>module</a:t>
            </a:r>
            <a:r>
              <a:rPr lang="tr-TR" dirty="0" smtClean="0"/>
              <a:t> </a:t>
            </a:r>
            <a:r>
              <a:rPr lang="en-US" dirty="0" smtClean="0"/>
              <a:t>or </a:t>
            </a:r>
            <a:r>
              <a:rPr lang="en-US" dirty="0"/>
              <a:t>from I/O module to memory must pass through the processor.</a:t>
            </a:r>
          </a:p>
        </p:txBody>
      </p:sp>
      <p:sp>
        <p:nvSpPr>
          <p:cNvPr id="4" name="Slide Number Placeholder 3"/>
          <p:cNvSpPr>
            <a:spLocks noGrp="1"/>
          </p:cNvSpPr>
          <p:nvPr>
            <p:ph type="sldNum" sz="quarter" idx="12"/>
          </p:nvPr>
        </p:nvSpPr>
        <p:spPr/>
        <p:txBody>
          <a:bodyPr/>
          <a:lstStyle/>
          <a:p>
            <a:fld id="{27F89994-5B29-4E0E-B084-E0FC5649D33C}" type="slidenum">
              <a:rPr lang="tr-TR" smtClean="0"/>
              <a:t>38</a:t>
            </a:fld>
            <a:endParaRPr lang="tr-T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3252" y="132347"/>
            <a:ext cx="3739569" cy="6716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53232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4840705" cy="5032375"/>
          </a:xfrm>
        </p:spPr>
        <p:txBody>
          <a:bodyPr/>
          <a:lstStyle/>
          <a:p>
            <a:pPr marL="0" indent="0">
              <a:buNone/>
            </a:pPr>
            <a:r>
              <a:rPr lang="en-US" b="1" dirty="0"/>
              <a:t>Interrupt </a:t>
            </a:r>
            <a:r>
              <a:rPr lang="en-US" b="1" dirty="0" smtClean="0"/>
              <a:t>Processing</a:t>
            </a:r>
            <a:endParaRPr lang="tr-TR" b="1" dirty="0" smtClean="0"/>
          </a:p>
          <a:p>
            <a:pPr marL="0" indent="0">
              <a:buNone/>
            </a:pPr>
            <a:r>
              <a:rPr lang="en-US" dirty="0"/>
              <a:t>The occurrence of an interrupt triggers a number of events, both in the </a:t>
            </a:r>
            <a:r>
              <a:rPr lang="en-US" dirty="0" smtClean="0"/>
              <a:t>processor</a:t>
            </a:r>
            <a:r>
              <a:rPr lang="tr-TR" dirty="0" smtClean="0"/>
              <a:t> </a:t>
            </a:r>
            <a:r>
              <a:rPr lang="en-US" dirty="0" smtClean="0"/>
              <a:t>hardware </a:t>
            </a:r>
            <a:r>
              <a:rPr lang="en-US" dirty="0"/>
              <a:t>and in software. </a:t>
            </a:r>
            <a:endParaRPr lang="tr-TR" dirty="0" smtClean="0"/>
          </a:p>
          <a:p>
            <a:pPr marL="0" indent="0">
              <a:buNone/>
            </a:pPr>
            <a:endParaRPr lang="tr-TR" dirty="0"/>
          </a:p>
          <a:p>
            <a:pPr marL="0" indent="0">
              <a:buNone/>
            </a:pPr>
            <a:r>
              <a:rPr lang="en-US" dirty="0" smtClean="0"/>
              <a:t>Figure shows </a:t>
            </a:r>
            <a:r>
              <a:rPr lang="en-US" dirty="0"/>
              <a:t>a typical sequence.</a:t>
            </a:r>
          </a:p>
        </p:txBody>
      </p:sp>
      <p:sp>
        <p:nvSpPr>
          <p:cNvPr id="4" name="Slide Number Placeholder 3"/>
          <p:cNvSpPr>
            <a:spLocks noGrp="1"/>
          </p:cNvSpPr>
          <p:nvPr>
            <p:ph type="sldNum" sz="quarter" idx="12"/>
          </p:nvPr>
        </p:nvSpPr>
        <p:spPr/>
        <p:txBody>
          <a:bodyPr/>
          <a:lstStyle/>
          <a:p>
            <a:fld id="{27F89994-5B29-4E0E-B084-E0FC5649D33C}" type="slidenum">
              <a:rPr lang="tr-TR" smtClean="0"/>
              <a:t>39</a:t>
            </a:fld>
            <a:endParaRPr lang="tr-T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7338" y="0"/>
            <a:ext cx="565288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8039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4"/>
            <a:ext cx="11132127" cy="4895809"/>
          </a:xfrm>
        </p:spPr>
        <p:txBody>
          <a:bodyPr>
            <a:normAutofit/>
          </a:bodyPr>
          <a:lstStyle/>
          <a:p>
            <a:pPr marL="0" indent="0">
              <a:buNone/>
            </a:pPr>
            <a:r>
              <a:rPr lang="tr-TR" dirty="0" smtClean="0"/>
              <a:t>There are several reasons why the peripherals are not directly connected to the system bus:</a:t>
            </a:r>
          </a:p>
          <a:p>
            <a:pPr lvl="1"/>
            <a:r>
              <a:rPr lang="en-US" dirty="0"/>
              <a:t>There are a wide variety of peripherals with various methods of operation. </a:t>
            </a:r>
            <a:r>
              <a:rPr lang="en-US" dirty="0" smtClean="0"/>
              <a:t>It</a:t>
            </a:r>
            <a:r>
              <a:rPr lang="tr-TR" dirty="0" smtClean="0"/>
              <a:t> </a:t>
            </a:r>
            <a:r>
              <a:rPr lang="en-US" dirty="0" smtClean="0"/>
              <a:t>would </a:t>
            </a:r>
            <a:r>
              <a:rPr lang="en-US" dirty="0"/>
              <a:t>be impractical to incorporate the necessary logic within the </a:t>
            </a:r>
            <a:r>
              <a:rPr lang="en-US" dirty="0" smtClean="0"/>
              <a:t>processor</a:t>
            </a:r>
            <a:r>
              <a:rPr lang="tr-TR" dirty="0" smtClean="0"/>
              <a:t> </a:t>
            </a:r>
            <a:r>
              <a:rPr lang="en-US" dirty="0" smtClean="0"/>
              <a:t>to </a:t>
            </a:r>
            <a:r>
              <a:rPr lang="en-US" dirty="0"/>
              <a:t>control a range of devices.</a:t>
            </a:r>
          </a:p>
          <a:p>
            <a:pPr lvl="1"/>
            <a:r>
              <a:rPr lang="en-US" dirty="0" smtClean="0"/>
              <a:t>The </a:t>
            </a:r>
            <a:r>
              <a:rPr lang="en-US" dirty="0"/>
              <a:t>data transfer rate of peripherals is often much slower than that of </a:t>
            </a:r>
            <a:r>
              <a:rPr lang="en-US" dirty="0" smtClean="0"/>
              <a:t>the</a:t>
            </a:r>
            <a:r>
              <a:rPr lang="tr-TR" dirty="0" smtClean="0"/>
              <a:t> </a:t>
            </a:r>
            <a:r>
              <a:rPr lang="en-US" dirty="0" smtClean="0"/>
              <a:t>memory </a:t>
            </a:r>
            <a:r>
              <a:rPr lang="en-US" dirty="0"/>
              <a:t>or processor. Thus, it is impractical to use the high-speed system </a:t>
            </a:r>
            <a:r>
              <a:rPr lang="en-US" dirty="0" smtClean="0"/>
              <a:t>bus</a:t>
            </a:r>
            <a:r>
              <a:rPr lang="tr-TR" dirty="0" smtClean="0"/>
              <a:t> </a:t>
            </a:r>
            <a:r>
              <a:rPr lang="en-US" dirty="0" smtClean="0"/>
              <a:t>to </a:t>
            </a:r>
            <a:r>
              <a:rPr lang="en-US" dirty="0"/>
              <a:t>communicate directly with a peripheral.</a:t>
            </a:r>
          </a:p>
          <a:p>
            <a:pPr lvl="1"/>
            <a:r>
              <a:rPr lang="en-US" dirty="0" smtClean="0"/>
              <a:t>On </a:t>
            </a:r>
            <a:r>
              <a:rPr lang="en-US" dirty="0"/>
              <a:t>the other hand, the data transfer rate of some peripherals is faster </a:t>
            </a:r>
            <a:r>
              <a:rPr lang="en-US" dirty="0" smtClean="0"/>
              <a:t>than</a:t>
            </a:r>
            <a:r>
              <a:rPr lang="tr-TR" dirty="0" smtClean="0"/>
              <a:t> </a:t>
            </a:r>
            <a:r>
              <a:rPr lang="en-US" dirty="0" smtClean="0"/>
              <a:t>that </a:t>
            </a:r>
            <a:r>
              <a:rPr lang="en-US" dirty="0"/>
              <a:t>of the memory or processor. Again, the mismatch would lead to </a:t>
            </a:r>
            <a:r>
              <a:rPr lang="en-US" dirty="0" smtClean="0"/>
              <a:t>inefficiencies</a:t>
            </a:r>
            <a:r>
              <a:rPr lang="tr-TR" dirty="0" smtClean="0"/>
              <a:t> </a:t>
            </a:r>
            <a:r>
              <a:rPr lang="en-US" dirty="0" smtClean="0"/>
              <a:t>if </a:t>
            </a:r>
            <a:r>
              <a:rPr lang="en-US" dirty="0"/>
              <a:t>not managed properly.</a:t>
            </a:r>
          </a:p>
          <a:p>
            <a:pPr lvl="1"/>
            <a:r>
              <a:rPr lang="en-US" dirty="0" smtClean="0"/>
              <a:t>Peripherals </a:t>
            </a:r>
            <a:r>
              <a:rPr lang="en-US" dirty="0"/>
              <a:t>often use different data formats and word lengths than </a:t>
            </a:r>
            <a:r>
              <a:rPr lang="en-US" dirty="0" smtClean="0"/>
              <a:t>the</a:t>
            </a:r>
            <a:r>
              <a:rPr lang="tr-TR" dirty="0" smtClean="0"/>
              <a:t> </a:t>
            </a:r>
            <a:r>
              <a:rPr lang="en-US" dirty="0" smtClean="0"/>
              <a:t>computer </a:t>
            </a:r>
            <a:r>
              <a:rPr lang="en-US" dirty="0"/>
              <a:t>to which they are attached.</a:t>
            </a:r>
          </a:p>
        </p:txBody>
      </p:sp>
      <p:sp>
        <p:nvSpPr>
          <p:cNvPr id="4" name="Slide Number Placeholder 3"/>
          <p:cNvSpPr>
            <a:spLocks noGrp="1"/>
          </p:cNvSpPr>
          <p:nvPr>
            <p:ph type="sldNum" sz="quarter" idx="12"/>
          </p:nvPr>
        </p:nvSpPr>
        <p:spPr/>
        <p:txBody>
          <a:bodyPr/>
          <a:lstStyle/>
          <a:p>
            <a:fld id="{27F89994-5B29-4E0E-B084-E0FC5649D33C}" type="slidenum">
              <a:rPr lang="tr-TR" smtClean="0"/>
              <a:t>4</a:t>
            </a:fld>
            <a:endParaRPr lang="tr-TR"/>
          </a:p>
        </p:txBody>
      </p:sp>
    </p:spTree>
    <p:extLst>
      <p:ext uri="{BB962C8B-B14F-4D97-AF65-F5344CB8AC3E}">
        <p14:creationId xmlns:p14="http://schemas.microsoft.com/office/powerpoint/2010/main" val="9003807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27F89994-5B29-4E0E-B084-E0FC5649D33C}" type="slidenum">
              <a:rPr lang="tr-TR" smtClean="0"/>
              <a:t>40</a:t>
            </a:fld>
            <a:endParaRPr lang="tr-TR"/>
          </a:p>
        </p:txBody>
      </p:sp>
      <p:sp>
        <p:nvSpPr>
          <p:cNvPr id="5" name="Content Placeholder 4"/>
          <p:cNvSpPr>
            <a:spLocks noGrp="1"/>
          </p:cNvSpPr>
          <p:nvPr>
            <p:ph idx="1"/>
          </p:nvPr>
        </p:nvSpPr>
        <p:spPr>
          <a:xfrm>
            <a:off x="838199" y="336884"/>
            <a:ext cx="11121189" cy="6521115"/>
          </a:xfrm>
        </p:spPr>
        <p:txBody>
          <a:bodyPr>
            <a:normAutofit/>
          </a:bodyPr>
          <a:lstStyle/>
          <a:p>
            <a:pPr marL="0" indent="0">
              <a:buNone/>
            </a:pPr>
            <a:r>
              <a:rPr lang="en-US" dirty="0"/>
              <a:t>When an I/O </a:t>
            </a:r>
            <a:r>
              <a:rPr lang="en-US" dirty="0" smtClean="0"/>
              <a:t>device</a:t>
            </a:r>
            <a:r>
              <a:rPr lang="tr-TR" dirty="0" smtClean="0"/>
              <a:t> </a:t>
            </a:r>
            <a:r>
              <a:rPr lang="en-US" dirty="0" smtClean="0"/>
              <a:t>completes </a:t>
            </a:r>
            <a:r>
              <a:rPr lang="en-US" dirty="0"/>
              <a:t>an I/O operation, the following sequence of hardware events occurs:</a:t>
            </a:r>
          </a:p>
          <a:p>
            <a:pPr marL="914400" lvl="1" indent="-457200">
              <a:buFont typeface="+mj-lt"/>
              <a:buAutoNum type="arabicPeriod"/>
            </a:pPr>
            <a:r>
              <a:rPr lang="en-US" dirty="0" smtClean="0"/>
              <a:t>The </a:t>
            </a:r>
            <a:r>
              <a:rPr lang="en-US" dirty="0"/>
              <a:t>device issues an interrupt signal to the processor.</a:t>
            </a:r>
          </a:p>
          <a:p>
            <a:pPr marL="914400" lvl="1" indent="-457200">
              <a:buFont typeface="+mj-lt"/>
              <a:buAutoNum type="arabicPeriod"/>
            </a:pPr>
            <a:r>
              <a:rPr lang="en-US" dirty="0" smtClean="0"/>
              <a:t>The </a:t>
            </a:r>
            <a:r>
              <a:rPr lang="en-US" dirty="0"/>
              <a:t>processor finishes execution of the current instruction before </a:t>
            </a:r>
            <a:r>
              <a:rPr lang="en-US" dirty="0" smtClean="0"/>
              <a:t>responding</a:t>
            </a:r>
            <a:r>
              <a:rPr lang="tr-TR" dirty="0" smtClean="0"/>
              <a:t> </a:t>
            </a:r>
            <a:r>
              <a:rPr lang="en-US" dirty="0" smtClean="0"/>
              <a:t>to </a:t>
            </a:r>
            <a:r>
              <a:rPr lang="en-US" dirty="0"/>
              <a:t>the </a:t>
            </a:r>
            <a:r>
              <a:rPr lang="en-US" dirty="0" smtClean="0"/>
              <a:t>interrupt.</a:t>
            </a:r>
            <a:endParaRPr lang="en-US" dirty="0"/>
          </a:p>
          <a:p>
            <a:pPr marL="914400" lvl="1" indent="-457200">
              <a:buFont typeface="+mj-lt"/>
              <a:buAutoNum type="arabicPeriod"/>
            </a:pPr>
            <a:r>
              <a:rPr lang="en-US" dirty="0" smtClean="0"/>
              <a:t>The </a:t>
            </a:r>
            <a:r>
              <a:rPr lang="en-US" dirty="0"/>
              <a:t>processor tests for an interrupt, determines that there is one, and sends </a:t>
            </a:r>
            <a:r>
              <a:rPr lang="en-US" dirty="0" smtClean="0"/>
              <a:t>an</a:t>
            </a:r>
            <a:r>
              <a:rPr lang="tr-TR" dirty="0" smtClean="0"/>
              <a:t> </a:t>
            </a:r>
            <a:r>
              <a:rPr lang="en-US" dirty="0" smtClean="0"/>
              <a:t>acknowledgment </a:t>
            </a:r>
            <a:r>
              <a:rPr lang="en-US" dirty="0"/>
              <a:t>signal to the device that issued the interrupt. </a:t>
            </a:r>
            <a:r>
              <a:rPr lang="en-US" dirty="0" smtClean="0"/>
              <a:t>The</a:t>
            </a:r>
            <a:r>
              <a:rPr lang="tr-TR" dirty="0" smtClean="0"/>
              <a:t> a</a:t>
            </a:r>
            <a:r>
              <a:rPr lang="en-US" dirty="0" err="1" smtClean="0"/>
              <a:t>cknowledgment</a:t>
            </a:r>
            <a:r>
              <a:rPr lang="tr-TR" dirty="0" smtClean="0"/>
              <a:t> </a:t>
            </a:r>
            <a:r>
              <a:rPr lang="en-US" dirty="0" smtClean="0"/>
              <a:t>allows </a:t>
            </a:r>
            <a:r>
              <a:rPr lang="en-US" dirty="0"/>
              <a:t>the device to remove its interrupt signal.</a:t>
            </a:r>
          </a:p>
          <a:p>
            <a:pPr marL="914400" lvl="1" indent="-457200">
              <a:buFont typeface="+mj-lt"/>
              <a:buAutoNum type="arabicPeriod"/>
            </a:pPr>
            <a:r>
              <a:rPr lang="en-US" dirty="0" smtClean="0"/>
              <a:t>The </a:t>
            </a:r>
            <a:r>
              <a:rPr lang="en-US" dirty="0"/>
              <a:t>processor now needs to prepare to transfer control to the interrupt </a:t>
            </a:r>
            <a:r>
              <a:rPr lang="en-US" dirty="0" smtClean="0"/>
              <a:t>routine.</a:t>
            </a:r>
            <a:r>
              <a:rPr lang="tr-TR" dirty="0" smtClean="0"/>
              <a:t> </a:t>
            </a:r>
            <a:r>
              <a:rPr lang="en-US" dirty="0" smtClean="0"/>
              <a:t>To </a:t>
            </a:r>
            <a:r>
              <a:rPr lang="en-US" dirty="0"/>
              <a:t>begin, it needs to save information needed to resume the current program </a:t>
            </a:r>
            <a:r>
              <a:rPr lang="en-US" dirty="0" smtClean="0"/>
              <a:t>at</a:t>
            </a:r>
            <a:r>
              <a:rPr lang="tr-TR" dirty="0" smtClean="0"/>
              <a:t> </a:t>
            </a:r>
            <a:r>
              <a:rPr lang="en-US" dirty="0" smtClean="0"/>
              <a:t>the </a:t>
            </a:r>
            <a:r>
              <a:rPr lang="en-US" dirty="0"/>
              <a:t>point of interrupt. The minimum information required is </a:t>
            </a:r>
            <a:endParaRPr lang="tr-TR" dirty="0" smtClean="0"/>
          </a:p>
          <a:p>
            <a:pPr marL="1371600" lvl="2" indent="-457200">
              <a:buFont typeface="+mj-lt"/>
              <a:buAutoNum type="alphaLcPeriod"/>
            </a:pPr>
            <a:r>
              <a:rPr lang="en-US" dirty="0" smtClean="0"/>
              <a:t>the </a:t>
            </a:r>
            <a:r>
              <a:rPr lang="en-US" dirty="0"/>
              <a:t>status of </a:t>
            </a:r>
            <a:r>
              <a:rPr lang="en-US" dirty="0" smtClean="0"/>
              <a:t>the</a:t>
            </a:r>
            <a:r>
              <a:rPr lang="tr-TR" dirty="0" smtClean="0"/>
              <a:t> </a:t>
            </a:r>
            <a:r>
              <a:rPr lang="en-US" dirty="0" smtClean="0"/>
              <a:t>processor</a:t>
            </a:r>
            <a:r>
              <a:rPr lang="en-US" dirty="0"/>
              <a:t>, which is contained in a register called the program status word (PSW</a:t>
            </a:r>
            <a:r>
              <a:rPr lang="en-US" dirty="0" smtClean="0"/>
              <a:t>),</a:t>
            </a:r>
            <a:r>
              <a:rPr lang="tr-TR" dirty="0" smtClean="0"/>
              <a:t> </a:t>
            </a:r>
            <a:r>
              <a:rPr lang="en-US" dirty="0" smtClean="0"/>
              <a:t>and </a:t>
            </a:r>
            <a:endParaRPr lang="tr-TR" dirty="0" smtClean="0"/>
          </a:p>
          <a:p>
            <a:pPr marL="1371600" lvl="2" indent="-457200">
              <a:buFont typeface="+mj-lt"/>
              <a:buAutoNum type="alphaLcPeriod"/>
            </a:pPr>
            <a:r>
              <a:rPr lang="en-US" dirty="0" smtClean="0"/>
              <a:t>the </a:t>
            </a:r>
            <a:r>
              <a:rPr lang="en-US" dirty="0"/>
              <a:t>location of the next instruction to be executed, which is contained </a:t>
            </a:r>
            <a:r>
              <a:rPr lang="en-US" dirty="0" smtClean="0"/>
              <a:t>in</a:t>
            </a:r>
            <a:r>
              <a:rPr lang="tr-TR" dirty="0" smtClean="0"/>
              <a:t> </a:t>
            </a:r>
            <a:r>
              <a:rPr lang="en-US" dirty="0" smtClean="0"/>
              <a:t>the </a:t>
            </a:r>
            <a:r>
              <a:rPr lang="en-US" dirty="0"/>
              <a:t>program counter. These can be pushed onto the system control stack</a:t>
            </a:r>
            <a:r>
              <a:rPr lang="en-US" dirty="0" smtClean="0"/>
              <a:t>.</a:t>
            </a:r>
            <a:endParaRPr lang="en-US" dirty="0"/>
          </a:p>
        </p:txBody>
      </p:sp>
    </p:spTree>
    <p:extLst>
      <p:ext uri="{BB962C8B-B14F-4D97-AF65-F5344CB8AC3E}">
        <p14:creationId xmlns:p14="http://schemas.microsoft.com/office/powerpoint/2010/main" val="198763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31886"/>
            <a:ext cx="11049000" cy="6726114"/>
          </a:xfrm>
        </p:spPr>
        <p:txBody>
          <a:bodyPr>
            <a:normAutofit lnSpcReduction="10000"/>
          </a:bodyPr>
          <a:lstStyle/>
          <a:p>
            <a:pPr marL="914400" lvl="1" indent="-457200">
              <a:buFont typeface="+mj-lt"/>
              <a:buAutoNum type="arabicPeriod" startAt="5"/>
            </a:pPr>
            <a:r>
              <a:rPr lang="en-US" dirty="0"/>
              <a:t>The </a:t>
            </a:r>
            <a:r>
              <a:rPr lang="en-US" dirty="0" smtClean="0"/>
              <a:t>processor </a:t>
            </a:r>
            <a:r>
              <a:rPr lang="en-US" dirty="0"/>
              <a:t>now loads the program counter with the entry location </a:t>
            </a:r>
            <a:r>
              <a:rPr lang="tr-TR" dirty="0" smtClean="0"/>
              <a:t> </a:t>
            </a:r>
            <a:r>
              <a:rPr lang="tr-TR" dirty="0" smtClean="0"/>
              <a:t>o</a:t>
            </a:r>
            <a:r>
              <a:rPr lang="en-US" dirty="0" smtClean="0"/>
              <a:t>f </a:t>
            </a:r>
            <a:r>
              <a:rPr lang="en-US" dirty="0" smtClean="0"/>
              <a:t>the</a:t>
            </a:r>
            <a:r>
              <a:rPr lang="tr-TR" dirty="0" smtClean="0"/>
              <a:t> </a:t>
            </a:r>
            <a:r>
              <a:rPr lang="en-US" dirty="0" smtClean="0"/>
              <a:t>interrupt-handling </a:t>
            </a:r>
            <a:r>
              <a:rPr lang="en-US" dirty="0"/>
              <a:t>program that will respond to this interrupt. </a:t>
            </a:r>
            <a:endParaRPr lang="tr-TR" dirty="0" smtClean="0"/>
          </a:p>
          <a:p>
            <a:pPr lvl="2"/>
            <a:r>
              <a:rPr lang="tr-TR" dirty="0" err="1" smtClean="0"/>
              <a:t>Interrupt</a:t>
            </a:r>
            <a:r>
              <a:rPr lang="tr-TR" dirty="0" smtClean="0"/>
              <a:t> Service </a:t>
            </a:r>
            <a:r>
              <a:rPr lang="tr-TR" dirty="0" err="1" smtClean="0"/>
              <a:t>Routine</a:t>
            </a:r>
            <a:endParaRPr lang="tr-TR" dirty="0" smtClean="0"/>
          </a:p>
          <a:p>
            <a:pPr marL="914400" lvl="1" indent="-457200">
              <a:buFont typeface="+mj-lt"/>
              <a:buAutoNum type="arabicPeriod" startAt="5"/>
            </a:pPr>
            <a:endParaRPr lang="tr-TR" dirty="0"/>
          </a:p>
          <a:p>
            <a:pPr marL="457200" lvl="1" indent="0">
              <a:buNone/>
            </a:pPr>
            <a:r>
              <a:rPr lang="tr-TR" dirty="0" smtClean="0"/>
              <a:t>	</a:t>
            </a:r>
            <a:r>
              <a:rPr lang="en-US" dirty="0" smtClean="0"/>
              <a:t>Depending </a:t>
            </a:r>
            <a:r>
              <a:rPr lang="en-US" dirty="0" smtClean="0"/>
              <a:t>on</a:t>
            </a:r>
            <a:r>
              <a:rPr lang="tr-TR" dirty="0" smtClean="0"/>
              <a:t> </a:t>
            </a:r>
            <a:r>
              <a:rPr lang="en-US" dirty="0" smtClean="0"/>
              <a:t>the </a:t>
            </a:r>
            <a:r>
              <a:rPr lang="en-US" dirty="0"/>
              <a:t>computer architecture and operating system design, there may be a </a:t>
            </a:r>
            <a:r>
              <a:rPr lang="en-US" dirty="0" smtClean="0"/>
              <a:t>single</a:t>
            </a:r>
            <a:r>
              <a:rPr lang="tr-TR" dirty="0" smtClean="0"/>
              <a:t> </a:t>
            </a:r>
            <a:r>
              <a:rPr lang="en-US" dirty="0"/>
              <a:t>program; one program for each type of interrupt; or one program for </a:t>
            </a:r>
            <a:r>
              <a:rPr lang="en-US" dirty="0" smtClean="0"/>
              <a:t>each</a:t>
            </a:r>
            <a:r>
              <a:rPr lang="tr-TR" dirty="0" smtClean="0"/>
              <a:t> </a:t>
            </a:r>
            <a:r>
              <a:rPr lang="en-US" dirty="0" smtClean="0"/>
              <a:t>device </a:t>
            </a:r>
            <a:r>
              <a:rPr lang="en-US" dirty="0"/>
              <a:t>and each type of interrupt. </a:t>
            </a:r>
            <a:endParaRPr lang="tr-TR" dirty="0" smtClean="0"/>
          </a:p>
          <a:p>
            <a:pPr marL="457200" lvl="1" indent="0">
              <a:buNone/>
            </a:pPr>
            <a:endParaRPr lang="tr-TR" dirty="0"/>
          </a:p>
          <a:p>
            <a:pPr marL="457200" lvl="1" indent="0">
              <a:buNone/>
            </a:pPr>
            <a:r>
              <a:rPr lang="tr-TR" dirty="0" smtClean="0"/>
              <a:t>	</a:t>
            </a:r>
            <a:r>
              <a:rPr lang="en-US" dirty="0" smtClean="0"/>
              <a:t>If </a:t>
            </a:r>
            <a:r>
              <a:rPr lang="en-US" dirty="0"/>
              <a:t>there is more than one </a:t>
            </a:r>
            <a:r>
              <a:rPr lang="en-US" dirty="0" smtClean="0"/>
              <a:t>interrupt-handling</a:t>
            </a:r>
            <a:r>
              <a:rPr lang="tr-TR" dirty="0" smtClean="0"/>
              <a:t> </a:t>
            </a:r>
            <a:r>
              <a:rPr lang="en-US" dirty="0" smtClean="0"/>
              <a:t>routine</a:t>
            </a:r>
            <a:r>
              <a:rPr lang="en-US" dirty="0"/>
              <a:t>, the processor must determine which one to invoke. This </a:t>
            </a:r>
            <a:r>
              <a:rPr lang="en-US" dirty="0" smtClean="0"/>
              <a:t>information</a:t>
            </a:r>
            <a:r>
              <a:rPr lang="tr-TR" dirty="0" smtClean="0"/>
              <a:t> </a:t>
            </a:r>
            <a:r>
              <a:rPr lang="en-US" dirty="0" smtClean="0"/>
              <a:t>may </a:t>
            </a:r>
            <a:r>
              <a:rPr lang="en-US" dirty="0"/>
              <a:t>have been included in the original interrupt signal, or the processor </a:t>
            </a:r>
            <a:r>
              <a:rPr lang="en-US" dirty="0" smtClean="0"/>
              <a:t>may</a:t>
            </a:r>
            <a:r>
              <a:rPr lang="tr-TR" dirty="0" smtClean="0"/>
              <a:t> </a:t>
            </a:r>
            <a:r>
              <a:rPr lang="en-US" dirty="0" smtClean="0"/>
              <a:t>have </a:t>
            </a:r>
            <a:r>
              <a:rPr lang="en-US" dirty="0"/>
              <a:t>to issue a request to the device that issued the interrupt to get </a:t>
            </a:r>
            <a:r>
              <a:rPr lang="en-US" dirty="0" smtClean="0"/>
              <a:t>a</a:t>
            </a:r>
            <a:r>
              <a:rPr lang="tr-TR" dirty="0" smtClean="0"/>
              <a:t> </a:t>
            </a:r>
            <a:r>
              <a:rPr lang="en-US" dirty="0" smtClean="0"/>
              <a:t>response</a:t>
            </a:r>
            <a:r>
              <a:rPr lang="tr-TR" dirty="0" smtClean="0"/>
              <a:t> </a:t>
            </a:r>
            <a:r>
              <a:rPr lang="en-US" dirty="0" smtClean="0"/>
              <a:t>that </a:t>
            </a:r>
            <a:r>
              <a:rPr lang="en-US" dirty="0"/>
              <a:t>contains the needed information</a:t>
            </a:r>
            <a:r>
              <a:rPr lang="en-US" dirty="0" smtClean="0"/>
              <a:t>.</a:t>
            </a:r>
            <a:endParaRPr lang="tr-TR" dirty="0" smtClean="0"/>
          </a:p>
          <a:p>
            <a:pPr marL="914400" lvl="1" indent="-457200">
              <a:buFont typeface="+mj-lt"/>
              <a:buAutoNum type="arabicPeriod" startAt="5"/>
            </a:pPr>
            <a:endParaRPr lang="tr-TR" dirty="0"/>
          </a:p>
          <a:p>
            <a:pPr marL="914400" lvl="1" indent="-457200">
              <a:buFont typeface="+mj-lt"/>
              <a:buAutoNum type="arabicPeriod" startAt="5"/>
            </a:pPr>
            <a:endParaRPr lang="tr-TR" dirty="0" smtClean="0"/>
          </a:p>
          <a:p>
            <a:pPr marL="914400" lvl="1" indent="-457200">
              <a:buFont typeface="+mj-lt"/>
              <a:buAutoNum type="arabicPeriod" startAt="6"/>
            </a:pPr>
            <a:r>
              <a:rPr lang="en-US" dirty="0"/>
              <a:t>At this point, the program counter and PSW relating to the </a:t>
            </a:r>
            <a:r>
              <a:rPr lang="en-US" dirty="0" smtClean="0"/>
              <a:t>interrupted</a:t>
            </a:r>
            <a:r>
              <a:rPr lang="tr-TR" dirty="0" smtClean="0"/>
              <a:t> </a:t>
            </a:r>
            <a:r>
              <a:rPr lang="en-US" dirty="0" smtClean="0"/>
              <a:t>program </a:t>
            </a:r>
            <a:r>
              <a:rPr lang="en-US" dirty="0"/>
              <a:t>have been saved on the system stack. However, there is other </a:t>
            </a:r>
            <a:r>
              <a:rPr lang="en-US" dirty="0" smtClean="0"/>
              <a:t>information</a:t>
            </a:r>
            <a:r>
              <a:rPr lang="tr-TR" dirty="0" smtClean="0"/>
              <a:t> </a:t>
            </a:r>
            <a:r>
              <a:rPr lang="en-US" dirty="0" smtClean="0"/>
              <a:t>that </a:t>
            </a:r>
            <a:r>
              <a:rPr lang="en-US" dirty="0"/>
              <a:t>is considered part of the “state” of the executing program. In </a:t>
            </a:r>
            <a:r>
              <a:rPr lang="en-US" dirty="0" smtClean="0"/>
              <a:t>particular,</a:t>
            </a:r>
            <a:r>
              <a:rPr lang="tr-TR" dirty="0" smtClean="0"/>
              <a:t> </a:t>
            </a:r>
            <a:r>
              <a:rPr lang="en-US" dirty="0" smtClean="0"/>
              <a:t>the </a:t>
            </a:r>
            <a:r>
              <a:rPr lang="en-US" dirty="0"/>
              <a:t>contents of the processor registers need to be saved, because </a:t>
            </a:r>
            <a:r>
              <a:rPr lang="en-US" dirty="0" smtClean="0"/>
              <a:t>these</a:t>
            </a:r>
            <a:r>
              <a:rPr lang="tr-TR" dirty="0" smtClean="0"/>
              <a:t> </a:t>
            </a:r>
            <a:r>
              <a:rPr lang="en-US" dirty="0" smtClean="0"/>
              <a:t>registers </a:t>
            </a:r>
            <a:r>
              <a:rPr lang="en-US" dirty="0"/>
              <a:t>may be used by the interrupt handler. So, all of these values, plus </a:t>
            </a:r>
            <a:r>
              <a:rPr lang="en-US" dirty="0" smtClean="0"/>
              <a:t>any</a:t>
            </a:r>
            <a:r>
              <a:rPr lang="tr-TR" dirty="0" smtClean="0"/>
              <a:t> </a:t>
            </a:r>
            <a:r>
              <a:rPr lang="en-US" dirty="0" smtClean="0"/>
              <a:t>other </a:t>
            </a:r>
            <a:r>
              <a:rPr lang="en-US" dirty="0"/>
              <a:t>state information, need to be saved. Typically, the interrupt handler </a:t>
            </a:r>
            <a:r>
              <a:rPr lang="en-US" dirty="0" smtClean="0"/>
              <a:t>will</a:t>
            </a:r>
            <a:r>
              <a:rPr lang="tr-TR" dirty="0" smtClean="0"/>
              <a:t>  </a:t>
            </a:r>
            <a:r>
              <a:rPr lang="en-US" dirty="0" smtClean="0"/>
              <a:t>begin </a:t>
            </a:r>
            <a:r>
              <a:rPr lang="en-US" dirty="0"/>
              <a:t>by saving the contents of all registers on the stack.</a:t>
            </a:r>
          </a:p>
        </p:txBody>
      </p:sp>
      <p:sp>
        <p:nvSpPr>
          <p:cNvPr id="4" name="Slide Number Placeholder 3"/>
          <p:cNvSpPr>
            <a:spLocks noGrp="1"/>
          </p:cNvSpPr>
          <p:nvPr>
            <p:ph type="sldNum" sz="quarter" idx="12"/>
          </p:nvPr>
        </p:nvSpPr>
        <p:spPr/>
        <p:txBody>
          <a:bodyPr/>
          <a:lstStyle/>
          <a:p>
            <a:fld id="{27F89994-5B29-4E0E-B084-E0FC5649D33C}" type="slidenum">
              <a:rPr lang="tr-TR" smtClean="0"/>
              <a:t>41</a:t>
            </a:fld>
            <a:endParaRPr lang="tr-TR"/>
          </a:p>
        </p:txBody>
      </p:sp>
    </p:spTree>
    <p:extLst>
      <p:ext uri="{BB962C8B-B14F-4D97-AF65-F5344CB8AC3E}">
        <p14:creationId xmlns:p14="http://schemas.microsoft.com/office/powerpoint/2010/main" val="32123079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64695" y="385011"/>
            <a:ext cx="5727031" cy="6112042"/>
          </a:xfrm>
        </p:spPr>
        <p:txBody>
          <a:bodyPr>
            <a:normAutofit/>
          </a:bodyPr>
          <a:lstStyle/>
          <a:p>
            <a:pPr marL="0" indent="0">
              <a:buNone/>
            </a:pPr>
            <a:r>
              <a:rPr lang="en-US" dirty="0"/>
              <a:t>Figure </a:t>
            </a:r>
            <a:r>
              <a:rPr lang="en-US" dirty="0" smtClean="0"/>
              <a:t>shows a</a:t>
            </a:r>
            <a:r>
              <a:rPr lang="tr-TR" dirty="0" smtClean="0"/>
              <a:t> </a:t>
            </a:r>
            <a:r>
              <a:rPr lang="en-US" dirty="0" smtClean="0"/>
              <a:t>simple </a:t>
            </a:r>
            <a:r>
              <a:rPr lang="en-US" dirty="0"/>
              <a:t>example. In this case, a user program is interrupted after the </a:t>
            </a:r>
            <a:r>
              <a:rPr lang="en-US" dirty="0" smtClean="0"/>
              <a:t>instruction</a:t>
            </a:r>
            <a:r>
              <a:rPr lang="tr-TR" dirty="0" smtClean="0"/>
              <a:t> </a:t>
            </a:r>
            <a:r>
              <a:rPr lang="en-US" dirty="0" smtClean="0"/>
              <a:t>at </a:t>
            </a:r>
            <a:r>
              <a:rPr lang="en-US" dirty="0"/>
              <a:t>location </a:t>
            </a:r>
            <a:r>
              <a:rPr lang="en-US" i="1" dirty="0"/>
              <a:t>N</a:t>
            </a:r>
            <a:r>
              <a:rPr lang="en-US" dirty="0"/>
              <a:t>. </a:t>
            </a:r>
            <a:endParaRPr lang="tr-TR" dirty="0" smtClean="0"/>
          </a:p>
          <a:p>
            <a:pPr marL="0" indent="0">
              <a:buNone/>
            </a:pPr>
            <a:endParaRPr lang="tr-TR" dirty="0"/>
          </a:p>
          <a:p>
            <a:pPr marL="0" indent="0">
              <a:buNone/>
            </a:pPr>
            <a:r>
              <a:rPr lang="en-US" dirty="0" smtClean="0"/>
              <a:t>The </a:t>
            </a:r>
            <a:r>
              <a:rPr lang="en-US" dirty="0"/>
              <a:t>contents of all of the registers plus the address of the </a:t>
            </a:r>
            <a:r>
              <a:rPr lang="en-US" dirty="0" smtClean="0"/>
              <a:t>next</a:t>
            </a:r>
            <a:r>
              <a:rPr lang="tr-TR" dirty="0" smtClean="0"/>
              <a:t> </a:t>
            </a:r>
            <a:r>
              <a:rPr lang="en-US" dirty="0" smtClean="0"/>
              <a:t>instruction </a:t>
            </a:r>
            <a:r>
              <a:rPr lang="en-US" dirty="0"/>
              <a:t>(</a:t>
            </a:r>
            <a:r>
              <a:rPr lang="en-US" i="1" dirty="0"/>
              <a:t>N </a:t>
            </a:r>
            <a:r>
              <a:rPr lang="en-US" dirty="0"/>
              <a:t>+ 1) are pushed onto the stack. </a:t>
            </a:r>
            <a:endParaRPr lang="tr-TR" dirty="0" smtClean="0"/>
          </a:p>
          <a:p>
            <a:pPr marL="0" indent="0">
              <a:buNone/>
            </a:pPr>
            <a:endParaRPr lang="tr-TR" dirty="0"/>
          </a:p>
          <a:p>
            <a:pPr marL="0" indent="0">
              <a:buNone/>
            </a:pPr>
            <a:r>
              <a:rPr lang="en-US" dirty="0" smtClean="0"/>
              <a:t>The </a:t>
            </a:r>
            <a:r>
              <a:rPr lang="en-US" dirty="0"/>
              <a:t>stack pointer is updated </a:t>
            </a:r>
            <a:r>
              <a:rPr lang="en-US" dirty="0" smtClean="0"/>
              <a:t>to</a:t>
            </a:r>
            <a:r>
              <a:rPr lang="tr-TR" dirty="0" smtClean="0"/>
              <a:t> </a:t>
            </a:r>
            <a:r>
              <a:rPr lang="en-US" dirty="0" smtClean="0"/>
              <a:t>point </a:t>
            </a:r>
            <a:r>
              <a:rPr lang="en-US" dirty="0"/>
              <a:t>to the new top of stack, and the program counter is updated to point </a:t>
            </a:r>
            <a:r>
              <a:rPr lang="en-US" dirty="0" smtClean="0"/>
              <a:t>to</a:t>
            </a:r>
            <a:r>
              <a:rPr lang="tr-TR" dirty="0" smtClean="0"/>
              <a:t> </a:t>
            </a:r>
            <a:r>
              <a:rPr lang="en-US" dirty="0" smtClean="0"/>
              <a:t>the </a:t>
            </a:r>
            <a:r>
              <a:rPr lang="en-US" dirty="0"/>
              <a:t>beginning of the interrupt service routine.</a:t>
            </a:r>
          </a:p>
        </p:txBody>
      </p:sp>
      <p:sp>
        <p:nvSpPr>
          <p:cNvPr id="4" name="Slide Number Placeholder 3"/>
          <p:cNvSpPr>
            <a:spLocks noGrp="1"/>
          </p:cNvSpPr>
          <p:nvPr>
            <p:ph type="sldNum" sz="quarter" idx="12"/>
          </p:nvPr>
        </p:nvSpPr>
        <p:spPr/>
        <p:txBody>
          <a:bodyPr/>
          <a:lstStyle/>
          <a:p>
            <a:fld id="{27F89994-5B29-4E0E-B084-E0FC5649D33C}" type="slidenum">
              <a:rPr lang="tr-TR" smtClean="0"/>
              <a:t>42</a:t>
            </a:fld>
            <a:endParaRPr lang="tr-T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6524" y="-12282"/>
            <a:ext cx="4994108" cy="690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61979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92505" y="57150"/>
            <a:ext cx="7492159" cy="6743700"/>
          </a:xfrm>
        </p:spPr>
        <p:txBody>
          <a:bodyPr>
            <a:normAutofit/>
          </a:bodyPr>
          <a:lstStyle/>
          <a:p>
            <a:pPr marL="514350" indent="-514350">
              <a:buFont typeface="+mj-lt"/>
              <a:buAutoNum type="arabicPeriod" startAt="7"/>
            </a:pPr>
            <a:r>
              <a:rPr lang="en-US" dirty="0"/>
              <a:t>The interrupt handler next processes the interrupt. This includes an </a:t>
            </a:r>
            <a:r>
              <a:rPr lang="en-US" dirty="0" smtClean="0"/>
              <a:t>examination</a:t>
            </a:r>
            <a:r>
              <a:rPr lang="tr-TR" dirty="0" smtClean="0"/>
              <a:t> </a:t>
            </a:r>
            <a:r>
              <a:rPr lang="en-US" dirty="0" smtClean="0"/>
              <a:t>of </a:t>
            </a:r>
            <a:r>
              <a:rPr lang="en-US" dirty="0"/>
              <a:t>status information relating to the I/O operation or other event </a:t>
            </a:r>
            <a:r>
              <a:rPr lang="en-US" dirty="0" smtClean="0"/>
              <a:t>that</a:t>
            </a:r>
            <a:r>
              <a:rPr lang="tr-TR" dirty="0" smtClean="0"/>
              <a:t> </a:t>
            </a:r>
            <a:r>
              <a:rPr lang="en-US" dirty="0" smtClean="0"/>
              <a:t>caused </a:t>
            </a:r>
            <a:r>
              <a:rPr lang="en-US" dirty="0"/>
              <a:t>an interrupt. It may also involve sending additional commands </a:t>
            </a:r>
            <a:r>
              <a:rPr lang="en-US" dirty="0" smtClean="0"/>
              <a:t>or</a:t>
            </a:r>
            <a:r>
              <a:rPr lang="tr-TR" dirty="0" smtClean="0"/>
              <a:t> </a:t>
            </a:r>
            <a:r>
              <a:rPr lang="en-US" dirty="0" smtClean="0"/>
              <a:t>acknowledgments </a:t>
            </a:r>
            <a:r>
              <a:rPr lang="en-US" dirty="0"/>
              <a:t>to the I/O device</a:t>
            </a:r>
            <a:r>
              <a:rPr lang="en-US" dirty="0" smtClean="0"/>
              <a:t>.</a:t>
            </a:r>
            <a:endParaRPr lang="tr-TR" dirty="0" smtClean="0"/>
          </a:p>
          <a:p>
            <a:pPr marL="514350" indent="-514350">
              <a:buFont typeface="+mj-lt"/>
              <a:buAutoNum type="arabicPeriod" startAt="7"/>
            </a:pPr>
            <a:r>
              <a:rPr lang="en-US" dirty="0"/>
              <a:t>When interrupt processing is complete, the saved register values are </a:t>
            </a:r>
            <a:r>
              <a:rPr lang="en-US" dirty="0" smtClean="0"/>
              <a:t>retrieved</a:t>
            </a:r>
            <a:r>
              <a:rPr lang="tr-TR" dirty="0" smtClean="0"/>
              <a:t> </a:t>
            </a:r>
            <a:r>
              <a:rPr lang="en-US" dirty="0" smtClean="0"/>
              <a:t>from </a:t>
            </a:r>
            <a:r>
              <a:rPr lang="en-US" dirty="0"/>
              <a:t>the stack and restored to the registers (e.g., see </a:t>
            </a:r>
            <a:r>
              <a:rPr lang="en-US" dirty="0" smtClean="0"/>
              <a:t>Figure).</a:t>
            </a:r>
            <a:endParaRPr lang="en-US" dirty="0"/>
          </a:p>
          <a:p>
            <a:pPr marL="514350" indent="-514350">
              <a:buFont typeface="+mj-lt"/>
              <a:buAutoNum type="arabicPeriod" startAt="7"/>
            </a:pPr>
            <a:r>
              <a:rPr lang="en-US" dirty="0" smtClean="0"/>
              <a:t>The </a:t>
            </a:r>
            <a:r>
              <a:rPr lang="en-US" dirty="0"/>
              <a:t>final act is to restore the PSW and program counter values from the </a:t>
            </a:r>
            <a:r>
              <a:rPr lang="en-US" dirty="0" smtClean="0"/>
              <a:t>stack.</a:t>
            </a:r>
            <a:r>
              <a:rPr lang="tr-TR" dirty="0" smtClean="0"/>
              <a:t> </a:t>
            </a:r>
            <a:r>
              <a:rPr lang="en-US" dirty="0" smtClean="0"/>
              <a:t>As </a:t>
            </a:r>
            <a:r>
              <a:rPr lang="en-US" dirty="0"/>
              <a:t>a result, the next instruction to be executed will be from the </a:t>
            </a:r>
            <a:r>
              <a:rPr lang="en-US" dirty="0" smtClean="0"/>
              <a:t>previously</a:t>
            </a:r>
            <a:r>
              <a:rPr lang="tr-TR" dirty="0" smtClean="0"/>
              <a:t> </a:t>
            </a:r>
            <a:r>
              <a:rPr lang="en-US" dirty="0" smtClean="0"/>
              <a:t>interrupted </a:t>
            </a:r>
            <a:r>
              <a:rPr lang="en-US" dirty="0"/>
              <a:t>program.</a:t>
            </a:r>
          </a:p>
        </p:txBody>
      </p:sp>
      <p:sp>
        <p:nvSpPr>
          <p:cNvPr id="4" name="Slide Number Placeholder 3"/>
          <p:cNvSpPr>
            <a:spLocks noGrp="1"/>
          </p:cNvSpPr>
          <p:nvPr>
            <p:ph type="sldNum" sz="quarter" idx="12"/>
          </p:nvPr>
        </p:nvSpPr>
        <p:spPr/>
        <p:txBody>
          <a:bodyPr/>
          <a:lstStyle/>
          <a:p>
            <a:fld id="{27F89994-5B29-4E0E-B084-E0FC5649D33C}" type="slidenum">
              <a:rPr lang="tr-TR" smtClean="0"/>
              <a:t>43</a:t>
            </a:fld>
            <a:endParaRPr lang="tr-T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4664" y="57150"/>
            <a:ext cx="4411084" cy="674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7681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11049000" cy="4719554"/>
          </a:xfrm>
        </p:spPr>
        <p:txBody>
          <a:bodyPr>
            <a:normAutofit/>
          </a:bodyPr>
          <a:lstStyle/>
          <a:p>
            <a:pPr marL="0" indent="0">
              <a:buNone/>
            </a:pPr>
            <a:r>
              <a:rPr lang="en-US" dirty="0"/>
              <a:t>Note that it is important to save all the state information about the </a:t>
            </a:r>
            <a:r>
              <a:rPr lang="en-US" dirty="0" smtClean="0"/>
              <a:t>interrupted</a:t>
            </a:r>
            <a:r>
              <a:rPr lang="tr-TR" dirty="0" smtClean="0"/>
              <a:t> </a:t>
            </a:r>
            <a:r>
              <a:rPr lang="en-US" dirty="0" smtClean="0"/>
              <a:t>program </a:t>
            </a:r>
            <a:r>
              <a:rPr lang="en-US" dirty="0"/>
              <a:t>for later resumption. This is because the interrupt is not a routine </a:t>
            </a:r>
            <a:r>
              <a:rPr lang="en-US" dirty="0" smtClean="0"/>
              <a:t>called</a:t>
            </a:r>
            <a:r>
              <a:rPr lang="tr-TR" dirty="0" smtClean="0"/>
              <a:t> </a:t>
            </a:r>
            <a:r>
              <a:rPr lang="en-US" dirty="0" smtClean="0"/>
              <a:t>from </a:t>
            </a:r>
            <a:r>
              <a:rPr lang="en-US" dirty="0"/>
              <a:t>the program. Rather, the interrupt can occur at any time and therefore at </a:t>
            </a:r>
            <a:r>
              <a:rPr lang="en-US" dirty="0" smtClean="0"/>
              <a:t>any</a:t>
            </a:r>
            <a:r>
              <a:rPr lang="tr-TR" dirty="0" smtClean="0"/>
              <a:t> </a:t>
            </a:r>
            <a:r>
              <a:rPr lang="en-US" dirty="0" smtClean="0"/>
              <a:t>point </a:t>
            </a:r>
            <a:r>
              <a:rPr lang="en-US" dirty="0"/>
              <a:t>in the execution of a user program. </a:t>
            </a:r>
            <a:endParaRPr lang="tr-TR" dirty="0" smtClean="0"/>
          </a:p>
          <a:p>
            <a:pPr lvl="1"/>
            <a:r>
              <a:rPr lang="en-US" dirty="0" smtClean="0"/>
              <a:t>Its </a:t>
            </a:r>
            <a:r>
              <a:rPr lang="en-US" dirty="0"/>
              <a:t>occurrence is unpredictable. </a:t>
            </a:r>
            <a:endParaRPr lang="tr-TR" dirty="0" smtClean="0"/>
          </a:p>
          <a:p>
            <a:pPr marL="0" indent="0">
              <a:buNone/>
            </a:pPr>
            <a:endParaRPr lang="tr-TR" dirty="0"/>
          </a:p>
          <a:p>
            <a:pPr marL="0" indent="0">
              <a:buNone/>
            </a:pPr>
            <a:r>
              <a:rPr lang="en-US" dirty="0" smtClean="0"/>
              <a:t>Indeed</a:t>
            </a:r>
            <a:r>
              <a:rPr lang="en-US" dirty="0"/>
              <a:t>, </a:t>
            </a:r>
            <a:r>
              <a:rPr lang="en-US" dirty="0" smtClean="0"/>
              <a:t>as</a:t>
            </a:r>
            <a:r>
              <a:rPr lang="tr-TR" dirty="0" smtClean="0"/>
              <a:t> </a:t>
            </a:r>
            <a:r>
              <a:rPr lang="en-US" dirty="0" smtClean="0"/>
              <a:t>we </a:t>
            </a:r>
            <a:r>
              <a:rPr lang="en-US" dirty="0"/>
              <a:t>will see in the next chapter, the two programs may not have anything in </a:t>
            </a:r>
            <a:r>
              <a:rPr lang="en-US" dirty="0" smtClean="0"/>
              <a:t>common</a:t>
            </a:r>
            <a:r>
              <a:rPr lang="tr-TR" dirty="0" smtClean="0"/>
              <a:t> </a:t>
            </a:r>
            <a:r>
              <a:rPr lang="en-US" dirty="0" smtClean="0"/>
              <a:t>and </a:t>
            </a:r>
            <a:r>
              <a:rPr lang="en-US" dirty="0"/>
              <a:t>may belong to two different users.</a:t>
            </a:r>
          </a:p>
        </p:txBody>
      </p:sp>
      <p:sp>
        <p:nvSpPr>
          <p:cNvPr id="4" name="Slide Number Placeholder 3"/>
          <p:cNvSpPr>
            <a:spLocks noGrp="1"/>
          </p:cNvSpPr>
          <p:nvPr>
            <p:ph type="sldNum" sz="quarter" idx="12"/>
          </p:nvPr>
        </p:nvSpPr>
        <p:spPr/>
        <p:txBody>
          <a:bodyPr/>
          <a:lstStyle/>
          <a:p>
            <a:fld id="{27F89994-5B29-4E0E-B084-E0FC5649D33C}" type="slidenum">
              <a:rPr lang="tr-TR" smtClean="0"/>
              <a:t>44</a:t>
            </a:fld>
            <a:endParaRPr lang="tr-TR"/>
          </a:p>
        </p:txBody>
      </p:sp>
    </p:spTree>
    <p:extLst>
      <p:ext uri="{BB962C8B-B14F-4D97-AF65-F5344CB8AC3E}">
        <p14:creationId xmlns:p14="http://schemas.microsoft.com/office/powerpoint/2010/main" val="38801706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1353800" cy="4695491"/>
          </a:xfrm>
        </p:spPr>
        <p:txBody>
          <a:bodyPr/>
          <a:lstStyle/>
          <a:p>
            <a:pPr marL="0" indent="0">
              <a:buNone/>
            </a:pPr>
            <a:r>
              <a:rPr lang="en-US" b="1" dirty="0"/>
              <a:t>Design </a:t>
            </a:r>
            <a:r>
              <a:rPr lang="en-US" b="1" dirty="0" smtClean="0"/>
              <a:t>Issues</a:t>
            </a:r>
            <a:endParaRPr lang="tr-TR" b="1" dirty="0" smtClean="0"/>
          </a:p>
          <a:p>
            <a:pPr marL="0" indent="0">
              <a:buNone/>
            </a:pPr>
            <a:r>
              <a:rPr lang="en-US" dirty="0"/>
              <a:t>Two design issues arise in implementing interrupt I/O. </a:t>
            </a:r>
            <a:endParaRPr lang="tr-TR" dirty="0" smtClean="0"/>
          </a:p>
          <a:p>
            <a:pPr lvl="1"/>
            <a:r>
              <a:rPr lang="en-US" dirty="0" smtClean="0"/>
              <a:t>First</a:t>
            </a:r>
            <a:r>
              <a:rPr lang="en-US" dirty="0"/>
              <a:t>, because there </a:t>
            </a:r>
            <a:r>
              <a:rPr lang="en-US" dirty="0" smtClean="0"/>
              <a:t>will</a:t>
            </a:r>
            <a:r>
              <a:rPr lang="tr-TR" dirty="0" smtClean="0"/>
              <a:t> </a:t>
            </a:r>
            <a:r>
              <a:rPr lang="en-US" dirty="0" smtClean="0"/>
              <a:t>almost </a:t>
            </a:r>
            <a:r>
              <a:rPr lang="en-US" dirty="0"/>
              <a:t>invariably be multiple I/O modules, how does the processor determine </a:t>
            </a:r>
            <a:r>
              <a:rPr lang="en-US" dirty="0" smtClean="0"/>
              <a:t>which</a:t>
            </a:r>
            <a:r>
              <a:rPr lang="tr-TR" dirty="0" smtClean="0"/>
              <a:t> </a:t>
            </a:r>
            <a:r>
              <a:rPr lang="en-US" dirty="0" smtClean="0"/>
              <a:t>device </a:t>
            </a:r>
            <a:r>
              <a:rPr lang="en-US" dirty="0"/>
              <a:t>issued the interrupt? </a:t>
            </a:r>
            <a:endParaRPr lang="tr-TR" dirty="0" smtClean="0"/>
          </a:p>
          <a:p>
            <a:pPr lvl="1"/>
            <a:r>
              <a:rPr lang="en-US" dirty="0" smtClean="0"/>
              <a:t>And </a:t>
            </a:r>
            <a:r>
              <a:rPr lang="en-US" dirty="0"/>
              <a:t>second, if multiple interrupts have occurred, </a:t>
            </a:r>
            <a:r>
              <a:rPr lang="en-US" dirty="0" smtClean="0"/>
              <a:t>how</a:t>
            </a:r>
            <a:r>
              <a:rPr lang="tr-TR" dirty="0" smtClean="0"/>
              <a:t> </a:t>
            </a:r>
            <a:r>
              <a:rPr lang="en-US" dirty="0" smtClean="0"/>
              <a:t>does </a:t>
            </a:r>
            <a:r>
              <a:rPr lang="en-US" dirty="0"/>
              <a:t>the processor decide which one to process?</a:t>
            </a:r>
          </a:p>
        </p:txBody>
      </p:sp>
      <p:sp>
        <p:nvSpPr>
          <p:cNvPr id="4" name="Slide Number Placeholder 3"/>
          <p:cNvSpPr>
            <a:spLocks noGrp="1"/>
          </p:cNvSpPr>
          <p:nvPr>
            <p:ph type="sldNum" sz="quarter" idx="12"/>
          </p:nvPr>
        </p:nvSpPr>
        <p:spPr/>
        <p:txBody>
          <a:bodyPr/>
          <a:lstStyle/>
          <a:p>
            <a:fld id="{27F89994-5B29-4E0E-B084-E0FC5649D33C}" type="slidenum">
              <a:rPr lang="tr-TR" smtClean="0"/>
              <a:t>45</a:t>
            </a:fld>
            <a:endParaRPr lang="tr-TR"/>
          </a:p>
        </p:txBody>
      </p:sp>
    </p:spTree>
    <p:extLst>
      <p:ext uri="{BB962C8B-B14F-4D97-AF65-F5344CB8AC3E}">
        <p14:creationId xmlns:p14="http://schemas.microsoft.com/office/powerpoint/2010/main" val="313659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1353800" cy="4695491"/>
          </a:xfrm>
        </p:spPr>
        <p:txBody>
          <a:bodyPr/>
          <a:lstStyle/>
          <a:p>
            <a:r>
              <a:rPr lang="en-US" dirty="0"/>
              <a:t>Let us consider device identification first. Four general categories of </a:t>
            </a:r>
            <a:r>
              <a:rPr lang="en-US" dirty="0" smtClean="0"/>
              <a:t>techniques</a:t>
            </a:r>
            <a:r>
              <a:rPr lang="tr-TR" dirty="0" smtClean="0"/>
              <a:t> </a:t>
            </a:r>
            <a:r>
              <a:rPr lang="en-US" dirty="0" smtClean="0"/>
              <a:t>are </a:t>
            </a:r>
            <a:r>
              <a:rPr lang="en-US" dirty="0"/>
              <a:t>in common use:</a:t>
            </a:r>
          </a:p>
          <a:p>
            <a:pPr lvl="1"/>
            <a:r>
              <a:rPr lang="en-US" dirty="0" smtClean="0"/>
              <a:t>Multiple </a:t>
            </a:r>
            <a:r>
              <a:rPr lang="en-US" dirty="0"/>
              <a:t>interrupt lines</a:t>
            </a:r>
          </a:p>
          <a:p>
            <a:pPr lvl="1"/>
            <a:r>
              <a:rPr lang="en-US" dirty="0" smtClean="0"/>
              <a:t>Software </a:t>
            </a:r>
            <a:r>
              <a:rPr lang="en-US" dirty="0"/>
              <a:t>poll</a:t>
            </a:r>
          </a:p>
          <a:p>
            <a:pPr lvl="1"/>
            <a:r>
              <a:rPr lang="en-US" dirty="0" smtClean="0"/>
              <a:t>Daisy </a:t>
            </a:r>
            <a:r>
              <a:rPr lang="en-US" dirty="0"/>
              <a:t>chain (hardware poll, vectored)</a:t>
            </a:r>
          </a:p>
          <a:p>
            <a:pPr lvl="1"/>
            <a:r>
              <a:rPr lang="en-US" dirty="0" smtClean="0"/>
              <a:t>Bus </a:t>
            </a:r>
            <a:r>
              <a:rPr lang="en-US" dirty="0"/>
              <a:t>arbitration (vectored)</a:t>
            </a:r>
          </a:p>
        </p:txBody>
      </p:sp>
      <p:sp>
        <p:nvSpPr>
          <p:cNvPr id="4" name="Slide Number Placeholder 3"/>
          <p:cNvSpPr>
            <a:spLocks noGrp="1"/>
          </p:cNvSpPr>
          <p:nvPr>
            <p:ph type="sldNum" sz="quarter" idx="12"/>
          </p:nvPr>
        </p:nvSpPr>
        <p:spPr/>
        <p:txBody>
          <a:bodyPr/>
          <a:lstStyle/>
          <a:p>
            <a:fld id="{27F89994-5B29-4E0E-B084-E0FC5649D33C}" type="slidenum">
              <a:rPr lang="tr-TR" smtClean="0"/>
              <a:t>46</a:t>
            </a:fld>
            <a:endParaRPr lang="tr-TR"/>
          </a:p>
        </p:txBody>
      </p:sp>
    </p:spTree>
    <p:extLst>
      <p:ext uri="{BB962C8B-B14F-4D97-AF65-F5344CB8AC3E}">
        <p14:creationId xmlns:p14="http://schemas.microsoft.com/office/powerpoint/2010/main" val="20387217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4"/>
            <a:ext cx="11024937" cy="4791743"/>
          </a:xfrm>
        </p:spPr>
        <p:txBody>
          <a:bodyPr>
            <a:normAutofit/>
          </a:bodyPr>
          <a:lstStyle/>
          <a:p>
            <a:pPr marL="0" indent="0">
              <a:buNone/>
            </a:pPr>
            <a:r>
              <a:rPr lang="en-US" dirty="0"/>
              <a:t>The most straightforward approach to the problem is to provide </a:t>
            </a:r>
            <a:r>
              <a:rPr lang="en-US" b="1" dirty="0"/>
              <a:t>multiple </a:t>
            </a:r>
            <a:r>
              <a:rPr lang="en-US" b="1" dirty="0" smtClean="0"/>
              <a:t>interrupt</a:t>
            </a:r>
            <a:r>
              <a:rPr lang="tr-TR" b="1" dirty="0" smtClean="0"/>
              <a:t> </a:t>
            </a:r>
            <a:r>
              <a:rPr lang="en-US" b="1" dirty="0" smtClean="0"/>
              <a:t>lines </a:t>
            </a:r>
            <a:r>
              <a:rPr lang="en-US" dirty="0"/>
              <a:t>between the processor and the I/O modules. </a:t>
            </a:r>
            <a:endParaRPr lang="tr-TR" dirty="0" smtClean="0"/>
          </a:p>
          <a:p>
            <a:pPr marL="0" indent="0">
              <a:buNone/>
            </a:pPr>
            <a:endParaRPr lang="tr-TR" dirty="0"/>
          </a:p>
          <a:p>
            <a:pPr marL="0" indent="0">
              <a:buNone/>
            </a:pPr>
            <a:r>
              <a:rPr lang="en-US" dirty="0" smtClean="0"/>
              <a:t>However</a:t>
            </a:r>
            <a:r>
              <a:rPr lang="en-US" dirty="0"/>
              <a:t>, it is impractical </a:t>
            </a:r>
            <a:r>
              <a:rPr lang="en-US" dirty="0" smtClean="0"/>
              <a:t>to</a:t>
            </a:r>
            <a:r>
              <a:rPr lang="tr-TR" dirty="0" smtClean="0"/>
              <a:t> </a:t>
            </a:r>
            <a:r>
              <a:rPr lang="en-US" dirty="0" smtClean="0"/>
              <a:t>dedicate </a:t>
            </a:r>
            <a:r>
              <a:rPr lang="en-US" dirty="0"/>
              <a:t>more than a few bus lines or processor pins to interrupt lines. </a:t>
            </a:r>
            <a:endParaRPr lang="tr-TR" dirty="0" smtClean="0"/>
          </a:p>
          <a:p>
            <a:pPr marL="0" indent="0">
              <a:buNone/>
            </a:pPr>
            <a:endParaRPr lang="tr-TR" dirty="0"/>
          </a:p>
          <a:p>
            <a:pPr marL="0" indent="0">
              <a:buNone/>
            </a:pPr>
            <a:r>
              <a:rPr lang="en-US" dirty="0" smtClean="0"/>
              <a:t>Consequently</a:t>
            </a:r>
            <a:r>
              <a:rPr lang="en-US" dirty="0" smtClean="0"/>
              <a:t>,</a:t>
            </a:r>
            <a:r>
              <a:rPr lang="tr-TR" dirty="0" smtClean="0"/>
              <a:t> </a:t>
            </a:r>
            <a:r>
              <a:rPr lang="en-US" dirty="0" smtClean="0"/>
              <a:t>even </a:t>
            </a:r>
            <a:r>
              <a:rPr lang="en-US" dirty="0"/>
              <a:t>if multiple lines are used, it is likely that each line will have multiple I/O </a:t>
            </a:r>
            <a:r>
              <a:rPr lang="en-US" dirty="0" smtClean="0"/>
              <a:t>modules</a:t>
            </a:r>
            <a:r>
              <a:rPr lang="tr-TR" dirty="0" smtClean="0"/>
              <a:t> </a:t>
            </a:r>
            <a:r>
              <a:rPr lang="en-US" dirty="0" smtClean="0"/>
              <a:t>attached </a:t>
            </a:r>
            <a:r>
              <a:rPr lang="en-US" dirty="0"/>
              <a:t>to it. Thus, one of the other three techniques must be used on each line.</a:t>
            </a:r>
          </a:p>
        </p:txBody>
      </p:sp>
      <p:sp>
        <p:nvSpPr>
          <p:cNvPr id="4" name="Slide Number Placeholder 3"/>
          <p:cNvSpPr>
            <a:spLocks noGrp="1"/>
          </p:cNvSpPr>
          <p:nvPr>
            <p:ph type="sldNum" sz="quarter" idx="12"/>
          </p:nvPr>
        </p:nvSpPr>
        <p:spPr/>
        <p:txBody>
          <a:bodyPr/>
          <a:lstStyle/>
          <a:p>
            <a:fld id="{27F89994-5B29-4E0E-B084-E0FC5649D33C}" type="slidenum">
              <a:rPr lang="tr-TR" smtClean="0"/>
              <a:t>47</a:t>
            </a:fld>
            <a:endParaRPr lang="tr-TR"/>
          </a:p>
        </p:txBody>
      </p:sp>
    </p:spTree>
    <p:extLst>
      <p:ext uri="{BB962C8B-B14F-4D97-AF65-F5344CB8AC3E}">
        <p14:creationId xmlns:p14="http://schemas.microsoft.com/office/powerpoint/2010/main" val="23019112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385011"/>
            <a:ext cx="11242432" cy="6280484"/>
          </a:xfrm>
        </p:spPr>
        <p:txBody>
          <a:bodyPr>
            <a:normAutofit/>
          </a:bodyPr>
          <a:lstStyle/>
          <a:p>
            <a:pPr marL="0" indent="0">
              <a:buNone/>
            </a:pPr>
            <a:r>
              <a:rPr lang="en-US" dirty="0"/>
              <a:t>One alternative is the </a:t>
            </a:r>
            <a:r>
              <a:rPr lang="en-US" b="1" dirty="0"/>
              <a:t>software poll</a:t>
            </a:r>
            <a:r>
              <a:rPr lang="en-US" dirty="0"/>
              <a:t>. When the processor detects an </a:t>
            </a:r>
            <a:r>
              <a:rPr lang="en-US" dirty="0" smtClean="0"/>
              <a:t>interrupt,</a:t>
            </a:r>
            <a:r>
              <a:rPr lang="tr-TR" dirty="0" smtClean="0"/>
              <a:t> </a:t>
            </a:r>
            <a:r>
              <a:rPr lang="en-US" dirty="0" smtClean="0"/>
              <a:t>it </a:t>
            </a:r>
            <a:r>
              <a:rPr lang="en-US" dirty="0"/>
              <a:t>branches to an interrupt-service routine whose job it is to poll each I/O </a:t>
            </a:r>
            <a:r>
              <a:rPr lang="en-US" dirty="0" smtClean="0"/>
              <a:t>module</a:t>
            </a:r>
            <a:r>
              <a:rPr lang="tr-TR" dirty="0" smtClean="0"/>
              <a:t> </a:t>
            </a:r>
            <a:r>
              <a:rPr lang="en-US" dirty="0" smtClean="0"/>
              <a:t>to </a:t>
            </a:r>
            <a:r>
              <a:rPr lang="en-US" dirty="0"/>
              <a:t>determine which module caused the interrupt. </a:t>
            </a:r>
            <a:endParaRPr lang="tr-TR" dirty="0" smtClean="0"/>
          </a:p>
          <a:p>
            <a:pPr marL="0" indent="0">
              <a:buNone/>
            </a:pPr>
            <a:endParaRPr lang="tr-TR" dirty="0"/>
          </a:p>
          <a:p>
            <a:pPr marL="0" indent="0">
              <a:buNone/>
            </a:pPr>
            <a:r>
              <a:rPr lang="en-US" dirty="0" smtClean="0"/>
              <a:t>The </a:t>
            </a:r>
            <a:r>
              <a:rPr lang="en-US" dirty="0"/>
              <a:t>poll could be in the form of </a:t>
            </a:r>
            <a:r>
              <a:rPr lang="en-US" dirty="0" smtClean="0"/>
              <a:t>a</a:t>
            </a:r>
            <a:r>
              <a:rPr lang="tr-TR" dirty="0" smtClean="0"/>
              <a:t> </a:t>
            </a:r>
            <a:r>
              <a:rPr lang="en-US" dirty="0" smtClean="0"/>
              <a:t>separate </a:t>
            </a:r>
            <a:r>
              <a:rPr lang="en-US" dirty="0"/>
              <a:t>command line (e.g., TESTI/O). In this case, the processor raises </a:t>
            </a:r>
            <a:r>
              <a:rPr lang="en-US" dirty="0" smtClean="0"/>
              <a:t>TESTI/O</a:t>
            </a:r>
            <a:r>
              <a:rPr lang="tr-TR" dirty="0" smtClean="0"/>
              <a:t> </a:t>
            </a:r>
            <a:r>
              <a:rPr lang="en-US" dirty="0" smtClean="0"/>
              <a:t>and </a:t>
            </a:r>
            <a:r>
              <a:rPr lang="en-US" dirty="0"/>
              <a:t>places the address of a particular I/O module on the address lines. </a:t>
            </a:r>
            <a:endParaRPr lang="tr-TR" dirty="0" smtClean="0"/>
          </a:p>
          <a:p>
            <a:pPr marL="0" indent="0">
              <a:buNone/>
            </a:pPr>
            <a:endParaRPr lang="tr-TR" dirty="0"/>
          </a:p>
          <a:p>
            <a:pPr marL="0" indent="0">
              <a:buNone/>
            </a:pPr>
            <a:r>
              <a:rPr lang="en-US" dirty="0" smtClean="0"/>
              <a:t>The </a:t>
            </a:r>
            <a:r>
              <a:rPr lang="en-US" dirty="0"/>
              <a:t>I/O </a:t>
            </a:r>
            <a:r>
              <a:rPr lang="tr-TR" dirty="0" smtClean="0"/>
              <a:t> m</a:t>
            </a:r>
            <a:r>
              <a:rPr lang="en-US" dirty="0" err="1" smtClean="0"/>
              <a:t>odule</a:t>
            </a:r>
            <a:r>
              <a:rPr lang="tr-TR" dirty="0" smtClean="0"/>
              <a:t> </a:t>
            </a:r>
            <a:r>
              <a:rPr lang="en-US" dirty="0" smtClean="0"/>
              <a:t>responds </a:t>
            </a:r>
            <a:r>
              <a:rPr lang="en-US" dirty="0"/>
              <a:t>positively if it sets the interrupt. </a:t>
            </a:r>
            <a:endParaRPr lang="tr-TR" dirty="0" smtClean="0"/>
          </a:p>
          <a:p>
            <a:pPr marL="0" indent="0">
              <a:buNone/>
            </a:pPr>
            <a:endParaRPr lang="tr-TR" dirty="0"/>
          </a:p>
          <a:p>
            <a:pPr marL="0" indent="0">
              <a:buNone/>
            </a:pPr>
            <a:r>
              <a:rPr lang="en-US" dirty="0" smtClean="0"/>
              <a:t>Alternatively</a:t>
            </a:r>
            <a:r>
              <a:rPr lang="en-US" dirty="0"/>
              <a:t>, each I/O module </a:t>
            </a:r>
            <a:r>
              <a:rPr lang="en-US" dirty="0" smtClean="0"/>
              <a:t>could</a:t>
            </a:r>
            <a:r>
              <a:rPr lang="tr-TR" dirty="0" smtClean="0"/>
              <a:t> </a:t>
            </a:r>
            <a:r>
              <a:rPr lang="en-US" dirty="0" smtClean="0"/>
              <a:t>contain </a:t>
            </a:r>
            <a:r>
              <a:rPr lang="en-US" dirty="0"/>
              <a:t>an addressable status register. The processor then reads the status </a:t>
            </a:r>
            <a:r>
              <a:rPr lang="en-US" dirty="0" smtClean="0"/>
              <a:t>register</a:t>
            </a:r>
            <a:r>
              <a:rPr lang="tr-TR" dirty="0" smtClean="0"/>
              <a:t> </a:t>
            </a:r>
            <a:r>
              <a:rPr lang="en-US" dirty="0" smtClean="0"/>
              <a:t>of </a:t>
            </a:r>
            <a:r>
              <a:rPr lang="en-US" dirty="0"/>
              <a:t>each I/O module to identify the interrupting module. Once the correct module </a:t>
            </a:r>
            <a:r>
              <a:rPr lang="en-US" dirty="0" smtClean="0"/>
              <a:t>is</a:t>
            </a:r>
            <a:r>
              <a:rPr lang="tr-TR" dirty="0" smtClean="0"/>
              <a:t> </a:t>
            </a:r>
            <a:r>
              <a:rPr lang="en-US" dirty="0" smtClean="0"/>
              <a:t>identified</a:t>
            </a:r>
            <a:r>
              <a:rPr lang="en-US" dirty="0"/>
              <a:t>, the processor branches to a device-service routine specific to that device.</a:t>
            </a:r>
          </a:p>
        </p:txBody>
      </p:sp>
      <p:sp>
        <p:nvSpPr>
          <p:cNvPr id="4" name="Slide Number Placeholder 3"/>
          <p:cNvSpPr>
            <a:spLocks noGrp="1"/>
          </p:cNvSpPr>
          <p:nvPr>
            <p:ph type="sldNum" sz="quarter" idx="12"/>
          </p:nvPr>
        </p:nvSpPr>
        <p:spPr/>
        <p:txBody>
          <a:bodyPr/>
          <a:lstStyle/>
          <a:p>
            <a:fld id="{27F89994-5B29-4E0E-B084-E0FC5649D33C}" type="slidenum">
              <a:rPr lang="tr-TR" smtClean="0"/>
              <a:t>48</a:t>
            </a:fld>
            <a:endParaRPr lang="tr-TR"/>
          </a:p>
        </p:txBody>
      </p:sp>
    </p:spTree>
    <p:extLst>
      <p:ext uri="{BB962C8B-B14F-4D97-AF65-F5344CB8AC3E}">
        <p14:creationId xmlns:p14="http://schemas.microsoft.com/office/powerpoint/2010/main" val="34891040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85012"/>
            <a:ext cx="11000874" cy="6472988"/>
          </a:xfrm>
        </p:spPr>
        <p:txBody>
          <a:bodyPr>
            <a:normAutofit fontScale="92500" lnSpcReduction="10000"/>
          </a:bodyPr>
          <a:lstStyle/>
          <a:p>
            <a:pPr marL="0" indent="0">
              <a:buNone/>
            </a:pPr>
            <a:r>
              <a:rPr lang="en-US" dirty="0"/>
              <a:t>The disadvantage of the software poll is that it is time consuming. A more </a:t>
            </a:r>
            <a:r>
              <a:rPr lang="en-US" dirty="0" smtClean="0"/>
              <a:t>efficient</a:t>
            </a:r>
            <a:r>
              <a:rPr lang="tr-TR" dirty="0" smtClean="0"/>
              <a:t> </a:t>
            </a:r>
            <a:r>
              <a:rPr lang="en-US" dirty="0" smtClean="0"/>
              <a:t>technique </a:t>
            </a:r>
            <a:r>
              <a:rPr lang="en-US" dirty="0"/>
              <a:t>is to use a </a:t>
            </a:r>
            <a:r>
              <a:rPr lang="en-US" b="1" dirty="0"/>
              <a:t>daisy chain</a:t>
            </a:r>
            <a:r>
              <a:rPr lang="en-US" dirty="0"/>
              <a:t>, which provides, in effect, a hardware poll. </a:t>
            </a:r>
            <a:endParaRPr lang="tr-TR" dirty="0" smtClean="0"/>
          </a:p>
          <a:p>
            <a:pPr marL="0" indent="0">
              <a:buNone/>
            </a:pPr>
            <a:endParaRPr lang="tr-TR" dirty="0"/>
          </a:p>
          <a:p>
            <a:pPr marL="0" indent="0">
              <a:buNone/>
            </a:pPr>
            <a:r>
              <a:rPr lang="en-US" dirty="0" smtClean="0"/>
              <a:t>For </a:t>
            </a:r>
            <a:r>
              <a:rPr lang="en-US" dirty="0"/>
              <a:t>interrupts, all I/O </a:t>
            </a:r>
            <a:r>
              <a:rPr lang="en-US" dirty="0" smtClean="0"/>
              <a:t>modules</a:t>
            </a:r>
            <a:r>
              <a:rPr lang="tr-TR" dirty="0" smtClean="0"/>
              <a:t> </a:t>
            </a:r>
            <a:r>
              <a:rPr lang="en-US" dirty="0" smtClean="0"/>
              <a:t>share </a:t>
            </a:r>
            <a:r>
              <a:rPr lang="en-US" dirty="0"/>
              <a:t>a common interrupt request line. The interrupt </a:t>
            </a:r>
            <a:r>
              <a:rPr lang="tr-TR" dirty="0" smtClean="0"/>
              <a:t>a</a:t>
            </a:r>
            <a:r>
              <a:rPr lang="en-US" dirty="0" err="1" smtClean="0"/>
              <a:t>cknowledge</a:t>
            </a:r>
            <a:r>
              <a:rPr lang="en-US" dirty="0" smtClean="0"/>
              <a:t> </a:t>
            </a:r>
            <a:r>
              <a:rPr lang="en-US" dirty="0"/>
              <a:t>line is daisy </a:t>
            </a:r>
            <a:r>
              <a:rPr lang="en-US" dirty="0" smtClean="0"/>
              <a:t>chained</a:t>
            </a:r>
            <a:r>
              <a:rPr lang="tr-TR" dirty="0" smtClean="0"/>
              <a:t> </a:t>
            </a:r>
            <a:r>
              <a:rPr lang="en-US" dirty="0" smtClean="0"/>
              <a:t>through </a:t>
            </a:r>
            <a:r>
              <a:rPr lang="en-US" dirty="0"/>
              <a:t>the modules. When the processor senses an interrupt, it sends out an </a:t>
            </a:r>
            <a:r>
              <a:rPr lang="en-US" dirty="0" smtClean="0"/>
              <a:t>interrupt</a:t>
            </a:r>
            <a:r>
              <a:rPr lang="tr-TR" dirty="0" smtClean="0"/>
              <a:t> </a:t>
            </a:r>
            <a:r>
              <a:rPr lang="en-US" dirty="0" smtClean="0"/>
              <a:t>acknowledge</a:t>
            </a:r>
            <a:r>
              <a:rPr lang="en-US" dirty="0"/>
              <a:t>. </a:t>
            </a:r>
            <a:endParaRPr lang="tr-TR" dirty="0" smtClean="0"/>
          </a:p>
          <a:p>
            <a:pPr marL="0" indent="0">
              <a:buNone/>
            </a:pPr>
            <a:endParaRPr lang="tr-TR" dirty="0"/>
          </a:p>
          <a:p>
            <a:pPr marL="0" indent="0">
              <a:buNone/>
            </a:pPr>
            <a:r>
              <a:rPr lang="en-US" dirty="0" smtClean="0"/>
              <a:t>This </a:t>
            </a:r>
            <a:r>
              <a:rPr lang="en-US" dirty="0"/>
              <a:t>signal propagates through a series of I/O modules until it gets to </a:t>
            </a:r>
            <a:r>
              <a:rPr lang="en-US" dirty="0" smtClean="0"/>
              <a:t>a</a:t>
            </a:r>
            <a:r>
              <a:rPr lang="tr-TR" dirty="0" smtClean="0"/>
              <a:t> </a:t>
            </a:r>
            <a:r>
              <a:rPr lang="en-US" dirty="0" smtClean="0"/>
              <a:t>requesting </a:t>
            </a:r>
            <a:r>
              <a:rPr lang="en-US" dirty="0"/>
              <a:t>module. The requesting module typically responds by placing a word </a:t>
            </a:r>
            <a:r>
              <a:rPr lang="en-US" dirty="0" smtClean="0"/>
              <a:t>on</a:t>
            </a:r>
            <a:r>
              <a:rPr lang="tr-TR" dirty="0" smtClean="0"/>
              <a:t> </a:t>
            </a:r>
            <a:r>
              <a:rPr lang="en-US" dirty="0" smtClean="0"/>
              <a:t>the </a:t>
            </a:r>
            <a:r>
              <a:rPr lang="en-US" dirty="0"/>
              <a:t>data lines. This word is referred to as a </a:t>
            </a:r>
            <a:r>
              <a:rPr lang="en-US" i="1" dirty="0"/>
              <a:t>vector </a:t>
            </a:r>
            <a:r>
              <a:rPr lang="en-US" dirty="0"/>
              <a:t>and is either the address of the </a:t>
            </a:r>
            <a:r>
              <a:rPr lang="en-US" dirty="0" smtClean="0"/>
              <a:t>I/O</a:t>
            </a:r>
            <a:r>
              <a:rPr lang="tr-TR" dirty="0" smtClean="0"/>
              <a:t> </a:t>
            </a:r>
            <a:r>
              <a:rPr lang="en-US" dirty="0" smtClean="0"/>
              <a:t>module </a:t>
            </a:r>
            <a:r>
              <a:rPr lang="en-US" dirty="0"/>
              <a:t>or some other unique identifier. </a:t>
            </a:r>
            <a:endParaRPr lang="tr-TR" dirty="0" smtClean="0"/>
          </a:p>
          <a:p>
            <a:pPr marL="0" indent="0">
              <a:buNone/>
            </a:pPr>
            <a:endParaRPr lang="tr-TR" dirty="0"/>
          </a:p>
          <a:p>
            <a:pPr marL="0" indent="0">
              <a:buNone/>
            </a:pPr>
            <a:r>
              <a:rPr lang="en-US" dirty="0" smtClean="0"/>
              <a:t>In </a:t>
            </a:r>
            <a:r>
              <a:rPr lang="en-US" dirty="0"/>
              <a:t>either case, the processor uses the vector </a:t>
            </a:r>
            <a:r>
              <a:rPr lang="en-US" dirty="0" smtClean="0"/>
              <a:t>as</a:t>
            </a:r>
            <a:r>
              <a:rPr lang="tr-TR" dirty="0" smtClean="0"/>
              <a:t> </a:t>
            </a:r>
            <a:r>
              <a:rPr lang="en-US" dirty="0" smtClean="0"/>
              <a:t>a </a:t>
            </a:r>
            <a:r>
              <a:rPr lang="en-US" dirty="0"/>
              <a:t>pointer to the appropriate device-service routine. This avoids the need to execute </a:t>
            </a:r>
            <a:r>
              <a:rPr lang="en-US" dirty="0" smtClean="0"/>
              <a:t>a</a:t>
            </a:r>
            <a:r>
              <a:rPr lang="tr-TR" dirty="0" smtClean="0"/>
              <a:t> </a:t>
            </a:r>
            <a:r>
              <a:rPr lang="en-US" dirty="0" smtClean="0"/>
              <a:t>general </a:t>
            </a:r>
            <a:r>
              <a:rPr lang="en-US" dirty="0"/>
              <a:t>interrupt-service routine first. This technique is called a </a:t>
            </a:r>
            <a:r>
              <a:rPr lang="en-US" i="1" dirty="0"/>
              <a:t>vectored interrupt.</a:t>
            </a:r>
            <a:endParaRPr lang="en-US" dirty="0"/>
          </a:p>
        </p:txBody>
      </p:sp>
      <p:sp>
        <p:nvSpPr>
          <p:cNvPr id="4" name="Slide Number Placeholder 3"/>
          <p:cNvSpPr>
            <a:spLocks noGrp="1"/>
          </p:cNvSpPr>
          <p:nvPr>
            <p:ph type="sldNum" sz="quarter" idx="12"/>
          </p:nvPr>
        </p:nvSpPr>
        <p:spPr/>
        <p:txBody>
          <a:bodyPr/>
          <a:lstStyle/>
          <a:p>
            <a:fld id="{27F89994-5B29-4E0E-B084-E0FC5649D33C}" type="slidenum">
              <a:rPr lang="tr-TR" smtClean="0"/>
              <a:t>49</a:t>
            </a:fld>
            <a:endParaRPr lang="tr-TR"/>
          </a:p>
        </p:txBody>
      </p:sp>
    </p:spTree>
    <p:extLst>
      <p:ext uri="{BB962C8B-B14F-4D97-AF65-F5344CB8AC3E}">
        <p14:creationId xmlns:p14="http://schemas.microsoft.com/office/powerpoint/2010/main" val="2689110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5744317" cy="4836432"/>
          </a:xfrm>
        </p:spPr>
        <p:txBody>
          <a:bodyPr/>
          <a:lstStyle/>
          <a:p>
            <a:pPr marL="0" indent="0">
              <a:buNone/>
            </a:pPr>
            <a:r>
              <a:rPr lang="en-US" dirty="0"/>
              <a:t>Thus, an I/O module is required. This module has two major functions</a:t>
            </a:r>
          </a:p>
          <a:p>
            <a:pPr marL="0" indent="0">
              <a:buNone/>
            </a:pPr>
            <a:r>
              <a:rPr lang="en-US" dirty="0"/>
              <a:t>(</a:t>
            </a:r>
            <a:r>
              <a:rPr lang="en-US" dirty="0" smtClean="0"/>
              <a:t>F</a:t>
            </a:r>
            <a:r>
              <a:rPr lang="tr-TR" dirty="0" smtClean="0"/>
              <a:t>igure)</a:t>
            </a:r>
            <a:endParaRPr lang="en-US" dirty="0"/>
          </a:p>
          <a:p>
            <a:pPr lvl="1"/>
            <a:r>
              <a:rPr lang="en-US" dirty="0" smtClean="0"/>
              <a:t>Interface </a:t>
            </a:r>
            <a:r>
              <a:rPr lang="en-US" dirty="0"/>
              <a:t>to the processor and memory via the system bus or central switch</a:t>
            </a:r>
          </a:p>
          <a:p>
            <a:pPr lvl="1"/>
            <a:r>
              <a:rPr lang="en-US" dirty="0" smtClean="0"/>
              <a:t>Interface </a:t>
            </a:r>
            <a:r>
              <a:rPr lang="en-US" dirty="0"/>
              <a:t>to one or more peripheral devices by tailored data links</a:t>
            </a:r>
          </a:p>
        </p:txBody>
      </p:sp>
      <p:sp>
        <p:nvSpPr>
          <p:cNvPr id="4" name="Slide Number Placeholder 3"/>
          <p:cNvSpPr>
            <a:spLocks noGrp="1"/>
          </p:cNvSpPr>
          <p:nvPr>
            <p:ph type="sldNum" sz="quarter" idx="12"/>
          </p:nvPr>
        </p:nvSpPr>
        <p:spPr/>
        <p:txBody>
          <a:bodyPr/>
          <a:lstStyle/>
          <a:p>
            <a:fld id="{27F89994-5B29-4E0E-B084-E0FC5649D33C}" type="slidenum">
              <a:rPr lang="tr-TR" smtClean="0"/>
              <a:t>5</a:t>
            </a:fld>
            <a:endParaRPr lang="tr-T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807" b="2491"/>
          <a:stretch/>
        </p:blipFill>
        <p:spPr bwMode="auto">
          <a:xfrm>
            <a:off x="6582517" y="1286927"/>
            <a:ext cx="5494688" cy="517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46649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4"/>
            <a:ext cx="11024937" cy="4743617"/>
          </a:xfrm>
        </p:spPr>
        <p:txBody>
          <a:bodyPr>
            <a:normAutofit/>
          </a:bodyPr>
          <a:lstStyle/>
          <a:p>
            <a:pPr marL="0" indent="0">
              <a:buNone/>
            </a:pPr>
            <a:r>
              <a:rPr lang="en-US" dirty="0"/>
              <a:t>There is another technique that makes use of vectored interrupts, and that </a:t>
            </a:r>
            <a:r>
              <a:rPr lang="en-US" dirty="0" smtClean="0"/>
              <a:t>is</a:t>
            </a:r>
            <a:r>
              <a:rPr lang="tr-TR" dirty="0" smtClean="0"/>
              <a:t> </a:t>
            </a:r>
            <a:r>
              <a:rPr lang="en-US" b="1" dirty="0" smtClean="0"/>
              <a:t>bus </a:t>
            </a:r>
            <a:r>
              <a:rPr lang="en-US" b="1" dirty="0"/>
              <a:t>arbitration</a:t>
            </a:r>
            <a:r>
              <a:rPr lang="en-US" dirty="0"/>
              <a:t>. With bus arbitration, an I/O module must first gain control of </a:t>
            </a:r>
            <a:r>
              <a:rPr lang="en-US" dirty="0" smtClean="0"/>
              <a:t>the</a:t>
            </a:r>
            <a:r>
              <a:rPr lang="tr-TR" dirty="0" smtClean="0"/>
              <a:t> </a:t>
            </a:r>
            <a:r>
              <a:rPr lang="en-US" dirty="0" smtClean="0"/>
              <a:t>bus </a:t>
            </a:r>
            <a:r>
              <a:rPr lang="en-US" dirty="0"/>
              <a:t>before it can raise the interrupt request line. </a:t>
            </a:r>
            <a:endParaRPr lang="tr-TR" dirty="0" smtClean="0"/>
          </a:p>
          <a:p>
            <a:pPr marL="0" indent="0">
              <a:buNone/>
            </a:pPr>
            <a:endParaRPr lang="tr-TR" dirty="0"/>
          </a:p>
          <a:p>
            <a:pPr marL="0" indent="0">
              <a:buNone/>
            </a:pPr>
            <a:r>
              <a:rPr lang="en-US" dirty="0" smtClean="0"/>
              <a:t>Thus</a:t>
            </a:r>
            <a:r>
              <a:rPr lang="en-US" dirty="0"/>
              <a:t>, only one module can raise </a:t>
            </a:r>
            <a:r>
              <a:rPr lang="en-US" dirty="0" smtClean="0"/>
              <a:t>the</a:t>
            </a:r>
            <a:r>
              <a:rPr lang="tr-TR" dirty="0" smtClean="0"/>
              <a:t> </a:t>
            </a:r>
            <a:r>
              <a:rPr lang="en-US" dirty="0" smtClean="0"/>
              <a:t>line </a:t>
            </a:r>
            <a:r>
              <a:rPr lang="en-US" dirty="0"/>
              <a:t>at a time. When the processor detects the interrupt, it responds on the </a:t>
            </a:r>
            <a:r>
              <a:rPr lang="en-US" dirty="0" smtClean="0"/>
              <a:t>interrupt</a:t>
            </a:r>
            <a:r>
              <a:rPr lang="tr-TR" dirty="0" smtClean="0"/>
              <a:t> </a:t>
            </a:r>
            <a:r>
              <a:rPr lang="en-US" dirty="0" smtClean="0"/>
              <a:t>acknowledge </a:t>
            </a:r>
            <a:r>
              <a:rPr lang="en-US" dirty="0"/>
              <a:t>line. The requesting module then places its vector on the data lines.</a:t>
            </a:r>
          </a:p>
        </p:txBody>
      </p:sp>
      <p:sp>
        <p:nvSpPr>
          <p:cNvPr id="4" name="Slide Number Placeholder 3"/>
          <p:cNvSpPr>
            <a:spLocks noGrp="1"/>
          </p:cNvSpPr>
          <p:nvPr>
            <p:ph type="sldNum" sz="quarter" idx="12"/>
          </p:nvPr>
        </p:nvSpPr>
        <p:spPr/>
        <p:txBody>
          <a:bodyPr/>
          <a:lstStyle/>
          <a:p>
            <a:fld id="{27F89994-5B29-4E0E-B084-E0FC5649D33C}" type="slidenum">
              <a:rPr lang="tr-TR" smtClean="0"/>
              <a:t>50</a:t>
            </a:fld>
            <a:endParaRPr lang="tr-TR"/>
          </a:p>
        </p:txBody>
      </p:sp>
    </p:spTree>
    <p:extLst>
      <p:ext uri="{BB962C8B-B14F-4D97-AF65-F5344CB8AC3E}">
        <p14:creationId xmlns:p14="http://schemas.microsoft.com/office/powerpoint/2010/main" val="18165357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4"/>
            <a:ext cx="10976811" cy="5032375"/>
          </a:xfrm>
        </p:spPr>
        <p:txBody>
          <a:bodyPr>
            <a:normAutofit fontScale="92500" lnSpcReduction="10000"/>
          </a:bodyPr>
          <a:lstStyle/>
          <a:p>
            <a:pPr marL="0" indent="0">
              <a:buNone/>
            </a:pPr>
            <a:r>
              <a:rPr lang="en-US" dirty="0"/>
              <a:t>The aforementioned techniques serve to identify the requesting I/O </a:t>
            </a:r>
            <a:r>
              <a:rPr lang="en-US" dirty="0" smtClean="0"/>
              <a:t>module.</a:t>
            </a:r>
            <a:r>
              <a:rPr lang="tr-TR" dirty="0" smtClean="0"/>
              <a:t> </a:t>
            </a:r>
            <a:r>
              <a:rPr lang="en-US" dirty="0" smtClean="0"/>
              <a:t>They </a:t>
            </a:r>
            <a:r>
              <a:rPr lang="en-US" dirty="0"/>
              <a:t>also provide a way of assigning priorities when more than one device is </a:t>
            </a:r>
            <a:r>
              <a:rPr lang="en-US" dirty="0" smtClean="0"/>
              <a:t>requesting</a:t>
            </a:r>
            <a:r>
              <a:rPr lang="tr-TR" dirty="0" smtClean="0"/>
              <a:t> </a:t>
            </a:r>
            <a:r>
              <a:rPr lang="en-US" dirty="0" smtClean="0"/>
              <a:t>interrupt </a:t>
            </a:r>
            <a:r>
              <a:rPr lang="en-US" dirty="0"/>
              <a:t>service. </a:t>
            </a:r>
            <a:endParaRPr lang="tr-TR" dirty="0" smtClean="0"/>
          </a:p>
          <a:p>
            <a:pPr marL="0" indent="0">
              <a:buNone/>
            </a:pPr>
            <a:endParaRPr lang="tr-TR" dirty="0" smtClean="0"/>
          </a:p>
          <a:p>
            <a:pPr marL="0" indent="0">
              <a:buNone/>
            </a:pPr>
            <a:r>
              <a:rPr lang="en-US" dirty="0" smtClean="0"/>
              <a:t>With </a:t>
            </a:r>
            <a:r>
              <a:rPr lang="en-US" dirty="0"/>
              <a:t>multiple lines, the processor just picks the interrupt </a:t>
            </a:r>
            <a:r>
              <a:rPr lang="en-US" dirty="0" smtClean="0"/>
              <a:t>line</a:t>
            </a:r>
            <a:r>
              <a:rPr lang="tr-TR" dirty="0" smtClean="0"/>
              <a:t> </a:t>
            </a:r>
            <a:r>
              <a:rPr lang="en-US" dirty="0" smtClean="0"/>
              <a:t>with </a:t>
            </a:r>
            <a:r>
              <a:rPr lang="en-US" dirty="0"/>
              <a:t>the highest priority. </a:t>
            </a:r>
            <a:endParaRPr lang="tr-TR" dirty="0" smtClean="0"/>
          </a:p>
          <a:p>
            <a:pPr marL="0" indent="0">
              <a:buNone/>
            </a:pPr>
            <a:endParaRPr lang="tr-TR" dirty="0" smtClean="0"/>
          </a:p>
          <a:p>
            <a:pPr marL="0" indent="0">
              <a:buNone/>
            </a:pPr>
            <a:r>
              <a:rPr lang="en-US" dirty="0" smtClean="0"/>
              <a:t>With </a:t>
            </a:r>
            <a:r>
              <a:rPr lang="en-US" dirty="0"/>
              <a:t>software polling, the order in which modules </a:t>
            </a:r>
            <a:r>
              <a:rPr lang="en-US" dirty="0" smtClean="0"/>
              <a:t>are</a:t>
            </a:r>
            <a:r>
              <a:rPr lang="tr-TR" dirty="0" smtClean="0"/>
              <a:t> </a:t>
            </a:r>
            <a:r>
              <a:rPr lang="en-US" dirty="0" smtClean="0"/>
              <a:t>polled </a:t>
            </a:r>
            <a:r>
              <a:rPr lang="en-US" dirty="0"/>
              <a:t>determines their priority. Similarly, the order of modules on a daisy </a:t>
            </a:r>
            <a:r>
              <a:rPr lang="en-US" dirty="0" smtClean="0"/>
              <a:t>chain</a:t>
            </a:r>
            <a:r>
              <a:rPr lang="tr-TR" dirty="0" smtClean="0"/>
              <a:t> </a:t>
            </a:r>
            <a:r>
              <a:rPr lang="en-US" dirty="0" smtClean="0"/>
              <a:t>determines </a:t>
            </a:r>
            <a:r>
              <a:rPr lang="en-US" dirty="0"/>
              <a:t>their priority. </a:t>
            </a:r>
            <a:endParaRPr lang="tr-TR" dirty="0" smtClean="0"/>
          </a:p>
          <a:p>
            <a:pPr marL="0" indent="0">
              <a:buNone/>
            </a:pPr>
            <a:endParaRPr lang="tr-TR" dirty="0"/>
          </a:p>
          <a:p>
            <a:pPr marL="0" indent="0">
              <a:buNone/>
            </a:pPr>
            <a:r>
              <a:rPr lang="en-US" dirty="0" smtClean="0"/>
              <a:t>Finally</a:t>
            </a:r>
            <a:r>
              <a:rPr lang="en-US" dirty="0"/>
              <a:t>, bus arbitration can employ a priority </a:t>
            </a:r>
            <a:r>
              <a:rPr lang="en-US" dirty="0" smtClean="0"/>
              <a:t>scheme</a:t>
            </a:r>
            <a:r>
              <a:rPr lang="tr-TR" dirty="0" smtClean="0"/>
              <a:t>: centralized or distributed.</a:t>
            </a:r>
            <a:endParaRPr lang="en-US" dirty="0"/>
          </a:p>
        </p:txBody>
      </p:sp>
      <p:sp>
        <p:nvSpPr>
          <p:cNvPr id="4" name="Slide Number Placeholder 3"/>
          <p:cNvSpPr>
            <a:spLocks noGrp="1"/>
          </p:cNvSpPr>
          <p:nvPr>
            <p:ph type="sldNum" sz="quarter" idx="12"/>
          </p:nvPr>
        </p:nvSpPr>
        <p:spPr/>
        <p:txBody>
          <a:bodyPr/>
          <a:lstStyle/>
          <a:p>
            <a:fld id="{27F89994-5B29-4E0E-B084-E0FC5649D33C}" type="slidenum">
              <a:rPr lang="tr-TR" smtClean="0"/>
              <a:t>51</a:t>
            </a:fld>
            <a:endParaRPr lang="tr-TR"/>
          </a:p>
        </p:txBody>
      </p:sp>
    </p:spTree>
    <p:extLst>
      <p:ext uri="{BB962C8B-B14F-4D97-AF65-F5344CB8AC3E}">
        <p14:creationId xmlns:p14="http://schemas.microsoft.com/office/powerpoint/2010/main" val="39912186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4"/>
            <a:ext cx="10976811" cy="4791743"/>
          </a:xfrm>
        </p:spPr>
        <p:txBody>
          <a:bodyPr/>
          <a:lstStyle/>
          <a:p>
            <a:pPr marL="0" indent="0">
              <a:buNone/>
            </a:pPr>
            <a:r>
              <a:rPr lang="en-US" b="1" dirty="0"/>
              <a:t>Intel 82C59A Interrupt </a:t>
            </a:r>
            <a:r>
              <a:rPr lang="en-US" b="1" dirty="0" smtClean="0"/>
              <a:t>Controller</a:t>
            </a:r>
            <a:endParaRPr lang="tr-TR" b="1" dirty="0" smtClean="0"/>
          </a:p>
          <a:p>
            <a:pPr marL="0" indent="0">
              <a:buNone/>
            </a:pPr>
            <a:r>
              <a:rPr lang="en-US" dirty="0"/>
              <a:t>The Intel 80386 provides a single Interrupt Request (INTR) and a single </a:t>
            </a:r>
            <a:r>
              <a:rPr lang="en-US" dirty="0" smtClean="0"/>
              <a:t>Interrupt</a:t>
            </a:r>
            <a:r>
              <a:rPr lang="tr-TR" dirty="0" smtClean="0"/>
              <a:t> </a:t>
            </a:r>
            <a:r>
              <a:rPr lang="en-US" dirty="0" smtClean="0"/>
              <a:t>Acknowledge </a:t>
            </a:r>
            <a:r>
              <a:rPr lang="en-US" dirty="0"/>
              <a:t>(INTA) line. </a:t>
            </a:r>
            <a:endParaRPr lang="tr-TR" dirty="0" smtClean="0"/>
          </a:p>
          <a:p>
            <a:pPr marL="0" indent="0">
              <a:buNone/>
            </a:pPr>
            <a:endParaRPr lang="tr-TR" dirty="0"/>
          </a:p>
          <a:p>
            <a:pPr marL="0" indent="0">
              <a:buNone/>
            </a:pPr>
            <a:r>
              <a:rPr lang="en-US" dirty="0" smtClean="0"/>
              <a:t>To </a:t>
            </a:r>
            <a:r>
              <a:rPr lang="en-US" dirty="0"/>
              <a:t>allow the 80386 to handle a variety of devices and </a:t>
            </a:r>
            <a:r>
              <a:rPr lang="en-US" dirty="0" smtClean="0"/>
              <a:t>priority</a:t>
            </a:r>
            <a:r>
              <a:rPr lang="tr-TR" dirty="0" smtClean="0"/>
              <a:t> </a:t>
            </a:r>
            <a:r>
              <a:rPr lang="en-US" dirty="0" smtClean="0"/>
              <a:t>structures</a:t>
            </a:r>
            <a:r>
              <a:rPr lang="en-US" dirty="0"/>
              <a:t>, it is usually configured with an external interrupt arbiter, the </a:t>
            </a:r>
            <a:r>
              <a:rPr lang="en-US" dirty="0" smtClean="0"/>
              <a:t>82C59A.</a:t>
            </a:r>
            <a:r>
              <a:rPr lang="tr-TR" dirty="0" smtClean="0"/>
              <a:t> </a:t>
            </a:r>
          </a:p>
          <a:p>
            <a:pPr marL="0" indent="0">
              <a:buNone/>
            </a:pPr>
            <a:endParaRPr lang="tr-TR" dirty="0"/>
          </a:p>
          <a:p>
            <a:pPr marL="0" indent="0">
              <a:buNone/>
            </a:pPr>
            <a:r>
              <a:rPr lang="en-US" dirty="0" smtClean="0"/>
              <a:t>External </a:t>
            </a:r>
            <a:r>
              <a:rPr lang="en-US" dirty="0"/>
              <a:t>devices are connected to the 82C59A, which in turn connects to the 80386.</a:t>
            </a:r>
          </a:p>
        </p:txBody>
      </p:sp>
      <p:sp>
        <p:nvSpPr>
          <p:cNvPr id="4" name="Slide Number Placeholder 3"/>
          <p:cNvSpPr>
            <a:spLocks noGrp="1"/>
          </p:cNvSpPr>
          <p:nvPr>
            <p:ph type="sldNum" sz="quarter" idx="12"/>
          </p:nvPr>
        </p:nvSpPr>
        <p:spPr/>
        <p:txBody>
          <a:bodyPr/>
          <a:lstStyle/>
          <a:p>
            <a:fld id="{27F89994-5B29-4E0E-B084-E0FC5649D33C}" type="slidenum">
              <a:rPr lang="tr-TR" smtClean="0"/>
              <a:t>52</a:t>
            </a:fld>
            <a:endParaRPr lang="tr-TR"/>
          </a:p>
        </p:txBody>
      </p:sp>
    </p:spTree>
    <p:extLst>
      <p:ext uri="{BB962C8B-B14F-4D97-AF65-F5344CB8AC3E}">
        <p14:creationId xmlns:p14="http://schemas.microsoft.com/office/powerpoint/2010/main" val="24057015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16568" y="312821"/>
            <a:ext cx="3508705" cy="6280484"/>
          </a:xfrm>
        </p:spPr>
        <p:txBody>
          <a:bodyPr/>
          <a:lstStyle/>
          <a:p>
            <a:pPr marL="0" indent="0">
              <a:buNone/>
            </a:pPr>
            <a:r>
              <a:rPr lang="en-US" dirty="0"/>
              <a:t>Figure </a:t>
            </a:r>
            <a:r>
              <a:rPr lang="en-US" dirty="0" smtClean="0"/>
              <a:t>shows </a:t>
            </a:r>
            <a:r>
              <a:rPr lang="en-US" dirty="0"/>
              <a:t>the use of the 82C59A to connect multiple I/O modules for </a:t>
            </a:r>
            <a:r>
              <a:rPr lang="en-US" dirty="0" smtClean="0"/>
              <a:t>the</a:t>
            </a:r>
            <a:r>
              <a:rPr lang="tr-TR" dirty="0" smtClean="0"/>
              <a:t> </a:t>
            </a:r>
            <a:r>
              <a:rPr lang="en-US" dirty="0" smtClean="0"/>
              <a:t>80386</a:t>
            </a:r>
            <a:r>
              <a:rPr lang="en-US" dirty="0"/>
              <a:t>. </a:t>
            </a:r>
            <a:endParaRPr lang="tr-TR" dirty="0" smtClean="0"/>
          </a:p>
          <a:p>
            <a:pPr marL="0" indent="0">
              <a:buNone/>
            </a:pPr>
            <a:r>
              <a:rPr lang="en-US" dirty="0" smtClean="0"/>
              <a:t>A </a:t>
            </a:r>
            <a:r>
              <a:rPr lang="en-US" dirty="0"/>
              <a:t>single 82C59A can handle up to eight modules. If control for more than </a:t>
            </a:r>
            <a:r>
              <a:rPr lang="en-US" dirty="0" smtClean="0"/>
              <a:t>eight</a:t>
            </a:r>
            <a:r>
              <a:rPr lang="tr-TR" dirty="0" smtClean="0"/>
              <a:t> </a:t>
            </a:r>
            <a:r>
              <a:rPr lang="en-US" dirty="0" smtClean="0"/>
              <a:t>modules </a:t>
            </a:r>
            <a:r>
              <a:rPr lang="en-US" dirty="0"/>
              <a:t>is required, a cascade arrangement can be used to handle up to 64 modules.</a:t>
            </a:r>
          </a:p>
        </p:txBody>
      </p:sp>
      <p:sp>
        <p:nvSpPr>
          <p:cNvPr id="4" name="Slide Number Placeholder 3"/>
          <p:cNvSpPr>
            <a:spLocks noGrp="1"/>
          </p:cNvSpPr>
          <p:nvPr>
            <p:ph type="sldNum" sz="quarter" idx="12"/>
          </p:nvPr>
        </p:nvSpPr>
        <p:spPr/>
        <p:txBody>
          <a:bodyPr/>
          <a:lstStyle/>
          <a:p>
            <a:fld id="{27F89994-5B29-4E0E-B084-E0FC5649D33C}" type="slidenum">
              <a:rPr lang="tr-TR" smtClean="0"/>
              <a:t>53</a:t>
            </a:fld>
            <a:endParaRPr lang="tr-T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5273" y="120315"/>
            <a:ext cx="8378491" cy="6665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67720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4"/>
            <a:ext cx="11073063" cy="4743617"/>
          </a:xfrm>
        </p:spPr>
        <p:txBody>
          <a:bodyPr/>
          <a:lstStyle/>
          <a:p>
            <a:pPr marL="0" indent="0">
              <a:buNone/>
            </a:pPr>
            <a:r>
              <a:rPr lang="en-US" dirty="0"/>
              <a:t>The 82C59A’s sole responsibility is the management of interrupts. It </a:t>
            </a:r>
            <a:r>
              <a:rPr lang="en-US" dirty="0" smtClean="0"/>
              <a:t>accepts</a:t>
            </a:r>
            <a:r>
              <a:rPr lang="tr-TR" dirty="0" smtClean="0"/>
              <a:t> </a:t>
            </a:r>
            <a:r>
              <a:rPr lang="en-US" dirty="0" smtClean="0"/>
              <a:t>interrupt </a:t>
            </a:r>
            <a:r>
              <a:rPr lang="en-US" dirty="0"/>
              <a:t>requests from attached modules, determines which interrupt has the </a:t>
            </a:r>
            <a:r>
              <a:rPr lang="en-US" dirty="0" smtClean="0"/>
              <a:t>highest</a:t>
            </a:r>
            <a:r>
              <a:rPr lang="tr-TR" dirty="0" smtClean="0"/>
              <a:t> </a:t>
            </a:r>
            <a:r>
              <a:rPr lang="en-US" dirty="0" smtClean="0"/>
              <a:t>priority</a:t>
            </a:r>
            <a:r>
              <a:rPr lang="en-US" dirty="0"/>
              <a:t>, and then signals the processor by raising the INTR line. </a:t>
            </a:r>
            <a:endParaRPr lang="tr-TR" dirty="0" smtClean="0"/>
          </a:p>
          <a:p>
            <a:pPr marL="0" indent="0">
              <a:buNone/>
            </a:pPr>
            <a:endParaRPr lang="tr-TR" dirty="0"/>
          </a:p>
          <a:p>
            <a:pPr marL="0" indent="0">
              <a:buNone/>
            </a:pPr>
            <a:r>
              <a:rPr lang="en-US" dirty="0" smtClean="0"/>
              <a:t>The processor</a:t>
            </a:r>
            <a:r>
              <a:rPr lang="tr-TR" dirty="0" smtClean="0"/>
              <a:t> </a:t>
            </a:r>
            <a:r>
              <a:rPr lang="en-US" dirty="0" smtClean="0"/>
              <a:t>acknowledges </a:t>
            </a:r>
            <a:r>
              <a:rPr lang="en-US" dirty="0"/>
              <a:t>via the INTA line. This prompts the 82C59A to place the </a:t>
            </a:r>
            <a:r>
              <a:rPr lang="en-US" dirty="0" smtClean="0"/>
              <a:t>appropriate</a:t>
            </a:r>
            <a:r>
              <a:rPr lang="tr-TR" dirty="0" smtClean="0"/>
              <a:t> </a:t>
            </a:r>
            <a:r>
              <a:rPr lang="en-US" dirty="0"/>
              <a:t>vector information on the data bus. The processor can then proceed to process </a:t>
            </a:r>
            <a:r>
              <a:rPr lang="en-US" dirty="0" smtClean="0"/>
              <a:t>the</a:t>
            </a:r>
            <a:r>
              <a:rPr lang="tr-TR" dirty="0" smtClean="0"/>
              <a:t> </a:t>
            </a:r>
            <a:r>
              <a:rPr lang="en-US" dirty="0" smtClean="0"/>
              <a:t>interrupt </a:t>
            </a:r>
            <a:r>
              <a:rPr lang="en-US" dirty="0"/>
              <a:t>and to communicate directly with the I/O module to read or write data.</a:t>
            </a:r>
          </a:p>
        </p:txBody>
      </p:sp>
      <p:sp>
        <p:nvSpPr>
          <p:cNvPr id="4" name="Slide Number Placeholder 3"/>
          <p:cNvSpPr>
            <a:spLocks noGrp="1"/>
          </p:cNvSpPr>
          <p:nvPr>
            <p:ph type="sldNum" sz="quarter" idx="12"/>
          </p:nvPr>
        </p:nvSpPr>
        <p:spPr/>
        <p:txBody>
          <a:bodyPr/>
          <a:lstStyle/>
          <a:p>
            <a:fld id="{27F89994-5B29-4E0E-B084-E0FC5649D33C}" type="slidenum">
              <a:rPr lang="tr-TR" smtClean="0"/>
              <a:t>54</a:t>
            </a:fld>
            <a:endParaRPr lang="tr-TR"/>
          </a:p>
        </p:txBody>
      </p:sp>
    </p:spTree>
    <p:extLst>
      <p:ext uri="{BB962C8B-B14F-4D97-AF65-F5344CB8AC3E}">
        <p14:creationId xmlns:p14="http://schemas.microsoft.com/office/powerpoint/2010/main" val="27309626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11097126" cy="4767680"/>
          </a:xfrm>
        </p:spPr>
        <p:txBody>
          <a:bodyPr/>
          <a:lstStyle/>
          <a:p>
            <a:pPr marL="0" indent="0">
              <a:buNone/>
            </a:pPr>
            <a:r>
              <a:rPr lang="en-US" b="1" dirty="0"/>
              <a:t>The Intel 82C55A Programmable Peripheral </a:t>
            </a:r>
            <a:r>
              <a:rPr lang="en-US" b="1" dirty="0" smtClean="0"/>
              <a:t>Interface</a:t>
            </a:r>
            <a:endParaRPr lang="tr-TR" b="1" dirty="0" smtClean="0"/>
          </a:p>
          <a:p>
            <a:pPr marL="0" indent="0">
              <a:buNone/>
            </a:pPr>
            <a:r>
              <a:rPr lang="en-US" dirty="0"/>
              <a:t>As an example of an I/O module used for programmed I/O and interrupt-driven </a:t>
            </a:r>
            <a:r>
              <a:rPr lang="en-US" dirty="0" smtClean="0"/>
              <a:t>I/O,</a:t>
            </a:r>
            <a:r>
              <a:rPr lang="tr-TR" dirty="0" smtClean="0"/>
              <a:t> </a:t>
            </a:r>
            <a:r>
              <a:rPr lang="en-US" dirty="0" smtClean="0"/>
              <a:t>we </a:t>
            </a:r>
            <a:r>
              <a:rPr lang="en-US" dirty="0"/>
              <a:t>consider the Intel 82C55A Programmable Peripheral Interface. </a:t>
            </a:r>
            <a:endParaRPr lang="tr-TR" dirty="0" smtClean="0"/>
          </a:p>
          <a:p>
            <a:pPr marL="0" indent="0">
              <a:buNone/>
            </a:pPr>
            <a:endParaRPr lang="tr-TR" dirty="0"/>
          </a:p>
          <a:p>
            <a:pPr marL="0" indent="0">
              <a:buNone/>
            </a:pPr>
            <a:r>
              <a:rPr lang="en-US" dirty="0" smtClean="0"/>
              <a:t>The </a:t>
            </a:r>
            <a:r>
              <a:rPr lang="en-US" dirty="0"/>
              <a:t>82C55A </a:t>
            </a:r>
            <a:r>
              <a:rPr lang="en-US" dirty="0" smtClean="0"/>
              <a:t>is</a:t>
            </a:r>
            <a:r>
              <a:rPr lang="tr-TR" dirty="0" smtClean="0"/>
              <a:t> </a:t>
            </a:r>
            <a:r>
              <a:rPr lang="en-US" dirty="0" smtClean="0"/>
              <a:t>a </a:t>
            </a:r>
            <a:r>
              <a:rPr lang="en-US" dirty="0"/>
              <a:t>single-chip, general-purpose I/O module designed for use with the Intel </a:t>
            </a:r>
            <a:r>
              <a:rPr lang="en-US" dirty="0" smtClean="0"/>
              <a:t>80386</a:t>
            </a:r>
            <a:r>
              <a:rPr lang="tr-TR" dirty="0" smtClean="0"/>
              <a:t> </a:t>
            </a:r>
            <a:r>
              <a:rPr lang="en-US" dirty="0" smtClean="0"/>
              <a:t>processor</a:t>
            </a:r>
            <a:r>
              <a:rPr lang="en-US" dirty="0"/>
              <a:t>.</a:t>
            </a:r>
          </a:p>
        </p:txBody>
      </p:sp>
      <p:sp>
        <p:nvSpPr>
          <p:cNvPr id="4" name="Slide Number Placeholder 3"/>
          <p:cNvSpPr>
            <a:spLocks noGrp="1"/>
          </p:cNvSpPr>
          <p:nvPr>
            <p:ph type="sldNum" sz="quarter" idx="12"/>
          </p:nvPr>
        </p:nvSpPr>
        <p:spPr/>
        <p:txBody>
          <a:bodyPr/>
          <a:lstStyle/>
          <a:p>
            <a:fld id="{27F89994-5B29-4E0E-B084-E0FC5649D33C}" type="slidenum">
              <a:rPr lang="tr-TR" smtClean="0"/>
              <a:t>55</a:t>
            </a:fld>
            <a:endParaRPr lang="tr-TR"/>
          </a:p>
        </p:txBody>
      </p:sp>
    </p:spTree>
    <p:extLst>
      <p:ext uri="{BB962C8B-B14F-4D97-AF65-F5344CB8AC3E}">
        <p14:creationId xmlns:p14="http://schemas.microsoft.com/office/powerpoint/2010/main" val="27760179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68442" y="216568"/>
            <a:ext cx="6304547" cy="6641431"/>
          </a:xfrm>
        </p:spPr>
        <p:txBody>
          <a:bodyPr>
            <a:normAutofit fontScale="92500" lnSpcReduction="10000"/>
          </a:bodyPr>
          <a:lstStyle/>
          <a:p>
            <a:pPr marL="0" indent="0">
              <a:buNone/>
            </a:pPr>
            <a:r>
              <a:rPr lang="en-US" dirty="0"/>
              <a:t>Figure </a:t>
            </a:r>
            <a:r>
              <a:rPr lang="en-US" dirty="0" smtClean="0"/>
              <a:t>illustrates </a:t>
            </a:r>
            <a:r>
              <a:rPr lang="en-US" dirty="0"/>
              <a:t>its use to </a:t>
            </a:r>
            <a:r>
              <a:rPr lang="en-US" dirty="0" smtClean="0"/>
              <a:t>control</a:t>
            </a:r>
            <a:r>
              <a:rPr lang="tr-TR" dirty="0" smtClean="0"/>
              <a:t> </a:t>
            </a:r>
            <a:r>
              <a:rPr lang="en-US" dirty="0"/>
              <a:t>a keyboard/display terminal. The keyboard provides 8 bits of input. Two of </a:t>
            </a:r>
            <a:r>
              <a:rPr lang="en-US" dirty="0" smtClean="0"/>
              <a:t>these</a:t>
            </a:r>
            <a:r>
              <a:rPr lang="tr-TR" dirty="0" smtClean="0"/>
              <a:t> </a:t>
            </a:r>
            <a:r>
              <a:rPr lang="en-US" dirty="0" smtClean="0"/>
              <a:t>bits</a:t>
            </a:r>
            <a:r>
              <a:rPr lang="en-US" dirty="0"/>
              <a:t>, SHIFT and CONTROL, have special meaning to the keyboard-handling </a:t>
            </a:r>
            <a:r>
              <a:rPr lang="en-US" dirty="0" smtClean="0"/>
              <a:t>program</a:t>
            </a:r>
            <a:r>
              <a:rPr lang="tr-TR" dirty="0" smtClean="0"/>
              <a:t> </a:t>
            </a:r>
            <a:r>
              <a:rPr lang="en-US" dirty="0" smtClean="0"/>
              <a:t>executing </a:t>
            </a:r>
            <a:r>
              <a:rPr lang="en-US" dirty="0"/>
              <a:t>in the processor. However, this interpretation is transparent to </a:t>
            </a:r>
            <a:r>
              <a:rPr lang="en-US" dirty="0" smtClean="0"/>
              <a:t>the</a:t>
            </a:r>
            <a:r>
              <a:rPr lang="tr-TR" dirty="0" smtClean="0"/>
              <a:t> </a:t>
            </a:r>
            <a:r>
              <a:rPr lang="en-US" dirty="0" smtClean="0"/>
              <a:t>82C55A</a:t>
            </a:r>
            <a:r>
              <a:rPr lang="en-US" dirty="0"/>
              <a:t>, which simply accepts the 8 bits of data and presents them on the </a:t>
            </a:r>
            <a:r>
              <a:rPr lang="en-US" dirty="0" smtClean="0"/>
              <a:t>system</a:t>
            </a:r>
            <a:r>
              <a:rPr lang="tr-TR" dirty="0" smtClean="0"/>
              <a:t> </a:t>
            </a:r>
            <a:r>
              <a:rPr lang="en-US" dirty="0" smtClean="0"/>
              <a:t>data </a:t>
            </a:r>
            <a:r>
              <a:rPr lang="en-US" dirty="0"/>
              <a:t>bus. </a:t>
            </a:r>
            <a:endParaRPr lang="tr-TR" dirty="0" smtClean="0"/>
          </a:p>
          <a:p>
            <a:pPr marL="0" indent="0">
              <a:buNone/>
            </a:pPr>
            <a:endParaRPr lang="tr-TR" dirty="0"/>
          </a:p>
          <a:p>
            <a:pPr marL="0" indent="0">
              <a:buNone/>
            </a:pPr>
            <a:r>
              <a:rPr lang="en-US" dirty="0" smtClean="0"/>
              <a:t>Two </a:t>
            </a:r>
            <a:r>
              <a:rPr lang="en-US" dirty="0"/>
              <a:t>handshaking control lines are provided for use with the keyboard</a:t>
            </a:r>
            <a:r>
              <a:rPr lang="en-US" dirty="0" smtClean="0"/>
              <a:t>.</a:t>
            </a:r>
            <a:endParaRPr lang="tr-TR" dirty="0" smtClean="0"/>
          </a:p>
          <a:p>
            <a:pPr marL="0" indent="0">
              <a:buNone/>
            </a:pPr>
            <a:endParaRPr lang="tr-TR" dirty="0"/>
          </a:p>
          <a:p>
            <a:pPr marL="0" indent="0">
              <a:buNone/>
            </a:pPr>
            <a:r>
              <a:rPr lang="en-US" dirty="0"/>
              <a:t>The display is also linked by an 8-bit data port. Again, two of the bits have </a:t>
            </a:r>
            <a:r>
              <a:rPr lang="en-US" dirty="0" smtClean="0"/>
              <a:t>special</a:t>
            </a:r>
            <a:r>
              <a:rPr lang="tr-TR" dirty="0" smtClean="0"/>
              <a:t> </a:t>
            </a:r>
            <a:r>
              <a:rPr lang="en-US" dirty="0" smtClean="0"/>
              <a:t>meanings </a:t>
            </a:r>
            <a:r>
              <a:rPr lang="en-US" dirty="0"/>
              <a:t>that are transparent to the 82C55A. In addition to two </a:t>
            </a:r>
            <a:r>
              <a:rPr lang="en-US" dirty="0" smtClean="0"/>
              <a:t>handshaking</a:t>
            </a:r>
            <a:r>
              <a:rPr lang="tr-TR" dirty="0" smtClean="0"/>
              <a:t> </a:t>
            </a:r>
            <a:r>
              <a:rPr lang="en-US" dirty="0" smtClean="0"/>
              <a:t>lines</a:t>
            </a:r>
            <a:r>
              <a:rPr lang="en-US" dirty="0"/>
              <a:t>, two lines provide additional control functions.</a:t>
            </a:r>
          </a:p>
        </p:txBody>
      </p:sp>
      <p:sp>
        <p:nvSpPr>
          <p:cNvPr id="4" name="Slide Number Placeholder 3"/>
          <p:cNvSpPr>
            <a:spLocks noGrp="1"/>
          </p:cNvSpPr>
          <p:nvPr>
            <p:ph type="sldNum" sz="quarter" idx="12"/>
          </p:nvPr>
        </p:nvSpPr>
        <p:spPr/>
        <p:txBody>
          <a:bodyPr/>
          <a:lstStyle/>
          <a:p>
            <a:fld id="{27F89994-5B29-4E0E-B084-E0FC5649D33C}" type="slidenum">
              <a:rPr lang="tr-TR" smtClean="0"/>
              <a:t>56</a:t>
            </a:fld>
            <a:endParaRPr lang="tr-T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7053" y="24063"/>
            <a:ext cx="5551563" cy="689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53627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DIRECT MEMORY ACCESS</a:t>
            </a:r>
            <a:endParaRPr lang="en-US" b="1" dirty="0"/>
          </a:p>
        </p:txBody>
      </p:sp>
      <p:sp>
        <p:nvSpPr>
          <p:cNvPr id="3" name="Content Placeholder 2"/>
          <p:cNvSpPr>
            <a:spLocks noGrp="1"/>
          </p:cNvSpPr>
          <p:nvPr>
            <p:ph idx="1"/>
          </p:nvPr>
        </p:nvSpPr>
        <p:spPr>
          <a:xfrm>
            <a:off x="838200" y="1825625"/>
            <a:ext cx="11169316" cy="4767680"/>
          </a:xfrm>
        </p:spPr>
        <p:txBody>
          <a:bodyPr>
            <a:normAutofit/>
          </a:bodyPr>
          <a:lstStyle/>
          <a:p>
            <a:pPr marL="0" indent="0">
              <a:buNone/>
            </a:pPr>
            <a:r>
              <a:rPr lang="en-US" b="1" dirty="0"/>
              <a:t>Drawbacks of Programmed and Interrupt-Driven </a:t>
            </a:r>
            <a:r>
              <a:rPr lang="en-US" b="1" dirty="0" smtClean="0"/>
              <a:t>I/O</a:t>
            </a:r>
            <a:endParaRPr lang="tr-TR" b="1" dirty="0" smtClean="0"/>
          </a:p>
          <a:p>
            <a:pPr marL="0" indent="0">
              <a:buNone/>
            </a:pPr>
            <a:r>
              <a:rPr lang="en-US" dirty="0"/>
              <a:t>Interrupt-driven I/O, though more efficient than simple programmed I/O, </a:t>
            </a:r>
            <a:r>
              <a:rPr lang="en-US" dirty="0" smtClean="0"/>
              <a:t>still</a:t>
            </a:r>
            <a:r>
              <a:rPr lang="tr-TR" dirty="0" smtClean="0"/>
              <a:t> </a:t>
            </a:r>
            <a:r>
              <a:rPr lang="en-US" dirty="0" smtClean="0"/>
              <a:t>requires </a:t>
            </a:r>
            <a:r>
              <a:rPr lang="en-US" dirty="0"/>
              <a:t>the active intervention of the processor to transfer data between </a:t>
            </a:r>
            <a:r>
              <a:rPr lang="en-US" dirty="0" smtClean="0"/>
              <a:t>memory</a:t>
            </a:r>
            <a:r>
              <a:rPr lang="tr-TR" dirty="0" smtClean="0"/>
              <a:t> </a:t>
            </a:r>
            <a:r>
              <a:rPr lang="en-US" dirty="0" smtClean="0"/>
              <a:t>and </a:t>
            </a:r>
            <a:r>
              <a:rPr lang="en-US" dirty="0"/>
              <a:t>an I/O module, and any data transfer must traverse a path through the </a:t>
            </a:r>
            <a:r>
              <a:rPr lang="en-US" dirty="0" smtClean="0"/>
              <a:t>processor.</a:t>
            </a:r>
            <a:r>
              <a:rPr lang="tr-TR" dirty="0" smtClean="0"/>
              <a:t> </a:t>
            </a:r>
            <a:endParaRPr lang="tr-TR" dirty="0" smtClean="0"/>
          </a:p>
          <a:p>
            <a:pPr marL="0" indent="0">
              <a:buNone/>
            </a:pPr>
            <a:endParaRPr lang="tr-TR" dirty="0"/>
          </a:p>
          <a:p>
            <a:pPr marL="0" indent="0">
              <a:buNone/>
            </a:pPr>
            <a:r>
              <a:rPr lang="en-US" dirty="0" smtClean="0"/>
              <a:t>Thus</a:t>
            </a:r>
            <a:r>
              <a:rPr lang="en-US" dirty="0"/>
              <a:t>, both these forms of I/O suffer from two inherent drawbacks:</a:t>
            </a:r>
          </a:p>
          <a:p>
            <a:pPr marL="914400" lvl="1" indent="-457200">
              <a:buFont typeface="+mj-lt"/>
              <a:buAutoNum type="arabicPeriod"/>
            </a:pPr>
            <a:r>
              <a:rPr lang="en-US" dirty="0" smtClean="0"/>
              <a:t>The </a:t>
            </a:r>
            <a:r>
              <a:rPr lang="en-US" dirty="0"/>
              <a:t>I/O transfer rate is limited by the speed with which the processor can </a:t>
            </a:r>
            <a:r>
              <a:rPr lang="en-US" dirty="0" smtClean="0"/>
              <a:t>test</a:t>
            </a:r>
            <a:r>
              <a:rPr lang="tr-TR" dirty="0" smtClean="0"/>
              <a:t> </a:t>
            </a:r>
            <a:r>
              <a:rPr lang="en-US" dirty="0" smtClean="0"/>
              <a:t>and </a:t>
            </a:r>
            <a:r>
              <a:rPr lang="en-US" dirty="0"/>
              <a:t>service a device.</a:t>
            </a:r>
          </a:p>
          <a:p>
            <a:pPr marL="914400" lvl="1" indent="-457200">
              <a:buFont typeface="+mj-lt"/>
              <a:buAutoNum type="arabicPeriod"/>
            </a:pPr>
            <a:r>
              <a:rPr lang="en-US" dirty="0" smtClean="0"/>
              <a:t>The </a:t>
            </a:r>
            <a:r>
              <a:rPr lang="en-US" dirty="0"/>
              <a:t>processor is tied up in managing an I/O transfer; a number of </a:t>
            </a:r>
            <a:r>
              <a:rPr lang="en-US" dirty="0" smtClean="0"/>
              <a:t>instructions</a:t>
            </a:r>
            <a:r>
              <a:rPr lang="tr-TR" dirty="0" smtClean="0"/>
              <a:t> </a:t>
            </a:r>
            <a:r>
              <a:rPr lang="en-US" dirty="0" smtClean="0"/>
              <a:t>must </a:t>
            </a:r>
            <a:r>
              <a:rPr lang="en-US" dirty="0"/>
              <a:t>be executed for each I/O transfer</a:t>
            </a:r>
          </a:p>
        </p:txBody>
      </p:sp>
      <p:sp>
        <p:nvSpPr>
          <p:cNvPr id="4" name="Slide Number Placeholder 3"/>
          <p:cNvSpPr>
            <a:spLocks noGrp="1"/>
          </p:cNvSpPr>
          <p:nvPr>
            <p:ph type="sldNum" sz="quarter" idx="12"/>
          </p:nvPr>
        </p:nvSpPr>
        <p:spPr/>
        <p:txBody>
          <a:bodyPr/>
          <a:lstStyle/>
          <a:p>
            <a:fld id="{27F89994-5B29-4E0E-B084-E0FC5649D33C}" type="slidenum">
              <a:rPr lang="tr-TR" smtClean="0"/>
              <a:t>57</a:t>
            </a:fld>
            <a:endParaRPr lang="tr-TR"/>
          </a:p>
        </p:txBody>
      </p:sp>
    </p:spTree>
    <p:extLst>
      <p:ext uri="{BB962C8B-B14F-4D97-AF65-F5344CB8AC3E}">
        <p14:creationId xmlns:p14="http://schemas.microsoft.com/office/powerpoint/2010/main" val="3923161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1097126" cy="5032375"/>
          </a:xfrm>
        </p:spPr>
        <p:txBody>
          <a:bodyPr>
            <a:normAutofit lnSpcReduction="10000"/>
          </a:bodyPr>
          <a:lstStyle/>
          <a:p>
            <a:pPr marL="0" indent="0">
              <a:buNone/>
            </a:pPr>
            <a:r>
              <a:rPr lang="en-US" dirty="0"/>
              <a:t>There is somewhat of a trade-off between these two drawbacks. </a:t>
            </a:r>
            <a:endParaRPr lang="tr-TR" dirty="0" smtClean="0"/>
          </a:p>
          <a:p>
            <a:pPr marL="0" indent="0">
              <a:buNone/>
            </a:pPr>
            <a:endParaRPr lang="tr-TR" dirty="0"/>
          </a:p>
          <a:p>
            <a:pPr marL="0" indent="0">
              <a:buNone/>
            </a:pPr>
            <a:r>
              <a:rPr lang="en-US" dirty="0" smtClean="0"/>
              <a:t>Consider </a:t>
            </a:r>
            <a:r>
              <a:rPr lang="en-US" dirty="0" smtClean="0"/>
              <a:t>the</a:t>
            </a:r>
            <a:r>
              <a:rPr lang="tr-TR" dirty="0" smtClean="0"/>
              <a:t> </a:t>
            </a:r>
            <a:r>
              <a:rPr lang="en-US" dirty="0" smtClean="0"/>
              <a:t>transfer </a:t>
            </a:r>
            <a:r>
              <a:rPr lang="en-US" dirty="0"/>
              <a:t>of a block of data. Using simple programmed I/O, the processor is </a:t>
            </a:r>
            <a:r>
              <a:rPr lang="en-US" dirty="0" smtClean="0"/>
              <a:t>dedicated</a:t>
            </a:r>
            <a:r>
              <a:rPr lang="tr-TR" dirty="0" smtClean="0"/>
              <a:t> </a:t>
            </a:r>
            <a:r>
              <a:rPr lang="en-US" dirty="0" smtClean="0"/>
              <a:t>to </a:t>
            </a:r>
            <a:r>
              <a:rPr lang="en-US" dirty="0"/>
              <a:t>the task of I/O and can move data at a rather high rate, at the cost of </a:t>
            </a:r>
            <a:r>
              <a:rPr lang="en-US" dirty="0" smtClean="0"/>
              <a:t>doing</a:t>
            </a:r>
            <a:r>
              <a:rPr lang="tr-TR" dirty="0" smtClean="0"/>
              <a:t> </a:t>
            </a:r>
            <a:r>
              <a:rPr lang="en-US" dirty="0" smtClean="0"/>
              <a:t>nothing </a:t>
            </a:r>
            <a:r>
              <a:rPr lang="en-US" dirty="0"/>
              <a:t>else. </a:t>
            </a:r>
            <a:endParaRPr lang="tr-TR" dirty="0" smtClean="0"/>
          </a:p>
          <a:p>
            <a:pPr marL="0" indent="0">
              <a:buNone/>
            </a:pPr>
            <a:endParaRPr lang="tr-TR" dirty="0"/>
          </a:p>
          <a:p>
            <a:pPr marL="0" indent="0">
              <a:buNone/>
            </a:pPr>
            <a:r>
              <a:rPr lang="en-US" dirty="0" smtClean="0"/>
              <a:t>Interrupt </a:t>
            </a:r>
            <a:r>
              <a:rPr lang="en-US" dirty="0"/>
              <a:t>I/O frees up the processor to some extent at the expense </a:t>
            </a:r>
            <a:r>
              <a:rPr lang="en-US" dirty="0" smtClean="0"/>
              <a:t>of</a:t>
            </a:r>
            <a:r>
              <a:rPr lang="tr-TR" dirty="0" smtClean="0"/>
              <a:t> </a:t>
            </a:r>
            <a:r>
              <a:rPr lang="en-US" dirty="0" smtClean="0"/>
              <a:t>the </a:t>
            </a:r>
            <a:r>
              <a:rPr lang="en-US" dirty="0"/>
              <a:t>I/O transfer rate. Nevertheless, both methods have an adverse impact on </a:t>
            </a:r>
            <a:r>
              <a:rPr lang="en-US" dirty="0" smtClean="0"/>
              <a:t>both</a:t>
            </a:r>
            <a:r>
              <a:rPr lang="tr-TR" dirty="0" smtClean="0"/>
              <a:t> </a:t>
            </a:r>
            <a:r>
              <a:rPr lang="en-US" dirty="0" smtClean="0"/>
              <a:t>processor </a:t>
            </a:r>
            <a:r>
              <a:rPr lang="en-US" dirty="0"/>
              <a:t>activity and I/O transfer rate</a:t>
            </a:r>
            <a:r>
              <a:rPr lang="en-US" dirty="0" smtClean="0"/>
              <a:t>.</a:t>
            </a:r>
            <a:endParaRPr lang="tr-TR" dirty="0" smtClean="0"/>
          </a:p>
          <a:p>
            <a:pPr marL="0" indent="0">
              <a:buNone/>
            </a:pPr>
            <a:endParaRPr lang="en-US" dirty="0"/>
          </a:p>
          <a:p>
            <a:pPr marL="0" indent="0">
              <a:buNone/>
            </a:pPr>
            <a:r>
              <a:rPr lang="en-US" dirty="0"/>
              <a:t>When large volumes of data are to be moved, a more efficient technique </a:t>
            </a:r>
            <a:r>
              <a:rPr lang="en-US" dirty="0" smtClean="0"/>
              <a:t>is</a:t>
            </a:r>
            <a:r>
              <a:rPr lang="tr-TR" dirty="0" smtClean="0"/>
              <a:t> </a:t>
            </a:r>
            <a:r>
              <a:rPr lang="en-US" dirty="0" smtClean="0"/>
              <a:t>required</a:t>
            </a:r>
            <a:r>
              <a:rPr lang="en-US" dirty="0"/>
              <a:t>: direct memory access (DMA).</a:t>
            </a:r>
          </a:p>
        </p:txBody>
      </p:sp>
      <p:sp>
        <p:nvSpPr>
          <p:cNvPr id="4" name="Slide Number Placeholder 3"/>
          <p:cNvSpPr>
            <a:spLocks noGrp="1"/>
          </p:cNvSpPr>
          <p:nvPr>
            <p:ph type="sldNum" sz="quarter" idx="12"/>
          </p:nvPr>
        </p:nvSpPr>
        <p:spPr/>
        <p:txBody>
          <a:bodyPr/>
          <a:lstStyle/>
          <a:p>
            <a:fld id="{27F89994-5B29-4E0E-B084-E0FC5649D33C}" type="slidenum">
              <a:rPr lang="tr-TR" smtClean="0"/>
              <a:t>58</a:t>
            </a:fld>
            <a:endParaRPr lang="tr-TR"/>
          </a:p>
        </p:txBody>
      </p:sp>
    </p:spTree>
    <p:extLst>
      <p:ext uri="{BB962C8B-B14F-4D97-AF65-F5344CB8AC3E}">
        <p14:creationId xmlns:p14="http://schemas.microsoft.com/office/powerpoint/2010/main" val="7039359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6252" y="168442"/>
            <a:ext cx="5794289" cy="6689558"/>
          </a:xfrm>
        </p:spPr>
        <p:txBody>
          <a:bodyPr>
            <a:normAutofit fontScale="92500" lnSpcReduction="20000"/>
          </a:bodyPr>
          <a:lstStyle/>
          <a:p>
            <a:pPr marL="0" indent="0">
              <a:buNone/>
            </a:pPr>
            <a:r>
              <a:rPr lang="en-US" b="1" dirty="0"/>
              <a:t>DMA Function</a:t>
            </a:r>
            <a:endParaRPr lang="tr-TR" dirty="0" smtClean="0"/>
          </a:p>
          <a:p>
            <a:pPr marL="0" indent="0">
              <a:buNone/>
            </a:pPr>
            <a:r>
              <a:rPr lang="en-US" dirty="0" smtClean="0"/>
              <a:t>DMA </a:t>
            </a:r>
            <a:r>
              <a:rPr lang="en-US" dirty="0"/>
              <a:t>involves an additional module on the system bus. The DMA </a:t>
            </a:r>
            <a:r>
              <a:rPr lang="en-US" dirty="0" smtClean="0"/>
              <a:t>module</a:t>
            </a:r>
            <a:r>
              <a:rPr lang="tr-TR" dirty="0" smtClean="0"/>
              <a:t> </a:t>
            </a:r>
            <a:r>
              <a:rPr lang="en-US" dirty="0" smtClean="0"/>
              <a:t>(Figure) </a:t>
            </a:r>
            <a:r>
              <a:rPr lang="en-US" dirty="0"/>
              <a:t>is capable of mimicking the processor and, indeed, of taking </a:t>
            </a:r>
            <a:r>
              <a:rPr lang="en-US" dirty="0" smtClean="0"/>
              <a:t>over</a:t>
            </a:r>
            <a:r>
              <a:rPr lang="tr-TR" dirty="0" smtClean="0"/>
              <a:t> </a:t>
            </a:r>
            <a:r>
              <a:rPr lang="en-US" dirty="0" smtClean="0"/>
              <a:t>control </a:t>
            </a:r>
            <a:r>
              <a:rPr lang="en-US" dirty="0"/>
              <a:t>of the system from the processor. It needs to do this to transfer data </a:t>
            </a:r>
            <a:r>
              <a:rPr lang="en-US" dirty="0" smtClean="0"/>
              <a:t>to</a:t>
            </a:r>
            <a:r>
              <a:rPr lang="tr-TR" dirty="0" smtClean="0"/>
              <a:t> </a:t>
            </a:r>
            <a:r>
              <a:rPr lang="en-US" dirty="0" smtClean="0"/>
              <a:t>and </a:t>
            </a:r>
            <a:r>
              <a:rPr lang="en-US" dirty="0"/>
              <a:t>from memory over the system bus. </a:t>
            </a:r>
            <a:endParaRPr lang="tr-TR" dirty="0" smtClean="0"/>
          </a:p>
          <a:p>
            <a:pPr marL="0" indent="0">
              <a:buNone/>
            </a:pPr>
            <a:endParaRPr lang="tr-TR" dirty="0" smtClean="0"/>
          </a:p>
          <a:p>
            <a:pPr marL="0" indent="0">
              <a:buNone/>
            </a:pPr>
            <a:r>
              <a:rPr lang="en-US" dirty="0" smtClean="0"/>
              <a:t>For </a:t>
            </a:r>
            <a:r>
              <a:rPr lang="en-US" dirty="0"/>
              <a:t>this purpose, the DMA module </a:t>
            </a:r>
            <a:r>
              <a:rPr lang="en-US" dirty="0" smtClean="0"/>
              <a:t>must</a:t>
            </a:r>
            <a:r>
              <a:rPr lang="tr-TR" dirty="0" smtClean="0"/>
              <a:t> </a:t>
            </a:r>
            <a:r>
              <a:rPr lang="en-US" dirty="0" smtClean="0"/>
              <a:t>use </a:t>
            </a:r>
            <a:r>
              <a:rPr lang="en-US" dirty="0"/>
              <a:t>the bus only when the processor does not need it, or it must force the </a:t>
            </a:r>
            <a:r>
              <a:rPr lang="en-US" dirty="0" smtClean="0"/>
              <a:t>processor</a:t>
            </a:r>
            <a:r>
              <a:rPr lang="tr-TR" dirty="0" smtClean="0"/>
              <a:t> </a:t>
            </a:r>
            <a:r>
              <a:rPr lang="en-US" dirty="0" smtClean="0"/>
              <a:t>to </a:t>
            </a:r>
            <a:r>
              <a:rPr lang="en-US" dirty="0"/>
              <a:t>suspend operation temporarily. </a:t>
            </a:r>
            <a:endParaRPr lang="tr-TR" dirty="0" smtClean="0"/>
          </a:p>
          <a:p>
            <a:pPr marL="0" indent="0">
              <a:buNone/>
            </a:pPr>
            <a:endParaRPr lang="tr-TR" dirty="0"/>
          </a:p>
          <a:p>
            <a:pPr marL="0" indent="0">
              <a:buNone/>
            </a:pPr>
            <a:r>
              <a:rPr lang="en-US" dirty="0" smtClean="0"/>
              <a:t>The </a:t>
            </a:r>
            <a:r>
              <a:rPr lang="en-US" dirty="0"/>
              <a:t>latter technique is more common and </a:t>
            </a:r>
            <a:r>
              <a:rPr lang="en-US" dirty="0" smtClean="0"/>
              <a:t>is</a:t>
            </a:r>
            <a:r>
              <a:rPr lang="tr-TR" dirty="0" smtClean="0"/>
              <a:t> </a:t>
            </a:r>
            <a:r>
              <a:rPr lang="en-US" dirty="0" smtClean="0"/>
              <a:t>referred </a:t>
            </a:r>
            <a:r>
              <a:rPr lang="en-US" dirty="0"/>
              <a:t>to as </a:t>
            </a:r>
            <a:r>
              <a:rPr lang="en-US" i="1" dirty="0"/>
              <a:t>cycle stealing</a:t>
            </a:r>
            <a:r>
              <a:rPr lang="en-US" dirty="0"/>
              <a:t>, because the DMA module in effect steals a bus cycle.</a:t>
            </a:r>
          </a:p>
        </p:txBody>
      </p:sp>
      <p:sp>
        <p:nvSpPr>
          <p:cNvPr id="4" name="Slide Number Placeholder 3"/>
          <p:cNvSpPr>
            <a:spLocks noGrp="1"/>
          </p:cNvSpPr>
          <p:nvPr>
            <p:ph type="sldNum" sz="quarter" idx="12"/>
          </p:nvPr>
        </p:nvSpPr>
        <p:spPr/>
        <p:txBody>
          <a:bodyPr/>
          <a:lstStyle/>
          <a:p>
            <a:fld id="{27F89994-5B29-4E0E-B084-E0FC5649D33C}" type="slidenum">
              <a:rPr lang="tr-TR" smtClean="0"/>
              <a:t>59</a:t>
            </a:fld>
            <a:endParaRPr lang="tr-T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289" y="589543"/>
            <a:ext cx="6397711" cy="6051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6325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EXTERNAL DEVICES</a:t>
            </a:r>
            <a:endParaRPr lang="en-US" b="1" dirty="0"/>
          </a:p>
        </p:txBody>
      </p:sp>
      <p:sp>
        <p:nvSpPr>
          <p:cNvPr id="3" name="Content Placeholder 2"/>
          <p:cNvSpPr>
            <a:spLocks noGrp="1"/>
          </p:cNvSpPr>
          <p:nvPr>
            <p:ph idx="1"/>
          </p:nvPr>
        </p:nvSpPr>
        <p:spPr>
          <a:xfrm>
            <a:off x="838200" y="1825624"/>
            <a:ext cx="11000874" cy="5032375"/>
          </a:xfrm>
        </p:spPr>
        <p:txBody>
          <a:bodyPr>
            <a:normAutofit/>
          </a:bodyPr>
          <a:lstStyle/>
          <a:p>
            <a:pPr marL="0" indent="0">
              <a:buNone/>
            </a:pPr>
            <a:r>
              <a:rPr lang="en-US" dirty="0"/>
              <a:t>I/O operations are accomplished through a wide assortment of external </a:t>
            </a:r>
            <a:r>
              <a:rPr lang="en-US" dirty="0" smtClean="0"/>
              <a:t>devices</a:t>
            </a:r>
            <a:r>
              <a:rPr lang="tr-TR" dirty="0" smtClean="0"/>
              <a:t> </a:t>
            </a:r>
            <a:r>
              <a:rPr lang="en-US" dirty="0" smtClean="0"/>
              <a:t>that </a:t>
            </a:r>
            <a:r>
              <a:rPr lang="en-US" dirty="0"/>
              <a:t>provide a means of exchanging data between the external </a:t>
            </a:r>
            <a:r>
              <a:rPr lang="en-US" dirty="0" smtClean="0"/>
              <a:t>environment</a:t>
            </a:r>
            <a:r>
              <a:rPr lang="tr-TR" dirty="0" smtClean="0"/>
              <a:t> </a:t>
            </a:r>
            <a:r>
              <a:rPr lang="en-US" dirty="0" smtClean="0"/>
              <a:t>and </a:t>
            </a:r>
            <a:r>
              <a:rPr lang="en-US" dirty="0"/>
              <a:t>the computer. </a:t>
            </a:r>
            <a:endParaRPr lang="tr-TR" dirty="0" smtClean="0"/>
          </a:p>
          <a:p>
            <a:pPr marL="0" indent="0">
              <a:buNone/>
            </a:pPr>
            <a:endParaRPr lang="tr-TR" dirty="0"/>
          </a:p>
          <a:p>
            <a:pPr marL="0" indent="0">
              <a:buNone/>
            </a:pPr>
            <a:r>
              <a:rPr lang="en-US" dirty="0" smtClean="0"/>
              <a:t>An </a:t>
            </a:r>
            <a:r>
              <a:rPr lang="en-US" dirty="0"/>
              <a:t>external device attaches to the computer by a link </a:t>
            </a:r>
            <a:r>
              <a:rPr lang="en-US" dirty="0" smtClean="0"/>
              <a:t>to</a:t>
            </a:r>
            <a:r>
              <a:rPr lang="tr-TR" dirty="0" smtClean="0"/>
              <a:t> </a:t>
            </a:r>
            <a:r>
              <a:rPr lang="en-US" dirty="0" smtClean="0"/>
              <a:t>an </a:t>
            </a:r>
            <a:r>
              <a:rPr lang="en-US" dirty="0"/>
              <a:t>I/O module </a:t>
            </a:r>
            <a:r>
              <a:rPr lang="en-US" dirty="0" smtClean="0"/>
              <a:t>. </a:t>
            </a:r>
            <a:r>
              <a:rPr lang="en-US" dirty="0"/>
              <a:t>The link is used to exchange control, status, </a:t>
            </a:r>
            <a:r>
              <a:rPr lang="en-US" dirty="0" smtClean="0"/>
              <a:t>and</a:t>
            </a:r>
            <a:r>
              <a:rPr lang="tr-TR" dirty="0" smtClean="0"/>
              <a:t> </a:t>
            </a:r>
            <a:r>
              <a:rPr lang="en-US" dirty="0" smtClean="0"/>
              <a:t>data </a:t>
            </a:r>
            <a:r>
              <a:rPr lang="en-US" dirty="0"/>
              <a:t>between the I/O module and the external device. </a:t>
            </a:r>
            <a:endParaRPr lang="tr-TR" dirty="0" smtClean="0"/>
          </a:p>
          <a:p>
            <a:pPr marL="0" indent="0">
              <a:buNone/>
            </a:pPr>
            <a:endParaRPr lang="tr-TR" dirty="0"/>
          </a:p>
          <a:p>
            <a:pPr marL="0" indent="0">
              <a:buNone/>
            </a:pPr>
            <a:r>
              <a:rPr lang="en-US" dirty="0" smtClean="0"/>
              <a:t>An </a:t>
            </a:r>
            <a:r>
              <a:rPr lang="en-US" dirty="0"/>
              <a:t>external device </a:t>
            </a:r>
            <a:r>
              <a:rPr lang="en-US" dirty="0" smtClean="0"/>
              <a:t>connected</a:t>
            </a:r>
            <a:r>
              <a:rPr lang="tr-TR" dirty="0" smtClean="0"/>
              <a:t> </a:t>
            </a:r>
            <a:r>
              <a:rPr lang="en-US" dirty="0" smtClean="0"/>
              <a:t>to </a:t>
            </a:r>
            <a:r>
              <a:rPr lang="en-US" dirty="0"/>
              <a:t>an I/O module is often referred to as a </a:t>
            </a:r>
            <a:r>
              <a:rPr lang="en-US" i="1" dirty="0"/>
              <a:t>peripheral device </a:t>
            </a:r>
            <a:r>
              <a:rPr lang="en-US" dirty="0"/>
              <a:t>or, simply, </a:t>
            </a:r>
            <a:r>
              <a:rPr lang="en-US" dirty="0" smtClean="0"/>
              <a:t>a</a:t>
            </a:r>
            <a:r>
              <a:rPr lang="tr-TR" dirty="0" smtClean="0"/>
              <a:t> </a:t>
            </a:r>
            <a:r>
              <a:rPr lang="en-US" i="1" dirty="0" smtClean="0"/>
              <a:t>peripheral</a:t>
            </a:r>
            <a:r>
              <a:rPr lang="en-US" i="1" dirty="0"/>
              <a:t>.</a:t>
            </a:r>
            <a:endParaRPr lang="en-US" dirty="0"/>
          </a:p>
        </p:txBody>
      </p:sp>
      <p:sp>
        <p:nvSpPr>
          <p:cNvPr id="4" name="Slide Number Placeholder 3"/>
          <p:cNvSpPr>
            <a:spLocks noGrp="1"/>
          </p:cNvSpPr>
          <p:nvPr>
            <p:ph type="sldNum" sz="quarter" idx="12"/>
          </p:nvPr>
        </p:nvSpPr>
        <p:spPr/>
        <p:txBody>
          <a:bodyPr/>
          <a:lstStyle/>
          <a:p>
            <a:fld id="{27F89994-5B29-4E0E-B084-E0FC5649D33C}" type="slidenum">
              <a:rPr lang="tr-TR" smtClean="0"/>
              <a:t>6</a:t>
            </a:fld>
            <a:endParaRPr lang="tr-TR"/>
          </a:p>
        </p:txBody>
      </p:sp>
    </p:spTree>
    <p:extLst>
      <p:ext uri="{BB962C8B-B14F-4D97-AF65-F5344CB8AC3E}">
        <p14:creationId xmlns:p14="http://schemas.microsoft.com/office/powerpoint/2010/main" val="8434906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4"/>
            <a:ext cx="11121189" cy="4863933"/>
          </a:xfrm>
        </p:spPr>
        <p:txBody>
          <a:bodyPr>
            <a:normAutofit/>
          </a:bodyPr>
          <a:lstStyle/>
          <a:p>
            <a:pPr marL="0" indent="0">
              <a:buNone/>
            </a:pPr>
            <a:r>
              <a:rPr lang="en-US" dirty="0"/>
              <a:t>When the processor wishes to read or write a block of data, it issues </a:t>
            </a:r>
            <a:r>
              <a:rPr lang="en-US" dirty="0" smtClean="0"/>
              <a:t>a</a:t>
            </a:r>
            <a:r>
              <a:rPr lang="tr-TR" dirty="0" smtClean="0"/>
              <a:t> </a:t>
            </a:r>
            <a:r>
              <a:rPr lang="en-US" dirty="0" smtClean="0"/>
              <a:t>command </a:t>
            </a:r>
            <a:r>
              <a:rPr lang="en-US" dirty="0"/>
              <a:t>to the DMA module, by sending to the DMA module the </a:t>
            </a:r>
            <a:r>
              <a:rPr lang="en-US" dirty="0" smtClean="0"/>
              <a:t>following</a:t>
            </a:r>
            <a:r>
              <a:rPr lang="tr-TR" dirty="0" smtClean="0"/>
              <a:t> </a:t>
            </a:r>
            <a:r>
              <a:rPr lang="en-US" dirty="0" smtClean="0"/>
              <a:t>information</a:t>
            </a:r>
            <a:r>
              <a:rPr lang="en-US" dirty="0"/>
              <a:t>:</a:t>
            </a:r>
          </a:p>
          <a:p>
            <a:pPr lvl="1"/>
            <a:r>
              <a:rPr lang="en-US" dirty="0" smtClean="0"/>
              <a:t>Whether </a:t>
            </a:r>
            <a:r>
              <a:rPr lang="en-US" dirty="0"/>
              <a:t>a read or write is requested, using the read or write control </a:t>
            </a:r>
            <a:r>
              <a:rPr lang="en-US" dirty="0" smtClean="0"/>
              <a:t>line</a:t>
            </a:r>
            <a:r>
              <a:rPr lang="tr-TR" dirty="0" smtClean="0"/>
              <a:t> </a:t>
            </a:r>
            <a:r>
              <a:rPr lang="en-US" dirty="0" smtClean="0"/>
              <a:t>between </a:t>
            </a:r>
            <a:r>
              <a:rPr lang="en-US" dirty="0"/>
              <a:t>the processor and the DMA module</a:t>
            </a:r>
          </a:p>
          <a:p>
            <a:pPr lvl="1"/>
            <a:r>
              <a:rPr lang="en-US" dirty="0" smtClean="0"/>
              <a:t>The </a:t>
            </a:r>
            <a:r>
              <a:rPr lang="en-US" dirty="0"/>
              <a:t>address of the I/O device involved, communicated on the data </a:t>
            </a:r>
            <a:r>
              <a:rPr lang="en-US" dirty="0" smtClean="0"/>
              <a:t>lines</a:t>
            </a:r>
            <a:endParaRPr lang="tr-TR" dirty="0" smtClean="0"/>
          </a:p>
          <a:p>
            <a:pPr lvl="1"/>
            <a:r>
              <a:rPr lang="en-US" dirty="0" smtClean="0"/>
              <a:t>The </a:t>
            </a:r>
            <a:r>
              <a:rPr lang="en-US" dirty="0"/>
              <a:t>starting location in memory to read from or write to, communicated </a:t>
            </a:r>
            <a:r>
              <a:rPr lang="en-US" dirty="0" smtClean="0"/>
              <a:t>on</a:t>
            </a:r>
            <a:r>
              <a:rPr lang="tr-TR" dirty="0" smtClean="0"/>
              <a:t> </a:t>
            </a:r>
            <a:r>
              <a:rPr lang="en-US" dirty="0" smtClean="0"/>
              <a:t>the </a:t>
            </a:r>
            <a:r>
              <a:rPr lang="en-US" dirty="0"/>
              <a:t>data lines and stored by the DMA module in its address </a:t>
            </a:r>
            <a:r>
              <a:rPr lang="en-US" dirty="0" smtClean="0"/>
              <a:t>register</a:t>
            </a:r>
            <a:endParaRPr lang="tr-TR" dirty="0" smtClean="0"/>
          </a:p>
          <a:p>
            <a:pPr lvl="1"/>
            <a:r>
              <a:rPr lang="en-US" dirty="0" smtClean="0"/>
              <a:t>The </a:t>
            </a:r>
            <a:r>
              <a:rPr lang="en-US" dirty="0"/>
              <a:t>number of words to be read or written, again communicated via the </a:t>
            </a:r>
            <a:r>
              <a:rPr lang="en-US" dirty="0" smtClean="0"/>
              <a:t>data</a:t>
            </a:r>
            <a:r>
              <a:rPr lang="tr-TR" dirty="0" smtClean="0"/>
              <a:t> </a:t>
            </a:r>
            <a:r>
              <a:rPr lang="en-US" dirty="0" smtClean="0"/>
              <a:t>lines </a:t>
            </a:r>
            <a:r>
              <a:rPr lang="en-US" dirty="0"/>
              <a:t>and stored in the data count register</a:t>
            </a:r>
          </a:p>
        </p:txBody>
      </p:sp>
      <p:sp>
        <p:nvSpPr>
          <p:cNvPr id="4" name="Slide Number Placeholder 3"/>
          <p:cNvSpPr>
            <a:spLocks noGrp="1"/>
          </p:cNvSpPr>
          <p:nvPr>
            <p:ph type="sldNum" sz="quarter" idx="12"/>
          </p:nvPr>
        </p:nvSpPr>
        <p:spPr/>
        <p:txBody>
          <a:bodyPr/>
          <a:lstStyle/>
          <a:p>
            <a:fld id="{27F89994-5B29-4E0E-B084-E0FC5649D33C}" type="slidenum">
              <a:rPr lang="tr-TR" smtClean="0"/>
              <a:t>60</a:t>
            </a:fld>
            <a:endParaRPr lang="tr-TR"/>
          </a:p>
        </p:txBody>
      </p:sp>
    </p:spTree>
    <p:extLst>
      <p:ext uri="{BB962C8B-B14F-4D97-AF65-F5344CB8AC3E}">
        <p14:creationId xmlns:p14="http://schemas.microsoft.com/office/powerpoint/2010/main" val="4156489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92505" y="168442"/>
            <a:ext cx="6251872" cy="6619220"/>
          </a:xfrm>
        </p:spPr>
        <p:txBody>
          <a:bodyPr>
            <a:normAutofit/>
          </a:bodyPr>
          <a:lstStyle/>
          <a:p>
            <a:pPr marL="0" indent="0">
              <a:buNone/>
            </a:pPr>
            <a:r>
              <a:rPr lang="en-US" dirty="0"/>
              <a:t>The processor then continues with other work. It has delegated this I/O </a:t>
            </a:r>
            <a:r>
              <a:rPr lang="en-US" dirty="0" smtClean="0"/>
              <a:t>operation</a:t>
            </a:r>
            <a:r>
              <a:rPr lang="tr-TR" dirty="0" smtClean="0"/>
              <a:t> </a:t>
            </a:r>
            <a:r>
              <a:rPr lang="en-US" dirty="0" smtClean="0"/>
              <a:t>to </a:t>
            </a:r>
            <a:r>
              <a:rPr lang="en-US" dirty="0"/>
              <a:t>the DMA module. The DMA module transfers the entire block of data, </a:t>
            </a:r>
            <a:r>
              <a:rPr lang="en-US" dirty="0" smtClean="0"/>
              <a:t>one</a:t>
            </a:r>
            <a:r>
              <a:rPr lang="tr-TR" dirty="0" smtClean="0"/>
              <a:t> </a:t>
            </a:r>
            <a:r>
              <a:rPr lang="en-US" dirty="0" smtClean="0"/>
              <a:t>word </a:t>
            </a:r>
            <a:r>
              <a:rPr lang="en-US" dirty="0"/>
              <a:t>at a time, directly to or from memory, without going through the processor</a:t>
            </a:r>
            <a:r>
              <a:rPr lang="en-US" dirty="0" smtClean="0"/>
              <a:t>.</a:t>
            </a:r>
            <a:endParaRPr lang="tr-TR" dirty="0" smtClean="0"/>
          </a:p>
          <a:p>
            <a:pPr marL="0" indent="0">
              <a:buNone/>
            </a:pPr>
            <a:endParaRPr lang="en-US" dirty="0"/>
          </a:p>
          <a:p>
            <a:pPr marL="0" indent="0">
              <a:buNone/>
            </a:pPr>
            <a:r>
              <a:rPr lang="en-US" dirty="0"/>
              <a:t>When the transfer is complete, the DMA module sends an interrupt signal to </a:t>
            </a:r>
            <a:r>
              <a:rPr lang="en-US" dirty="0" smtClean="0"/>
              <a:t>the</a:t>
            </a:r>
            <a:r>
              <a:rPr lang="tr-TR" dirty="0" smtClean="0"/>
              <a:t> </a:t>
            </a:r>
            <a:r>
              <a:rPr lang="en-US" dirty="0" smtClean="0"/>
              <a:t>processor</a:t>
            </a:r>
            <a:r>
              <a:rPr lang="en-US" dirty="0"/>
              <a:t>. Thus, the processor is involved only at the beginning and end of </a:t>
            </a:r>
            <a:r>
              <a:rPr lang="en-US" dirty="0" smtClean="0"/>
              <a:t>the</a:t>
            </a:r>
            <a:r>
              <a:rPr lang="tr-TR" dirty="0" smtClean="0"/>
              <a:t> </a:t>
            </a:r>
            <a:r>
              <a:rPr lang="en-US" dirty="0" smtClean="0"/>
              <a:t>transfer </a:t>
            </a:r>
            <a:r>
              <a:rPr lang="en-US" dirty="0"/>
              <a:t>(</a:t>
            </a:r>
            <a:r>
              <a:rPr lang="en-US" dirty="0" smtClean="0"/>
              <a:t>Figure).</a:t>
            </a:r>
            <a:endParaRPr lang="en-US" dirty="0"/>
          </a:p>
        </p:txBody>
      </p:sp>
      <p:sp>
        <p:nvSpPr>
          <p:cNvPr id="4" name="Slide Number Placeholder 3"/>
          <p:cNvSpPr>
            <a:spLocks noGrp="1"/>
          </p:cNvSpPr>
          <p:nvPr>
            <p:ph type="sldNum" sz="quarter" idx="12"/>
          </p:nvPr>
        </p:nvSpPr>
        <p:spPr/>
        <p:txBody>
          <a:bodyPr/>
          <a:lstStyle/>
          <a:p>
            <a:fld id="{27F89994-5B29-4E0E-B084-E0FC5649D33C}" type="slidenum">
              <a:rPr lang="tr-TR" smtClean="0"/>
              <a:t>61</a:t>
            </a:fld>
            <a:endParaRPr lang="tr-T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377" y="899108"/>
            <a:ext cx="5298696" cy="47076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58943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8126" y="192505"/>
            <a:ext cx="12143874" cy="2839453"/>
          </a:xfrm>
        </p:spPr>
        <p:txBody>
          <a:bodyPr>
            <a:normAutofit fontScale="77500" lnSpcReduction="20000"/>
          </a:bodyPr>
          <a:lstStyle/>
          <a:p>
            <a:pPr marL="0" indent="0">
              <a:buNone/>
            </a:pPr>
            <a:r>
              <a:rPr lang="en-US" dirty="0"/>
              <a:t>Figure </a:t>
            </a:r>
            <a:r>
              <a:rPr lang="tr-TR" dirty="0" smtClean="0"/>
              <a:t> </a:t>
            </a:r>
            <a:r>
              <a:rPr lang="en-US" dirty="0" smtClean="0"/>
              <a:t>shows </a:t>
            </a:r>
            <a:r>
              <a:rPr lang="en-US" dirty="0"/>
              <a:t>where in the instruction cycle the processor may be suspended.</a:t>
            </a:r>
          </a:p>
          <a:p>
            <a:pPr marL="0" indent="0">
              <a:buNone/>
            </a:pPr>
            <a:endParaRPr lang="tr-TR" dirty="0" smtClean="0"/>
          </a:p>
          <a:p>
            <a:pPr marL="0" indent="0">
              <a:buNone/>
            </a:pPr>
            <a:r>
              <a:rPr lang="en-US" dirty="0" smtClean="0"/>
              <a:t>In </a:t>
            </a:r>
            <a:r>
              <a:rPr lang="en-US" dirty="0"/>
              <a:t>each case, the processor is suspended just before it needs to use the </a:t>
            </a:r>
            <a:r>
              <a:rPr lang="en-US" dirty="0" smtClean="0"/>
              <a:t>bus.</a:t>
            </a:r>
            <a:r>
              <a:rPr lang="tr-TR" dirty="0" smtClean="0"/>
              <a:t> </a:t>
            </a:r>
            <a:r>
              <a:rPr lang="en-US" dirty="0" smtClean="0"/>
              <a:t>The </a:t>
            </a:r>
            <a:r>
              <a:rPr lang="en-US" dirty="0"/>
              <a:t>DMA module then transfers one word and returns control to the </a:t>
            </a:r>
            <a:r>
              <a:rPr lang="en-US" dirty="0" smtClean="0"/>
              <a:t>processor.</a:t>
            </a:r>
            <a:r>
              <a:rPr lang="tr-TR" dirty="0" smtClean="0"/>
              <a:t> </a:t>
            </a:r>
            <a:endParaRPr lang="tr-TR" dirty="0" smtClean="0"/>
          </a:p>
          <a:p>
            <a:pPr marL="0" indent="0">
              <a:buNone/>
            </a:pPr>
            <a:endParaRPr lang="tr-TR" dirty="0"/>
          </a:p>
          <a:p>
            <a:pPr marL="0" indent="0">
              <a:buNone/>
            </a:pPr>
            <a:r>
              <a:rPr lang="en-US" dirty="0" smtClean="0"/>
              <a:t>Note </a:t>
            </a:r>
            <a:r>
              <a:rPr lang="en-US" dirty="0"/>
              <a:t>that this is not an interrupt; the processor does not save a context and </a:t>
            </a:r>
            <a:r>
              <a:rPr lang="en-US" dirty="0" smtClean="0"/>
              <a:t>do</a:t>
            </a:r>
            <a:r>
              <a:rPr lang="tr-TR" dirty="0" smtClean="0"/>
              <a:t> </a:t>
            </a:r>
            <a:r>
              <a:rPr lang="en-US" dirty="0" smtClean="0"/>
              <a:t>something </a:t>
            </a:r>
            <a:r>
              <a:rPr lang="en-US" dirty="0"/>
              <a:t>else. Rather, the processor pauses for one bus cycle. The overall </a:t>
            </a:r>
            <a:r>
              <a:rPr lang="en-US" dirty="0" smtClean="0"/>
              <a:t>effect</a:t>
            </a:r>
            <a:r>
              <a:rPr lang="tr-TR" dirty="0" smtClean="0"/>
              <a:t> </a:t>
            </a:r>
            <a:r>
              <a:rPr lang="en-US" dirty="0" smtClean="0"/>
              <a:t>is </a:t>
            </a:r>
            <a:r>
              <a:rPr lang="en-US" dirty="0"/>
              <a:t>to cause the processor to execute more slowly. Nevertheless, for a </a:t>
            </a:r>
            <a:r>
              <a:rPr lang="en-US" dirty="0" smtClean="0"/>
              <a:t>multiple-word</a:t>
            </a:r>
            <a:r>
              <a:rPr lang="tr-TR" dirty="0" smtClean="0"/>
              <a:t> </a:t>
            </a:r>
            <a:r>
              <a:rPr lang="en-US" dirty="0" smtClean="0"/>
              <a:t>I/O </a:t>
            </a:r>
            <a:r>
              <a:rPr lang="en-US" dirty="0"/>
              <a:t>transfer, DMA is far more efficient than interrupt-driven or programmed I/O.</a:t>
            </a:r>
          </a:p>
        </p:txBody>
      </p:sp>
      <p:sp>
        <p:nvSpPr>
          <p:cNvPr id="4" name="Slide Number Placeholder 3"/>
          <p:cNvSpPr>
            <a:spLocks noGrp="1"/>
          </p:cNvSpPr>
          <p:nvPr>
            <p:ph type="sldNum" sz="quarter" idx="12"/>
          </p:nvPr>
        </p:nvSpPr>
        <p:spPr/>
        <p:txBody>
          <a:bodyPr/>
          <a:lstStyle/>
          <a:p>
            <a:fld id="{27F89994-5B29-4E0E-B084-E0FC5649D33C}" type="slidenum">
              <a:rPr lang="tr-TR" smtClean="0"/>
              <a:t>62</a:t>
            </a:fld>
            <a:endParaRPr lang="tr-T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6613" y="3031958"/>
            <a:ext cx="8903368" cy="3814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43460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571500"/>
            <a:ext cx="10375232" cy="5605463"/>
          </a:xfrm>
        </p:spPr>
        <p:txBody>
          <a:bodyPr>
            <a:normAutofit/>
          </a:bodyPr>
          <a:lstStyle/>
          <a:p>
            <a:pPr marL="0" indent="0">
              <a:buNone/>
            </a:pPr>
            <a:r>
              <a:rPr lang="en-US" dirty="0"/>
              <a:t>The DMA mechanism can be configured in a variety of ways</a:t>
            </a:r>
            <a:r>
              <a:rPr lang="en-US" dirty="0" smtClean="0"/>
              <a:t>.</a:t>
            </a:r>
            <a:r>
              <a:rPr lang="tr-TR" dirty="0" smtClean="0"/>
              <a:t> </a:t>
            </a:r>
            <a:r>
              <a:rPr lang="en-US" dirty="0"/>
              <a:t>Figure </a:t>
            </a:r>
            <a:r>
              <a:rPr lang="tr-TR" dirty="0" smtClean="0"/>
              <a:t> shows one where</a:t>
            </a:r>
            <a:r>
              <a:rPr lang="en-US" dirty="0" smtClean="0"/>
              <a:t> </a:t>
            </a:r>
            <a:r>
              <a:rPr lang="en-US" dirty="0"/>
              <a:t>all modules </a:t>
            </a:r>
            <a:r>
              <a:rPr lang="en-US" dirty="0" err="1" smtClean="0"/>
              <a:t>shar</a:t>
            </a:r>
            <a:r>
              <a:rPr lang="tr-TR" dirty="0" smtClean="0"/>
              <a:t>ing </a:t>
            </a:r>
            <a:r>
              <a:rPr lang="en-US" dirty="0" smtClean="0"/>
              <a:t>the </a:t>
            </a:r>
            <a:r>
              <a:rPr lang="en-US" dirty="0"/>
              <a:t>same </a:t>
            </a:r>
            <a:r>
              <a:rPr lang="en-US" dirty="0" smtClean="0"/>
              <a:t>system</a:t>
            </a:r>
            <a:r>
              <a:rPr lang="tr-TR" dirty="0" smtClean="0"/>
              <a:t> </a:t>
            </a:r>
            <a:r>
              <a:rPr lang="en-US" dirty="0" smtClean="0"/>
              <a:t>bus</a:t>
            </a:r>
            <a:r>
              <a:rPr lang="en-US" dirty="0"/>
              <a:t>. The DMA module, acting as a surrogate processor, uses programmed I/O </a:t>
            </a:r>
            <a:r>
              <a:rPr lang="en-US" dirty="0" smtClean="0"/>
              <a:t>to</a:t>
            </a:r>
            <a:r>
              <a:rPr lang="tr-TR" dirty="0" smtClean="0"/>
              <a:t> </a:t>
            </a:r>
            <a:r>
              <a:rPr lang="en-US" dirty="0" smtClean="0"/>
              <a:t>exchange </a:t>
            </a:r>
            <a:r>
              <a:rPr lang="en-US" dirty="0"/>
              <a:t>data between memory and an I/O module through the DMA module. </a:t>
            </a:r>
            <a:endParaRPr lang="tr-TR" dirty="0" smtClean="0"/>
          </a:p>
          <a:p>
            <a:pPr marL="0" indent="0">
              <a:buNone/>
            </a:pPr>
            <a:endParaRPr lang="tr-TR" dirty="0" smtClean="0"/>
          </a:p>
          <a:p>
            <a:pPr marL="0" indent="0">
              <a:buNone/>
            </a:pPr>
            <a:r>
              <a:rPr lang="en-US" dirty="0" smtClean="0"/>
              <a:t>This</a:t>
            </a:r>
            <a:r>
              <a:rPr lang="tr-TR" dirty="0" smtClean="0"/>
              <a:t> </a:t>
            </a:r>
            <a:r>
              <a:rPr lang="en-US" dirty="0" smtClean="0"/>
              <a:t>configuration</a:t>
            </a:r>
            <a:r>
              <a:rPr lang="en-US" dirty="0"/>
              <a:t>, while it may be inexpensive, is clearly inefficient. As with </a:t>
            </a:r>
            <a:r>
              <a:rPr lang="en-US" dirty="0" smtClean="0"/>
              <a:t>processor</a:t>
            </a:r>
            <a:r>
              <a:rPr lang="tr-TR" dirty="0"/>
              <a:t>-</a:t>
            </a:r>
            <a:r>
              <a:rPr lang="en-US" dirty="0" smtClean="0"/>
              <a:t>controlled</a:t>
            </a:r>
            <a:r>
              <a:rPr lang="tr-TR" dirty="0" smtClean="0"/>
              <a:t> </a:t>
            </a:r>
            <a:r>
              <a:rPr lang="en-US" dirty="0" smtClean="0"/>
              <a:t>programmed </a:t>
            </a:r>
            <a:r>
              <a:rPr lang="en-US" dirty="0"/>
              <a:t>I/O, each transfer of a word consumes two bus cycles.</a:t>
            </a:r>
          </a:p>
        </p:txBody>
      </p:sp>
      <p:sp>
        <p:nvSpPr>
          <p:cNvPr id="4" name="Slide Number Placeholder 3"/>
          <p:cNvSpPr>
            <a:spLocks noGrp="1"/>
          </p:cNvSpPr>
          <p:nvPr>
            <p:ph type="sldNum" sz="quarter" idx="12"/>
          </p:nvPr>
        </p:nvSpPr>
        <p:spPr/>
        <p:txBody>
          <a:bodyPr/>
          <a:lstStyle/>
          <a:p>
            <a:fld id="{27F89994-5B29-4E0E-B084-E0FC5649D33C}" type="slidenum">
              <a:rPr lang="tr-TR" smtClean="0"/>
              <a:t>63</a:t>
            </a:fld>
            <a:endParaRPr lang="tr-TR"/>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270" y="4812629"/>
            <a:ext cx="9264056" cy="1734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649326" y="4981074"/>
            <a:ext cx="2542673" cy="1569660"/>
          </a:xfrm>
          <a:prstGeom prst="rect">
            <a:avLst/>
          </a:prstGeom>
          <a:noFill/>
        </p:spPr>
        <p:txBody>
          <a:bodyPr wrap="square" rtlCol="0">
            <a:spAutoFit/>
          </a:bodyPr>
          <a:lstStyle/>
          <a:p>
            <a:r>
              <a:rPr lang="tr-TR" sz="3200" dirty="0" smtClean="0"/>
              <a:t>Single bus, detached DMA</a:t>
            </a:r>
            <a:endParaRPr lang="en-US" sz="3200" dirty="0"/>
          </a:p>
        </p:txBody>
      </p:sp>
    </p:spTree>
    <p:extLst>
      <p:ext uri="{BB962C8B-B14F-4D97-AF65-F5344CB8AC3E}">
        <p14:creationId xmlns:p14="http://schemas.microsoft.com/office/powerpoint/2010/main" val="24757777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764931"/>
            <a:ext cx="11145253" cy="5412032"/>
          </a:xfrm>
        </p:spPr>
        <p:txBody>
          <a:bodyPr/>
          <a:lstStyle/>
          <a:p>
            <a:pPr marL="0" indent="0">
              <a:buNone/>
            </a:pPr>
            <a:r>
              <a:rPr lang="en-US" dirty="0"/>
              <a:t>The number of required bus cycles can be cut substantially by integrating </a:t>
            </a:r>
            <a:r>
              <a:rPr lang="en-US" dirty="0" smtClean="0"/>
              <a:t>the</a:t>
            </a:r>
            <a:r>
              <a:rPr lang="tr-TR" dirty="0" smtClean="0"/>
              <a:t> </a:t>
            </a:r>
            <a:r>
              <a:rPr lang="en-US" dirty="0" smtClean="0"/>
              <a:t>DMA </a:t>
            </a:r>
            <a:r>
              <a:rPr lang="en-US" dirty="0"/>
              <a:t>and I/O functions. As </a:t>
            </a:r>
            <a:r>
              <a:rPr lang="tr-TR" dirty="0" smtClean="0"/>
              <a:t>f</a:t>
            </a:r>
            <a:r>
              <a:rPr lang="en-US" dirty="0" err="1" smtClean="0"/>
              <a:t>igure</a:t>
            </a:r>
            <a:r>
              <a:rPr lang="en-US" dirty="0" smtClean="0"/>
              <a:t> </a:t>
            </a:r>
            <a:r>
              <a:rPr lang="en-US" dirty="0" smtClean="0"/>
              <a:t>indicates</a:t>
            </a:r>
            <a:r>
              <a:rPr lang="en-US" dirty="0"/>
              <a:t>, this means that there is a </a:t>
            </a:r>
            <a:r>
              <a:rPr lang="en-US" dirty="0" smtClean="0"/>
              <a:t>path</a:t>
            </a:r>
            <a:r>
              <a:rPr lang="tr-TR" dirty="0" smtClean="0"/>
              <a:t> </a:t>
            </a:r>
            <a:r>
              <a:rPr lang="en-US" dirty="0"/>
              <a:t>between the DMA module and one or more I/O modules that does not include </a:t>
            </a:r>
            <a:r>
              <a:rPr lang="en-US" dirty="0" smtClean="0"/>
              <a:t>the</a:t>
            </a:r>
            <a:r>
              <a:rPr lang="tr-TR" dirty="0" smtClean="0"/>
              <a:t> </a:t>
            </a:r>
            <a:r>
              <a:rPr lang="en-US" dirty="0" smtClean="0"/>
              <a:t>system </a:t>
            </a:r>
            <a:r>
              <a:rPr lang="en-US" dirty="0"/>
              <a:t>bus. </a:t>
            </a:r>
            <a:endParaRPr lang="tr-TR" dirty="0" smtClean="0"/>
          </a:p>
          <a:p>
            <a:pPr marL="0" indent="0">
              <a:buNone/>
            </a:pPr>
            <a:endParaRPr lang="tr-TR" dirty="0"/>
          </a:p>
          <a:p>
            <a:pPr marL="0" indent="0">
              <a:buNone/>
            </a:pPr>
            <a:r>
              <a:rPr lang="en-US" dirty="0" smtClean="0"/>
              <a:t>The </a:t>
            </a:r>
            <a:r>
              <a:rPr lang="en-US" dirty="0"/>
              <a:t>DMA logic may actually be a part of an I/O module, or it may be </a:t>
            </a:r>
            <a:r>
              <a:rPr lang="en-US" dirty="0" smtClean="0"/>
              <a:t>a</a:t>
            </a:r>
            <a:r>
              <a:rPr lang="tr-TR" dirty="0" smtClean="0"/>
              <a:t> </a:t>
            </a:r>
            <a:r>
              <a:rPr lang="en-US" dirty="0" smtClean="0"/>
              <a:t>separate </a:t>
            </a:r>
            <a:r>
              <a:rPr lang="en-US" dirty="0"/>
              <a:t>module that controls one or more I/O modules.</a:t>
            </a:r>
          </a:p>
        </p:txBody>
      </p:sp>
      <p:sp>
        <p:nvSpPr>
          <p:cNvPr id="4" name="Slide Number Placeholder 3"/>
          <p:cNvSpPr>
            <a:spLocks noGrp="1"/>
          </p:cNvSpPr>
          <p:nvPr>
            <p:ph type="sldNum" sz="quarter" idx="12"/>
          </p:nvPr>
        </p:nvSpPr>
        <p:spPr/>
        <p:txBody>
          <a:bodyPr/>
          <a:lstStyle/>
          <a:p>
            <a:fld id="{27F89994-5B29-4E0E-B084-E0FC5649D33C}" type="slidenum">
              <a:rPr lang="tr-TR" smtClean="0"/>
              <a:t>64</a:t>
            </a:fld>
            <a:endParaRPr lang="tr-T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646" y="4457952"/>
            <a:ext cx="8344903" cy="2358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9047748" y="4981074"/>
            <a:ext cx="3144252" cy="1569660"/>
          </a:xfrm>
          <a:prstGeom prst="rect">
            <a:avLst/>
          </a:prstGeom>
          <a:noFill/>
        </p:spPr>
        <p:txBody>
          <a:bodyPr wrap="square" rtlCol="0">
            <a:spAutoFit/>
          </a:bodyPr>
          <a:lstStyle/>
          <a:p>
            <a:r>
              <a:rPr lang="en-US" sz="3200" dirty="0"/>
              <a:t>Single-bus, integrated DMA-I/O</a:t>
            </a:r>
          </a:p>
        </p:txBody>
      </p:sp>
    </p:spTree>
    <p:extLst>
      <p:ext uri="{BB962C8B-B14F-4D97-AF65-F5344CB8AC3E}">
        <p14:creationId xmlns:p14="http://schemas.microsoft.com/office/powerpoint/2010/main" val="5971081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11097126" cy="4351338"/>
          </a:xfrm>
        </p:spPr>
        <p:txBody>
          <a:bodyPr/>
          <a:lstStyle/>
          <a:p>
            <a:pPr marL="0" indent="0">
              <a:buNone/>
            </a:pPr>
            <a:r>
              <a:rPr lang="tr-TR" dirty="0" smtClean="0"/>
              <a:t>The </a:t>
            </a:r>
            <a:r>
              <a:rPr lang="en-US" dirty="0"/>
              <a:t>I/O modules </a:t>
            </a:r>
            <a:r>
              <a:rPr lang="tr-TR" dirty="0" smtClean="0"/>
              <a:t>can be connected </a:t>
            </a:r>
            <a:r>
              <a:rPr lang="en-US" dirty="0" smtClean="0"/>
              <a:t>to </a:t>
            </a:r>
            <a:r>
              <a:rPr lang="en-US" dirty="0"/>
              <a:t>the DMA module using an I/O </a:t>
            </a:r>
            <a:r>
              <a:rPr lang="en-US" dirty="0" smtClean="0"/>
              <a:t>bus</a:t>
            </a:r>
            <a:r>
              <a:rPr lang="tr-TR" dirty="0" smtClean="0"/>
              <a:t>. </a:t>
            </a:r>
            <a:r>
              <a:rPr lang="en-US" dirty="0"/>
              <a:t>This reduces the number of I/O interfaces in the DMA module to </a:t>
            </a:r>
            <a:r>
              <a:rPr lang="en-US" dirty="0" smtClean="0"/>
              <a:t>one</a:t>
            </a:r>
            <a:r>
              <a:rPr lang="tr-TR" dirty="0" smtClean="0"/>
              <a:t> </a:t>
            </a:r>
            <a:r>
              <a:rPr lang="en-US" dirty="0" smtClean="0"/>
              <a:t>and </a:t>
            </a:r>
            <a:r>
              <a:rPr lang="en-US" dirty="0"/>
              <a:t>provides for an easily expandable configuration.</a:t>
            </a:r>
          </a:p>
        </p:txBody>
      </p:sp>
      <p:sp>
        <p:nvSpPr>
          <p:cNvPr id="4" name="Slide Number Placeholder 3"/>
          <p:cNvSpPr>
            <a:spLocks noGrp="1"/>
          </p:cNvSpPr>
          <p:nvPr>
            <p:ph type="sldNum" sz="quarter" idx="12"/>
          </p:nvPr>
        </p:nvSpPr>
        <p:spPr/>
        <p:txBody>
          <a:bodyPr/>
          <a:lstStyle/>
          <a:p>
            <a:fld id="{27F89994-5B29-4E0E-B084-E0FC5649D33C}" type="slidenum">
              <a:rPr lang="tr-TR" smtClean="0"/>
              <a:t>65</a:t>
            </a:fld>
            <a:endParaRPr lang="tr-T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061" y="3657601"/>
            <a:ext cx="8287000" cy="2696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9360566" y="4713687"/>
            <a:ext cx="2117560" cy="584775"/>
          </a:xfrm>
          <a:prstGeom prst="rect">
            <a:avLst/>
          </a:prstGeom>
          <a:noFill/>
        </p:spPr>
        <p:txBody>
          <a:bodyPr wrap="square" rtlCol="0">
            <a:spAutoFit/>
          </a:bodyPr>
          <a:lstStyle/>
          <a:p>
            <a:r>
              <a:rPr lang="en-US" sz="3200" dirty="0"/>
              <a:t>I/O bus</a:t>
            </a:r>
          </a:p>
        </p:txBody>
      </p:sp>
    </p:spTree>
    <p:extLst>
      <p:ext uri="{BB962C8B-B14F-4D97-AF65-F5344CB8AC3E}">
        <p14:creationId xmlns:p14="http://schemas.microsoft.com/office/powerpoint/2010/main" val="5733230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5"/>
            <a:ext cx="11073063" cy="4351338"/>
          </a:xfrm>
        </p:spPr>
        <p:txBody>
          <a:bodyPr/>
          <a:lstStyle/>
          <a:p>
            <a:pPr marL="0" indent="0">
              <a:buNone/>
            </a:pPr>
            <a:r>
              <a:rPr lang="en-US" dirty="0"/>
              <a:t>In </a:t>
            </a:r>
            <a:r>
              <a:rPr lang="tr-TR" dirty="0" smtClean="0"/>
              <a:t>the last two</a:t>
            </a:r>
            <a:r>
              <a:rPr lang="en-US" dirty="0" smtClean="0"/>
              <a:t> cases, </a:t>
            </a:r>
            <a:r>
              <a:rPr lang="en-US" dirty="0"/>
              <a:t>the system bus that the DMA module shares with the processor </a:t>
            </a:r>
            <a:r>
              <a:rPr lang="en-US" dirty="0" smtClean="0"/>
              <a:t>and</a:t>
            </a:r>
            <a:r>
              <a:rPr lang="tr-TR" dirty="0" smtClean="0"/>
              <a:t> </a:t>
            </a:r>
            <a:r>
              <a:rPr lang="en-US" dirty="0" smtClean="0"/>
              <a:t>memory </a:t>
            </a:r>
            <a:r>
              <a:rPr lang="en-US" dirty="0"/>
              <a:t>is used by the DMA module only to exchange data with memory. </a:t>
            </a:r>
            <a:endParaRPr lang="tr-TR" dirty="0" smtClean="0"/>
          </a:p>
          <a:p>
            <a:pPr marL="0" indent="0">
              <a:buNone/>
            </a:pPr>
            <a:endParaRPr lang="tr-TR" dirty="0"/>
          </a:p>
          <a:p>
            <a:pPr marL="0" indent="0">
              <a:buNone/>
            </a:pPr>
            <a:r>
              <a:rPr lang="en-US" dirty="0" smtClean="0"/>
              <a:t>The</a:t>
            </a:r>
            <a:r>
              <a:rPr lang="tr-TR" dirty="0" smtClean="0"/>
              <a:t> </a:t>
            </a:r>
            <a:r>
              <a:rPr lang="en-US" dirty="0" smtClean="0"/>
              <a:t>exchange </a:t>
            </a:r>
            <a:r>
              <a:rPr lang="en-US" dirty="0"/>
              <a:t>of data between the DMA and I/O modules takes place off the system bus.</a:t>
            </a:r>
          </a:p>
        </p:txBody>
      </p:sp>
      <p:sp>
        <p:nvSpPr>
          <p:cNvPr id="4" name="Slide Number Placeholder 3"/>
          <p:cNvSpPr>
            <a:spLocks noGrp="1"/>
          </p:cNvSpPr>
          <p:nvPr>
            <p:ph type="sldNum" sz="quarter" idx="12"/>
          </p:nvPr>
        </p:nvSpPr>
        <p:spPr/>
        <p:txBody>
          <a:bodyPr/>
          <a:lstStyle/>
          <a:p>
            <a:fld id="{27F89994-5B29-4E0E-B084-E0FC5649D33C}" type="slidenum">
              <a:rPr lang="tr-TR" smtClean="0"/>
              <a:t>66</a:t>
            </a:fld>
            <a:endParaRPr lang="tr-TR"/>
          </a:p>
        </p:txBody>
      </p:sp>
    </p:spTree>
    <p:extLst>
      <p:ext uri="{BB962C8B-B14F-4D97-AF65-F5344CB8AC3E}">
        <p14:creationId xmlns:p14="http://schemas.microsoft.com/office/powerpoint/2010/main" val="14812963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4"/>
            <a:ext cx="11024937" cy="4863933"/>
          </a:xfrm>
        </p:spPr>
        <p:txBody>
          <a:bodyPr>
            <a:normAutofit/>
          </a:bodyPr>
          <a:lstStyle/>
          <a:p>
            <a:pPr marL="0" indent="0">
              <a:buNone/>
            </a:pPr>
            <a:r>
              <a:rPr lang="en-US" b="1" dirty="0"/>
              <a:t>Intel 8237A DMA </a:t>
            </a:r>
            <a:r>
              <a:rPr lang="en-US" b="1" dirty="0" smtClean="0"/>
              <a:t>Controller</a:t>
            </a:r>
            <a:endParaRPr lang="tr-TR" b="1" dirty="0" smtClean="0"/>
          </a:p>
          <a:p>
            <a:pPr marL="0" indent="0">
              <a:buNone/>
            </a:pPr>
            <a:r>
              <a:rPr lang="en-US" dirty="0"/>
              <a:t>The Intel 8237A DMA controller interfaces to the </a:t>
            </a:r>
            <a:r>
              <a:rPr lang="en-US" dirty="0" smtClean="0"/>
              <a:t>80x86 </a:t>
            </a:r>
            <a:r>
              <a:rPr lang="en-US" dirty="0"/>
              <a:t>family of processors </a:t>
            </a:r>
            <a:r>
              <a:rPr lang="en-US" dirty="0" smtClean="0"/>
              <a:t>and</a:t>
            </a:r>
            <a:r>
              <a:rPr lang="tr-TR" dirty="0" smtClean="0"/>
              <a:t> </a:t>
            </a:r>
            <a:r>
              <a:rPr lang="en-US" dirty="0" smtClean="0"/>
              <a:t>to </a:t>
            </a:r>
            <a:r>
              <a:rPr lang="en-US" dirty="0"/>
              <a:t>DRAM memory to provide a DMA capability. Figure </a:t>
            </a:r>
            <a:r>
              <a:rPr lang="tr-TR" dirty="0" smtClean="0"/>
              <a:t>below </a:t>
            </a:r>
            <a:r>
              <a:rPr lang="en-US" dirty="0" smtClean="0"/>
              <a:t>indicates </a:t>
            </a:r>
            <a:r>
              <a:rPr lang="en-US" dirty="0"/>
              <a:t>the </a:t>
            </a:r>
            <a:r>
              <a:rPr lang="en-US" dirty="0" smtClean="0"/>
              <a:t>location</a:t>
            </a:r>
            <a:r>
              <a:rPr lang="tr-TR" dirty="0" smtClean="0"/>
              <a:t> </a:t>
            </a:r>
            <a:r>
              <a:rPr lang="en-US" dirty="0" smtClean="0"/>
              <a:t>of </a:t>
            </a:r>
            <a:r>
              <a:rPr lang="en-US" dirty="0"/>
              <a:t>the DMA module. When the DMA module needs to use the system buses (</a:t>
            </a:r>
            <a:r>
              <a:rPr lang="en-US" dirty="0" smtClean="0"/>
              <a:t>data,</a:t>
            </a:r>
            <a:r>
              <a:rPr lang="tr-TR" dirty="0" smtClean="0"/>
              <a:t> </a:t>
            </a:r>
            <a:r>
              <a:rPr lang="en-US" dirty="0" smtClean="0"/>
              <a:t>address</a:t>
            </a:r>
            <a:r>
              <a:rPr lang="en-US" dirty="0"/>
              <a:t>, and control) to transfer data, it sends a signal called HOLD to the </a:t>
            </a:r>
            <a:r>
              <a:rPr lang="en-US" dirty="0" smtClean="0"/>
              <a:t>processor</a:t>
            </a:r>
            <a:r>
              <a:rPr lang="tr-TR" dirty="0" smtClean="0"/>
              <a:t>.</a:t>
            </a:r>
          </a:p>
          <a:p>
            <a:pPr marL="0" indent="0">
              <a:buNone/>
            </a:pPr>
            <a:endParaRPr lang="tr-TR" dirty="0"/>
          </a:p>
          <a:p>
            <a:pPr marL="0" indent="0">
              <a:buNone/>
            </a:pPr>
            <a:r>
              <a:rPr lang="en-US" dirty="0" smtClean="0"/>
              <a:t>The </a:t>
            </a:r>
            <a:r>
              <a:rPr lang="en-US" dirty="0"/>
              <a:t>processor responds with the HLDA (hold acknowledge) signal, </a:t>
            </a:r>
            <a:r>
              <a:rPr lang="en-US" dirty="0" smtClean="0"/>
              <a:t>indicating</a:t>
            </a:r>
            <a:r>
              <a:rPr lang="tr-TR" dirty="0" smtClean="0"/>
              <a:t> </a:t>
            </a:r>
            <a:r>
              <a:rPr lang="en-US" dirty="0" smtClean="0"/>
              <a:t>that </a:t>
            </a:r>
            <a:r>
              <a:rPr lang="en-US" dirty="0"/>
              <a:t>the DMA module can use the buses.</a:t>
            </a:r>
          </a:p>
        </p:txBody>
      </p:sp>
      <p:sp>
        <p:nvSpPr>
          <p:cNvPr id="4" name="Slide Number Placeholder 3"/>
          <p:cNvSpPr>
            <a:spLocks noGrp="1"/>
          </p:cNvSpPr>
          <p:nvPr>
            <p:ph type="sldNum" sz="quarter" idx="12"/>
          </p:nvPr>
        </p:nvSpPr>
        <p:spPr/>
        <p:txBody>
          <a:bodyPr/>
          <a:lstStyle/>
          <a:p>
            <a:fld id="{27F89994-5B29-4E0E-B084-E0FC5649D33C}" type="slidenum">
              <a:rPr lang="tr-TR" smtClean="0"/>
              <a:t>67</a:t>
            </a:fld>
            <a:endParaRPr lang="tr-TR"/>
          </a:p>
        </p:txBody>
      </p:sp>
    </p:spTree>
    <p:extLst>
      <p:ext uri="{BB962C8B-B14F-4D97-AF65-F5344CB8AC3E}">
        <p14:creationId xmlns:p14="http://schemas.microsoft.com/office/powerpoint/2010/main" val="42722200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7F89994-5B29-4E0E-B084-E0FC5649D33C}" type="slidenum">
              <a:rPr lang="tr-TR" smtClean="0"/>
              <a:t>68</a:t>
            </a:fld>
            <a:endParaRPr lang="tr-T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208" y="247649"/>
            <a:ext cx="9821778" cy="6493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4071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1169316" cy="4863933"/>
          </a:xfrm>
        </p:spPr>
        <p:txBody>
          <a:bodyPr/>
          <a:lstStyle/>
          <a:p>
            <a:pPr marL="0" indent="0">
              <a:buNone/>
            </a:pPr>
            <a:r>
              <a:rPr lang="en-US" dirty="0"/>
              <a:t>We can broadly classify external devices into three categories</a:t>
            </a:r>
            <a:r>
              <a:rPr lang="en-US" dirty="0" smtClean="0"/>
              <a:t>:</a:t>
            </a:r>
            <a:endParaRPr lang="tr-TR" dirty="0" smtClean="0"/>
          </a:p>
          <a:p>
            <a:pPr lvl="1"/>
            <a:r>
              <a:rPr lang="en-US" b="1" dirty="0"/>
              <a:t>Human readable: </a:t>
            </a:r>
            <a:r>
              <a:rPr lang="en-US" dirty="0"/>
              <a:t>Suitable for communicating with the computer </a:t>
            </a:r>
            <a:r>
              <a:rPr lang="en-US" dirty="0" smtClean="0"/>
              <a:t>user</a:t>
            </a:r>
            <a:endParaRPr lang="tr-TR" dirty="0" smtClean="0"/>
          </a:p>
          <a:p>
            <a:pPr lvl="2"/>
            <a:r>
              <a:rPr lang="en-US" dirty="0"/>
              <a:t>video display terminals (VDTs) </a:t>
            </a:r>
            <a:r>
              <a:rPr lang="en-US" dirty="0" smtClean="0"/>
              <a:t>and</a:t>
            </a:r>
            <a:r>
              <a:rPr lang="tr-TR" dirty="0" smtClean="0"/>
              <a:t> </a:t>
            </a:r>
            <a:r>
              <a:rPr lang="en-US" dirty="0" smtClean="0"/>
              <a:t>printers</a:t>
            </a:r>
            <a:r>
              <a:rPr lang="en-US" dirty="0"/>
              <a:t>.</a:t>
            </a:r>
          </a:p>
          <a:p>
            <a:pPr lvl="1"/>
            <a:r>
              <a:rPr lang="en-US" b="1" dirty="0" smtClean="0"/>
              <a:t>Machine </a:t>
            </a:r>
            <a:r>
              <a:rPr lang="en-US" b="1" dirty="0"/>
              <a:t>readable: </a:t>
            </a:r>
            <a:r>
              <a:rPr lang="en-US" dirty="0"/>
              <a:t>Suitable for communicating with </a:t>
            </a:r>
            <a:r>
              <a:rPr lang="en-US" dirty="0" smtClean="0"/>
              <a:t>equipment</a:t>
            </a:r>
            <a:endParaRPr lang="tr-TR" dirty="0" smtClean="0"/>
          </a:p>
          <a:p>
            <a:pPr lvl="2"/>
            <a:r>
              <a:rPr lang="en-US" dirty="0"/>
              <a:t>magnetic disk and tape </a:t>
            </a:r>
            <a:r>
              <a:rPr lang="en-US" dirty="0" smtClean="0"/>
              <a:t>systems,</a:t>
            </a:r>
            <a:r>
              <a:rPr lang="tr-TR" dirty="0" smtClean="0"/>
              <a:t> </a:t>
            </a:r>
            <a:r>
              <a:rPr lang="en-US" dirty="0" smtClean="0"/>
              <a:t>and </a:t>
            </a:r>
            <a:r>
              <a:rPr lang="en-US" dirty="0"/>
              <a:t>sensors and actuators, such as are used in a robotics </a:t>
            </a:r>
            <a:r>
              <a:rPr lang="en-US" dirty="0" smtClean="0"/>
              <a:t>application</a:t>
            </a:r>
            <a:endParaRPr lang="tr-TR" dirty="0" smtClean="0"/>
          </a:p>
          <a:p>
            <a:pPr lvl="2"/>
            <a:endParaRPr lang="tr-TR" dirty="0" smtClean="0"/>
          </a:p>
          <a:p>
            <a:pPr lvl="2"/>
            <a:r>
              <a:rPr lang="tr-TR" dirty="0" smtClean="0"/>
              <a:t>Note that we referred to magnetic disk and tape systems as memory devices. From functional point of view, they are memory devices, but from the structural point of view, they are  controlled by I/O modules.</a:t>
            </a:r>
            <a:endParaRPr lang="tr-TR" dirty="0"/>
          </a:p>
          <a:p>
            <a:pPr lvl="2"/>
            <a:endParaRPr lang="en-US" dirty="0"/>
          </a:p>
          <a:p>
            <a:pPr lvl="1"/>
            <a:r>
              <a:rPr lang="en-US" b="1" dirty="0" smtClean="0"/>
              <a:t>Communication</a:t>
            </a:r>
            <a:r>
              <a:rPr lang="en-US" b="1" dirty="0"/>
              <a:t>: </a:t>
            </a:r>
            <a:r>
              <a:rPr lang="en-US" dirty="0"/>
              <a:t>Suitable for communicating with remote </a:t>
            </a:r>
            <a:r>
              <a:rPr lang="en-US" dirty="0" smtClean="0"/>
              <a:t>devices</a:t>
            </a:r>
            <a:endParaRPr lang="tr-TR" dirty="0" smtClean="0"/>
          </a:p>
          <a:p>
            <a:pPr lvl="2"/>
            <a:r>
              <a:rPr lang="tr-TR" dirty="0" smtClean="0"/>
              <a:t>Can be a human-readable device or another computer</a:t>
            </a:r>
            <a:endParaRPr lang="en-US" dirty="0"/>
          </a:p>
        </p:txBody>
      </p:sp>
      <p:sp>
        <p:nvSpPr>
          <p:cNvPr id="4" name="Slide Number Placeholder 3"/>
          <p:cNvSpPr>
            <a:spLocks noGrp="1"/>
          </p:cNvSpPr>
          <p:nvPr>
            <p:ph type="sldNum" sz="quarter" idx="12"/>
          </p:nvPr>
        </p:nvSpPr>
        <p:spPr/>
        <p:txBody>
          <a:bodyPr/>
          <a:lstStyle/>
          <a:p>
            <a:fld id="{27F89994-5B29-4E0E-B084-E0FC5649D33C}" type="slidenum">
              <a:rPr lang="tr-TR" smtClean="0"/>
              <a:t>7</a:t>
            </a:fld>
            <a:endParaRPr lang="tr-TR"/>
          </a:p>
        </p:txBody>
      </p:sp>
    </p:spTree>
    <p:extLst>
      <p:ext uri="{BB962C8B-B14F-4D97-AF65-F5344CB8AC3E}">
        <p14:creationId xmlns:p14="http://schemas.microsoft.com/office/powerpoint/2010/main" val="2883559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216568"/>
            <a:ext cx="6039854" cy="6641432"/>
          </a:xfrm>
        </p:spPr>
        <p:txBody>
          <a:bodyPr>
            <a:normAutofit fontScale="92500" lnSpcReduction="10000"/>
          </a:bodyPr>
          <a:lstStyle/>
          <a:p>
            <a:pPr marL="0" indent="0">
              <a:buNone/>
            </a:pPr>
            <a:r>
              <a:rPr lang="en-US" dirty="0"/>
              <a:t>The interface to the I/O module is in the form of control, data, and </a:t>
            </a:r>
            <a:r>
              <a:rPr lang="en-US" dirty="0" smtClean="0"/>
              <a:t>status</a:t>
            </a:r>
            <a:r>
              <a:rPr lang="tr-TR" dirty="0" smtClean="0"/>
              <a:t> </a:t>
            </a:r>
            <a:r>
              <a:rPr lang="en-US" dirty="0" smtClean="0"/>
              <a:t>signals</a:t>
            </a:r>
            <a:r>
              <a:rPr lang="en-US" dirty="0"/>
              <a:t>. </a:t>
            </a:r>
            <a:endParaRPr lang="tr-TR" dirty="0" smtClean="0"/>
          </a:p>
          <a:p>
            <a:pPr marL="0" indent="0">
              <a:buNone/>
            </a:pPr>
            <a:endParaRPr lang="tr-TR" i="1" dirty="0" smtClean="0"/>
          </a:p>
          <a:p>
            <a:pPr marL="0" indent="0">
              <a:buNone/>
            </a:pPr>
            <a:r>
              <a:rPr lang="en-US" i="1" dirty="0" smtClean="0"/>
              <a:t>Control </a:t>
            </a:r>
            <a:r>
              <a:rPr lang="en-US" i="1" dirty="0"/>
              <a:t>signals </a:t>
            </a:r>
            <a:r>
              <a:rPr lang="en-US" dirty="0"/>
              <a:t>determine the function that the device will perform, such </a:t>
            </a:r>
            <a:r>
              <a:rPr lang="en-US" dirty="0" smtClean="0"/>
              <a:t>as</a:t>
            </a:r>
            <a:r>
              <a:rPr lang="tr-TR" dirty="0" smtClean="0"/>
              <a:t> </a:t>
            </a:r>
            <a:r>
              <a:rPr lang="en-US" dirty="0" smtClean="0"/>
              <a:t>send </a:t>
            </a:r>
            <a:r>
              <a:rPr lang="en-US" dirty="0"/>
              <a:t>data to the I/O module (INPUT or READ), accept data from the I/O </a:t>
            </a:r>
            <a:r>
              <a:rPr lang="en-US" dirty="0" smtClean="0"/>
              <a:t>module</a:t>
            </a:r>
            <a:r>
              <a:rPr lang="tr-TR" dirty="0" smtClean="0"/>
              <a:t> </a:t>
            </a:r>
            <a:r>
              <a:rPr lang="en-US" dirty="0" smtClean="0"/>
              <a:t>(OUTPUT </a:t>
            </a:r>
            <a:r>
              <a:rPr lang="en-US" dirty="0"/>
              <a:t>or WRITE), report status, or perform some control function </a:t>
            </a:r>
            <a:r>
              <a:rPr lang="en-US" dirty="0" smtClean="0"/>
              <a:t>particular</a:t>
            </a:r>
            <a:r>
              <a:rPr lang="tr-TR" dirty="0" smtClean="0"/>
              <a:t> </a:t>
            </a:r>
            <a:r>
              <a:rPr lang="en-US" dirty="0" smtClean="0"/>
              <a:t>to </a:t>
            </a:r>
            <a:r>
              <a:rPr lang="en-US" dirty="0"/>
              <a:t>the device (e.g., position a disk head). </a:t>
            </a:r>
            <a:endParaRPr lang="tr-TR" dirty="0" smtClean="0"/>
          </a:p>
          <a:p>
            <a:pPr marL="0" indent="0">
              <a:buNone/>
            </a:pPr>
            <a:endParaRPr lang="tr-TR" i="1" dirty="0"/>
          </a:p>
          <a:p>
            <a:pPr marL="0" indent="0">
              <a:buNone/>
            </a:pPr>
            <a:r>
              <a:rPr lang="en-US" i="1" dirty="0" smtClean="0"/>
              <a:t>Data </a:t>
            </a:r>
            <a:r>
              <a:rPr lang="en-US" dirty="0"/>
              <a:t>are in the form of a set of bits </a:t>
            </a:r>
            <a:r>
              <a:rPr lang="en-US" dirty="0" smtClean="0"/>
              <a:t>to</a:t>
            </a:r>
            <a:r>
              <a:rPr lang="tr-TR" dirty="0" smtClean="0"/>
              <a:t> </a:t>
            </a:r>
            <a:r>
              <a:rPr lang="en-US" dirty="0" smtClean="0"/>
              <a:t>be </a:t>
            </a:r>
            <a:r>
              <a:rPr lang="en-US" dirty="0"/>
              <a:t>sent to or received from the I/O module. </a:t>
            </a:r>
            <a:endParaRPr lang="tr-TR" dirty="0" smtClean="0"/>
          </a:p>
          <a:p>
            <a:pPr marL="0" indent="0">
              <a:buNone/>
            </a:pPr>
            <a:endParaRPr lang="tr-TR" i="1" dirty="0"/>
          </a:p>
          <a:p>
            <a:pPr marL="0" indent="0">
              <a:buNone/>
            </a:pPr>
            <a:r>
              <a:rPr lang="en-US" i="1" dirty="0" smtClean="0"/>
              <a:t>Status </a:t>
            </a:r>
            <a:r>
              <a:rPr lang="en-US" i="1" dirty="0"/>
              <a:t>signals </a:t>
            </a:r>
            <a:r>
              <a:rPr lang="en-US" dirty="0"/>
              <a:t>indicate the state of </a:t>
            </a:r>
            <a:r>
              <a:rPr lang="en-US" dirty="0" smtClean="0"/>
              <a:t>the</a:t>
            </a:r>
            <a:r>
              <a:rPr lang="tr-TR" dirty="0" smtClean="0"/>
              <a:t> </a:t>
            </a:r>
            <a:r>
              <a:rPr lang="en-US" dirty="0" smtClean="0"/>
              <a:t>device</a:t>
            </a:r>
            <a:r>
              <a:rPr lang="en-US" dirty="0"/>
              <a:t>. Examples are READY/NOT-READY to show whether the device is </a:t>
            </a:r>
            <a:r>
              <a:rPr lang="en-US" dirty="0" smtClean="0"/>
              <a:t>ready</a:t>
            </a:r>
            <a:r>
              <a:rPr lang="tr-TR" dirty="0" smtClean="0"/>
              <a:t> </a:t>
            </a:r>
            <a:r>
              <a:rPr lang="en-US" dirty="0" smtClean="0"/>
              <a:t>for </a:t>
            </a:r>
            <a:r>
              <a:rPr lang="en-US" dirty="0"/>
              <a:t>data transfer.</a:t>
            </a:r>
          </a:p>
        </p:txBody>
      </p:sp>
      <p:sp>
        <p:nvSpPr>
          <p:cNvPr id="4" name="Slide Number Placeholder 3"/>
          <p:cNvSpPr>
            <a:spLocks noGrp="1"/>
          </p:cNvSpPr>
          <p:nvPr>
            <p:ph type="sldNum" sz="quarter" idx="12"/>
          </p:nvPr>
        </p:nvSpPr>
        <p:spPr/>
        <p:txBody>
          <a:bodyPr/>
          <a:lstStyle/>
          <a:p>
            <a:fld id="{27F89994-5B29-4E0E-B084-E0FC5649D33C}" type="slidenum">
              <a:rPr lang="tr-TR" smtClean="0"/>
              <a:t>8</a:t>
            </a:fld>
            <a:endParaRPr lang="tr-T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4081" y="692063"/>
            <a:ext cx="6237919" cy="5588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8374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5"/>
            <a:ext cx="11121189" cy="4719554"/>
          </a:xfrm>
        </p:spPr>
        <p:txBody>
          <a:bodyPr/>
          <a:lstStyle/>
          <a:p>
            <a:pPr marL="0" indent="0">
              <a:buNone/>
            </a:pPr>
            <a:r>
              <a:rPr lang="en-US" i="1" dirty="0"/>
              <a:t>Control logic </a:t>
            </a:r>
            <a:r>
              <a:rPr lang="en-US" dirty="0"/>
              <a:t>associated with the device controls the device’s operation </a:t>
            </a:r>
            <a:r>
              <a:rPr lang="en-US" dirty="0" smtClean="0"/>
              <a:t>in</a:t>
            </a:r>
            <a:r>
              <a:rPr lang="tr-TR" dirty="0" smtClean="0"/>
              <a:t> </a:t>
            </a:r>
            <a:r>
              <a:rPr lang="en-US" dirty="0" smtClean="0"/>
              <a:t>response </a:t>
            </a:r>
            <a:r>
              <a:rPr lang="en-US" dirty="0"/>
              <a:t>to direction from the I/O module. The </a:t>
            </a:r>
            <a:r>
              <a:rPr lang="en-US" i="1" dirty="0"/>
              <a:t>transducer </a:t>
            </a:r>
            <a:r>
              <a:rPr lang="en-US" dirty="0"/>
              <a:t>converts data from </a:t>
            </a:r>
            <a:r>
              <a:rPr lang="en-US" dirty="0" smtClean="0"/>
              <a:t>electrical</a:t>
            </a:r>
            <a:r>
              <a:rPr lang="tr-TR" dirty="0" smtClean="0"/>
              <a:t> </a:t>
            </a:r>
            <a:r>
              <a:rPr lang="en-US" dirty="0" smtClean="0"/>
              <a:t>to </a:t>
            </a:r>
            <a:r>
              <a:rPr lang="en-US" dirty="0"/>
              <a:t>other forms of energy during output and from other forms to electrical </a:t>
            </a:r>
            <a:r>
              <a:rPr lang="en-US" dirty="0" smtClean="0"/>
              <a:t>during</a:t>
            </a:r>
            <a:r>
              <a:rPr lang="tr-TR" dirty="0" smtClean="0"/>
              <a:t> </a:t>
            </a:r>
            <a:r>
              <a:rPr lang="en-US" dirty="0" smtClean="0"/>
              <a:t>input</a:t>
            </a:r>
            <a:r>
              <a:rPr lang="en-US" dirty="0"/>
              <a:t>. </a:t>
            </a:r>
            <a:endParaRPr lang="tr-TR" dirty="0" smtClean="0"/>
          </a:p>
          <a:p>
            <a:pPr marL="0" indent="0">
              <a:buNone/>
            </a:pPr>
            <a:endParaRPr lang="tr-TR" dirty="0"/>
          </a:p>
          <a:p>
            <a:pPr marL="0" indent="0">
              <a:buNone/>
            </a:pPr>
            <a:r>
              <a:rPr lang="en-US" dirty="0" smtClean="0"/>
              <a:t>Typically</a:t>
            </a:r>
            <a:r>
              <a:rPr lang="en-US" dirty="0"/>
              <a:t>, a buffer is associated with the transducer to </a:t>
            </a:r>
            <a:r>
              <a:rPr lang="en-US" dirty="0" smtClean="0"/>
              <a:t>temporarily</a:t>
            </a:r>
            <a:r>
              <a:rPr lang="tr-TR" dirty="0" smtClean="0"/>
              <a:t> </a:t>
            </a:r>
            <a:r>
              <a:rPr lang="en-US" dirty="0" smtClean="0"/>
              <a:t>hold</a:t>
            </a:r>
            <a:r>
              <a:rPr lang="tr-TR" dirty="0" smtClean="0"/>
              <a:t> </a:t>
            </a:r>
            <a:r>
              <a:rPr lang="en-US" dirty="0"/>
              <a:t>data being transferred between the I/O module and the external environment; </a:t>
            </a:r>
            <a:r>
              <a:rPr lang="en-US" dirty="0" smtClean="0"/>
              <a:t>a</a:t>
            </a:r>
            <a:r>
              <a:rPr lang="tr-TR" dirty="0" smtClean="0"/>
              <a:t> </a:t>
            </a:r>
            <a:r>
              <a:rPr lang="en-US" dirty="0" smtClean="0"/>
              <a:t>buffer </a:t>
            </a:r>
            <a:r>
              <a:rPr lang="en-US" dirty="0"/>
              <a:t>size of 8 to 16 bits is common.</a:t>
            </a:r>
          </a:p>
        </p:txBody>
      </p:sp>
      <p:sp>
        <p:nvSpPr>
          <p:cNvPr id="4" name="Slide Number Placeholder 3"/>
          <p:cNvSpPr>
            <a:spLocks noGrp="1"/>
          </p:cNvSpPr>
          <p:nvPr>
            <p:ph type="sldNum" sz="quarter" idx="12"/>
          </p:nvPr>
        </p:nvSpPr>
        <p:spPr/>
        <p:txBody>
          <a:bodyPr/>
          <a:lstStyle/>
          <a:p>
            <a:fld id="{27F89994-5B29-4E0E-B084-E0FC5649D33C}" type="slidenum">
              <a:rPr lang="tr-TR" smtClean="0"/>
              <a:t>9</a:t>
            </a:fld>
            <a:endParaRPr lang="tr-TR"/>
          </a:p>
        </p:txBody>
      </p:sp>
    </p:spTree>
    <p:extLst>
      <p:ext uri="{BB962C8B-B14F-4D97-AF65-F5344CB8AC3E}">
        <p14:creationId xmlns:p14="http://schemas.microsoft.com/office/powerpoint/2010/main" val="2760218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5940</Words>
  <Application>Microsoft Office PowerPoint</Application>
  <PresentationFormat>Widescreen</PresentationFormat>
  <Paragraphs>398</Paragraphs>
  <Slides>68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Calibri</vt:lpstr>
      <vt:lpstr>Calibri Light</vt:lpstr>
      <vt:lpstr>Office Theme</vt:lpstr>
      <vt:lpstr>COM/BLM 376  Computer Architecture  Chapter 7 Input/Output </vt:lpstr>
      <vt:lpstr>Outline</vt:lpstr>
      <vt:lpstr>PowerPoint Presentation</vt:lpstr>
      <vt:lpstr>PowerPoint Presentation</vt:lpstr>
      <vt:lpstr>PowerPoint Presentation</vt:lpstr>
      <vt:lpstr>EXTERNAL DEVICES</vt:lpstr>
      <vt:lpstr>PowerPoint Presentation</vt:lpstr>
      <vt:lpstr>PowerPoint Presentation</vt:lpstr>
      <vt:lpstr>PowerPoint Presentation</vt:lpstr>
      <vt:lpstr>PowerPoint Presentation</vt:lpstr>
      <vt:lpstr>PowerPoint Presentation</vt:lpstr>
      <vt:lpstr>PowerPoint Presentation</vt:lpstr>
      <vt:lpstr>I/O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PROGRAMMED 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INTERRUPT DRIVEN 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DIRECT MEMORY ACCESS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COM/BLM 376 Computer Architecture</dc:title>
  <dc:creator>Erkan</dc:creator>
  <cp:lastModifiedBy>Erkan</cp:lastModifiedBy>
  <cp:revision>136</cp:revision>
  <dcterms:created xsi:type="dcterms:W3CDTF">2017-02-20T05:55:41Z</dcterms:created>
  <dcterms:modified xsi:type="dcterms:W3CDTF">2017-03-28T08:50:21Z</dcterms:modified>
</cp:coreProperties>
</file>