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11.04.2017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11.04.2017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11.04.2017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11.04.2017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11.04.2017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11.04.2017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11.04.2017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11.04.2017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11.04.2017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11.04.2017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11.04.2017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11.04.2017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11.04.2017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 smtClean="0"/>
              <a:t>COM/BLM 376 </a:t>
            </a:r>
            <a:br>
              <a:rPr lang="tr-TR" b="1" dirty="0" smtClean="0"/>
            </a:br>
            <a:r>
              <a:rPr lang="tr-TR" b="1" dirty="0" err="1" smtClean="0"/>
              <a:t>Computer</a:t>
            </a:r>
            <a:r>
              <a:rPr lang="tr-TR" b="1" dirty="0" smtClean="0"/>
              <a:t> Architecture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4000" dirty="0" err="1" smtClean="0"/>
              <a:t>Chapter</a:t>
            </a:r>
            <a:r>
              <a:rPr lang="tr-TR" sz="4000" dirty="0" smtClean="0"/>
              <a:t> 8 Operating </a:t>
            </a:r>
            <a:r>
              <a:rPr lang="tr-TR" sz="4000" dirty="0" err="1" smtClean="0"/>
              <a:t>System</a:t>
            </a:r>
            <a:r>
              <a:rPr lang="tr-TR" sz="4000" dirty="0" smtClean="0"/>
              <a:t> </a:t>
            </a:r>
            <a:r>
              <a:rPr lang="tr-TR" sz="4000" dirty="0" err="1" smtClean="0"/>
              <a:t>Support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 smtClean="0"/>
          </a:p>
          <a:p>
            <a:endParaRPr lang="tr-TR" sz="3400" dirty="0" smtClean="0"/>
          </a:p>
          <a:p>
            <a:r>
              <a:rPr lang="tr-TR" sz="2000" dirty="0" err="1" smtClean="0"/>
              <a:t>Asst</a:t>
            </a:r>
            <a:r>
              <a:rPr lang="tr-TR" sz="2000" dirty="0" smtClean="0"/>
              <a:t>. Prof. Dr. Gazi Erkan BOSTANCI</a:t>
            </a:r>
          </a:p>
          <a:p>
            <a:r>
              <a:rPr lang="tr-TR" sz="2000" dirty="0" smtClean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 smtClean="0"/>
              <a:t>Slides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mainly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</a:p>
          <a:p>
            <a:r>
              <a:rPr lang="tr-TR" sz="2000" dirty="0" err="1" smtClean="0"/>
              <a:t>Computer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Architecture: </a:t>
            </a:r>
            <a:r>
              <a:rPr lang="tr-TR" sz="2000" dirty="0" err="1" smtClean="0"/>
              <a:t>Designing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William </a:t>
            </a:r>
            <a:r>
              <a:rPr lang="tr-TR" sz="2000" dirty="0" err="1" smtClean="0"/>
              <a:t>Stallings</a:t>
            </a:r>
            <a:r>
              <a:rPr lang="tr-TR" sz="2000" dirty="0" smtClean="0"/>
              <a:t>, 9th Edition, </a:t>
            </a:r>
            <a:r>
              <a:rPr lang="tr-TR" sz="2000" dirty="0" err="1" smtClean="0"/>
              <a:t>Prentice</a:t>
            </a:r>
            <a:r>
              <a:rPr lang="tr-TR" sz="2000" dirty="0" smtClean="0"/>
              <a:t> </a:t>
            </a:r>
            <a:r>
              <a:rPr lang="tr-TR" sz="2000" dirty="0" err="1" smtClean="0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err="1" smtClean="0"/>
              <a:t>above</a:t>
            </a:r>
            <a:r>
              <a:rPr lang="en-US" dirty="0" smtClean="0"/>
              <a:t> </a:t>
            </a:r>
            <a:r>
              <a:rPr lang="en-US" dirty="0"/>
              <a:t>also indicates three key interfaces in a typical computer system:</a:t>
            </a:r>
            <a:endParaRPr lang="tr-TR" b="1" dirty="0" smtClean="0"/>
          </a:p>
          <a:p>
            <a:pPr lvl="1"/>
            <a:r>
              <a:rPr lang="en-US" b="1" dirty="0" smtClean="0"/>
              <a:t>Instruction </a:t>
            </a:r>
            <a:r>
              <a:rPr lang="en-US" b="1" dirty="0"/>
              <a:t>set architecture (ISA): </a:t>
            </a:r>
            <a:r>
              <a:rPr lang="en-US" dirty="0"/>
              <a:t>The ISA defines the repertoire of machine</a:t>
            </a:r>
            <a:r>
              <a:rPr lang="tr-TR" dirty="0"/>
              <a:t> </a:t>
            </a:r>
            <a:r>
              <a:rPr lang="en-US" dirty="0"/>
              <a:t>language instructions that a computer can follow. This interface is the boundary</a:t>
            </a:r>
            <a:r>
              <a:rPr lang="tr-TR" dirty="0"/>
              <a:t> </a:t>
            </a:r>
            <a:r>
              <a:rPr lang="en-US" dirty="0"/>
              <a:t>between hardware and software. Note that both application programs</a:t>
            </a:r>
            <a:r>
              <a:rPr lang="tr-TR" dirty="0"/>
              <a:t> </a:t>
            </a:r>
            <a:r>
              <a:rPr lang="en-US" dirty="0"/>
              <a:t>and utilities may access the ISA directly. For these programs, a subset of the</a:t>
            </a:r>
            <a:r>
              <a:rPr lang="tr-TR" dirty="0"/>
              <a:t> </a:t>
            </a:r>
            <a:r>
              <a:rPr lang="en-US" dirty="0"/>
              <a:t>instruction repertoire is available (user ISA). The OS has access to additional</a:t>
            </a:r>
            <a:r>
              <a:rPr lang="tr-TR" dirty="0"/>
              <a:t> </a:t>
            </a:r>
            <a:r>
              <a:rPr lang="en-US" dirty="0"/>
              <a:t>machine language instructions that deal with managing system resources</a:t>
            </a:r>
            <a:r>
              <a:rPr lang="tr-TR" dirty="0"/>
              <a:t> (</a:t>
            </a:r>
            <a:r>
              <a:rPr lang="tr-TR" dirty="0" err="1"/>
              <a:t>system</a:t>
            </a:r>
            <a:r>
              <a:rPr lang="tr-TR" dirty="0"/>
              <a:t> ISA).</a:t>
            </a:r>
          </a:p>
          <a:p>
            <a:pPr lvl="1"/>
            <a:r>
              <a:rPr lang="en-US" b="1" dirty="0"/>
              <a:t>Application binary interface (ABI): </a:t>
            </a:r>
            <a:r>
              <a:rPr lang="en-US" dirty="0"/>
              <a:t>The ABI defines a standard for binary</a:t>
            </a:r>
            <a:r>
              <a:rPr lang="tr-TR" dirty="0"/>
              <a:t> </a:t>
            </a:r>
            <a:r>
              <a:rPr lang="en-US" dirty="0"/>
              <a:t>portability across programs. The ABI defines the system call interface to the</a:t>
            </a:r>
            <a:r>
              <a:rPr lang="tr-TR" dirty="0"/>
              <a:t> </a:t>
            </a:r>
            <a:r>
              <a:rPr lang="en-US" dirty="0"/>
              <a:t>operating system and the hardware resources and services available in a system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ISA.</a:t>
            </a:r>
          </a:p>
          <a:p>
            <a:pPr lvl="1"/>
            <a:r>
              <a:rPr lang="en-US" b="1" dirty="0" smtClean="0"/>
              <a:t>Application </a:t>
            </a:r>
            <a:r>
              <a:rPr lang="en-US" b="1" dirty="0"/>
              <a:t>programming interface (API): </a:t>
            </a:r>
            <a:r>
              <a:rPr lang="en-US" dirty="0"/>
              <a:t>The API gives a program </a:t>
            </a:r>
            <a:r>
              <a:rPr lang="tr-TR" dirty="0" smtClean="0"/>
              <a:t>a</a:t>
            </a:r>
            <a:r>
              <a:rPr lang="en-US" dirty="0" err="1" smtClean="0"/>
              <a:t>ccess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hardware resources and services available in a system through the </a:t>
            </a:r>
            <a:r>
              <a:rPr lang="en-US" dirty="0" smtClean="0"/>
              <a:t>user</a:t>
            </a:r>
            <a:r>
              <a:rPr lang="tr-TR" dirty="0" smtClean="0"/>
              <a:t> </a:t>
            </a:r>
            <a:r>
              <a:rPr lang="en-US" dirty="0" smtClean="0"/>
              <a:t>ISA </a:t>
            </a:r>
            <a:r>
              <a:rPr lang="en-US" dirty="0"/>
              <a:t>supplemented with high-level language (HLL) library calls. Any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calls </a:t>
            </a:r>
            <a:r>
              <a:rPr lang="en-US" dirty="0"/>
              <a:t>are usually performed through libraries. Using an API enables </a:t>
            </a:r>
            <a:r>
              <a:rPr lang="en-US" dirty="0" smtClean="0"/>
              <a:t>application</a:t>
            </a:r>
            <a:r>
              <a:rPr lang="tr-TR" dirty="0" smtClean="0"/>
              <a:t> </a:t>
            </a:r>
            <a:r>
              <a:rPr lang="en-US" dirty="0" smtClean="0"/>
              <a:t>software </a:t>
            </a:r>
            <a:r>
              <a:rPr lang="en-US" dirty="0"/>
              <a:t>to be ported easily, through recompilation, to other systems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6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1065042" cy="634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Operating System As Resource Manager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A computer is a set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resources </a:t>
            </a:r>
            <a:r>
              <a:rPr lang="en-US" dirty="0"/>
              <a:t>for the movement, storage, and processing of data and for the control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these </a:t>
            </a:r>
            <a:r>
              <a:rPr lang="en-US" dirty="0"/>
              <a:t>functions. The OS is responsible for managing these resources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we say that the OS controls the movement, storage, and processing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en-US" dirty="0"/>
              <a:t>?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one point of view, the answer is yes: By managing the </a:t>
            </a:r>
            <a:r>
              <a:rPr lang="en-US" dirty="0" smtClean="0"/>
              <a:t>computer’s</a:t>
            </a:r>
            <a:r>
              <a:rPr lang="tr-TR" dirty="0" smtClean="0"/>
              <a:t> </a:t>
            </a:r>
            <a:r>
              <a:rPr lang="en-US" dirty="0" smtClean="0"/>
              <a:t>resources</a:t>
            </a:r>
            <a:r>
              <a:rPr lang="en-US" dirty="0"/>
              <a:t>, the OS is in control of the computer’s basic functions. But this control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exercised </a:t>
            </a:r>
            <a:r>
              <a:rPr lang="en-US" dirty="0"/>
              <a:t>in a curious way. Normally, we think of a control mechanism as </a:t>
            </a:r>
            <a:r>
              <a:rPr lang="en-US" dirty="0" smtClean="0"/>
              <a:t>something</a:t>
            </a:r>
            <a:r>
              <a:rPr lang="tr-TR" dirty="0" smtClean="0"/>
              <a:t> </a:t>
            </a:r>
            <a:r>
              <a:rPr lang="en-US" dirty="0" smtClean="0"/>
              <a:t>external </a:t>
            </a:r>
            <a:r>
              <a:rPr lang="en-US" dirty="0"/>
              <a:t>to that which is controlled, or at least as something that is a distinct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separate </a:t>
            </a:r>
            <a:r>
              <a:rPr lang="en-US" dirty="0"/>
              <a:t>part of that which is controlled. 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6874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a residential heating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controlled by a thermostat, which is completely distinct from the </a:t>
            </a:r>
            <a:r>
              <a:rPr lang="en-US" dirty="0" smtClean="0"/>
              <a:t>heat-generation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heat-distribution apparatus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not the case with the OS, which as a </a:t>
            </a:r>
            <a:r>
              <a:rPr lang="en-US" dirty="0" smtClean="0"/>
              <a:t>control</a:t>
            </a:r>
            <a:r>
              <a:rPr lang="tr-TR" dirty="0" smtClean="0"/>
              <a:t> </a:t>
            </a:r>
            <a:r>
              <a:rPr lang="en-US" dirty="0" smtClean="0"/>
              <a:t>mechanism </a:t>
            </a:r>
            <a:r>
              <a:rPr lang="en-US" dirty="0"/>
              <a:t>is unusual in two respects</a:t>
            </a:r>
            <a:r>
              <a:rPr lang="en-US" dirty="0" smtClean="0"/>
              <a:t>:</a:t>
            </a:r>
            <a:endParaRPr lang="tr-TR" dirty="0" smtClean="0"/>
          </a:p>
          <a:p>
            <a:pPr lvl="1"/>
            <a:r>
              <a:rPr lang="en-US" dirty="0"/>
              <a:t>The OS functions in the same way as ordinary computer software; that is, it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program executed by the processor.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OS frequently relinquishes control and must depend on the processor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allow </a:t>
            </a:r>
            <a:r>
              <a:rPr lang="en-US" dirty="0"/>
              <a:t>it to regain control.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94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32958" cy="6228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other computer programs, the OS provides instructions for the </a:t>
            </a:r>
            <a:r>
              <a:rPr lang="en-US" dirty="0" smtClean="0"/>
              <a:t>processor.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key difference is in the intent of the program. The OS directs the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use of the other system resources and in the timing of its execution of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programs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in order for the processor to do any of these things, it must </a:t>
            </a:r>
            <a:r>
              <a:rPr lang="en-US" dirty="0" smtClean="0"/>
              <a:t>cease</a:t>
            </a:r>
            <a:r>
              <a:rPr lang="tr-TR" dirty="0" smtClean="0"/>
              <a:t> </a:t>
            </a:r>
            <a:r>
              <a:rPr lang="en-US" dirty="0" smtClean="0"/>
              <a:t>executing </a:t>
            </a:r>
            <a:r>
              <a:rPr lang="en-US" dirty="0"/>
              <a:t>the OS program and execute other programs. Thus, the OS </a:t>
            </a:r>
            <a:r>
              <a:rPr lang="en-US" dirty="0" smtClean="0"/>
              <a:t>relinquishes</a:t>
            </a:r>
            <a:r>
              <a:rPr lang="tr-TR" dirty="0" smtClean="0"/>
              <a:t> </a:t>
            </a:r>
            <a:r>
              <a:rPr lang="en-US" dirty="0" smtClean="0"/>
              <a:t>control </a:t>
            </a:r>
            <a:r>
              <a:rPr lang="en-US" dirty="0"/>
              <a:t>for the processor to do some “useful” work and then resumes control </a:t>
            </a:r>
            <a:r>
              <a:rPr lang="en-US" dirty="0" smtClean="0"/>
              <a:t>long</a:t>
            </a:r>
            <a:r>
              <a:rPr lang="tr-TR" dirty="0" smtClean="0"/>
              <a:t> </a:t>
            </a:r>
            <a:r>
              <a:rPr lang="en-US" dirty="0" smtClean="0"/>
              <a:t>enough </a:t>
            </a:r>
            <a:r>
              <a:rPr lang="en-US" dirty="0"/>
              <a:t>to prepare the processor to do the next piece of work.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mechanisms</a:t>
            </a:r>
            <a:r>
              <a:rPr lang="tr-TR" dirty="0" smtClean="0"/>
              <a:t> </a:t>
            </a:r>
            <a:r>
              <a:rPr lang="en-US" dirty="0" smtClean="0"/>
              <a:t>involved </a:t>
            </a:r>
            <a:r>
              <a:rPr lang="en-US" dirty="0"/>
              <a:t>in all this should become clear as the chapter proceeds.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28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2" y="365125"/>
            <a:ext cx="3950004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suggests </a:t>
            </a:r>
            <a:r>
              <a:rPr lang="en-US" dirty="0"/>
              <a:t>the main resources that are managed by the OS.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 portion </a:t>
            </a:r>
            <a:r>
              <a:rPr lang="en-US" dirty="0"/>
              <a:t>of the OS is in main memory. This includes the </a:t>
            </a:r>
            <a:r>
              <a:rPr lang="en-US" b="1" dirty="0"/>
              <a:t>kernel, </a:t>
            </a:r>
            <a:r>
              <a:rPr lang="en-US" dirty="0"/>
              <a:t>or </a:t>
            </a:r>
            <a:r>
              <a:rPr lang="en-US" b="1" dirty="0"/>
              <a:t>nucleus, </a:t>
            </a:r>
            <a:r>
              <a:rPr lang="en-US" dirty="0"/>
              <a:t>which contains</a:t>
            </a:r>
            <a:r>
              <a:rPr lang="tr-TR" dirty="0"/>
              <a:t> </a:t>
            </a:r>
            <a:r>
              <a:rPr lang="en-US" dirty="0"/>
              <a:t>the most frequently used functions in the OS and, at a given time, other portions of</a:t>
            </a:r>
            <a:r>
              <a:rPr lang="tr-TR" dirty="0"/>
              <a:t> </a:t>
            </a:r>
            <a:r>
              <a:rPr lang="en-US" dirty="0"/>
              <a:t>the OS currently in use.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073" y="493711"/>
            <a:ext cx="7717801" cy="604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0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81084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remainder of main memory contains user programs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en-US" dirty="0"/>
              <a:t>. The allocation of this resource (main memory) is controlled jointly by the </a:t>
            </a:r>
            <a:r>
              <a:rPr lang="en-US" dirty="0" smtClean="0"/>
              <a:t>OS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memory-management hardware in the processor, as we shall see. The OS </a:t>
            </a:r>
            <a:r>
              <a:rPr lang="en-US" dirty="0" smtClean="0"/>
              <a:t>decides</a:t>
            </a:r>
            <a:r>
              <a:rPr lang="tr-TR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an I/O device can be used by a program in execution, and controls access to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/>
              <a:t>use of files.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processor itself is a resource, and the OS must determine how </a:t>
            </a:r>
            <a:r>
              <a:rPr lang="en-US" dirty="0" smtClean="0"/>
              <a:t>much</a:t>
            </a:r>
            <a:r>
              <a:rPr lang="tr-TR" dirty="0" smtClean="0"/>
              <a:t> </a:t>
            </a:r>
            <a:r>
              <a:rPr lang="en-US" dirty="0" smtClean="0"/>
              <a:t>processor </a:t>
            </a:r>
            <a:r>
              <a:rPr lang="en-US" dirty="0"/>
              <a:t>time is to be devoted to the execution of a particular user program.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case </a:t>
            </a:r>
            <a:r>
              <a:rPr lang="en-US" dirty="0"/>
              <a:t>of a multiple-processor system, this decision must span all of the processors.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18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SCHEDULING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57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key to multiprogramming is scheduling. In fact, four types of scheduling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typically</a:t>
            </a:r>
            <a:r>
              <a:rPr lang="tr-TR" dirty="0" smtClean="0"/>
              <a:t> </a:t>
            </a:r>
            <a:r>
              <a:rPr lang="tr-TR" dirty="0" err="1" smtClean="0"/>
              <a:t>involved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1" y="3288632"/>
            <a:ext cx="11416416" cy="28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8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71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Long-Term</a:t>
            </a:r>
            <a:r>
              <a:rPr lang="tr-TR" b="1" dirty="0"/>
              <a:t> </a:t>
            </a:r>
            <a:r>
              <a:rPr lang="tr-TR" b="1" dirty="0" err="1"/>
              <a:t>Scheduling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long-term scheduler determines which programs are admitted to the system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processing</a:t>
            </a:r>
            <a:r>
              <a:rPr lang="en-US" dirty="0"/>
              <a:t>. Thus, it controls the degree of multiprogramming (number of </a:t>
            </a:r>
            <a:r>
              <a:rPr lang="en-US" dirty="0" smtClean="0"/>
              <a:t>processes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memory).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admitted, a job or user program becomes a process and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added </a:t>
            </a:r>
            <a:r>
              <a:rPr lang="en-US" dirty="0"/>
              <a:t>to the queue for the short-term scheduler.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some systems, a newly </a:t>
            </a:r>
            <a:r>
              <a:rPr lang="en-US" dirty="0" smtClean="0"/>
              <a:t>created</a:t>
            </a:r>
            <a:r>
              <a:rPr lang="tr-TR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begins in a swapped-out condition, in which case it is added </a:t>
            </a:r>
            <a:r>
              <a:rPr lang="en-US" dirty="0" smtClean="0"/>
              <a:t>to </a:t>
            </a:r>
            <a:r>
              <a:rPr lang="en-US" dirty="0"/>
              <a:t>a queue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medium-term</a:t>
            </a:r>
            <a:r>
              <a:rPr lang="tr-TR" dirty="0"/>
              <a:t> </a:t>
            </a:r>
            <a:r>
              <a:rPr lang="tr-TR" dirty="0" err="1"/>
              <a:t>scheduler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6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209421" cy="619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 batch system, or for the batch portion of a general-purpose OS, </a:t>
            </a:r>
            <a:r>
              <a:rPr lang="en-US" dirty="0" smtClean="0"/>
              <a:t>newly</a:t>
            </a:r>
            <a:r>
              <a:rPr lang="tr-TR" dirty="0" smtClean="0"/>
              <a:t> </a:t>
            </a:r>
            <a:r>
              <a:rPr lang="en-US" dirty="0" smtClean="0"/>
              <a:t>submitted </a:t>
            </a:r>
            <a:r>
              <a:rPr lang="en-US" dirty="0"/>
              <a:t>jobs are routed to disk and held in a batch queue. The long-term </a:t>
            </a:r>
            <a:r>
              <a:rPr lang="en-US" dirty="0" smtClean="0"/>
              <a:t>scheduler</a:t>
            </a:r>
            <a:r>
              <a:rPr lang="tr-TR" dirty="0" smtClean="0"/>
              <a:t> </a:t>
            </a:r>
            <a:r>
              <a:rPr lang="en-US" dirty="0" smtClean="0"/>
              <a:t>creates </a:t>
            </a:r>
            <a:r>
              <a:rPr lang="en-US" dirty="0"/>
              <a:t>processes from the queue when it can. There are two decisions </a:t>
            </a:r>
            <a:r>
              <a:rPr lang="en-US" dirty="0" smtClean="0"/>
              <a:t>involved</a:t>
            </a:r>
            <a:r>
              <a:rPr lang="tr-TR" dirty="0" smtClean="0"/>
              <a:t> </a:t>
            </a:r>
            <a:r>
              <a:rPr lang="en-US" dirty="0" smtClean="0"/>
              <a:t>here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First</a:t>
            </a:r>
            <a:r>
              <a:rPr lang="en-US" dirty="0"/>
              <a:t>, the scheduler must decide that the OS can take on one or more </a:t>
            </a:r>
            <a:r>
              <a:rPr lang="en-US" dirty="0" smtClean="0"/>
              <a:t>additional</a:t>
            </a:r>
            <a:r>
              <a:rPr lang="tr-TR" dirty="0" smtClean="0"/>
              <a:t> </a:t>
            </a:r>
            <a:r>
              <a:rPr lang="en-US" dirty="0" smtClean="0"/>
              <a:t>processes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Second</a:t>
            </a:r>
            <a:r>
              <a:rPr lang="en-US" dirty="0"/>
              <a:t>, the scheduler must decide which job or jobs to accept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turn </a:t>
            </a:r>
            <a:r>
              <a:rPr lang="en-US" dirty="0"/>
              <a:t>into processes. The criteria used may include priority, expected execution </a:t>
            </a:r>
            <a:r>
              <a:rPr lang="en-US" dirty="0" smtClean="0"/>
              <a:t>time,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/>
              <a:t>I/O </a:t>
            </a:r>
            <a:r>
              <a:rPr lang="tr-TR" dirty="0" err="1"/>
              <a:t>requirements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8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42737"/>
            <a:ext cx="10952747" cy="5518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Medium-Term</a:t>
            </a:r>
            <a:r>
              <a:rPr lang="tr-TR" b="1" dirty="0"/>
              <a:t> </a:t>
            </a:r>
            <a:r>
              <a:rPr lang="tr-TR" b="1" dirty="0" err="1"/>
              <a:t>Scheduling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Medium-term scheduling is part of the swapping </a:t>
            </a:r>
            <a:r>
              <a:rPr lang="en-US" dirty="0" smtClean="0"/>
              <a:t>function</a:t>
            </a:r>
            <a:r>
              <a:rPr lang="tr-TR" dirty="0" smtClean="0"/>
              <a:t>. </a:t>
            </a:r>
            <a:r>
              <a:rPr lang="en-US" dirty="0" smtClean="0"/>
              <a:t>Typically</a:t>
            </a:r>
            <a:r>
              <a:rPr lang="en-US" dirty="0"/>
              <a:t>, the swapping-in decision is based on the need to manage the degree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multiprogramming</a:t>
            </a:r>
            <a:r>
              <a:rPr lang="en-US" dirty="0"/>
              <a:t>. On a system that does not use virtual memory, memory </a:t>
            </a:r>
            <a:r>
              <a:rPr lang="en-US" dirty="0" smtClean="0"/>
              <a:t>management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also an issue. Thus, the swapping-in decision will consider the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requirements </a:t>
            </a:r>
            <a:r>
              <a:rPr lang="en-US" dirty="0"/>
              <a:t>of the swapped-out processes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Short-Term</a:t>
            </a:r>
            <a:r>
              <a:rPr lang="tr-TR" b="1" dirty="0"/>
              <a:t> </a:t>
            </a:r>
            <a:r>
              <a:rPr lang="tr-TR" b="1" dirty="0" err="1"/>
              <a:t>Scheduling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long-term scheduler executes relatively infrequently and makes the </a:t>
            </a:r>
            <a:r>
              <a:rPr lang="en-US" dirty="0" smtClean="0"/>
              <a:t>coarse</a:t>
            </a:r>
            <a:r>
              <a:rPr lang="tr-TR" dirty="0" smtClean="0"/>
              <a:t>-</a:t>
            </a:r>
            <a:r>
              <a:rPr lang="en-US" dirty="0" smtClean="0"/>
              <a:t>grained</a:t>
            </a:r>
            <a:r>
              <a:rPr lang="tr-TR" dirty="0" smtClean="0"/>
              <a:t> </a:t>
            </a:r>
            <a:r>
              <a:rPr lang="en-US" dirty="0" smtClean="0"/>
              <a:t>decision </a:t>
            </a:r>
            <a:r>
              <a:rPr lang="en-US" dirty="0"/>
              <a:t>of whether or not to take on a new process, and which one to </a:t>
            </a:r>
            <a:r>
              <a:rPr lang="en-US" dirty="0" smtClean="0"/>
              <a:t>take.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short-term scheduler, also known as the </a:t>
            </a:r>
            <a:r>
              <a:rPr lang="en-US" b="1" dirty="0"/>
              <a:t>dispatcher</a:t>
            </a:r>
            <a:r>
              <a:rPr lang="en-US" dirty="0"/>
              <a:t>, executes frequently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makes </a:t>
            </a:r>
            <a:r>
              <a:rPr lang="en-US" dirty="0"/>
              <a:t>the fine-grained decision of which job to execute next.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68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Although the focus of this </a:t>
            </a:r>
            <a:r>
              <a:rPr lang="tr-TR" dirty="0" err="1"/>
              <a:t>c</a:t>
            </a:r>
            <a:r>
              <a:rPr lang="tr-TR" dirty="0" err="1" smtClean="0"/>
              <a:t>ourse</a:t>
            </a:r>
            <a:r>
              <a:rPr lang="en-US" dirty="0" smtClean="0"/>
              <a:t> </a:t>
            </a:r>
            <a:r>
              <a:rPr lang="en-US" dirty="0"/>
              <a:t>is computer hardware, there is one area of </a:t>
            </a:r>
            <a:r>
              <a:rPr lang="en-US" dirty="0" smtClean="0"/>
              <a:t>software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needs to be addressed: the computer’s OS. The OS is a program that </a:t>
            </a:r>
            <a:r>
              <a:rPr lang="en-US" dirty="0" smtClean="0"/>
              <a:t>manages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computer’s resources, provides services for programmers, and schedules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execution </a:t>
            </a:r>
            <a:r>
              <a:rPr lang="en-US" dirty="0"/>
              <a:t>of other programs.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understanding of operating systems is </a:t>
            </a:r>
            <a:r>
              <a:rPr lang="en-US" dirty="0" smtClean="0"/>
              <a:t>essential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appreciate the mechanisms by which the CPU controls the computer system.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particular</a:t>
            </a:r>
            <a:r>
              <a:rPr lang="en-US" dirty="0"/>
              <a:t>, explanations of the effect of interrupts and of the management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hierarchy are best explained in this context.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75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50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PROCESS STATES </a:t>
            </a:r>
            <a:endParaRPr lang="tr-TR" b="1" i="1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understand the operation of the short-term scheduler,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need </a:t>
            </a:r>
            <a:r>
              <a:rPr lang="en-US" dirty="0"/>
              <a:t>to consider the concept of a </a:t>
            </a:r>
            <a:r>
              <a:rPr lang="en-US" b="1" dirty="0"/>
              <a:t>process state. </a:t>
            </a: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en-US" dirty="0" smtClean="0"/>
              <a:t>During </a:t>
            </a:r>
            <a:r>
              <a:rPr lang="en-US" dirty="0"/>
              <a:t>the lifetime of a </a:t>
            </a:r>
            <a:r>
              <a:rPr lang="en-US" dirty="0" smtClean="0"/>
              <a:t>process,</a:t>
            </a:r>
            <a:r>
              <a:rPr lang="tr-TR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status will change a number of times. Its status at any point in time is referred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i="1" dirty="0"/>
              <a:t>state. </a:t>
            </a:r>
            <a:endParaRPr lang="tr-TR" i="1" dirty="0" smtClean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i="1" dirty="0"/>
              <a:t>state </a:t>
            </a:r>
            <a:r>
              <a:rPr lang="en-US" dirty="0"/>
              <a:t>is used because it connotes that certain information </a:t>
            </a:r>
            <a:r>
              <a:rPr lang="en-US" dirty="0" smtClean="0"/>
              <a:t>exists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defines the status at that point. At minimum, there are five defined states for </a:t>
            </a:r>
            <a:r>
              <a:rPr lang="en-US" dirty="0" smtClean="0"/>
              <a:t>a</a:t>
            </a:r>
            <a:r>
              <a:rPr lang="tr-TR" dirty="0" smtClean="0"/>
              <a:t> process.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14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0" y="1251950"/>
            <a:ext cx="11342400" cy="43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7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New: </a:t>
            </a:r>
            <a:r>
              <a:rPr lang="en-US" dirty="0"/>
              <a:t>A program is admitted by the high-level scheduler but is not yet </a:t>
            </a:r>
            <a:r>
              <a:rPr lang="en-US" dirty="0" smtClean="0"/>
              <a:t>ready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execute. The OS will initialize the process, moving it to the ready state.</a:t>
            </a:r>
          </a:p>
          <a:p>
            <a:pPr marL="0" indent="0">
              <a:buNone/>
            </a:pPr>
            <a:r>
              <a:rPr lang="tr-TR" b="1" dirty="0" smtClean="0"/>
              <a:t>R</a:t>
            </a:r>
            <a:r>
              <a:rPr lang="en-US" b="1" dirty="0" err="1" smtClean="0"/>
              <a:t>eady</a:t>
            </a:r>
            <a:r>
              <a:rPr lang="en-US" b="1" dirty="0"/>
              <a:t>: </a:t>
            </a:r>
            <a:r>
              <a:rPr lang="en-US" dirty="0"/>
              <a:t>The process is ready to execute and is awaiting access to the processor.</a:t>
            </a:r>
          </a:p>
          <a:p>
            <a:pPr marL="0" indent="0">
              <a:buNone/>
            </a:pPr>
            <a:r>
              <a:rPr lang="en-US" b="1" dirty="0" smtClean="0"/>
              <a:t>Running</a:t>
            </a:r>
            <a:r>
              <a:rPr lang="en-US" b="1" dirty="0"/>
              <a:t>: </a:t>
            </a:r>
            <a:r>
              <a:rPr lang="en-US" dirty="0"/>
              <a:t>The process is being executed by the processor.</a:t>
            </a:r>
          </a:p>
          <a:p>
            <a:pPr marL="0" indent="0">
              <a:buNone/>
            </a:pPr>
            <a:r>
              <a:rPr lang="en-US" b="1" dirty="0" smtClean="0"/>
              <a:t>Waiting</a:t>
            </a:r>
            <a:r>
              <a:rPr lang="en-US" b="1" dirty="0"/>
              <a:t>: </a:t>
            </a:r>
            <a:r>
              <a:rPr lang="en-US" dirty="0"/>
              <a:t>The process is suspended from execution waiting for some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I/O.</a:t>
            </a:r>
          </a:p>
          <a:p>
            <a:pPr marL="0" indent="0">
              <a:buNone/>
            </a:pPr>
            <a:r>
              <a:rPr lang="en-US" b="1" dirty="0" smtClean="0"/>
              <a:t>Halted</a:t>
            </a:r>
            <a:r>
              <a:rPr lang="en-US" b="1" dirty="0"/>
              <a:t>: </a:t>
            </a:r>
            <a:r>
              <a:rPr lang="en-US" dirty="0"/>
              <a:t>The process has terminated and will be destroyed by the OS.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64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9" y="240632"/>
            <a:ext cx="8823159" cy="6480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each process in the system, the OS must maintain information </a:t>
            </a:r>
            <a:r>
              <a:rPr lang="en-US" dirty="0" smtClean="0"/>
              <a:t>indicating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state of the process and other information necessary for process </a:t>
            </a:r>
            <a:r>
              <a:rPr lang="en-US" dirty="0" smtClean="0"/>
              <a:t>execution.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this purpose, each process is represented in the OS by a </a:t>
            </a:r>
            <a:r>
              <a:rPr lang="en-US" b="1" dirty="0"/>
              <a:t>process control </a:t>
            </a:r>
            <a:r>
              <a:rPr lang="en-US" b="1" dirty="0" smtClean="0"/>
              <a:t>block</a:t>
            </a:r>
            <a:r>
              <a:rPr lang="en-US" dirty="0" smtClean="0"/>
              <a:t>, </a:t>
            </a:r>
            <a:r>
              <a:rPr lang="en-US" dirty="0"/>
              <a:t>which typically </a:t>
            </a:r>
            <a:r>
              <a:rPr lang="en-US" dirty="0" smtClean="0"/>
              <a:t>contains</a:t>
            </a:r>
            <a:endParaRPr lang="tr-TR" dirty="0" smtClean="0"/>
          </a:p>
          <a:p>
            <a:pPr lvl="1"/>
            <a:r>
              <a:rPr lang="en-US" b="1" dirty="0"/>
              <a:t>Identifier: </a:t>
            </a:r>
            <a:r>
              <a:rPr lang="en-US" dirty="0"/>
              <a:t>Each current process has a unique identifier.</a:t>
            </a:r>
          </a:p>
          <a:p>
            <a:pPr lvl="1"/>
            <a:r>
              <a:rPr lang="en-US" b="1" dirty="0" smtClean="0"/>
              <a:t>State</a:t>
            </a:r>
            <a:r>
              <a:rPr lang="en-US" b="1" dirty="0"/>
              <a:t>: </a:t>
            </a:r>
            <a:r>
              <a:rPr lang="en-US" dirty="0"/>
              <a:t>The current state of the process (new, ready, and so on).</a:t>
            </a:r>
          </a:p>
          <a:p>
            <a:pPr lvl="1"/>
            <a:r>
              <a:rPr lang="tr-TR" b="1" dirty="0" err="1" smtClean="0"/>
              <a:t>Priority</a:t>
            </a:r>
            <a:r>
              <a:rPr lang="tr-TR" b="1" dirty="0"/>
              <a:t>: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.</a:t>
            </a:r>
          </a:p>
          <a:p>
            <a:pPr lvl="1"/>
            <a:r>
              <a:rPr lang="en-US" b="1" dirty="0" smtClean="0"/>
              <a:t>Program </a:t>
            </a:r>
            <a:r>
              <a:rPr lang="en-US" b="1" dirty="0"/>
              <a:t>counter: </a:t>
            </a:r>
            <a:r>
              <a:rPr lang="en-US" dirty="0"/>
              <a:t>The address of the next instruction in the program to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tr-TR" dirty="0" err="1" smtClean="0"/>
              <a:t>executed</a:t>
            </a:r>
            <a:r>
              <a:rPr lang="tr-TR" dirty="0"/>
              <a:t>.</a:t>
            </a:r>
          </a:p>
          <a:p>
            <a:pPr lvl="1"/>
            <a:r>
              <a:rPr lang="en-US" b="1" dirty="0" smtClean="0"/>
              <a:t>Memory </a:t>
            </a:r>
            <a:r>
              <a:rPr lang="en-US" b="1" dirty="0"/>
              <a:t>pointers: </a:t>
            </a:r>
            <a:r>
              <a:rPr lang="en-US" dirty="0"/>
              <a:t>The starting and ending locations of the process in memory.</a:t>
            </a:r>
          </a:p>
          <a:p>
            <a:pPr lvl="1"/>
            <a:r>
              <a:rPr lang="en-US" b="1" dirty="0" smtClean="0"/>
              <a:t>Context </a:t>
            </a:r>
            <a:r>
              <a:rPr lang="en-US" b="1" dirty="0"/>
              <a:t>data: </a:t>
            </a:r>
            <a:r>
              <a:rPr lang="en-US" dirty="0"/>
              <a:t>These are data that are present in registers in the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while </a:t>
            </a:r>
            <a:r>
              <a:rPr lang="en-US" dirty="0"/>
              <a:t>the process is </a:t>
            </a:r>
            <a:r>
              <a:rPr lang="en-US" dirty="0" smtClean="0"/>
              <a:t>executing</a:t>
            </a:r>
            <a:r>
              <a:rPr lang="tr-TR" dirty="0" smtClean="0"/>
              <a:t>.</a:t>
            </a:r>
          </a:p>
          <a:p>
            <a:pPr lvl="1"/>
            <a:r>
              <a:rPr lang="en-US" b="1" dirty="0"/>
              <a:t>I/O status information: </a:t>
            </a:r>
            <a:r>
              <a:rPr lang="en-US" dirty="0"/>
              <a:t>Includes outstanding I/O requests, I/O devices (e.g., </a:t>
            </a:r>
            <a:r>
              <a:rPr lang="en-US" dirty="0" smtClean="0"/>
              <a:t>tape</a:t>
            </a:r>
            <a:r>
              <a:rPr lang="tr-TR" dirty="0" smtClean="0"/>
              <a:t> </a:t>
            </a:r>
            <a:r>
              <a:rPr lang="en-US" dirty="0" smtClean="0"/>
              <a:t>drives</a:t>
            </a:r>
            <a:r>
              <a:rPr lang="en-US" dirty="0"/>
              <a:t>) assigned to this process, a list of files assigned to the process, and so on.</a:t>
            </a:r>
          </a:p>
          <a:p>
            <a:pPr lvl="1"/>
            <a:r>
              <a:rPr lang="en-US" b="1" dirty="0" smtClean="0"/>
              <a:t>Accounting </a:t>
            </a:r>
            <a:r>
              <a:rPr lang="en-US" b="1" dirty="0"/>
              <a:t>information: </a:t>
            </a:r>
            <a:r>
              <a:rPr lang="en-US" dirty="0"/>
              <a:t>May include the amount of processor time and </a:t>
            </a:r>
            <a:r>
              <a:rPr lang="en-US" dirty="0" smtClean="0"/>
              <a:t>clock</a:t>
            </a:r>
            <a:r>
              <a:rPr lang="tr-TR" dirty="0" smtClean="0"/>
              <a:t> </a:t>
            </a:r>
            <a:r>
              <a:rPr lang="en-US" dirty="0" smtClean="0"/>
              <a:t>time </a:t>
            </a:r>
            <a:r>
              <a:rPr lang="en-US" dirty="0"/>
              <a:t>used, time limits, account numbers, and so 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48" y="0"/>
            <a:ext cx="3066090" cy="67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87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scheduler accepts a new job or user request for execution, it </a:t>
            </a:r>
            <a:r>
              <a:rPr lang="en-US" dirty="0" smtClean="0"/>
              <a:t>creates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blank process control block and places the associated process in the new state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system has properly filled in the process control block, the process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transferred </a:t>
            </a:r>
            <a:r>
              <a:rPr lang="en-US" dirty="0"/>
              <a:t>to the ready state.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36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SCHEDULING TECHNIQUES </a:t>
            </a:r>
            <a:r>
              <a:rPr lang="en-US" dirty="0"/>
              <a:t>To understand how the OS manages the scheduling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various </a:t>
            </a:r>
            <a:r>
              <a:rPr lang="en-US" dirty="0"/>
              <a:t>jobs in memory, let us begin by considering the simple example in Figure </a:t>
            </a:r>
            <a:r>
              <a:rPr lang="tr-TR" dirty="0" err="1" smtClean="0"/>
              <a:t>below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figure shows how main memory is partitioned at a given point in time.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kernel </a:t>
            </a:r>
            <a:r>
              <a:rPr lang="en-US" dirty="0"/>
              <a:t>of the OS is, of course, always resident. In addition, there are a number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active </a:t>
            </a:r>
            <a:r>
              <a:rPr lang="en-US" dirty="0"/>
              <a:t>processes, including A and B, each of which is allocated a portion of memory.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1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90" y="187824"/>
            <a:ext cx="7520848" cy="66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34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4"/>
            <a:ext cx="11129211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begin at a point in time when process A is running. The processor is </a:t>
            </a:r>
            <a:r>
              <a:rPr lang="en-US" dirty="0" smtClean="0"/>
              <a:t>executing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from the program contained in A’s memory partition. At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later </a:t>
            </a:r>
            <a:r>
              <a:rPr lang="en-US" dirty="0"/>
              <a:t>point in time, the processor ceases to execute instructions in A and </a:t>
            </a:r>
            <a:r>
              <a:rPr lang="en-US" dirty="0" smtClean="0"/>
              <a:t>begins</a:t>
            </a:r>
            <a:r>
              <a:rPr lang="tr-TR" dirty="0" smtClean="0"/>
              <a:t> </a:t>
            </a:r>
            <a:r>
              <a:rPr lang="en-US" dirty="0" smtClean="0"/>
              <a:t>executing </a:t>
            </a:r>
            <a:r>
              <a:rPr lang="en-US" dirty="0"/>
              <a:t>instructions in the OS area. This will happen for one of three reasons</a:t>
            </a:r>
            <a:r>
              <a:rPr lang="en-US" dirty="0" smtClean="0"/>
              <a:t>:</a:t>
            </a:r>
            <a:endParaRPr lang="tr-T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A issues a service call (e.g., an I/O request) to the OS. Execution of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suspended until this call is satisfied by the 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A causes an </a:t>
            </a:r>
            <a:r>
              <a:rPr lang="en-US" i="1" dirty="0"/>
              <a:t>interrupt. </a:t>
            </a:r>
            <a:r>
              <a:rPr lang="en-US" dirty="0"/>
              <a:t>An interrupt is a hardware-generated signal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processor. When this signal is detected, the processor ceases to execute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transfers to the interrupt handler in the OS. A variety of events </a:t>
            </a:r>
            <a:r>
              <a:rPr lang="en-US" dirty="0" smtClean="0"/>
              <a:t>related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A will cause an interrupt. </a:t>
            </a:r>
            <a:endParaRPr lang="tr-TR" dirty="0" smtClean="0"/>
          </a:p>
          <a:p>
            <a:pPr lvl="2"/>
            <a:r>
              <a:rPr lang="en-US" dirty="0" smtClean="0"/>
              <a:t>One </a:t>
            </a:r>
            <a:r>
              <a:rPr lang="en-US" dirty="0"/>
              <a:t>example is an error, such as attempting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execute </a:t>
            </a:r>
            <a:r>
              <a:rPr lang="en-US" dirty="0"/>
              <a:t>a privileged instruction. </a:t>
            </a:r>
            <a:endParaRPr lang="tr-TR" dirty="0" smtClean="0"/>
          </a:p>
          <a:p>
            <a:pPr lvl="2"/>
            <a:r>
              <a:rPr lang="en-US" dirty="0" smtClean="0"/>
              <a:t>Another </a:t>
            </a:r>
            <a:r>
              <a:rPr lang="en-US" dirty="0"/>
              <a:t>example is a timeout; to prevent </a:t>
            </a:r>
            <a:r>
              <a:rPr lang="en-US" dirty="0" smtClean="0"/>
              <a:t>any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process from monopolizing the processor, each process is only granted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processor </a:t>
            </a:r>
            <a:r>
              <a:rPr lang="en-US" dirty="0"/>
              <a:t>for a short period at a time.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Some </a:t>
            </a:r>
            <a:r>
              <a:rPr lang="en-US" dirty="0"/>
              <a:t>event unrelated to process A that requires attention causes an </a:t>
            </a:r>
            <a:r>
              <a:rPr lang="en-US" dirty="0" smtClean="0"/>
              <a:t>interrupt.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example is the completion of an I/O operation.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084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any case, the result is the following. The processor saves the current </a:t>
            </a:r>
            <a:r>
              <a:rPr lang="en-US" dirty="0" smtClean="0"/>
              <a:t>context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and the program counter for A in A’s process control block and then </a:t>
            </a:r>
            <a:r>
              <a:rPr lang="en-US" dirty="0" smtClean="0"/>
              <a:t>begins</a:t>
            </a:r>
            <a:r>
              <a:rPr lang="tr-TR" dirty="0" smtClean="0"/>
              <a:t> </a:t>
            </a:r>
            <a:r>
              <a:rPr lang="en-US" dirty="0" smtClean="0"/>
              <a:t>executing </a:t>
            </a:r>
            <a:r>
              <a:rPr lang="en-US" dirty="0"/>
              <a:t>in the OS. The OS may perform some work, such as initiating an </a:t>
            </a:r>
            <a:r>
              <a:rPr lang="en-US" dirty="0" smtClean="0"/>
              <a:t>I/O</a:t>
            </a:r>
            <a:r>
              <a:rPr lang="tr-TR" dirty="0" smtClean="0"/>
              <a:t> </a:t>
            </a:r>
            <a:r>
              <a:rPr lang="en-US" dirty="0" smtClean="0"/>
              <a:t>operation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the short-term-scheduler portion of the OS decides which </a:t>
            </a:r>
            <a:r>
              <a:rPr lang="en-US" dirty="0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should </a:t>
            </a:r>
            <a:r>
              <a:rPr lang="en-US" dirty="0"/>
              <a:t>be executed next. In this example, B is chosen. The OS instructs the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restore B’s context data and proceed with the execution of B where it left off.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41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6" y="224589"/>
            <a:ext cx="4251157" cy="64968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shows </a:t>
            </a:r>
            <a:r>
              <a:rPr lang="en-US" dirty="0"/>
              <a:t>the major elements of the OS involved in the </a:t>
            </a:r>
            <a:r>
              <a:rPr lang="en-US" dirty="0" smtClean="0"/>
              <a:t>multiprogramming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scheduling of processes.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OS receives control of the processor 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/>
              <a:t>interrupt handler if an interrupt occurs and at the service-call handler if a </a:t>
            </a:r>
            <a:r>
              <a:rPr lang="en-US" dirty="0" smtClean="0"/>
              <a:t>service</a:t>
            </a:r>
            <a:r>
              <a:rPr lang="tr-TR" dirty="0" smtClean="0"/>
              <a:t> </a:t>
            </a:r>
            <a:r>
              <a:rPr lang="en-US" dirty="0" smtClean="0"/>
              <a:t>call </a:t>
            </a:r>
            <a:r>
              <a:rPr lang="en-US" dirty="0"/>
              <a:t>occurs.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the interrupt or service call is handled, the short-term scheduler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invoked </a:t>
            </a:r>
            <a:r>
              <a:rPr lang="en-US" dirty="0"/>
              <a:t>to select a process for execution.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63" y="365125"/>
            <a:ext cx="7665642" cy="63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Operating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Overview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Scheduling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Memory Management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238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do its job, the OS maintains a number of queues. Each queue is simply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waiting </a:t>
            </a:r>
            <a:r>
              <a:rPr lang="en-US" dirty="0"/>
              <a:t>list of processes waiting for some resource.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long-term queue </a:t>
            </a:r>
            <a:r>
              <a:rPr lang="en-US" dirty="0"/>
              <a:t>is a list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jobs </a:t>
            </a:r>
            <a:r>
              <a:rPr lang="en-US" dirty="0"/>
              <a:t>waiting to use the system. As conditions permit, the high-level scheduler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allocate </a:t>
            </a:r>
            <a:r>
              <a:rPr lang="en-US" dirty="0"/>
              <a:t>memory and create a process for one of the waiting items.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short-term</a:t>
            </a:r>
            <a:r>
              <a:rPr lang="tr-TR" b="1" dirty="0" smtClean="0"/>
              <a:t> </a:t>
            </a:r>
            <a:r>
              <a:rPr lang="en-US" b="1" dirty="0" smtClean="0"/>
              <a:t>queue </a:t>
            </a:r>
            <a:r>
              <a:rPr lang="en-US" dirty="0"/>
              <a:t>consists of all processes in the ready state. Any one of these processes </a:t>
            </a:r>
            <a:r>
              <a:rPr lang="en-US" dirty="0" smtClean="0"/>
              <a:t>could</a:t>
            </a:r>
            <a:r>
              <a:rPr lang="tr-TR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the processor next. It is up to the short-term scheduler to pick one. </a:t>
            </a:r>
            <a:r>
              <a:rPr lang="en-US" dirty="0" smtClean="0"/>
              <a:t>Generally,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is done with a round-robin algorithm, giving each process some time in </a:t>
            </a:r>
            <a:r>
              <a:rPr lang="en-US" dirty="0" smtClean="0"/>
              <a:t>turn.</a:t>
            </a:r>
            <a:r>
              <a:rPr lang="tr-TR" dirty="0" smtClean="0"/>
              <a:t> </a:t>
            </a:r>
            <a:r>
              <a:rPr lang="en-US" dirty="0" smtClean="0"/>
              <a:t>Priority </a:t>
            </a:r>
            <a:r>
              <a:rPr lang="en-US" dirty="0"/>
              <a:t>levels may also be used.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there is an </a:t>
            </a:r>
            <a:r>
              <a:rPr lang="en-US" b="1" dirty="0"/>
              <a:t>I/O queue </a:t>
            </a:r>
            <a:r>
              <a:rPr lang="en-US" dirty="0"/>
              <a:t>for each I/O </a:t>
            </a:r>
            <a:r>
              <a:rPr lang="en-US" dirty="0" smtClean="0"/>
              <a:t>device.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than one process may request the use of the same I/O device. All </a:t>
            </a:r>
            <a:r>
              <a:rPr lang="en-US" dirty="0" smtClean="0"/>
              <a:t>processes</a:t>
            </a:r>
            <a:r>
              <a:rPr lang="tr-TR" dirty="0" smtClean="0"/>
              <a:t> </a:t>
            </a:r>
            <a:r>
              <a:rPr lang="en-US" dirty="0" smtClean="0"/>
              <a:t>waiting </a:t>
            </a:r>
            <a:r>
              <a:rPr lang="en-US" dirty="0"/>
              <a:t>to use each device are lined up in that device’s queue.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42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" y="136524"/>
            <a:ext cx="5277853" cy="6721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suggests </a:t>
            </a:r>
            <a:r>
              <a:rPr lang="en-US" dirty="0"/>
              <a:t>how processes progress through the computer under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control </a:t>
            </a:r>
            <a:r>
              <a:rPr lang="en-US" dirty="0"/>
              <a:t>of the OS. Each process request (batch job, user-defined interactive job)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placed </a:t>
            </a:r>
            <a:r>
              <a:rPr lang="en-US" dirty="0"/>
              <a:t>in the long-term queue.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resources become available, a process </a:t>
            </a:r>
            <a:r>
              <a:rPr lang="en-US" dirty="0" smtClean="0"/>
              <a:t>request</a:t>
            </a:r>
            <a:r>
              <a:rPr lang="tr-TR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a process and is then placed in the ready state and put in the </a:t>
            </a:r>
            <a:r>
              <a:rPr lang="en-US" dirty="0" smtClean="0"/>
              <a:t>short-term</a:t>
            </a:r>
            <a:r>
              <a:rPr lang="tr-TR" dirty="0" smtClean="0"/>
              <a:t> </a:t>
            </a:r>
            <a:r>
              <a:rPr lang="en-US" dirty="0" smtClean="0"/>
              <a:t>queue</a:t>
            </a:r>
            <a:r>
              <a:rPr lang="en-US" dirty="0"/>
              <a:t>. The processor alternates between executing OS instructions and </a:t>
            </a:r>
            <a:r>
              <a:rPr lang="en-US" dirty="0" smtClean="0"/>
              <a:t>executing</a:t>
            </a:r>
            <a:r>
              <a:rPr lang="tr-TR" dirty="0" smtClean="0"/>
              <a:t> </a:t>
            </a:r>
            <a:r>
              <a:rPr lang="en-US" dirty="0" smtClean="0"/>
              <a:t>user </a:t>
            </a:r>
            <a:r>
              <a:rPr lang="en-US" dirty="0"/>
              <a:t>processes.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the OS is in control, it decides which process in the </a:t>
            </a:r>
            <a:r>
              <a:rPr lang="en-US" dirty="0" smtClean="0"/>
              <a:t>short-term</a:t>
            </a:r>
            <a:r>
              <a:rPr lang="tr-TR" dirty="0" smtClean="0"/>
              <a:t> </a:t>
            </a:r>
            <a:r>
              <a:rPr lang="en-US" dirty="0" smtClean="0"/>
              <a:t>queue </a:t>
            </a:r>
            <a:r>
              <a:rPr lang="en-US" dirty="0"/>
              <a:t>should be executed next. When the OS has finished its immediate tasks,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turns </a:t>
            </a:r>
            <a:r>
              <a:rPr lang="en-US" dirty="0"/>
              <a:t>the processor over to the chosen process.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31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78" y="368299"/>
            <a:ext cx="6780913" cy="61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6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77337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was mentioned earlier, a process being executed may be suspended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variety of reasons. </a:t>
            </a:r>
            <a:endParaRPr lang="tr-TR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is suspended because the process requests I/O, then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/>
              <a:t>is placed in the appropriate I/O queue. </a:t>
            </a:r>
            <a:endParaRPr lang="tr-TR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is suspended because of a timeout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the OS must attend to pressing business, then it is placed in the ready </a:t>
            </a:r>
            <a:r>
              <a:rPr lang="en-US" dirty="0" smtClean="0"/>
              <a:t>state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put into the short-term queue.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we mention that the OS also manages the I/O queues. When an </a:t>
            </a:r>
            <a:r>
              <a:rPr lang="en-US" dirty="0" smtClean="0"/>
              <a:t>I/O</a:t>
            </a:r>
            <a:r>
              <a:rPr lang="tr-TR" dirty="0" smtClean="0"/>
              <a:t> </a:t>
            </a:r>
            <a:r>
              <a:rPr lang="en-US" dirty="0" smtClean="0"/>
              <a:t>operation </a:t>
            </a:r>
            <a:r>
              <a:rPr lang="en-US" dirty="0"/>
              <a:t>is completed, the OS removes the satisfied process from that I/O </a:t>
            </a:r>
            <a:r>
              <a:rPr lang="en-US" dirty="0" smtClean="0"/>
              <a:t>queue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places it in the short-term queue. It then selects another waiting process (if </a:t>
            </a:r>
            <a:r>
              <a:rPr lang="en-US" dirty="0" smtClean="0"/>
              <a:t>any)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signals for the I/O device to satisfy that process</a:t>
            </a:r>
            <a:r>
              <a:rPr lang="en-US" dirty="0" smtClean="0"/>
              <a:t>’ </a:t>
            </a:r>
            <a:r>
              <a:rPr lang="en-US" dirty="0"/>
              <a:t>request.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438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MEMORY MANAGEMENT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 smtClean="0"/>
              <a:t>uni</a:t>
            </a:r>
            <a:r>
              <a:rPr lang="tr-TR" dirty="0" smtClean="0"/>
              <a:t>-</a:t>
            </a:r>
            <a:r>
              <a:rPr lang="en-US" dirty="0" smtClean="0"/>
              <a:t>programming </a:t>
            </a:r>
            <a:r>
              <a:rPr lang="en-US" dirty="0"/>
              <a:t>system, main memory is divided into two parts: one part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OS (resident monitor) and one part for the program currently being </a:t>
            </a:r>
            <a:r>
              <a:rPr lang="en-US" dirty="0" smtClean="0"/>
              <a:t>executed.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multi</a:t>
            </a:r>
            <a:r>
              <a:rPr lang="tr-TR" dirty="0" smtClean="0"/>
              <a:t>-</a:t>
            </a:r>
            <a:r>
              <a:rPr lang="en-US" dirty="0" smtClean="0"/>
              <a:t>programming </a:t>
            </a:r>
            <a:r>
              <a:rPr lang="en-US" dirty="0"/>
              <a:t>system, the “user” part of memory is subdivided to </a:t>
            </a:r>
            <a:r>
              <a:rPr lang="en-US" dirty="0" smtClean="0"/>
              <a:t>accommodate</a:t>
            </a:r>
            <a:r>
              <a:rPr lang="tr-TR" dirty="0" smtClean="0"/>
              <a:t> </a:t>
            </a:r>
            <a:r>
              <a:rPr lang="en-US" dirty="0" smtClean="0"/>
              <a:t>multiple </a:t>
            </a:r>
            <a:r>
              <a:rPr lang="en-US" dirty="0"/>
              <a:t>processes. The task of subdivision is carried out dynamically by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OS </a:t>
            </a:r>
            <a:r>
              <a:rPr lang="en-US" dirty="0"/>
              <a:t>and is known as </a:t>
            </a:r>
            <a:r>
              <a:rPr lang="en-US" b="1" dirty="0"/>
              <a:t>memory management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Effective </a:t>
            </a:r>
            <a:r>
              <a:rPr lang="en-US" dirty="0"/>
              <a:t>memory management is vital in a multiprogramming system. If </a:t>
            </a:r>
            <a:r>
              <a:rPr lang="en-US" dirty="0" smtClean="0"/>
              <a:t>only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few processes are in memory, then for much of the time all of the processes will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waiting </a:t>
            </a:r>
            <a:r>
              <a:rPr lang="en-US" dirty="0"/>
              <a:t>for I/O and the processor will be idle. Thus, memory needs to be </a:t>
            </a:r>
            <a:r>
              <a:rPr lang="en-US" dirty="0" smtClean="0"/>
              <a:t>allocated</a:t>
            </a:r>
            <a:r>
              <a:rPr lang="tr-TR" dirty="0" smtClean="0"/>
              <a:t> </a:t>
            </a:r>
            <a:r>
              <a:rPr lang="en-US" dirty="0" smtClean="0"/>
              <a:t>efficiently </a:t>
            </a:r>
            <a:r>
              <a:rPr lang="en-US" dirty="0"/>
              <a:t>to pack as many processes into memory as possible.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366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 smtClean="0"/>
              <a:t>Swapping</a:t>
            </a:r>
            <a:endParaRPr lang="tr-TR" b="1" dirty="0" smtClean="0"/>
          </a:p>
          <a:p>
            <a:r>
              <a:rPr lang="tr-TR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have discussed three types of queues: </a:t>
            </a:r>
            <a:endParaRPr lang="tr-TR" dirty="0" smtClean="0"/>
          </a:p>
          <a:p>
            <a:pPr lvl="1"/>
            <a:r>
              <a:rPr lang="en-US" dirty="0" smtClean="0"/>
              <a:t>the long</a:t>
            </a:r>
            <a:r>
              <a:rPr lang="tr-TR" dirty="0" smtClean="0"/>
              <a:t>-</a:t>
            </a:r>
            <a:r>
              <a:rPr lang="en-US" dirty="0" smtClean="0"/>
              <a:t>term</a:t>
            </a:r>
            <a:r>
              <a:rPr lang="tr-TR" dirty="0" smtClean="0"/>
              <a:t> </a:t>
            </a:r>
            <a:r>
              <a:rPr lang="en-US" dirty="0" smtClean="0"/>
              <a:t>queue </a:t>
            </a:r>
            <a:r>
              <a:rPr lang="en-US" dirty="0"/>
              <a:t>of requests for new processes,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short-term queue of processes </a:t>
            </a:r>
            <a:r>
              <a:rPr lang="en-US" dirty="0" smtClean="0"/>
              <a:t>ready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use the processor, </a:t>
            </a:r>
            <a:endParaRPr lang="tr-TR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various I/O queues of processes that are not ready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the processor. 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en-US" dirty="0" smtClean="0"/>
              <a:t>Recall </a:t>
            </a:r>
            <a:r>
              <a:rPr lang="en-US" dirty="0"/>
              <a:t>that the reason for this elaborate machinery is that </a:t>
            </a:r>
            <a:r>
              <a:rPr lang="en-US" dirty="0" smtClean="0"/>
              <a:t>I/O</a:t>
            </a:r>
            <a:r>
              <a:rPr lang="tr-TR" dirty="0" smtClean="0"/>
              <a:t> </a:t>
            </a:r>
            <a:r>
              <a:rPr lang="en-US" dirty="0" smtClean="0"/>
              <a:t>activities </a:t>
            </a:r>
            <a:r>
              <a:rPr lang="en-US" dirty="0"/>
              <a:t>are much slower than computation and therefore the processor in a </a:t>
            </a:r>
            <a:r>
              <a:rPr lang="en-US" dirty="0" err="1" smtClean="0"/>
              <a:t>uni</a:t>
            </a:r>
            <a:r>
              <a:rPr lang="tr-TR" dirty="0" smtClean="0"/>
              <a:t>-</a:t>
            </a:r>
            <a:r>
              <a:rPr lang="en-US" dirty="0" smtClean="0"/>
              <a:t>programming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is idle most of the time.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7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81084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the arrangement 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en-US" dirty="0" smtClean="0"/>
              <a:t> </a:t>
            </a:r>
            <a:r>
              <a:rPr lang="tr-TR" dirty="0" err="1" smtClean="0"/>
              <a:t>above</a:t>
            </a:r>
            <a:r>
              <a:rPr lang="en-US" dirty="0" smtClean="0"/>
              <a:t> </a:t>
            </a:r>
            <a:r>
              <a:rPr lang="en-US" dirty="0"/>
              <a:t>does not entirely solve the problem.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It is</a:t>
            </a:r>
            <a:r>
              <a:rPr lang="tr-TR" dirty="0" smtClean="0"/>
              <a:t> </a:t>
            </a:r>
            <a:r>
              <a:rPr lang="en-US" dirty="0" smtClean="0"/>
              <a:t>true </a:t>
            </a:r>
            <a:r>
              <a:rPr lang="en-US" dirty="0"/>
              <a:t>that, in this case, memory holds multiple processes and that the processor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move </a:t>
            </a:r>
            <a:r>
              <a:rPr lang="en-US" dirty="0"/>
              <a:t>to another process when one process is waiting. But the processor is so </a:t>
            </a:r>
            <a:r>
              <a:rPr lang="en-US" dirty="0" smtClean="0"/>
              <a:t>much</a:t>
            </a:r>
            <a:r>
              <a:rPr lang="tr-TR" dirty="0" smtClean="0"/>
              <a:t> </a:t>
            </a:r>
            <a:r>
              <a:rPr lang="en-US" dirty="0" smtClean="0"/>
              <a:t>faster </a:t>
            </a:r>
            <a:r>
              <a:rPr lang="en-US" dirty="0"/>
              <a:t>than I/O that it will be common for </a:t>
            </a:r>
            <a:r>
              <a:rPr lang="en-US" i="1" dirty="0"/>
              <a:t>all </a:t>
            </a:r>
            <a:r>
              <a:rPr lang="en-US" dirty="0"/>
              <a:t>the processes in memory to be </a:t>
            </a:r>
            <a:r>
              <a:rPr lang="en-US" dirty="0" smtClean="0"/>
              <a:t>waiting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I/O. Thus, even with </a:t>
            </a:r>
            <a:r>
              <a:rPr lang="tr-TR" dirty="0" smtClean="0"/>
              <a:t>m</a:t>
            </a:r>
            <a:r>
              <a:rPr lang="en-US" dirty="0" err="1" smtClean="0"/>
              <a:t>ulti</a:t>
            </a:r>
            <a:r>
              <a:rPr lang="tr-TR" dirty="0" smtClean="0"/>
              <a:t>-</a:t>
            </a:r>
            <a:r>
              <a:rPr lang="en-US" dirty="0" smtClean="0"/>
              <a:t>programming</a:t>
            </a:r>
            <a:r>
              <a:rPr lang="en-US" dirty="0"/>
              <a:t>, a processor could be idle most of </a:t>
            </a:r>
            <a:r>
              <a:rPr lang="en-US" dirty="0" smtClean="0"/>
              <a:t>the</a:t>
            </a:r>
            <a:r>
              <a:rPr lang="tr-TR" dirty="0" smtClean="0"/>
              <a:t> time.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dirty="0"/>
              <a:t>What to do? Main memory could be expanded, and so be able to </a:t>
            </a:r>
            <a:r>
              <a:rPr lang="en-US" dirty="0" smtClean="0"/>
              <a:t>accommodate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processes. But there are two flaws in this approach. </a:t>
            </a:r>
            <a:endParaRPr lang="tr-TR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main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expensive, even today. </a:t>
            </a:r>
            <a:endParaRPr lang="tr-TR" dirty="0" smtClean="0"/>
          </a:p>
          <a:p>
            <a:pPr lvl="1"/>
            <a:r>
              <a:rPr lang="en-US" dirty="0" smtClean="0"/>
              <a:t>Second</a:t>
            </a:r>
            <a:r>
              <a:rPr lang="en-US" dirty="0"/>
              <a:t>, the appetite of programs for memory has </a:t>
            </a:r>
            <a:r>
              <a:rPr lang="en-US" dirty="0" smtClean="0"/>
              <a:t>grown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fast as the cost of memory has dropped. So larger memory results in larger </a:t>
            </a:r>
            <a:r>
              <a:rPr lang="en-US" dirty="0" smtClean="0"/>
              <a:t>processes,</a:t>
            </a:r>
            <a:r>
              <a:rPr lang="tr-TR" dirty="0" smtClean="0"/>
              <a:t> not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processes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1" y="128337"/>
            <a:ext cx="6558671" cy="65931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Another solution is </a:t>
            </a:r>
            <a:r>
              <a:rPr lang="en-US" b="1" dirty="0"/>
              <a:t>swapping</a:t>
            </a:r>
            <a:r>
              <a:rPr lang="en-US" i="1" dirty="0"/>
              <a:t>, </a:t>
            </a:r>
            <a:r>
              <a:rPr lang="en-US" dirty="0"/>
              <a:t>depicted in </a:t>
            </a:r>
            <a:r>
              <a:rPr lang="tr-TR" dirty="0" smtClean="0"/>
              <a:t>the f</a:t>
            </a:r>
            <a:r>
              <a:rPr lang="en-US" dirty="0" err="1" smtClean="0"/>
              <a:t>igure</a:t>
            </a:r>
            <a:r>
              <a:rPr lang="en-US" dirty="0" smtClean="0"/>
              <a:t> . </a:t>
            </a:r>
            <a:r>
              <a:rPr lang="en-US" dirty="0"/>
              <a:t>We have a </a:t>
            </a:r>
            <a:r>
              <a:rPr lang="en-US" dirty="0" smtClean="0"/>
              <a:t>long-term</a:t>
            </a:r>
            <a:r>
              <a:rPr lang="tr-TR" dirty="0" smtClean="0"/>
              <a:t> </a:t>
            </a:r>
            <a:r>
              <a:rPr lang="en-US" dirty="0" smtClean="0"/>
              <a:t>queue </a:t>
            </a:r>
            <a:r>
              <a:rPr lang="en-US" dirty="0"/>
              <a:t>of process requests, typically stored on disk. These are brought in, one at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time</a:t>
            </a:r>
            <a:r>
              <a:rPr lang="en-US" dirty="0"/>
              <a:t>, as space becomes available.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processes are completed, they are moved </a:t>
            </a:r>
            <a:r>
              <a:rPr lang="en-US" dirty="0" smtClean="0"/>
              <a:t>out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main memory. Now the situation will arise that none of the processes in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in the ready state (e.g., all </a:t>
            </a:r>
            <a:r>
              <a:rPr lang="en-US" dirty="0" smtClean="0"/>
              <a:t>are </a:t>
            </a:r>
            <a:r>
              <a:rPr lang="en-US" dirty="0"/>
              <a:t>waiting on an I/O operation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Rather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 smtClean="0"/>
              <a:t>remain</a:t>
            </a:r>
            <a:r>
              <a:rPr lang="tr-TR" dirty="0" smtClean="0"/>
              <a:t> </a:t>
            </a:r>
            <a:r>
              <a:rPr lang="en-US" dirty="0" smtClean="0"/>
              <a:t>idle</a:t>
            </a:r>
            <a:r>
              <a:rPr lang="en-US" dirty="0"/>
              <a:t>, the processor </a:t>
            </a:r>
            <a:r>
              <a:rPr lang="en-US" i="1" dirty="0"/>
              <a:t>swaps </a:t>
            </a:r>
            <a:r>
              <a:rPr lang="en-US" dirty="0"/>
              <a:t>one of these processes back out to disk into an </a:t>
            </a:r>
            <a:r>
              <a:rPr lang="en-US" i="1" dirty="0" smtClean="0"/>
              <a:t>intermediate</a:t>
            </a:r>
            <a:r>
              <a:rPr lang="tr-TR" i="1" dirty="0" smtClean="0"/>
              <a:t> </a:t>
            </a:r>
            <a:r>
              <a:rPr lang="en-US" i="1" dirty="0" smtClean="0"/>
              <a:t>queue</a:t>
            </a:r>
            <a:r>
              <a:rPr lang="en-US" i="1" dirty="0"/>
              <a:t>. </a:t>
            </a:r>
            <a:r>
              <a:rPr lang="en-US" dirty="0"/>
              <a:t>This is a queue of existing processes that have been temporarily kicked </a:t>
            </a:r>
            <a:r>
              <a:rPr lang="en-US" dirty="0" smtClean="0"/>
              <a:t>out</a:t>
            </a:r>
            <a:r>
              <a:rPr lang="tr-TR" dirty="0" smtClean="0"/>
              <a:t> </a:t>
            </a:r>
            <a:r>
              <a:rPr lang="en-US" dirty="0"/>
              <a:t>of memory. The OS then brings in another process from the intermediate queue,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honors a new process request from the long-term queue. Execution then </a:t>
            </a:r>
            <a:r>
              <a:rPr lang="en-US" dirty="0" smtClean="0"/>
              <a:t>continues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newly arrived process.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36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03" y="32085"/>
            <a:ext cx="5051903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12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Swapping, however, is an I/O operation, and therefore there is the </a:t>
            </a:r>
            <a:r>
              <a:rPr lang="en-US" dirty="0" smtClean="0"/>
              <a:t>potential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making the problem worse, not better. But because disk I/O is generally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fastest </a:t>
            </a:r>
            <a:r>
              <a:rPr lang="en-US" dirty="0"/>
              <a:t>I/O on a system (e.g., compared with tape or printer I/O), swapping will </a:t>
            </a:r>
            <a:r>
              <a:rPr lang="en-US" dirty="0" smtClean="0"/>
              <a:t>usually</a:t>
            </a:r>
            <a:r>
              <a:rPr lang="tr-TR" dirty="0" smtClean="0"/>
              <a:t> </a:t>
            </a:r>
            <a:r>
              <a:rPr lang="en-US" dirty="0" smtClean="0"/>
              <a:t>enhance </a:t>
            </a:r>
            <a:r>
              <a:rPr lang="en-US" dirty="0"/>
              <a:t>performance.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more sophisticated scheme, involving virtual </a:t>
            </a:r>
            <a:r>
              <a:rPr lang="en-US" dirty="0" smtClean="0"/>
              <a:t>memory,</a:t>
            </a:r>
            <a:r>
              <a:rPr lang="tr-TR" dirty="0" smtClean="0"/>
              <a:t> </a:t>
            </a:r>
            <a:r>
              <a:rPr lang="en-US" dirty="0" smtClean="0"/>
              <a:t>improves </a:t>
            </a:r>
            <a:r>
              <a:rPr lang="en-US" dirty="0"/>
              <a:t>performance over simple swapping.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will be discussed shortly.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first</a:t>
            </a:r>
            <a:r>
              <a:rPr lang="en-US" dirty="0"/>
              <a:t>, we must prepare the ground by explaining partitioning and </a:t>
            </a:r>
            <a:r>
              <a:rPr lang="en-US" dirty="0" smtClean="0"/>
              <a:t>paging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1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1" y="365125"/>
            <a:ext cx="6817895" cy="6356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err="1" smtClean="0"/>
              <a:t>Partitioning</a:t>
            </a:r>
            <a:endParaRPr lang="tr-TR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simplest scheme for partitioning available memory is to use </a:t>
            </a:r>
            <a:r>
              <a:rPr lang="en-US" i="1" dirty="0"/>
              <a:t>fixed-size </a:t>
            </a:r>
            <a:r>
              <a:rPr lang="en-US" i="1" dirty="0" smtClean="0"/>
              <a:t>partitions,</a:t>
            </a:r>
            <a:r>
              <a:rPr lang="tr-TR" i="1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shown in </a:t>
            </a:r>
            <a:r>
              <a:rPr lang="tr-TR" dirty="0" smtClean="0"/>
              <a:t>the f</a:t>
            </a:r>
            <a:r>
              <a:rPr lang="en-US" dirty="0" err="1" smtClean="0"/>
              <a:t>igure</a:t>
            </a:r>
            <a:r>
              <a:rPr lang="en-US" dirty="0" smtClean="0"/>
              <a:t>. </a:t>
            </a:r>
            <a:r>
              <a:rPr lang="en-US" dirty="0"/>
              <a:t>Note that, although the partitions are of fixed </a:t>
            </a:r>
            <a:r>
              <a:rPr lang="en-US" dirty="0" smtClean="0"/>
              <a:t>size,</a:t>
            </a:r>
            <a:r>
              <a:rPr lang="tr-TR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need not be of equal size. When a process is brought into memory, it is </a:t>
            </a:r>
            <a:r>
              <a:rPr lang="en-US" dirty="0" smtClean="0"/>
              <a:t>placed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smallest available partition that will hold it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Even with the use of unequal fixed-size partitions, there will be wasted </a:t>
            </a:r>
            <a:r>
              <a:rPr lang="en-US" dirty="0" smtClean="0"/>
              <a:t>memory.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most cases, a process will not require exactly as much memory as provided by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/>
              <a:t>partition. For example, a process that requires 3M bytes of memory would be </a:t>
            </a:r>
            <a:r>
              <a:rPr lang="en-US" dirty="0" smtClean="0"/>
              <a:t>placed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4M partition of Figure </a:t>
            </a:r>
            <a:r>
              <a:rPr lang="tr-TR" dirty="0" smtClean="0"/>
              <a:t>(</a:t>
            </a:r>
            <a:r>
              <a:rPr lang="en-US" dirty="0" smtClean="0"/>
              <a:t>b</a:t>
            </a:r>
            <a:r>
              <a:rPr lang="tr-TR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wasting 1M that could be used by another process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 </a:t>
            </a:r>
            <a:r>
              <a:rPr lang="en-US" dirty="0" smtClean="0"/>
              <a:t>more </a:t>
            </a:r>
            <a:r>
              <a:rPr lang="en-US" dirty="0"/>
              <a:t>efficient approach is to use </a:t>
            </a:r>
            <a:r>
              <a:rPr lang="en-US" i="1" dirty="0"/>
              <a:t>variable-size partitions. </a:t>
            </a:r>
            <a:r>
              <a:rPr lang="en-US" dirty="0"/>
              <a:t>When a process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brought </a:t>
            </a:r>
            <a:r>
              <a:rPr lang="en-US" dirty="0"/>
              <a:t>into memory, it is allocated exactly as much memory as it requires and no more.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38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16" y="0"/>
            <a:ext cx="4952713" cy="67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4" y="208547"/>
            <a:ext cx="5390148" cy="66494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err="1" smtClean="0"/>
              <a:t>Example</a:t>
            </a:r>
            <a:endParaRPr lang="tr-TR" b="1" dirty="0" smtClean="0"/>
          </a:p>
          <a:p>
            <a:pPr marL="0" indent="0">
              <a:buNone/>
            </a:pPr>
            <a:r>
              <a:rPr lang="en-US" dirty="0" smtClean="0"/>
              <a:t>Initially</a:t>
            </a:r>
            <a:r>
              <a:rPr lang="en-US" dirty="0"/>
              <a:t>, main memory is empty, except for the OS (a). The first three processes are </a:t>
            </a:r>
            <a:r>
              <a:rPr lang="en-US" dirty="0" smtClean="0"/>
              <a:t>loaded</a:t>
            </a:r>
            <a:r>
              <a:rPr lang="tr-TR" dirty="0" smtClean="0"/>
              <a:t> </a:t>
            </a:r>
            <a:r>
              <a:rPr lang="en-US" dirty="0" smtClean="0"/>
              <a:t>in, starting where the OS ends and occupying just enough space for each process (b, c, d).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leaves a “hole” at the end of memory that is too small for a fourth process.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At some</a:t>
            </a:r>
            <a:r>
              <a:rPr lang="tr-TR" dirty="0" smtClean="0"/>
              <a:t> </a:t>
            </a:r>
            <a:r>
              <a:rPr lang="en-US" dirty="0" smtClean="0"/>
              <a:t>point</a:t>
            </a:r>
            <a:r>
              <a:rPr lang="en-US" dirty="0"/>
              <a:t>, none of the processes in memory is ready. The OS swaps out process 2 (e),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leaves </a:t>
            </a:r>
            <a:r>
              <a:rPr lang="en-US" dirty="0"/>
              <a:t>sufficient room to load a new process, process 4 (f). Because process 4 is </a:t>
            </a:r>
            <a:r>
              <a:rPr lang="en-US" dirty="0" smtClean="0"/>
              <a:t>smaller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process 2, another small hole is created.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Later</a:t>
            </a:r>
            <a:r>
              <a:rPr lang="en-US" dirty="0"/>
              <a:t>, a point is reached at which none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processes </a:t>
            </a:r>
            <a:r>
              <a:rPr lang="en-US" dirty="0"/>
              <a:t>in main memory is ready, but process 2, in the Ready-Suspend state, is </a:t>
            </a:r>
            <a:r>
              <a:rPr lang="en-US" dirty="0" smtClean="0"/>
              <a:t>available.</a:t>
            </a:r>
            <a:r>
              <a:rPr lang="tr-TR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there is insufficient room in memory for process 2, the OS swaps process 1 out (</a:t>
            </a:r>
            <a:r>
              <a:rPr lang="en-US" dirty="0" smtClean="0"/>
              <a:t>g)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swaps process 2 back in (h).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12" y="18000"/>
            <a:ext cx="6758035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OPERATING SYSTEM OVERVIEW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8789" cy="4735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Operating System Objectives and Functions</a:t>
            </a:r>
          </a:p>
          <a:p>
            <a:pPr marL="0" indent="0">
              <a:buNone/>
            </a:pPr>
            <a:r>
              <a:rPr lang="en-US" dirty="0"/>
              <a:t>An OS is a program that controls the execution of application programs and acts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interface between applications and the computer hardware.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can be thought </a:t>
            </a:r>
            <a:r>
              <a:rPr lang="en-US" dirty="0" smtClean="0"/>
              <a:t>of</a:t>
            </a:r>
            <a:r>
              <a:rPr lang="tr-TR" dirty="0" smtClean="0"/>
              <a:t> as </a:t>
            </a: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:</a:t>
            </a:r>
          </a:p>
          <a:p>
            <a:pPr lvl="1"/>
            <a:r>
              <a:rPr lang="en-US" b="1" dirty="0" smtClean="0"/>
              <a:t>Convenience</a:t>
            </a:r>
            <a:r>
              <a:rPr lang="en-US" b="1" dirty="0"/>
              <a:t>: </a:t>
            </a:r>
            <a:r>
              <a:rPr lang="en-US" dirty="0"/>
              <a:t>An OS makes a computer more convenient to use.</a:t>
            </a:r>
          </a:p>
          <a:p>
            <a:pPr lvl="1"/>
            <a:r>
              <a:rPr lang="en-US" b="1" dirty="0" smtClean="0"/>
              <a:t>Efficiency</a:t>
            </a:r>
            <a:r>
              <a:rPr lang="en-US" b="1" dirty="0"/>
              <a:t>: </a:t>
            </a:r>
            <a:r>
              <a:rPr lang="en-US" dirty="0"/>
              <a:t>An OS allows the computer system resources to be used in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tr-TR" dirty="0" err="1" smtClean="0"/>
              <a:t>efficient</a:t>
            </a:r>
            <a:r>
              <a:rPr lang="tr-TR" dirty="0" smtClean="0"/>
              <a:t> </a:t>
            </a:r>
            <a:r>
              <a:rPr lang="tr-TR" dirty="0" err="1"/>
              <a:t>manner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54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this example shows, this method starts out well, but eventually it leads 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situation </a:t>
            </a:r>
            <a:r>
              <a:rPr lang="en-US" dirty="0"/>
              <a:t>in which there are a lot of small holes in memory. As time goes on,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more and more fragmented, and memory utilization declines.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technique </a:t>
            </a:r>
            <a:r>
              <a:rPr lang="en-US" dirty="0"/>
              <a:t>for overcoming this problem is </a:t>
            </a:r>
            <a:r>
              <a:rPr lang="en-US" b="1" dirty="0"/>
              <a:t>compaction</a:t>
            </a:r>
            <a:r>
              <a:rPr lang="en-US" dirty="0"/>
              <a:t>: From time to time, the </a:t>
            </a:r>
            <a:r>
              <a:rPr lang="en-US" dirty="0" smtClean="0"/>
              <a:t>OS</a:t>
            </a:r>
            <a:r>
              <a:rPr lang="tr-TR" dirty="0" smtClean="0"/>
              <a:t> </a:t>
            </a:r>
            <a:r>
              <a:rPr lang="en-US" dirty="0" smtClean="0"/>
              <a:t>shifts </a:t>
            </a:r>
            <a:r>
              <a:rPr lang="en-US" dirty="0"/>
              <a:t>the processes in memory to place all the free memory together in one </a:t>
            </a:r>
            <a:r>
              <a:rPr lang="en-US" dirty="0" smtClean="0"/>
              <a:t>block.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time-consuming procedure, wasteful of processor time.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89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46364"/>
            <a:ext cx="11177337" cy="6375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</a:t>
            </a:r>
            <a:r>
              <a:rPr lang="tr-TR" dirty="0" smtClean="0"/>
              <a:t>ing</a:t>
            </a:r>
            <a:r>
              <a:rPr lang="en-US" dirty="0" smtClean="0"/>
              <a:t> </a:t>
            </a:r>
            <a:r>
              <a:rPr lang="tr-TR" dirty="0" smtClean="0"/>
              <a:t>the f</a:t>
            </a:r>
            <a:r>
              <a:rPr lang="en-US" dirty="0" err="1" smtClean="0"/>
              <a:t>igure</a:t>
            </a:r>
            <a:r>
              <a:rPr lang="en-US" dirty="0" smtClean="0"/>
              <a:t> </a:t>
            </a:r>
            <a:r>
              <a:rPr lang="tr-TR" dirty="0" err="1" smtClean="0"/>
              <a:t>above</a:t>
            </a:r>
            <a:r>
              <a:rPr lang="en-US" dirty="0" smtClean="0"/>
              <a:t>; </a:t>
            </a:r>
            <a:r>
              <a:rPr lang="en-US" dirty="0"/>
              <a:t>it should be obvious that a </a:t>
            </a:r>
            <a:r>
              <a:rPr lang="en-US" dirty="0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not likely to be loaded into the same place in main memory each time it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swapped </a:t>
            </a:r>
            <a:r>
              <a:rPr lang="en-US" dirty="0"/>
              <a:t>in.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Furthermore</a:t>
            </a:r>
            <a:r>
              <a:rPr lang="en-US" dirty="0"/>
              <a:t>, if compaction is used, a process may be shifted while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main </a:t>
            </a:r>
            <a:r>
              <a:rPr lang="en-US" dirty="0"/>
              <a:t>memory. A process in memory consists of instructions plus data. The </a:t>
            </a:r>
            <a:r>
              <a:rPr lang="en-US" dirty="0" smtClean="0"/>
              <a:t>instructions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contain addresses for memory locations of two types:</a:t>
            </a:r>
          </a:p>
          <a:p>
            <a:pPr lvl="1"/>
            <a:r>
              <a:rPr lang="tr-TR" dirty="0" err="1" smtClean="0"/>
              <a:t>Addresses</a:t>
            </a:r>
            <a:r>
              <a:rPr lang="tr-TR" dirty="0" smtClean="0"/>
              <a:t> </a:t>
            </a:r>
            <a:r>
              <a:rPr lang="tr-TR" dirty="0"/>
              <a:t>of data </a:t>
            </a:r>
            <a:r>
              <a:rPr lang="tr-TR" dirty="0" err="1"/>
              <a:t>items</a:t>
            </a:r>
            <a:endParaRPr lang="tr-TR" dirty="0"/>
          </a:p>
          <a:p>
            <a:pPr lvl="1"/>
            <a:r>
              <a:rPr lang="en-US" dirty="0" smtClean="0"/>
              <a:t>Addresses </a:t>
            </a:r>
            <a:r>
              <a:rPr lang="en-US" dirty="0"/>
              <a:t>of instructions, used for branching </a:t>
            </a:r>
            <a:r>
              <a:rPr lang="en-US" dirty="0" smtClean="0"/>
              <a:t>instructions</a:t>
            </a:r>
            <a:endParaRPr lang="tr-TR" dirty="0" smtClean="0"/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en-US" dirty="0"/>
              <a:t>But these addresses are not fixed. They will change each time a process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swapped </a:t>
            </a:r>
            <a:r>
              <a:rPr lang="en-US" dirty="0"/>
              <a:t>in. To solve this problem, a distinction is made between logical </a:t>
            </a:r>
            <a:r>
              <a:rPr lang="en-US" dirty="0" smtClean="0"/>
              <a:t>addresses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addresses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4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12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logical address </a:t>
            </a:r>
            <a:r>
              <a:rPr lang="en-US" dirty="0"/>
              <a:t>is expressed as a location relative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beginning </a:t>
            </a:r>
            <a:r>
              <a:rPr lang="en-US" dirty="0"/>
              <a:t>of the program. Instructions in the program contain only logical </a:t>
            </a:r>
            <a:r>
              <a:rPr lang="en-US" dirty="0" smtClean="0"/>
              <a:t>addresses.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b="1" dirty="0"/>
              <a:t>physical address </a:t>
            </a:r>
            <a:r>
              <a:rPr lang="en-US" dirty="0"/>
              <a:t>is an actual location in main memory.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processor </a:t>
            </a:r>
            <a:r>
              <a:rPr lang="en-US" dirty="0" smtClean="0"/>
              <a:t>executes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process, it automatically converts from logical to physical address by </a:t>
            </a:r>
            <a:r>
              <a:rPr lang="en-US" dirty="0" smtClean="0"/>
              <a:t>adding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current starting location of the process, called its </a:t>
            </a:r>
            <a:r>
              <a:rPr lang="en-US" b="1" dirty="0"/>
              <a:t>base address</a:t>
            </a:r>
            <a:r>
              <a:rPr lang="en-US" dirty="0"/>
              <a:t>, to each </a:t>
            </a:r>
            <a:r>
              <a:rPr lang="en-US" dirty="0" smtClean="0"/>
              <a:t>logical</a:t>
            </a:r>
            <a:r>
              <a:rPr lang="tr-TR" dirty="0" smtClean="0"/>
              <a:t> </a:t>
            </a:r>
            <a:r>
              <a:rPr lang="en-US" dirty="0" smtClean="0"/>
              <a:t>address</a:t>
            </a:r>
            <a:r>
              <a:rPr lang="en-US" dirty="0"/>
              <a:t>. This is another example of a processor hardware feature designed to </a:t>
            </a:r>
            <a:r>
              <a:rPr lang="en-US" dirty="0" smtClean="0"/>
              <a:t>meet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OS requirement. The exact nature of this hardware feature depends on the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/>
              <a:t>strategy</a:t>
            </a:r>
            <a:r>
              <a:rPr lang="tr-TR" dirty="0"/>
              <a:t> in </a:t>
            </a:r>
            <a:r>
              <a:rPr lang="tr-TR" dirty="0" err="1"/>
              <a:t>use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3379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 smtClean="0"/>
              <a:t>Paging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Both unequal fixed-size and variable-size partitions are inefficient in the use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memory</a:t>
            </a:r>
            <a:r>
              <a:rPr lang="en-US" dirty="0"/>
              <a:t>. Suppose, however, that memory is partitioned into equal fixed-size </a:t>
            </a:r>
            <a:r>
              <a:rPr lang="en-US" dirty="0" smtClean="0"/>
              <a:t>chunks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are relatively small, and that each process is also divided into small </a:t>
            </a:r>
            <a:r>
              <a:rPr lang="en-US" dirty="0" smtClean="0"/>
              <a:t>fixed-size</a:t>
            </a:r>
            <a:r>
              <a:rPr lang="tr-TR" dirty="0" smtClean="0"/>
              <a:t> </a:t>
            </a:r>
            <a:r>
              <a:rPr lang="en-US" dirty="0" smtClean="0"/>
              <a:t>chunks </a:t>
            </a:r>
            <a:r>
              <a:rPr lang="en-US" dirty="0"/>
              <a:t>of some size.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the chunks of a program, known as </a:t>
            </a:r>
            <a:r>
              <a:rPr lang="en-US" b="1" dirty="0"/>
              <a:t>pages</a:t>
            </a:r>
            <a:r>
              <a:rPr lang="en-US" dirty="0"/>
              <a:t>, could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assigned </a:t>
            </a:r>
            <a:r>
              <a:rPr lang="en-US" dirty="0"/>
              <a:t>to available chunks of memory, known as </a:t>
            </a:r>
            <a:r>
              <a:rPr lang="en-US" b="1" dirty="0"/>
              <a:t>frames</a:t>
            </a:r>
            <a:r>
              <a:rPr lang="en-US" dirty="0"/>
              <a:t>, or page frames. At </a:t>
            </a:r>
            <a:r>
              <a:rPr lang="en-US" dirty="0" smtClean="0"/>
              <a:t>most,</a:t>
            </a:r>
            <a:r>
              <a:rPr lang="tr-TR" dirty="0" smtClean="0"/>
              <a:t> </a:t>
            </a:r>
            <a:r>
              <a:rPr lang="en-US" dirty="0" smtClean="0"/>
              <a:t>then</a:t>
            </a:r>
            <a:r>
              <a:rPr lang="en-US" dirty="0"/>
              <a:t>, the wasted space in memory for that process is a fraction of the last page.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4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74" y="224589"/>
            <a:ext cx="5053263" cy="6496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shows </a:t>
            </a:r>
            <a:r>
              <a:rPr lang="en-US" dirty="0"/>
              <a:t>an example of the use of pages and frames. At a given </a:t>
            </a:r>
            <a:r>
              <a:rPr lang="en-US" dirty="0" smtClean="0"/>
              <a:t>point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time, some of the frames in memory are in use and some are free. The list of </a:t>
            </a:r>
            <a:r>
              <a:rPr lang="en-US" dirty="0" smtClean="0"/>
              <a:t>free</a:t>
            </a:r>
            <a:r>
              <a:rPr lang="tr-TR" dirty="0" smtClean="0"/>
              <a:t> </a:t>
            </a:r>
            <a:r>
              <a:rPr lang="en-US" dirty="0" smtClean="0"/>
              <a:t>frames </a:t>
            </a:r>
            <a:r>
              <a:rPr lang="en-US" dirty="0"/>
              <a:t>is maintained by the OS. Process A, stored on disk, consists of four pages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When it comes time to load this process, the OS finds four free frames and loads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four </a:t>
            </a:r>
            <a:r>
              <a:rPr lang="en-US" dirty="0"/>
              <a:t>pages of the process A into the four frames.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37"/>
          <a:stretch/>
        </p:blipFill>
        <p:spPr>
          <a:xfrm>
            <a:off x="5381201" y="3675"/>
            <a:ext cx="6737583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1084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suppose, as in this example, that there are not sufficient unused </a:t>
            </a:r>
            <a:r>
              <a:rPr lang="en-US" dirty="0" smtClean="0"/>
              <a:t>contiguous</a:t>
            </a:r>
            <a:r>
              <a:rPr lang="tr-TR" dirty="0" smtClean="0"/>
              <a:t> </a:t>
            </a:r>
            <a:r>
              <a:rPr lang="en-US" dirty="0" smtClean="0"/>
              <a:t>frames </a:t>
            </a:r>
            <a:r>
              <a:rPr lang="en-US" dirty="0"/>
              <a:t>to hold the process. Does this prevent the OS from loading </a:t>
            </a:r>
            <a:r>
              <a:rPr lang="en-US" dirty="0" smtClean="0"/>
              <a:t>A?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answer is no, because we can once again use the concept of logical address.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base address will no longer suffice. Rather, the OS maintains a </a:t>
            </a:r>
            <a:r>
              <a:rPr lang="en-US" b="1" dirty="0"/>
              <a:t>page </a:t>
            </a:r>
            <a:r>
              <a:rPr lang="en-US" b="1" dirty="0" smtClean="0"/>
              <a:t>table</a:t>
            </a:r>
            <a:r>
              <a:rPr lang="tr-TR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each process. The page table shows the frame location for each page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process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Within </a:t>
            </a:r>
            <a:r>
              <a:rPr lang="en-US" dirty="0"/>
              <a:t>the program, each logical address consists of a page number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relative address within the page.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 that in the case of simple partitioning,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logical </a:t>
            </a:r>
            <a:r>
              <a:rPr lang="en-US" dirty="0"/>
              <a:t>address is the location of a word relative to the beginning of the </a:t>
            </a:r>
            <a:r>
              <a:rPr lang="en-US" dirty="0" smtClean="0"/>
              <a:t>program;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processor translates that into a physical address.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paging, the </a:t>
            </a:r>
            <a:r>
              <a:rPr lang="en-US" dirty="0" smtClean="0"/>
              <a:t>logical</a:t>
            </a:r>
            <a:r>
              <a:rPr lang="tr-TR" dirty="0" smtClean="0"/>
              <a:t>-</a:t>
            </a:r>
            <a:r>
              <a:rPr lang="en-US" dirty="0" smtClean="0"/>
              <a:t>to-physical </a:t>
            </a:r>
            <a:r>
              <a:rPr lang="en-US" dirty="0"/>
              <a:t>address translation is still done by processor hardware. The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know how to access the page table of the current process.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Presented </a:t>
            </a:r>
            <a:r>
              <a:rPr lang="en-US" dirty="0"/>
              <a:t>with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logical </a:t>
            </a:r>
            <a:r>
              <a:rPr lang="en-US" dirty="0"/>
              <a:t>address (page number, relative address), the processor uses the page </a:t>
            </a:r>
            <a:r>
              <a:rPr lang="en-US" dirty="0" smtClean="0"/>
              <a:t>table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produce a physical address (frame number, relative address).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1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48" y="224589"/>
            <a:ext cx="4700336" cy="6496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An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shown</a:t>
            </a:r>
            <a:r>
              <a:rPr lang="tr-TR" dirty="0" smtClean="0"/>
              <a:t> </a:t>
            </a:r>
            <a:r>
              <a:rPr lang="tr-TR" dirty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tr-TR" dirty="0" smtClean="0"/>
              <a:t>.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approach solves the problems raised earlier. Main memory is </a:t>
            </a:r>
            <a:r>
              <a:rPr lang="en-US" dirty="0" smtClean="0"/>
              <a:t>divided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many small equal-size frames.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process is divided into frame-size </a:t>
            </a:r>
            <a:r>
              <a:rPr lang="en-US" dirty="0" smtClean="0"/>
              <a:t>pages:</a:t>
            </a:r>
            <a:r>
              <a:rPr lang="tr-TR" dirty="0" smtClean="0"/>
              <a:t> </a:t>
            </a:r>
            <a:r>
              <a:rPr lang="en-US" dirty="0" smtClean="0"/>
              <a:t>smaller </a:t>
            </a:r>
            <a:r>
              <a:rPr lang="en-US" dirty="0"/>
              <a:t>processes require fewer pages, larger processes require more. When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is brought in, its pages are loaded into available frames, and a page </a:t>
            </a:r>
            <a:r>
              <a:rPr lang="en-US" dirty="0" smtClean="0"/>
              <a:t>table</a:t>
            </a:r>
            <a:r>
              <a:rPr lang="tr-TR" dirty="0" smtClean="0"/>
              <a:t> is </a:t>
            </a:r>
            <a:r>
              <a:rPr lang="tr-TR" dirty="0"/>
              <a:t>set </a:t>
            </a:r>
            <a:r>
              <a:rPr lang="tr-TR" dirty="0" err="1"/>
              <a:t>up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608"/>
          <a:stretch/>
        </p:blipFill>
        <p:spPr>
          <a:xfrm>
            <a:off x="5108485" y="57149"/>
            <a:ext cx="6923093" cy="67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1505" cy="47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Virtual </a:t>
            </a:r>
            <a:r>
              <a:rPr lang="tr-TR" b="1" dirty="0" smtClean="0"/>
              <a:t>Memory</a:t>
            </a:r>
          </a:p>
          <a:p>
            <a:pPr marL="0" indent="0">
              <a:buNone/>
            </a:pPr>
            <a:r>
              <a:rPr lang="en-US" b="1" i="1" dirty="0"/>
              <a:t>DEMAND PAGING </a:t>
            </a:r>
            <a:r>
              <a:rPr lang="en-US" dirty="0"/>
              <a:t>With the use of paging, truly effective </a:t>
            </a:r>
            <a:r>
              <a:rPr lang="en-US" dirty="0" smtClean="0"/>
              <a:t>multiprogramming</a:t>
            </a:r>
            <a:r>
              <a:rPr lang="tr-TR" dirty="0" smtClean="0"/>
              <a:t> </a:t>
            </a:r>
            <a:r>
              <a:rPr lang="en-US" dirty="0" smtClean="0"/>
              <a:t>systems </a:t>
            </a:r>
            <a:r>
              <a:rPr lang="en-US" dirty="0"/>
              <a:t>came into being. Furthermore, the simple tactic of breaking a process </a:t>
            </a:r>
            <a:r>
              <a:rPr lang="en-US" dirty="0" smtClean="0"/>
              <a:t>up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pages led to the development of another important concept: virtual </a:t>
            </a:r>
            <a:r>
              <a:rPr lang="en-US" dirty="0" smtClean="0"/>
              <a:t>memory.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understand virtual memory, we must add a refinement to the </a:t>
            </a:r>
            <a:r>
              <a:rPr lang="en-US" dirty="0" smtClean="0"/>
              <a:t>paging</a:t>
            </a:r>
            <a:r>
              <a:rPr lang="tr-TR" dirty="0" smtClean="0"/>
              <a:t> </a:t>
            </a:r>
            <a:r>
              <a:rPr lang="en-US" dirty="0" smtClean="0"/>
              <a:t>scheme </a:t>
            </a:r>
            <a:r>
              <a:rPr lang="en-US" dirty="0"/>
              <a:t>just discussed. That refinement is </a:t>
            </a:r>
            <a:r>
              <a:rPr lang="en-US" b="1" dirty="0"/>
              <a:t>demand paging</a:t>
            </a:r>
            <a:r>
              <a:rPr lang="en-US" dirty="0"/>
              <a:t>, which simply means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page of a process is brought in only when it is needed, that is, on demand.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1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large process, consisting of a long program plus a number of </a:t>
            </a:r>
            <a:r>
              <a:rPr lang="en-US" dirty="0" smtClean="0"/>
              <a:t>arrays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data. Over any short period of time, execution may be confined to a small </a:t>
            </a:r>
            <a:r>
              <a:rPr lang="en-US" dirty="0" smtClean="0"/>
              <a:t>section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program (e.g., a subroutine), and perhaps only one or two arrays of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being used. This is the principle of </a:t>
            </a:r>
            <a:r>
              <a:rPr lang="en-US" dirty="0" smtClean="0"/>
              <a:t>locality.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would clearly be wasteful to load in dozens of pages for that process </a:t>
            </a:r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a few pages will be used before the program is suspended. We can make </a:t>
            </a:r>
            <a:r>
              <a:rPr lang="en-US" dirty="0" smtClean="0"/>
              <a:t>better</a:t>
            </a:r>
            <a:r>
              <a:rPr lang="tr-TR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of memory by loading in just a few pages.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Then</a:t>
            </a:r>
            <a:r>
              <a:rPr lang="en-US" dirty="0"/>
              <a:t>, if the program </a:t>
            </a:r>
            <a:r>
              <a:rPr lang="en-US" dirty="0" smtClean="0"/>
              <a:t>branches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an instruction on a page not in main memory, or if the program references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a page not in memory, a </a:t>
            </a:r>
            <a:r>
              <a:rPr lang="en-US" b="1" dirty="0"/>
              <a:t>page fault </a:t>
            </a:r>
            <a:r>
              <a:rPr lang="en-US" dirty="0"/>
              <a:t>is triggered. This tells the OS to bring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desired</a:t>
            </a:r>
            <a:r>
              <a:rPr lang="tr-TR" dirty="0" smtClean="0"/>
              <a:t> </a:t>
            </a:r>
            <a:r>
              <a:rPr lang="tr-TR" dirty="0" err="1"/>
              <a:t>page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5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505"/>
            <a:ext cx="11113168" cy="6528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The Operating System As A User/Computer Interface</a:t>
            </a:r>
            <a:endParaRPr lang="tr-TR" b="1" i="1" dirty="0" smtClean="0"/>
          </a:p>
          <a:p>
            <a:pPr marL="0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smtClean="0"/>
              <a:t>hardware </a:t>
            </a:r>
            <a:r>
              <a:rPr lang="en-US" dirty="0" smtClean="0"/>
              <a:t>and </a:t>
            </a:r>
            <a:r>
              <a:rPr lang="en-US" dirty="0"/>
              <a:t>software used in providing applications to a user can be viewed in a </a:t>
            </a:r>
            <a:r>
              <a:rPr lang="en-US" dirty="0" smtClean="0"/>
              <a:t>layered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hierarchical fashion, as depicted in Figure </a:t>
            </a:r>
            <a:r>
              <a:rPr lang="tr-TR" dirty="0" err="1" smtClean="0"/>
              <a:t>below</a:t>
            </a:r>
            <a:r>
              <a:rPr lang="en-US" dirty="0" smtClean="0"/>
              <a:t>. 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73" y="2005263"/>
            <a:ext cx="9875939" cy="4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209421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Thus, at any one time, only a few pages of any given process are in </a:t>
            </a:r>
            <a:r>
              <a:rPr lang="en-US" dirty="0" smtClean="0"/>
              <a:t>memory,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therefore more processes can be maintained in memory. Furthermore, time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saved </a:t>
            </a:r>
            <a:r>
              <a:rPr lang="en-US" dirty="0"/>
              <a:t>because unused pages are not swapped in and out of memory. However,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OS </a:t>
            </a:r>
            <a:r>
              <a:rPr lang="en-US" dirty="0"/>
              <a:t>must be clever about how it manages this scheme.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it brings one page in,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throw another page out; this is known as </a:t>
            </a:r>
            <a:r>
              <a:rPr lang="en-US" b="1" dirty="0"/>
              <a:t>page replacement</a:t>
            </a:r>
            <a:r>
              <a:rPr lang="en-US" dirty="0"/>
              <a:t>. If it throws out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page </a:t>
            </a:r>
            <a:r>
              <a:rPr lang="en-US" dirty="0"/>
              <a:t>just before it is about to be used, then it will just have to go get that page </a:t>
            </a:r>
            <a:r>
              <a:rPr lang="en-US" dirty="0" smtClean="0"/>
              <a:t>again</a:t>
            </a:r>
            <a:r>
              <a:rPr lang="tr-TR" dirty="0" smtClean="0"/>
              <a:t> </a:t>
            </a:r>
            <a:r>
              <a:rPr lang="en-US" dirty="0" smtClean="0"/>
              <a:t>almost </a:t>
            </a:r>
            <a:r>
              <a:rPr lang="en-US" dirty="0"/>
              <a:t>immediately.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Too </a:t>
            </a:r>
            <a:r>
              <a:rPr lang="en-US" dirty="0"/>
              <a:t>much of this leads to a condition known as </a:t>
            </a:r>
            <a:r>
              <a:rPr lang="en-US" b="1" dirty="0"/>
              <a:t>thrashing</a:t>
            </a:r>
            <a:r>
              <a:rPr lang="en-US" dirty="0"/>
              <a:t>: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processor </a:t>
            </a:r>
            <a:r>
              <a:rPr lang="en-US" dirty="0"/>
              <a:t>spends most of its time swapping pages rather than executing instructions.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4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demand paging, it is not necessary to load an entire process into </a:t>
            </a:r>
            <a:r>
              <a:rPr lang="en-US" dirty="0" smtClean="0"/>
              <a:t>main</a:t>
            </a:r>
            <a:r>
              <a:rPr lang="tr-TR" dirty="0" smtClean="0"/>
              <a:t> </a:t>
            </a:r>
            <a:r>
              <a:rPr lang="en-US" dirty="0" smtClean="0"/>
              <a:t>memory</a:t>
            </a:r>
            <a:r>
              <a:rPr lang="en-US" dirty="0"/>
              <a:t>. This fact has a remarkable consequence: </a:t>
            </a:r>
            <a:r>
              <a:rPr lang="en-US" i="1" dirty="0"/>
              <a:t>It is possible for a process to </a:t>
            </a:r>
            <a:r>
              <a:rPr lang="en-US" i="1" dirty="0" smtClean="0"/>
              <a:t>be</a:t>
            </a:r>
            <a:r>
              <a:rPr lang="tr-TR" i="1" dirty="0" smtClean="0"/>
              <a:t> </a:t>
            </a:r>
            <a:r>
              <a:rPr lang="en-US" i="1" dirty="0" smtClean="0"/>
              <a:t>larger </a:t>
            </a:r>
            <a:r>
              <a:rPr lang="en-US" i="1" dirty="0"/>
              <a:t>than all of main memory. </a:t>
            </a:r>
            <a:endParaRPr lang="tr-TR" i="1" dirty="0" smtClean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of the most fundamental restrictions in </a:t>
            </a:r>
            <a:r>
              <a:rPr lang="en-US" dirty="0" smtClean="0"/>
              <a:t>programming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been lifted. Without demand paging, a programmer must be </a:t>
            </a:r>
            <a:r>
              <a:rPr lang="en-US" dirty="0" smtClean="0"/>
              <a:t>acutely</a:t>
            </a:r>
            <a:r>
              <a:rPr lang="tr-TR" dirty="0" smtClean="0"/>
              <a:t> </a:t>
            </a:r>
            <a:r>
              <a:rPr lang="en-US" dirty="0" smtClean="0"/>
              <a:t>aware </a:t>
            </a:r>
            <a:r>
              <a:rPr lang="en-US" dirty="0"/>
              <a:t>of how much memory is available. If the program being written is too </a:t>
            </a:r>
            <a:r>
              <a:rPr lang="en-US" dirty="0" smtClean="0"/>
              <a:t>large,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programmer must devise ways to structure the program into pieces that </a:t>
            </a:r>
            <a:r>
              <a:rPr lang="en-US" dirty="0" smtClean="0"/>
              <a:t>can </a:t>
            </a:r>
            <a:r>
              <a:rPr lang="en-US" dirty="0"/>
              <a:t>be loaded one at a time.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demand paging, that job is left to the OS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hardware</a:t>
            </a:r>
            <a:r>
              <a:rPr lang="en-US" dirty="0"/>
              <a:t>. As far as the programmer is concerned, he or she is dealing with a </a:t>
            </a:r>
            <a:r>
              <a:rPr lang="en-US" dirty="0" smtClean="0"/>
              <a:t>huge</a:t>
            </a:r>
            <a:r>
              <a:rPr lang="tr-TR" dirty="0" smtClean="0"/>
              <a:t> </a:t>
            </a:r>
            <a:r>
              <a:rPr lang="en-US" dirty="0" smtClean="0"/>
              <a:t>memory</a:t>
            </a:r>
            <a:r>
              <a:rPr lang="en-US" dirty="0"/>
              <a:t>, the size associated with disk storage.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28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1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Because a process executes only in main memory, that memory is referred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b="1" dirty="0"/>
              <a:t>real memory</a:t>
            </a:r>
            <a:r>
              <a:rPr lang="en-US" dirty="0"/>
              <a:t>. But a programmer or user perceives a much larger </a:t>
            </a:r>
            <a:r>
              <a:rPr lang="en-US" dirty="0" smtClean="0"/>
              <a:t>memory—that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is allocated on the disk. This latter is therefore referred to as </a:t>
            </a:r>
            <a:r>
              <a:rPr lang="en-US" b="1" dirty="0"/>
              <a:t>virtual memory</a:t>
            </a:r>
            <a:r>
              <a:rPr lang="en-US" dirty="0" smtClean="0"/>
              <a:t>.</a:t>
            </a:r>
            <a:endParaRPr lang="tr-TR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Virtual memory allows for very effective multiprogramming and relieves the user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unnecessarily tight constraints of main memory.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3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75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PAGE TABLE STRUCTURE </a:t>
            </a:r>
            <a:r>
              <a:rPr lang="en-US" dirty="0"/>
              <a:t>The basic mechanism for reading a word from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involves </a:t>
            </a:r>
            <a:r>
              <a:rPr lang="en-US" dirty="0"/>
              <a:t>the translation of a virtual, or logical, address, consisting of page </a:t>
            </a:r>
            <a:r>
              <a:rPr lang="en-US" dirty="0" smtClean="0"/>
              <a:t>number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offset, into a physical address, consisting of frame number and offset, using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page </a:t>
            </a:r>
            <a:r>
              <a:rPr lang="en-US" dirty="0"/>
              <a:t>table.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the page table is of variable length, depending on the size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process</a:t>
            </a:r>
            <a:r>
              <a:rPr lang="en-US" dirty="0"/>
              <a:t>, we cannot expect to hold it in registers. Instead, it must be in main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be accessed.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3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9338" cy="4351338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/>
              <a:t>above</a:t>
            </a:r>
            <a:r>
              <a:rPr lang="en-US" dirty="0"/>
              <a:t> suggests a hardware implementation of this scheme.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particular process is running, a register holds the starting address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page </a:t>
            </a:r>
            <a:r>
              <a:rPr lang="en-US" dirty="0"/>
              <a:t>table for that process. The page number of a virtual address is used to </a:t>
            </a:r>
            <a:r>
              <a:rPr lang="en-US" dirty="0" smtClean="0"/>
              <a:t>index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table and look up the corresponding frame number.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combined with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offset </a:t>
            </a:r>
            <a:r>
              <a:rPr lang="en-US" dirty="0"/>
              <a:t>portion of the virtual address to produce the desired real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0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95892" cy="4809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most systems, there is one page table per process. But each process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occupy </a:t>
            </a:r>
            <a:r>
              <a:rPr lang="en-US" dirty="0"/>
              <a:t>huge amounts of virtual memory. For example, in the VAX </a:t>
            </a:r>
            <a:r>
              <a:rPr lang="en-US" dirty="0" smtClean="0"/>
              <a:t>architecture,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process can have up to 2</a:t>
            </a:r>
            <a:r>
              <a:rPr lang="en-US" baseline="30000" dirty="0"/>
              <a:t>31</a:t>
            </a:r>
            <a:r>
              <a:rPr lang="en-US" dirty="0"/>
              <a:t> = 2 </a:t>
            </a:r>
            <a:r>
              <a:rPr lang="en-US" dirty="0" err="1"/>
              <a:t>Gbytes</a:t>
            </a:r>
            <a:r>
              <a:rPr lang="en-US" dirty="0"/>
              <a:t> of virtual memory. Using 2</a:t>
            </a:r>
            <a:r>
              <a:rPr lang="en-US" baseline="30000" dirty="0"/>
              <a:t>9</a:t>
            </a:r>
            <a:r>
              <a:rPr lang="en-US" dirty="0"/>
              <a:t> = </a:t>
            </a:r>
            <a:r>
              <a:rPr lang="en-US" dirty="0" smtClean="0"/>
              <a:t>512</a:t>
            </a:r>
            <a:r>
              <a:rPr lang="tr-TR" dirty="0" smtClean="0"/>
              <a:t>-</a:t>
            </a:r>
            <a:r>
              <a:rPr lang="en-US" dirty="0" smtClean="0"/>
              <a:t>byte</a:t>
            </a:r>
            <a:r>
              <a:rPr lang="tr-TR" dirty="0" smtClean="0"/>
              <a:t> </a:t>
            </a:r>
            <a:r>
              <a:rPr lang="en-US" dirty="0" smtClean="0"/>
              <a:t>pages</a:t>
            </a:r>
            <a:r>
              <a:rPr lang="en-US" dirty="0"/>
              <a:t>, that means that as many as 2</a:t>
            </a:r>
            <a:r>
              <a:rPr lang="en-US" baseline="30000" dirty="0"/>
              <a:t>22</a:t>
            </a:r>
            <a:r>
              <a:rPr lang="en-US" dirty="0"/>
              <a:t> page table entries are required </a:t>
            </a:r>
            <a:r>
              <a:rPr lang="en-US" i="1" dirty="0"/>
              <a:t>per process</a:t>
            </a:r>
            <a:r>
              <a:rPr lang="en-US" i="1" dirty="0" smtClean="0"/>
              <a:t>.</a:t>
            </a:r>
            <a:endParaRPr lang="tr-TR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Clearly, the amount of memory devoted to page tables alone could be </a:t>
            </a:r>
            <a:r>
              <a:rPr lang="en-US" dirty="0" smtClean="0"/>
              <a:t>unacceptably</a:t>
            </a:r>
            <a:r>
              <a:rPr lang="tr-TR" dirty="0" smtClean="0"/>
              <a:t> </a:t>
            </a:r>
            <a:r>
              <a:rPr lang="en-US" dirty="0" smtClean="0"/>
              <a:t>high.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To overcome this problem, most virtual memory schemes store page tables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virtual </a:t>
            </a:r>
            <a:r>
              <a:rPr lang="en-US" dirty="0"/>
              <a:t>memory rather than real memory. This means that page tables are subject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paging </a:t>
            </a:r>
            <a:r>
              <a:rPr lang="en-US" dirty="0"/>
              <a:t>just as other pages are. When a process is running, at least a part of its </a:t>
            </a:r>
            <a:r>
              <a:rPr lang="en-US" dirty="0" smtClean="0"/>
              <a:t>page</a:t>
            </a:r>
            <a:r>
              <a:rPr lang="tr-TR" dirty="0" smtClean="0"/>
              <a:t> </a:t>
            </a:r>
            <a:r>
              <a:rPr lang="en-US" dirty="0" smtClean="0"/>
              <a:t>table </a:t>
            </a:r>
            <a:r>
              <a:rPr lang="en-US" dirty="0"/>
              <a:t>must be in main memory, including the page table entry of the currently </a:t>
            </a:r>
            <a:r>
              <a:rPr lang="en-US" dirty="0" smtClean="0"/>
              <a:t>executing</a:t>
            </a:r>
            <a:r>
              <a:rPr lang="tr-TR" dirty="0" smtClean="0"/>
              <a:t> </a:t>
            </a:r>
            <a:r>
              <a:rPr lang="en-US" dirty="0" smtClean="0"/>
              <a:t>page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676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2" y="2016369"/>
            <a:ext cx="3845169" cy="416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alternative approach to the use of one- or two-level page tables is the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an inverted page table structure (Figure </a:t>
            </a:r>
            <a:r>
              <a:rPr lang="en-US" dirty="0" smtClean="0"/>
              <a:t>).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56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15" y="386498"/>
            <a:ext cx="7791450" cy="647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61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2446" cy="47158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this approach, the page number portion of a virtual address is mapped into</a:t>
            </a:r>
            <a:r>
              <a:rPr lang="tr-TR" dirty="0"/>
              <a:t> </a:t>
            </a:r>
            <a:r>
              <a:rPr lang="en-US" dirty="0"/>
              <a:t>a hash value using a simple hashing function. The hash value is a pointer to the</a:t>
            </a:r>
            <a:r>
              <a:rPr lang="tr-TR" dirty="0"/>
              <a:t> </a:t>
            </a:r>
            <a:r>
              <a:rPr lang="en-US" dirty="0"/>
              <a:t>inverted page table, which contains the page table entries. There is one entry in the</a:t>
            </a:r>
            <a:r>
              <a:rPr lang="tr-TR" dirty="0"/>
              <a:t> </a:t>
            </a:r>
            <a:r>
              <a:rPr lang="en-US" dirty="0"/>
              <a:t>inverted page table for each real memory page frame rather than one per virtual</a:t>
            </a:r>
            <a:r>
              <a:rPr lang="tr-TR" dirty="0"/>
              <a:t> </a:t>
            </a:r>
            <a:r>
              <a:rPr lang="en-US" dirty="0"/>
              <a:t>page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hash function maps numbers in the range 0 through </a:t>
            </a:r>
            <a:r>
              <a:rPr lang="en-US" i="1" dirty="0"/>
              <a:t>M </a:t>
            </a:r>
            <a:r>
              <a:rPr lang="en-US" dirty="0"/>
              <a:t>into numbers in the range 0 through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dirty="0" smtClean="0"/>
              <a:t>where</a:t>
            </a:r>
            <a:r>
              <a:rPr lang="tr-TR" dirty="0" smtClean="0"/>
              <a:t> </a:t>
            </a:r>
            <a:r>
              <a:rPr lang="en-US" i="1" dirty="0" smtClean="0"/>
              <a:t>M </a:t>
            </a:r>
            <a:r>
              <a:rPr lang="tr-TR" dirty="0"/>
              <a:t>≪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en-US" dirty="0"/>
              <a:t>. The output of the hash function is used as an index into the hash table.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more than one </a:t>
            </a:r>
            <a:r>
              <a:rPr lang="en-US" dirty="0" smtClean="0"/>
              <a:t>input</a:t>
            </a:r>
            <a:r>
              <a:rPr lang="tr-TR" dirty="0" smtClean="0"/>
              <a:t>  </a:t>
            </a:r>
            <a:r>
              <a:rPr lang="en-US" dirty="0" smtClean="0"/>
              <a:t>maps </a:t>
            </a:r>
            <a:r>
              <a:rPr lang="en-US" dirty="0"/>
              <a:t>into the same output, it is possible for an input item to map to a hash table entry that is </a:t>
            </a:r>
            <a:r>
              <a:rPr lang="en-US" dirty="0" smtClean="0"/>
              <a:t>already</a:t>
            </a:r>
            <a:r>
              <a:rPr lang="tr-TR" dirty="0" smtClean="0"/>
              <a:t> </a:t>
            </a:r>
            <a:r>
              <a:rPr lang="en-US" dirty="0" smtClean="0"/>
              <a:t>occupied</a:t>
            </a:r>
            <a:r>
              <a:rPr lang="en-US" dirty="0"/>
              <a:t>. In that case, the new item must </a:t>
            </a:r>
            <a:r>
              <a:rPr lang="en-US" i="1" dirty="0"/>
              <a:t>overflow </a:t>
            </a:r>
            <a:r>
              <a:rPr lang="en-US" dirty="0"/>
              <a:t>into another hash table location. Typically, the </a:t>
            </a:r>
            <a:r>
              <a:rPr lang="en-US" dirty="0" smtClean="0"/>
              <a:t>new</a:t>
            </a:r>
            <a:r>
              <a:rPr lang="tr-TR" dirty="0" smtClean="0"/>
              <a:t> </a:t>
            </a:r>
            <a:r>
              <a:rPr lang="en-US" dirty="0" smtClean="0"/>
              <a:t>item </a:t>
            </a:r>
            <a:r>
              <a:rPr lang="en-US" dirty="0"/>
              <a:t>is placed in the first succeeding empty space, and a pointer from the original location is provided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chain </a:t>
            </a:r>
            <a:r>
              <a:rPr lang="en-US" dirty="0"/>
              <a:t>the entries together.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962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5892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a fixed proportion of real memory is required for the tables regardless of</a:t>
            </a:r>
            <a:r>
              <a:rPr lang="tr-TR" dirty="0"/>
              <a:t> </a:t>
            </a:r>
            <a:r>
              <a:rPr lang="en-US" dirty="0"/>
              <a:t>the number of processes or virtual pages supported.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more than one virtual</a:t>
            </a:r>
            <a:r>
              <a:rPr lang="tr-TR" dirty="0"/>
              <a:t> </a:t>
            </a:r>
            <a:r>
              <a:rPr lang="en-US" dirty="0"/>
              <a:t>address may map into the same hash table entry, a chaining technique is used for</a:t>
            </a:r>
            <a:r>
              <a:rPr lang="tr-TR" dirty="0"/>
              <a:t> </a:t>
            </a:r>
            <a:r>
              <a:rPr lang="en-US" dirty="0"/>
              <a:t>managing the overflow. The hashing technique results in chains that are typically</a:t>
            </a:r>
            <a:r>
              <a:rPr lang="tr-TR" dirty="0"/>
              <a:t> </a:t>
            </a:r>
            <a:r>
              <a:rPr lang="en-US" dirty="0"/>
              <a:t>short—between one and two entries.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page table’s structure is called </a:t>
            </a:r>
            <a:r>
              <a:rPr lang="en-US" i="1" dirty="0"/>
              <a:t>inverted</a:t>
            </a:r>
            <a:r>
              <a:rPr lang="tr-TR" i="1" dirty="0"/>
              <a:t> </a:t>
            </a:r>
            <a:r>
              <a:rPr lang="en-US" dirty="0"/>
              <a:t>because it indexes page table entries by frame number rather than by virtual page</a:t>
            </a:r>
            <a:r>
              <a:rPr lang="tr-TR" dirty="0"/>
              <a:t> </a:t>
            </a:r>
            <a:r>
              <a:rPr lang="en-US" dirty="0"/>
              <a:t>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27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Translation </a:t>
            </a:r>
            <a:r>
              <a:rPr lang="en-US" b="1" dirty="0" smtClean="0"/>
              <a:t>Lookaside Buffer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In principle, then, every virtual memory reference can cause two physical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accesses</a:t>
            </a:r>
            <a:r>
              <a:rPr lang="en-US" dirty="0"/>
              <a:t>: one to fetch the appropriate page table entry, and one to fetch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desired </a:t>
            </a:r>
            <a:r>
              <a:rPr lang="en-US" dirty="0"/>
              <a:t>data.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a straightforward virtual memory scheme would have the </a:t>
            </a:r>
            <a:r>
              <a:rPr lang="en-US" dirty="0" smtClean="0"/>
              <a:t>effect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doubling the memory access time. To overcome this problem, most </a:t>
            </a:r>
            <a:r>
              <a:rPr lang="en-US" dirty="0" smtClean="0"/>
              <a:t>virtual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schemes make use of a special cache for page table entries, usually </a:t>
            </a:r>
            <a:r>
              <a:rPr lang="en-US" dirty="0" smtClean="0"/>
              <a:t>called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b="1" dirty="0"/>
              <a:t>translation lookaside buffer (TLB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This cache functions in the same way 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cache and contains those page table entries that have been most </a:t>
            </a:r>
            <a:r>
              <a:rPr lang="en-US" dirty="0" smtClean="0"/>
              <a:t>recently</a:t>
            </a:r>
            <a:r>
              <a:rPr lang="tr-TR" dirty="0" smtClean="0"/>
              <a:t> </a:t>
            </a:r>
            <a:r>
              <a:rPr lang="en-US" dirty="0" smtClean="0"/>
              <a:t>used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57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3168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user of those applications,</a:t>
            </a:r>
            <a:r>
              <a:rPr lang="tr-TR" dirty="0"/>
              <a:t> </a:t>
            </a:r>
            <a:r>
              <a:rPr lang="en-US" dirty="0"/>
              <a:t>the end user, generally is not concerned with the computer’s architecture. Thus</a:t>
            </a:r>
            <a:r>
              <a:rPr lang="tr-TR" dirty="0"/>
              <a:t> </a:t>
            </a:r>
            <a:r>
              <a:rPr lang="en-US" dirty="0"/>
              <a:t>the end user views a computer system in terms of an application.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That application</a:t>
            </a:r>
            <a:r>
              <a:rPr lang="tr-TR" dirty="0"/>
              <a:t> </a:t>
            </a:r>
            <a:r>
              <a:rPr lang="en-US" dirty="0"/>
              <a:t>can be expressed in a programming language and is developed by an application</a:t>
            </a:r>
            <a:r>
              <a:rPr lang="tr-TR" dirty="0"/>
              <a:t> </a:t>
            </a:r>
            <a:r>
              <a:rPr lang="en-US" dirty="0"/>
              <a:t>programmer. To develop an application program as a set of processor instructions</a:t>
            </a:r>
            <a:r>
              <a:rPr lang="tr-TR" dirty="0"/>
              <a:t> </a:t>
            </a:r>
            <a:r>
              <a:rPr lang="en-US" dirty="0"/>
              <a:t>that is completely responsible for controlling the computer hardware would be</a:t>
            </a:r>
            <a:r>
              <a:rPr lang="tr-TR" dirty="0"/>
              <a:t> </a:t>
            </a:r>
            <a:r>
              <a:rPr lang="en-US" dirty="0"/>
              <a:t>an overwhelmingly complex task.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ease this task, a set of systems programs is</a:t>
            </a:r>
            <a:r>
              <a:rPr lang="tr-TR" dirty="0"/>
              <a:t> </a:t>
            </a:r>
            <a:r>
              <a:rPr lang="en-US" dirty="0"/>
              <a:t>provided. Some of these programs are referred to as </a:t>
            </a:r>
            <a:r>
              <a:rPr lang="en-US" b="1" dirty="0"/>
              <a:t>utilities.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1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281354"/>
            <a:ext cx="5111262" cy="589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Figure </a:t>
            </a:r>
            <a:r>
              <a:rPr lang="en-US" dirty="0"/>
              <a:t>is a flowchart that shows the use of the TLB. By the principle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locality</a:t>
            </a:r>
            <a:r>
              <a:rPr lang="en-US" dirty="0"/>
              <a:t>, most virtual memory references will be to locations in recently used pages.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 most references will involve page table entries in the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60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3" y="0"/>
            <a:ext cx="67040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512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2" y="252414"/>
            <a:ext cx="3774830" cy="6353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Note that the virtual memory mechanism must interact with the cache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(not </a:t>
            </a:r>
            <a:r>
              <a:rPr lang="en-US" dirty="0"/>
              <a:t>the TLB cache, but the main memory cache). This is illustrated in </a:t>
            </a:r>
            <a:r>
              <a:rPr lang="tr-TR" dirty="0" err="1" smtClean="0"/>
              <a:t>the</a:t>
            </a:r>
            <a:r>
              <a:rPr lang="tr-TR" dirty="0" smtClean="0"/>
              <a:t> f</a:t>
            </a:r>
            <a:r>
              <a:rPr lang="en-US" dirty="0" err="1" smtClean="0"/>
              <a:t>igure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virtual address will generally be in the form of a page number, offset.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61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36" y="252413"/>
            <a:ext cx="7820025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27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692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system consults the TLB to see if the matching page table entry is </a:t>
            </a:r>
            <a:r>
              <a:rPr lang="en-US" dirty="0" smtClean="0"/>
              <a:t>present.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it is, the real (physical) address is generated by combining the frame number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offset. If not, the entry is accessed from a page table.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the real address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generated</a:t>
            </a:r>
            <a:r>
              <a:rPr lang="en-US" dirty="0"/>
              <a:t>, which is in the form of a tag and a remainder, the cache is consulted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see </a:t>
            </a:r>
            <a:r>
              <a:rPr lang="en-US" dirty="0"/>
              <a:t>if the block containing that word is </a:t>
            </a:r>
            <a:r>
              <a:rPr lang="en-US" dirty="0" smtClean="0"/>
              <a:t>present. </a:t>
            </a:r>
            <a:r>
              <a:rPr lang="en-US" dirty="0"/>
              <a:t>If so, it is </a:t>
            </a:r>
            <a:r>
              <a:rPr lang="en-US" dirty="0" smtClean="0"/>
              <a:t>returned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processor. If not, the word is retrieved from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909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2785" cy="485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You </a:t>
            </a:r>
            <a:r>
              <a:rPr lang="en-US" dirty="0" smtClean="0"/>
              <a:t>should </a:t>
            </a:r>
            <a:r>
              <a:rPr lang="en-US" dirty="0"/>
              <a:t>be able to appreciate the complexity of the processor </a:t>
            </a:r>
            <a:r>
              <a:rPr lang="en-US" dirty="0" smtClean="0"/>
              <a:t>hardware</a:t>
            </a:r>
            <a:r>
              <a:rPr lang="tr-TR" dirty="0" smtClean="0"/>
              <a:t> </a:t>
            </a:r>
            <a:r>
              <a:rPr lang="en-US" dirty="0" smtClean="0"/>
              <a:t>involved </a:t>
            </a:r>
            <a:r>
              <a:rPr lang="en-US" dirty="0"/>
              <a:t>in a single memory reference.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virtual address is translated </a:t>
            </a:r>
            <a:r>
              <a:rPr lang="en-US" dirty="0" smtClean="0"/>
              <a:t>into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real address. This involves reference to a page table, which may be in the TLB,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/>
              <a:t>main memory, or on disk.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referenced word may be in cache, in main </a:t>
            </a:r>
            <a:r>
              <a:rPr lang="en-US" dirty="0" smtClean="0"/>
              <a:t>memory,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on disk. In the latter case, the page containing the word must be loaded into </a:t>
            </a:r>
            <a:r>
              <a:rPr lang="en-US" dirty="0" smtClean="0"/>
              <a:t>main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and its block loaded into the cache. In addition, the page table entry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page must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669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5892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Segmentation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There is another way in which addressable memory can be subdivided, known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i="1" dirty="0" smtClean="0"/>
              <a:t>segmentation</a:t>
            </a:r>
            <a:r>
              <a:rPr lang="en-US" i="1" dirty="0"/>
              <a:t>. </a:t>
            </a:r>
            <a:endParaRPr lang="tr-TR" i="1" dirty="0" smtClean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en-US" dirty="0" smtClean="0"/>
              <a:t>Whereas </a:t>
            </a:r>
            <a:r>
              <a:rPr lang="en-US" dirty="0"/>
              <a:t>paging is invisible to the programmer and serves the </a:t>
            </a:r>
            <a:r>
              <a:rPr lang="en-US" dirty="0" smtClean="0"/>
              <a:t>purpose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providing the programmer with a larger address space, segmentation is </a:t>
            </a:r>
            <a:r>
              <a:rPr lang="en-US" dirty="0" smtClean="0"/>
              <a:t>usually</a:t>
            </a:r>
            <a:r>
              <a:rPr lang="tr-TR" dirty="0" smtClean="0"/>
              <a:t> </a:t>
            </a:r>
            <a:r>
              <a:rPr lang="en-US" dirty="0" smtClean="0"/>
              <a:t>visible </a:t>
            </a:r>
            <a:r>
              <a:rPr lang="en-US" dirty="0"/>
              <a:t>to the programmer and is provided as a convenience for organizing </a:t>
            </a:r>
            <a:r>
              <a:rPr lang="en-US" dirty="0" smtClean="0"/>
              <a:t>programs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data and as a means for associating privilege and protection attributes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and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7372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Segmentation allows the programmer to view memory as consisting of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spaces or segments. Segments are of variable, indeed dynamic, size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Typically, the programmer or the OS will assign programs and data to different segments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may be a number of program segments for various types of programs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well </a:t>
            </a:r>
            <a:r>
              <a:rPr lang="en-US" dirty="0"/>
              <a:t>as a number of data segments. Each segment may be assigned access and </a:t>
            </a:r>
            <a:r>
              <a:rPr lang="en-US" dirty="0" smtClean="0"/>
              <a:t>usage</a:t>
            </a:r>
            <a:r>
              <a:rPr lang="tr-TR" dirty="0" smtClean="0"/>
              <a:t> </a:t>
            </a:r>
            <a:r>
              <a:rPr lang="en-US" dirty="0" smtClean="0"/>
              <a:t>rights</a:t>
            </a:r>
            <a:r>
              <a:rPr lang="en-US" dirty="0"/>
              <a:t>. Memory references consist of a (segment number, offset) form of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60149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6"/>
            <a:ext cx="11189677" cy="6293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organization has a number of advantages to the programmer over a </a:t>
            </a:r>
            <a:r>
              <a:rPr lang="en-US" dirty="0" smtClean="0"/>
              <a:t>non</a:t>
            </a:r>
            <a:r>
              <a:rPr lang="tr-TR" dirty="0" smtClean="0"/>
              <a:t>-</a:t>
            </a:r>
            <a:r>
              <a:rPr lang="en-US" dirty="0" smtClean="0"/>
              <a:t>segmented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space</a:t>
            </a:r>
            <a:r>
              <a:rPr lang="en-US" dirty="0" smtClean="0"/>
              <a:t>: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simplifies the handling of growing data structures. If the programmer </a:t>
            </a:r>
            <a:r>
              <a:rPr lang="en-US" dirty="0" smtClean="0"/>
              <a:t>does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know ahead of time how large a particular data structure will become,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not necessary to guess. The data structure can be assigned its own </a:t>
            </a:r>
            <a:r>
              <a:rPr lang="en-US" dirty="0" smtClean="0"/>
              <a:t>segment,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OS will expand or shrink the segment as needed.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allows programs to be altered and recompiled independently </a:t>
            </a:r>
            <a:r>
              <a:rPr lang="en-US" dirty="0" smtClean="0"/>
              <a:t>without</a:t>
            </a:r>
            <a:r>
              <a:rPr lang="tr-TR" dirty="0" smtClean="0"/>
              <a:t> </a:t>
            </a:r>
            <a:r>
              <a:rPr lang="en-US" dirty="0" smtClean="0"/>
              <a:t>requiring </a:t>
            </a:r>
            <a:r>
              <a:rPr lang="en-US" dirty="0"/>
              <a:t>that an entire set of programs be relinked and reloaded. Again,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accomplished using multiple segments.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lends itself to sharing among processes. A programmer can place a </a:t>
            </a:r>
            <a:r>
              <a:rPr lang="en-US" dirty="0" smtClean="0"/>
              <a:t>utility</a:t>
            </a:r>
            <a:r>
              <a:rPr lang="tr-TR" dirty="0" smtClean="0"/>
              <a:t> </a:t>
            </a:r>
            <a:r>
              <a:rPr lang="en-US" dirty="0" smtClean="0"/>
              <a:t>program </a:t>
            </a:r>
            <a:r>
              <a:rPr lang="en-US" dirty="0"/>
              <a:t>or a useful table of data in a segment that can be addressed by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processes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lends itself to protection. Because a segment can be constructed to contain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well-defined </a:t>
            </a:r>
            <a:r>
              <a:rPr lang="en-US" dirty="0"/>
              <a:t>set of programs or data, the programmer or a system </a:t>
            </a:r>
            <a:r>
              <a:rPr lang="en-US" dirty="0" smtClean="0"/>
              <a:t>administrator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assign access privileges in a convenient 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20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5554" cy="46455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advantages are not available with paging, which is invisible to the </a:t>
            </a:r>
            <a:r>
              <a:rPr lang="en-US" dirty="0" smtClean="0"/>
              <a:t>programmer.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other hand, we have seen that paging provides for an </a:t>
            </a:r>
            <a:r>
              <a:rPr lang="en-US" dirty="0" smtClean="0"/>
              <a:t>efficient</a:t>
            </a:r>
            <a:r>
              <a:rPr lang="tr-TR" dirty="0" smtClean="0"/>
              <a:t> </a:t>
            </a:r>
            <a:r>
              <a:rPr lang="en-US" dirty="0" smtClean="0"/>
              <a:t>form </a:t>
            </a:r>
            <a:r>
              <a:rPr lang="en-US" dirty="0"/>
              <a:t>of memory management. To combine the advantages of both, some </a:t>
            </a:r>
            <a:r>
              <a:rPr lang="en-US" dirty="0" smtClean="0"/>
              <a:t>systems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equipped with the hardware and OS software to provide both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005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en-US" dirty="0" smtClean="0"/>
              <a:t>frequently </a:t>
            </a:r>
            <a:r>
              <a:rPr lang="en-US" dirty="0"/>
              <a:t>used functions that assist in program creation, the management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files</a:t>
            </a:r>
            <a:r>
              <a:rPr lang="en-US" dirty="0"/>
              <a:t>, and the control of I/O devices. A programmer makes use of these </a:t>
            </a:r>
            <a:r>
              <a:rPr lang="en-US" dirty="0" smtClean="0"/>
              <a:t>facilities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developing an application, and the application, while it is running, invokes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utilities </a:t>
            </a:r>
            <a:r>
              <a:rPr lang="en-US" dirty="0"/>
              <a:t>to perform certain functions. The most important system program is the OS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OS masks the details of the hardware from the programmer and provides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programmer </a:t>
            </a:r>
            <a:r>
              <a:rPr lang="en-US" dirty="0"/>
              <a:t>with a convenient interface for using the system. It acts as </a:t>
            </a:r>
            <a:r>
              <a:rPr lang="en-US" dirty="0" smtClean="0"/>
              <a:t>mediator,</a:t>
            </a:r>
            <a:r>
              <a:rPr lang="tr-TR" dirty="0" smtClean="0"/>
              <a:t> </a:t>
            </a:r>
            <a:r>
              <a:rPr lang="en-US" dirty="0" smtClean="0"/>
              <a:t>making </a:t>
            </a:r>
            <a:r>
              <a:rPr lang="en-US" dirty="0"/>
              <a:t>it easier for the programmer and for application programs to access and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tr-TR" dirty="0" err="1"/>
              <a:t>facilities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services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1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505"/>
            <a:ext cx="11049000" cy="6528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Briefly, the </a:t>
            </a:r>
            <a:r>
              <a:rPr lang="en-US" dirty="0" smtClean="0"/>
              <a:t>OS </a:t>
            </a:r>
            <a:r>
              <a:rPr lang="en-US" dirty="0"/>
              <a:t>typically provides services in the following areas</a:t>
            </a:r>
            <a:r>
              <a:rPr lang="en-US" dirty="0" smtClean="0"/>
              <a:t>:</a:t>
            </a:r>
            <a:endParaRPr lang="tr-TR" dirty="0" smtClean="0"/>
          </a:p>
          <a:p>
            <a:pPr lvl="1"/>
            <a:r>
              <a:rPr lang="en-US" b="1" dirty="0"/>
              <a:t>Program creation: </a:t>
            </a:r>
            <a:r>
              <a:rPr lang="en-US" dirty="0"/>
              <a:t>The OS provides a variety of facilities and services, </a:t>
            </a:r>
            <a:r>
              <a:rPr lang="en-US" dirty="0" smtClean="0"/>
              <a:t>such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editors and debuggers, to assist the programmer in creating programs</a:t>
            </a:r>
            <a:r>
              <a:rPr lang="en-US" dirty="0" smtClean="0"/>
              <a:t>. Typically</a:t>
            </a:r>
            <a:r>
              <a:rPr lang="en-US" dirty="0"/>
              <a:t>, these services are in the form of </a:t>
            </a:r>
            <a:r>
              <a:rPr lang="en-US" b="1" dirty="0"/>
              <a:t>utility </a:t>
            </a:r>
            <a:r>
              <a:rPr lang="en-US" dirty="0"/>
              <a:t>programs that are not </a:t>
            </a:r>
            <a:r>
              <a:rPr lang="en-US" dirty="0" smtClean="0"/>
              <a:t>actually</a:t>
            </a:r>
            <a:r>
              <a:rPr lang="tr-TR" dirty="0" smtClean="0"/>
              <a:t> </a:t>
            </a:r>
            <a:r>
              <a:rPr lang="en-US" dirty="0" smtClean="0"/>
              <a:t>part </a:t>
            </a:r>
            <a:r>
              <a:rPr lang="en-US" dirty="0"/>
              <a:t>of the OS but are accessible through the OS.</a:t>
            </a:r>
          </a:p>
          <a:p>
            <a:pPr lvl="1"/>
            <a:r>
              <a:rPr lang="en-US" b="1" dirty="0" smtClean="0"/>
              <a:t>Program </a:t>
            </a:r>
            <a:r>
              <a:rPr lang="en-US" b="1" dirty="0"/>
              <a:t>execution: </a:t>
            </a:r>
            <a:r>
              <a:rPr lang="en-US" dirty="0"/>
              <a:t>A number of steps need to be performed to execute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program</a:t>
            </a:r>
            <a:r>
              <a:rPr lang="en-US" dirty="0"/>
              <a:t>. Instructions and data must be loaded into main memory, I/O </a:t>
            </a:r>
            <a:r>
              <a:rPr lang="en-US" dirty="0" smtClean="0"/>
              <a:t>devices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files must be initialized, and other resources must be prepared. The </a:t>
            </a:r>
            <a:r>
              <a:rPr lang="en-US" dirty="0" smtClean="0"/>
              <a:t>OS</a:t>
            </a:r>
            <a:r>
              <a:rPr lang="tr-TR" dirty="0" smtClean="0"/>
              <a:t> </a:t>
            </a:r>
            <a:r>
              <a:rPr lang="en-US" dirty="0" smtClean="0"/>
              <a:t>handles </a:t>
            </a:r>
            <a:r>
              <a:rPr lang="en-US" dirty="0"/>
              <a:t>all of this for the user.</a:t>
            </a:r>
          </a:p>
          <a:p>
            <a:pPr lvl="1"/>
            <a:r>
              <a:rPr lang="en-US" b="1" dirty="0" smtClean="0"/>
              <a:t>Access </a:t>
            </a:r>
            <a:r>
              <a:rPr lang="en-US" b="1" dirty="0"/>
              <a:t>to I/O devices: </a:t>
            </a:r>
            <a:r>
              <a:rPr lang="en-US" dirty="0"/>
              <a:t>Each I/O device requires its own specific set of </a:t>
            </a:r>
            <a:r>
              <a:rPr lang="en-US" dirty="0" smtClean="0"/>
              <a:t>instructions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control signals for operation. The OS takes care of the details so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programmer can think in terms of simple reads and writes.</a:t>
            </a:r>
          </a:p>
          <a:p>
            <a:pPr lvl="1"/>
            <a:r>
              <a:rPr lang="en-US" b="1" dirty="0" smtClean="0"/>
              <a:t>Controlled </a:t>
            </a:r>
            <a:r>
              <a:rPr lang="en-US" b="1" dirty="0"/>
              <a:t>access to files: </a:t>
            </a:r>
            <a:r>
              <a:rPr lang="en-US" dirty="0"/>
              <a:t>In the case of files, control must include an </a:t>
            </a:r>
            <a:r>
              <a:rPr lang="en-US" dirty="0" smtClean="0"/>
              <a:t>understanding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not only the nature of the I/O device (disk drive, tape drive)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the file format on the storage medium. Again, the OS worries about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details</a:t>
            </a:r>
            <a:r>
              <a:rPr lang="en-US" dirty="0"/>
              <a:t>. Further, in the case of a system with multiple simultaneous users,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OS </a:t>
            </a:r>
            <a:r>
              <a:rPr lang="en-US" dirty="0"/>
              <a:t>can provide protection mechanisms to control access to the files.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8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632"/>
            <a:ext cx="11081084" cy="6480843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System access: </a:t>
            </a:r>
            <a:r>
              <a:rPr lang="en-US" dirty="0"/>
              <a:t>In the case of a shared or public system, the OS controls </a:t>
            </a:r>
            <a:r>
              <a:rPr lang="tr-TR" dirty="0" smtClean="0"/>
              <a:t>a</a:t>
            </a:r>
            <a:r>
              <a:rPr lang="en-US" dirty="0" err="1" smtClean="0"/>
              <a:t>ccess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system as a whole and to specific system resources. The access </a:t>
            </a:r>
            <a:r>
              <a:rPr lang="en-US" dirty="0" smtClean="0"/>
              <a:t>function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provide protection of resources and data from unauthorized users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resolve conflicts for resource contention.</a:t>
            </a:r>
          </a:p>
          <a:p>
            <a:pPr lvl="1"/>
            <a:r>
              <a:rPr lang="en-US" b="1" dirty="0" smtClean="0"/>
              <a:t>Error </a:t>
            </a:r>
            <a:r>
              <a:rPr lang="en-US" b="1" dirty="0"/>
              <a:t>detection and response: </a:t>
            </a:r>
            <a:r>
              <a:rPr lang="en-US" dirty="0"/>
              <a:t>A variety of errors can occur while a </a:t>
            </a:r>
            <a:r>
              <a:rPr lang="en-US" dirty="0" smtClean="0"/>
              <a:t>computer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is running. These include internal and external hardware errors, such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memory error, or a device failure or malfunction; and various software </a:t>
            </a:r>
            <a:r>
              <a:rPr lang="en-US" dirty="0" smtClean="0"/>
              <a:t>errors,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arithmetic overflow, attempt to access forbidden memory location,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inability </a:t>
            </a:r>
            <a:r>
              <a:rPr lang="en-US" dirty="0"/>
              <a:t>of the OS to grant the request of an application. In each case, the OS </a:t>
            </a:r>
            <a:r>
              <a:rPr lang="en-US" dirty="0" smtClean="0"/>
              <a:t>must</a:t>
            </a:r>
            <a:r>
              <a:rPr lang="tr-TR" dirty="0" smtClean="0"/>
              <a:t> </a:t>
            </a:r>
            <a:r>
              <a:rPr lang="en-US" dirty="0" smtClean="0"/>
              <a:t>make </a:t>
            </a:r>
            <a:r>
              <a:rPr lang="en-US" dirty="0"/>
              <a:t>the response that clears the error condition with the least impact on </a:t>
            </a:r>
            <a:r>
              <a:rPr lang="en-US" dirty="0" smtClean="0"/>
              <a:t>running</a:t>
            </a:r>
            <a:r>
              <a:rPr lang="tr-TR" dirty="0" smtClean="0"/>
              <a:t> </a:t>
            </a:r>
            <a:r>
              <a:rPr lang="en-US" dirty="0" smtClean="0"/>
              <a:t>applications</a:t>
            </a:r>
            <a:r>
              <a:rPr lang="en-US" dirty="0"/>
              <a:t>. The response may range from ending the program that caused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error</a:t>
            </a:r>
            <a:r>
              <a:rPr lang="en-US" dirty="0"/>
              <a:t>, to retrying the operation, to simply reporting the error to the application.</a:t>
            </a:r>
          </a:p>
          <a:p>
            <a:pPr lvl="1"/>
            <a:r>
              <a:rPr lang="en-US" b="1" dirty="0" smtClean="0"/>
              <a:t>Accounting</a:t>
            </a:r>
            <a:r>
              <a:rPr lang="en-US" b="1" dirty="0"/>
              <a:t>: </a:t>
            </a:r>
            <a:r>
              <a:rPr lang="en-US" dirty="0"/>
              <a:t>A good OS collects usage statistics for various resources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monitor </a:t>
            </a:r>
            <a:r>
              <a:rPr lang="en-US" dirty="0"/>
              <a:t>performance parameters such as response time. On any system,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is useful in anticipating the need for future enhancements and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tuning </a:t>
            </a:r>
            <a:r>
              <a:rPr lang="en-US" dirty="0"/>
              <a:t>the system to improve performance. On a multiuser system, the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used for billing </a:t>
            </a:r>
            <a:r>
              <a:rPr lang="en-US" dirty="0" smtClean="0"/>
              <a:t>purposes.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0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6954</Words>
  <Application>Microsoft Office PowerPoint</Application>
  <PresentationFormat>Widescreen</PresentationFormat>
  <Paragraphs>373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COM/BLM 376  Computer Architecture  Chapter 8 Operating System Support</vt:lpstr>
      <vt:lpstr>PowerPoint Presentation</vt:lpstr>
      <vt:lpstr>Outline</vt:lpstr>
      <vt:lpstr>OPERATING 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Erkan</cp:lastModifiedBy>
  <cp:revision>159</cp:revision>
  <dcterms:created xsi:type="dcterms:W3CDTF">2017-02-20T05:55:41Z</dcterms:created>
  <dcterms:modified xsi:type="dcterms:W3CDTF">2017-04-11T06:27:36Z</dcterms:modified>
</cp:coreProperties>
</file>