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10.wmf" ContentType="image/x-wmf"/>
  <Override PartName="/ppt/media/image6.wmf" ContentType="image/x-wmf"/>
  <Override PartName="/ppt/media/image11.wmf" ContentType="image/x-wmf"/>
  <Override PartName="/ppt/media/image7.wmf" ContentType="image/x-wmf"/>
  <Override PartName="/ppt/media/image12.wmf" ContentType="image/x-wmf"/>
  <Override PartName="/ppt/media/image8.wmf" ContentType="image/x-wmf"/>
  <Override PartName="/ppt/media/image13.wmf" ContentType="image/x-wmf"/>
  <Override PartName="/ppt/media/image9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2.xml" ContentType="application/vnd.openxmlformats-officedocument.presentationml.slide+xml"/>
  <Override PartName="/ppt/slides/slide23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63AAAF6-F1BF-403E-AC82-198A6B32CD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7B175B-2569-47B0-BFF6-70F8CB9400E3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tr-T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0A5D45D-D455-4C8C-8D38-AA83167B4651}" type="datetime1">
              <a:rPr b="0" lang="tr-TR" sz="1200" spc="-1" strike="noStrike">
                <a:solidFill>
                  <a:srgbClr val="8b8b8b"/>
                </a:solidFill>
                <a:latin typeface="Calibri"/>
              </a:rPr>
              <a:t>28.05.2022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554A62-2E4B-44C4-B0A4-7E14BDFE12A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0A52B6-7C35-4CB2-A809-F479D0EE6D97}" type="datetime1">
              <a:rPr b="0" lang="tr-TR" sz="1200" spc="-1" strike="noStrike">
                <a:solidFill>
                  <a:srgbClr val="8b8b8b"/>
                </a:solidFill>
                <a:latin typeface="Calibri"/>
              </a:rPr>
              <a:t>28.05.2022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EA08AA-3EDA-4F47-A230-656A5D13227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445320"/>
            <a:ext cx="9143640" cy="3702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COM/BLM 376 </a:t>
            </a:r>
            <a:br/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br/>
            <a:br/>
            <a:r>
              <a:rPr b="0" lang="tr-TR" sz="4000" spc="-1" strike="noStrike">
                <a:solidFill>
                  <a:srgbClr val="000000"/>
                </a:solidFill>
                <a:latin typeface="Calibri Light"/>
              </a:rPr>
              <a:t>Chapter 12 Instruction Sets: Characteristics and Functions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325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Asst. Prof. Dr. Gazi Erkan BOSTANCI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ebostanci@ankara.edu.tr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Slides are mainly based 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Computer Organization and Architecture: Designing for Performance by William Stallings, 9th Edition, Prentice Hall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CF37C8-EB00-4A32-9809-21DDEE266EA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111284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Operands are also represented symbolically. For example, the instruction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ourier New"/>
              </a:rPr>
              <a:t>ADD R, Y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mean add the value contained in data location Y to the contents of register 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example, Y refers to the address of a location in memory, and R refers to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particular register. Note that the operation is performed on the contents of a location,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not on its address.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09A5D7-84FC-46E7-AC7A-32D20C6677D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365040"/>
            <a:ext cx="1117692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it is possible to write a machine-language program in symbolic form.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symbolic opcode has a fixed binary representation, and the programmer specifies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location of each symbolic operand. For example, the programmer might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begin with a list of definitions: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ourier New"/>
              </a:rPr>
              <a:t>X = 513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ourier New"/>
              </a:rPr>
              <a:t>Y = 514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so on. A simple program would accept this symbolic input, convert opcodes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operand references to binary form, and construct binary machine instructions.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Machine-language programmers are rare to the point of nonexistence. Most programs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today are written in a high-level language or, failing that, assembly language.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symbolic machine language remains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useful tool for describing machine instructions, and we will use it for that purpose.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62ECAB-5D7D-4159-9FFE-387B5003720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106460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Instruction Types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 high-level language instruction that could be expressed in a language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as BASIC or FORTRAN. For example,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 = X + Y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statement instructs the computer to add the value stored in Y to the value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X and put the result in X. How might this be accomplished with machine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instructions? Let us assume that the variables X and Y correspond to locations 513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514. If we assume a simple set of machine instructions, this operation could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accomplished with three instructions: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Load a register with the contents of memory location 513.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 the contents of memory location 514 to the register.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 the contents of the register in memory location 513.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82A270-EF17-4CD9-BBE2-C3222DA4161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365040"/>
            <a:ext cx="1117692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can be seen, the single BASIC instruction may require three machine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instructions. This is typical of the relationship between a high-level language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machine language. A high-level language expresses operations in a concise algebraic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form, using variables. A machine language expresses operations in a basic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 involving the movement of data to or from registers.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this simple example to guide us, let us consider the types of instructions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must be included in a practical computer. A computer should have a set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that allows the user to formulate any data processing task.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way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view it is to consider the capabilities of a high-level programming language. 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written in a high-level language must be translated into machine language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executed. Thus, the set of machine instructions must be sufficient to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xpress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of the instructions from a high-level language.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8856C9-BFE8-4E47-82D5-07FE90AB089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1096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this in mind we can categorize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instruction types as follows: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processing: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Arithmetic and logic instructions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storage: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Movement of data into or out of register and or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locations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Data movement: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I/O instructions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Control: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 and branch instructions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42B861-255B-4C8E-8F0D-3CC914E4EE6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365040"/>
            <a:ext cx="1109664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Arithmetic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provide computational capabilities for processing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numeric data.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Logic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(Boolean) instructions operate on the bits of a word as bits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rather than as numbers; thus, they provide capabilities for processing any other type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data the user may wish to employ. These operations are performed primarily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in processor registers.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Therefore, there must be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memory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for moving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between memory and the registers.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I/O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are needed to transfer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programs and data into memory and the results of computations back out 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Test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are used to test the value of a data word or the status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computation.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Branch instructions are then used to branch to a different set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depending on the decision made.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88E141-5FFD-406C-A8A3-0B217841334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365040"/>
            <a:ext cx="1119312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Number of Addresses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traditional ways of describing processor architecture is in terms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addresses contained in each instruction. This dimension has become less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significant with the increasing complexity of processor design. Nevertheless, it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useful at this point to draw and analyze this distinction.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the maximum number of addresses one might need in an instruction?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Evidently, arithmetic and logic instructions will require the most operands.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Virtually all arithmetic and logic operations are either unary (one source operand)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binary (two source operands).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we would need a maximum of two addresses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reference source operands. The result of an operation must be stored, suggesting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third address, which defines a destination operand. Finally, after completion of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instruction, the next instruction must be fetched, and its address is needed.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0ABA66-B040-45A3-BF11-A7587E017FB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1048760" cy="4655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line of reasoning suggests that an instruction could plausibly be required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contain four address references: two source operands, one destination operand,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address of the next instruction. In most architectures, most instructions have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one, two, or three operand addresses, with the address of the next instruction being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implicit (obtained from the program counter).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architectures also have a few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special-purpose instructions with more operands.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example, the load and store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multiple instructions of the ARM architecture designate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 to 17 register operands in a single instruction.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B32414-0274-4264-9CA3-93F5FFC70DA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60560" y="365040"/>
            <a:ext cx="410256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compares typical one-, two-, and three-address instructions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could be used to compute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 = (A - B)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[C + (D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E)].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three addresses,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instruction specifies two source operand locations and a destination operand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we choose not to alter the value of any of the operand locations,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temporary location, T, is used to store some intermediate results. Note that there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four instructions and that the original expression had five operands.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2834E4-4FC9-421C-9ACF-6E998D31CC3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4263480" y="669960"/>
            <a:ext cx="7847640" cy="564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365040"/>
            <a:ext cx="1106460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Three-address instruction formats are not common because they require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relatively long instruction format to hold the three address references.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two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instructions, and for binary operations, one address must do double duty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an operand and a result.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the instruction SUB Y, B carries out the calculation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 - B and stores the result in Y. The two-address format reduces the space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requirement but also introduces some awkwardness.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avoid altering the value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operand, a MOVE instruction is used to move one of the values to a result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temporary location before performing the operation. Our sample program expands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to six instructions.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B4C734-42FB-4C22-883E-F53F5AD2768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Machine Intruction Characteristics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Types of Operands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Types of Operations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8BAD60-E706-4B3D-AC5D-770FC93FD43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Simpler yet is the one-address instruction. For this to work, a second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be implicit. This was common in earlier machines, with the implied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being a processor register known as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accumulator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(AC). The accumulator contains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operands and is used to store the result. In our example, ei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are needed to accomplish the task.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is, in fact, possible to make do with zero addresses for some instructions.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Zero-address instructions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applicable to a special memory organization called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stack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stack is a last-in-first-out set of locations. The stack is in a known location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and, often, at least the top two elements are in processor registers. Thus,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zero-address instructions would reference the top two stack elements.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4B8873-3A81-40EC-B6A1-4BE346FECEE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Table summarizes the interpretations to be placed on instructions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zero, one, two, or three addresses. In each case in the table, it is assumed that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of the next instruction is implicit, and that one operation with two source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operands and one result operand is to be performed.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FD5941-3103-4E88-B069-6BB3AA2A9DC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1697760" y="3805560"/>
            <a:ext cx="8795880" cy="29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365040"/>
            <a:ext cx="1117692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number of addresses per instruction is a basic design decision.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Fewer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addresses per instruction result in instructions that are more primitive, requiring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less complex processor. It also results in instructions of shorter length.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 the other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hand, programs contain more total instructions, which in general results in longer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execution times and longer, more complex programs.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Also, there is an important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threshold between one-address and multiple-address instructions. With one-address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instructions, the programmer generally has available only one general-purpose register,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accumulator.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 multiple-address instructions, it is common to have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multiple general-purpose registers. This allows some operations to be performed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solely on registers. Because register references are faster than memory references,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speeds up execution.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reasons of flexibility and ability to use multiple registers,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contemporary machines employ a mixture of two- and three-address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instructions.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367BC8-769A-4F55-AFDD-38AC768158E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114488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design trade-offs involved in choosing the number of addresses per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complicated by other factors. There is the issue of whether an address references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memory location or a register. Because there are fewer registers, fewer bits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needed for a register reference.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Also, as we shall see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next week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 machine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offer a variety of addressing modes, and the specification of mode takes one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bits. The result is that most processor designs involve a variety of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formats.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B7AF2C-1543-457D-BB8E-DB41A1C72C5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365040"/>
            <a:ext cx="1114488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Instruction Set Design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of the most interesting, and most analyzed, aspects of computer design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set design. The design of an instruction set is very complex because 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affects so many aspects of the computer system. The instruction set defines many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functions performed by the processor and thus has a significant effect on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 of the processor. The instruction set is the programmer’s means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controlling the processor.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hus, programmer requirements must be considered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designing the instruction set.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may surprise you to know that some of the most fundamental issues relating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design of instruction sets remain in dispute. Indeed, in recent years,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 of disagreement concerning these fundamentals has actually grown.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CE7179-CC2B-4198-ABE4-421562200B3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1096640" cy="473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 most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important of these fundamental design issues include the following: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Operation repertoire: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many and which operations to provide, and how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complex operations should be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Data types: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various types of data upon which operations are performed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Instruction format: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length (in bits), number of addresses, size of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various fields, and so on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Registers: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processor registers that can be referenced by instructions,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and their use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Addressing: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mode or modes by which the address of an operand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specified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BE54950-18EB-4ADD-9AC9-83EE521F9E7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13533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issues are highly interrelated and must be considered together in designing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instruction set.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Following this overview section, this chapter examines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types and operation repertoire.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E3CBBC-E6CB-4063-975E-3FA327C507B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TYPES OF OPERANDS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104876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Machine instructions operate on data. The most important general categories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data are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Addresses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Numbers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Characters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Logical data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shall see, in discussing addressing modes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later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that addresses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are, in fact, a form of data. In many cases, some calculation must be performed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operand reference in an instruction to determine the main or virtual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context, addresses can be considered to be unsigned integers.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common data types are numbers, characters, and logical data, and each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these is briefly examined in this section. Beyond that, some machines define specialized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types or data structures.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example, there may be machine operations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that operate directly on a list or a string of characters.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4C358C-8B62-43A9-8AF7-F216D5B9D54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365040"/>
            <a:ext cx="1116108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Numbers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machine languages include numeric data types. Even in nonnumeric data processing,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a need for numbers to act as counters, field widths, and so forth.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important distinction between numbers used in ordinary mathematics and numbers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a computer is that the latter are limited. This is true in two senses.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there is a limit to the magnitude of numbers representable on a machine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second, in the case of floating-point numbers, a limit to their precision. Thus,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programmer is faced with understanding the consequences of rounding, overflow,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and underflow.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Three types of numerical data are common in computers: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Binary integer or binary fixed point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Binary floating point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Decimal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70049E-4637-4EF9-906D-E40DF7C5E14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114488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Characters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common form of data is text or character strings. While textual data are most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convenient for human beings, they cannot, in character form, be easily stored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transmitted by data processing and communications systems. Such systems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designed for binary data.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a number of codes have been devised by which characters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represented by a sequence of bits. Perhaps the earliest common example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this is the Morse code. Today, the most commonly used character code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International Reference Alphabet (IRA),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0FA8B8-BB05-4839-B17B-D6E3062AA44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365040"/>
            <a:ext cx="11080800" cy="5811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boundary where the computer designer and the computer programmer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view the same machine is the machine instruction set.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designer’s point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view, the machine instruction set provides the functional requirements for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processor: implementing the processor is a task that in large part involves implementing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machine instruction set.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user who chooses to program in machine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language becomes aware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register and memory structure, the types of data directly supported by the machine,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functioning of the ALU.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6D7468-E96F-4732-A57D-251E6DAEE14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1144880" cy="4671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Logical Data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Normally, each word or other addressable unit (byte, halfword, and so on) is treated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 single unit of data. It is sometimes useful, however, to consider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-bit unit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consisting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1-bit items of data, each item having the value 0 or 1. When data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viewed this way, they are considered to be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logical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advantages to the bit-oriented view.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First, we may sometimes wish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store an array of Boolean or binary data items, in which each item can take on only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values 1 (true) and 0 (false). With logical data, memory can be used most efficiently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this storage.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Second, there are occasions when we wish to manipulate the bits of a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item.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example, if floating-point operations are implemented in software, we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need to be able to shift significant bits in some operations. 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Another example: To convert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from IRA to packed decimal, we need to extract the rightmost 4 bits of each byte.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F7378C-92DA-45AA-98A7-7ADDE9F64DD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TYPES OF OPERATIONS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number of different opcodes varies widely from machine to machine. However,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same general types of operations are found on all machines. A useful and typical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categorization is the following: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Data transfer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Arithmetic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Logical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Conversion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I/O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System control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Transfer of control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6B6773-0CC5-4BBF-A202-8E8260218A3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7" name="Table 2"/>
          <p:cNvGraphicFramePr/>
          <p:nvPr/>
        </p:nvGraphicFramePr>
        <p:xfrm>
          <a:off x="838080" y="365040"/>
          <a:ext cx="11112840" cy="6356160"/>
        </p:xfrm>
        <a:graphic>
          <a:graphicData uri="http://schemas.openxmlformats.org/drawingml/2006/table">
            <a:tbl>
              <a:tblPr/>
              <a:tblGrid>
                <a:gridCol w="2369880"/>
                <a:gridCol w="2662920"/>
                <a:gridCol w="6080040"/>
              </a:tblGrid>
              <a:tr h="705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rowSpan="8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transfer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Move (transfer)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word or block from source to 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word from processor to memory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Load (fetch)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word from memory to processor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Exchange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Swap contents of source and 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Clear (reset)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word of 0s to 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word of 1s to 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word from source to top of stack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84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word from top of stack to 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827391-D1AE-4E22-AA9C-9E94989C9DA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87DC6B-1450-48C9-8F33-C449F208844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90" name="Table 2"/>
          <p:cNvGraphicFramePr/>
          <p:nvPr/>
        </p:nvGraphicFramePr>
        <p:xfrm>
          <a:off x="492480" y="475920"/>
          <a:ext cx="11112840" cy="6356160"/>
        </p:xfrm>
        <a:graphic>
          <a:graphicData uri="http://schemas.openxmlformats.org/drawingml/2006/table">
            <a:tbl>
              <a:tblPr/>
              <a:tblGrid>
                <a:gridCol w="2369880"/>
                <a:gridCol w="2662920"/>
                <a:gridCol w="6080040"/>
              </a:tblGrid>
              <a:tr h="705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rowSpan="8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Arithmetic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 sum of two operands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 difference of two operands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 product of two operands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Divide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 quotient of two operands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Absolute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 operand by its absolute 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Negate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Change sign of operand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5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 1 to operand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84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Decrement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 1 from operand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B97BAC-7C03-4A52-8103-B9132AD2E59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94" name="Table 4"/>
          <p:cNvGraphicFramePr/>
          <p:nvPr/>
        </p:nvGraphicFramePr>
        <p:xfrm>
          <a:off x="838080" y="365040"/>
          <a:ext cx="11112840" cy="6356160"/>
        </p:xfrm>
        <a:graphic>
          <a:graphicData uri="http://schemas.openxmlformats.org/drawingml/2006/table">
            <a:tbl>
              <a:tblPr/>
              <a:tblGrid>
                <a:gridCol w="2369880"/>
                <a:gridCol w="2662920"/>
                <a:gridCol w="6080040"/>
              </a:tblGrid>
              <a:tr h="558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8720">
                <a:tc rowSpan="9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 logical 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8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 logical 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8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(complement)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 logical 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8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Exclusive-OR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 logical XOR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specified condition; set flag(s) based on outcome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Make logical or arithmetic comparison of two or more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operands; set flag(s) based on outcome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 Control Variables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of instructions to set controls for protection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purposes, interrupt handling, timer control, etc.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Shift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Left (right) shift operand, introducing constants at end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72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Left (right) shift operand, with wraparound end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CE3598-8F38-4D1B-85A4-4A34EFEFB9E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98" name="Table 4"/>
          <p:cNvGraphicFramePr/>
          <p:nvPr/>
        </p:nvGraphicFramePr>
        <p:xfrm>
          <a:off x="838080" y="365040"/>
          <a:ext cx="11112840" cy="6356160"/>
        </p:xfrm>
        <a:graphic>
          <a:graphicData uri="http://schemas.openxmlformats.org/drawingml/2006/table">
            <a:tbl>
              <a:tblPr/>
              <a:tblGrid>
                <a:gridCol w="2369880"/>
                <a:gridCol w="2662920"/>
                <a:gridCol w="608004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rowSpan="10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of control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Jump (branch)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Unconditional transfer; load PC with specified address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Jump Conditional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specified condition; either load PC with specified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 or do nothing, based on 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Jump to Subroutine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Place current program control information in known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location; jump to specified address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 contents of PC and other register from known location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Execute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Fetch operand from specified location and execute as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instruction; do not modify PC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Skip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 PC to skip next instruction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Skip Conditional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specified condition; either skip or do nothing based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 condition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Stop program execution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Wait (hold)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Stop program execution; test specified condition repeatedly;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resume execution when condition is satisfied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operation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operation is performed, but program execution is continued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5FBE10-8C31-403F-9969-205237D891F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02" name="Table 4"/>
          <p:cNvGraphicFramePr/>
          <p:nvPr/>
        </p:nvGraphicFramePr>
        <p:xfrm>
          <a:off x="838080" y="365040"/>
          <a:ext cx="11112840" cy="3530880"/>
        </p:xfrm>
        <a:graphic>
          <a:graphicData uri="http://schemas.openxmlformats.org/drawingml/2006/table">
            <a:tbl>
              <a:tblPr/>
              <a:tblGrid>
                <a:gridCol w="2369880"/>
                <a:gridCol w="2662920"/>
                <a:gridCol w="608004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rowSpan="4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Input/Output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 (read)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data from specified I/O port or device to destination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(e.g., main memory or processor register)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 (write)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data from specified source to I/O port or device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2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Start I/O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instructions to I/O processor to initiate I/O operation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I/O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status information from I/O system to specified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3" name="Table 5"/>
          <p:cNvGraphicFramePr/>
          <p:nvPr/>
        </p:nvGraphicFramePr>
        <p:xfrm>
          <a:off x="838080" y="4426200"/>
          <a:ext cx="11112840" cy="2118600"/>
        </p:xfrm>
        <a:graphic>
          <a:graphicData uri="http://schemas.openxmlformats.org/drawingml/2006/table">
            <a:tbl>
              <a:tblPr/>
              <a:tblGrid>
                <a:gridCol w="2369880"/>
                <a:gridCol w="2662920"/>
                <a:gridCol w="608004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Translate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Translate values in a section of memory based on a table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of correspondences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Convert the contents of a word from one form to another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(e.g., packed decimal to binary)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01040" y="365040"/>
            <a:ext cx="111286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Processor actions for various types of operations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5" name="Table 2"/>
          <p:cNvGraphicFramePr/>
          <p:nvPr/>
        </p:nvGraphicFramePr>
        <p:xfrm>
          <a:off x="838080" y="1392480"/>
          <a:ext cx="10515240" cy="4895640"/>
        </p:xfrm>
        <a:graphic>
          <a:graphicData uri="http://schemas.openxmlformats.org/drawingml/2006/table">
            <a:tbl>
              <a:tblPr/>
              <a:tblGrid>
                <a:gridCol w="2482200"/>
                <a:gridCol w="8033040"/>
              </a:tblGrid>
              <a:tr h="35712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transfer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data from one location to another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84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If memory is involved: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Determine memory address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 virtual-to-actual-memory address transformation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Check cache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Initiate memory read/write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 row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Arithmetic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 involve data transfer, before and/or after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 function in ALU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 condition codes and flags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Same as arithmetic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Similar to arithmetic and logical. May involve special logic to perform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77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Transfer of control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 program counter. For subroutine call/return, manage parameter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passing and linkage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tr-T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I/O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Issue command to I/O module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If memory-mapped I/O, determine memory-mapped address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B20451-A3DA-4E30-BA5F-E64072E25FE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38080" y="1825560"/>
            <a:ext cx="1096848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Data Transfer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fundamental type of machine instruction is the data transfer instruction.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transfer instruction must specify several things.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First, the location of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source and destination operands must be specified. Each location could be memory,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register, or the top of the stack.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Second, the length of data to be transferred must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 indicated.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Third, as with all instructions with operands, the mode of addressing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each operand must be specified.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113B12-D7B3-44CC-A1AB-ABBB355EE47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240480" y="365040"/>
            <a:ext cx="4521960" cy="5811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choice of data transfer instructions to include in an instruction set exemplifies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kinds of trade-offs the designer must make. For example, the general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location (memory or register) of an operand can be indicated in either the specification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opcode or the operand.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Figure shows examples of IBM EAS/390 data transfer operations.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D929A9-03CB-4F2E-9CCE-B124F524EFE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3" name="Picture 4" descr=""/>
          <p:cNvPicPr/>
          <p:nvPr/>
        </p:nvPicPr>
        <p:blipFill>
          <a:blip r:embed="rId1"/>
          <a:stretch/>
        </p:blipFill>
        <p:spPr>
          <a:xfrm>
            <a:off x="4939560" y="811440"/>
            <a:ext cx="7107840" cy="496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MACHINE INSTRUCTION CHARACTERISTICS</a:t>
            </a:r>
            <a:endParaRPr b="0" lang="tr-T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operation of the processor is determined by the instructions it executes,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referred to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machine instructions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computer instructions.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collection of different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instructions that the processor can execute is referred to as the processor’s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instruction set.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49387E-53EC-4B14-91C8-EEDE58CFC4D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4242600" y="3443400"/>
            <a:ext cx="6660000" cy="334764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749160" y="4315320"/>
            <a:ext cx="27154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Recall previous diagram.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38080" y="1825560"/>
            <a:ext cx="11048760" cy="475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terms of processor action, data transfer operations are perhaps the simplest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both source and destination are registers, then the processor simply causes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to be transferred from one register to another; this is an operation internal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one or both operands are in memory, then the processor must perform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or all of the following actions: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Calculate the memory address, based on the address mode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address refers to virtual memory, translate from virtual to real memory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address.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Determine whether the addressed item is in cache.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4.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not, issue a command to the memory module.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0F565F-CA71-4265-B370-85147F20952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1825560"/>
            <a:ext cx="1108080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Arithmetic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machines provide the basic arithmetic operations of add, subtract, multiply,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divide. These are invariably provided for signed integer (fixed-point)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numbers. Often they are also provided for floating-point and packed decimal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numbers.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possible operations include a variety of single-operand instructions;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example,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Absolute: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Take the absolute value of the operand.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Negate: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Negate the operand.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Increment: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 1 to the operand.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Decrement: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Subtract 1 from the operand.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execution of an arithmetic instruction may involve data transfer operations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position operands for input to the ALU, and to deliver the output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ALU.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1D6F8F-54CF-4681-A306-01F704FFBCB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11200" y="640080"/>
            <a:ext cx="11193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Logical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machines also provide a variety of operations for manipulating individual bits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word or other addressable units, often referred to as “bit twiddling.” They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upon Boolean operations.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of the basic logical operations that can be performed on Boolean 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data are shown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able.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E848F5-1D2F-4A04-BB3E-EF633C1C580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2" name="Picture 4" descr=""/>
          <p:cNvPicPr/>
          <p:nvPr/>
        </p:nvPicPr>
        <p:blipFill>
          <a:blip r:embed="rId1"/>
          <a:stretch/>
        </p:blipFill>
        <p:spPr>
          <a:xfrm>
            <a:off x="332640" y="4514760"/>
            <a:ext cx="11792520" cy="23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838080" y="1825560"/>
            <a:ext cx="10515240" cy="4766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NOT operation inverts a bit. AND, OR,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Exclusive-OR (XOR) are the most common logical functions with two operands.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EQUAL is a useful binary test.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logical operations can be applied bitwise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-bit logical data units.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if two registers contain the data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(R1) = 10100101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(R2) = 00001111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(R1) AND (R2) = 00000101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the notation (X) means the contents of location X. Thus, the AND operation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used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mask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selects certain bits in a word and zeros out the remaining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B5FBDC6-4D4D-4D14-BB79-7A54A74EEC8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825560"/>
            <a:ext cx="1104876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another example, if two registers contain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(R1) = 10100101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(R2) = 11111111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(R1) XOR (R2) = 01011010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one word set to all 1s, the XOR operation inverts all of the bits in the other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word (one’s complement).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AB3E08-DF37-4E41-A909-41B902D8C0C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 to bitwise logical operations, most machines provide a variety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shifting and rotating functions. The most basic operations are illustrated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logical shift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bits of a word are shifted left or right. On one end, the bit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shifted out is lost. On the other end, a 0 is shifted in. Logical shifts are useful primarily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isolating fields within a word. The 0s that are shifted into a word displace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unwanted information that is shifted off the other end.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DD9AAA-0731-462B-B8C1-86452CC2EC1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8A7778-4607-4310-AE3B-ECD39C2AEC4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46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5" name="Picture 5" descr=""/>
          <p:cNvPicPr/>
          <p:nvPr/>
        </p:nvPicPr>
        <p:blipFill>
          <a:blip r:embed="rId1"/>
          <a:srcRect l="0" t="0" r="0" b="51265"/>
          <a:stretch/>
        </p:blipFill>
        <p:spPr>
          <a:xfrm>
            <a:off x="257040" y="1221120"/>
            <a:ext cx="5838840" cy="4716000"/>
          </a:xfrm>
          <a:prstGeom prst="rect">
            <a:avLst/>
          </a:prstGeom>
          <a:ln>
            <a:noFill/>
          </a:ln>
        </p:spPr>
      </p:pic>
      <p:pic>
        <p:nvPicPr>
          <p:cNvPr id="236" name="Picture 6" descr=""/>
          <p:cNvPicPr/>
          <p:nvPr/>
        </p:nvPicPr>
        <p:blipFill>
          <a:blip r:embed="rId2"/>
          <a:srcRect l="0" t="51741" r="0" b="0"/>
          <a:stretch/>
        </p:blipFill>
        <p:spPr>
          <a:xfrm>
            <a:off x="6095880" y="1267200"/>
            <a:ext cx="5838840" cy="466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38080" y="1825560"/>
            <a:ext cx="1120896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 example, suppose we wish to transmit characters of data to an I/O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 1 character at a time. If each memory word is 16 bits in length and contains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characters, we must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unpack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characters before they can be sent. To send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characters in a word,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Load the word into a register.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Shift to the right eight times. This shifts the remaining character to the right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half of the register.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 I/O. The I/O module reads the lower-order 8 bits from the data bus.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preceding steps result in sending the left-hand character. To send the righthand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character,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Load the word again into the register.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with 0000000011111111. This masks out the character on the left.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Perform I/O.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BA6A53-CA74-44D4-A290-07137E45D44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838080" y="365040"/>
            <a:ext cx="11128680" cy="621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arithmetic shift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 treats the data as a signed integer and does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shift the sign bit. On a right arithmetic shift, the sign bit is replicated into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 position to its right. On a left arithmetic shift, a logical left shift is performed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bits but the sign bit, which is retained.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operations can speed up certain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arithmetic operations.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 numbers in twos complement notation, a right arithmetic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shift corresponds to a division by 2, with truncation for odd numbers.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Both an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arithmetic left shift and a logical left shift correspond to a multiplication by 2 when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is no overflow. If overflow occurs, arithmetic and logical left shift operations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produce different results, but the arithmetic left shift retains the sign of the number.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28D4B0-411E-484D-BC34-4368AF79E6A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38080" y="1825560"/>
            <a:ext cx="111448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Rotate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or cyclic shift, operations preserve all of the bits being operated 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use of a rotate is to bring each bit successively into the leftmost bit, where it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identified by testing the sign of the data (treated as a number).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E37AC1-39CC-4300-91AA-D215386F110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224640"/>
            <a:ext cx="11193120" cy="635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Elements of a Machine Instruction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instruction must contain the information required by the processor for execution.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above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shows the steps involved in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execution and, by implication, defines the elements of a machine instruction. These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elements are as follows: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Operation code: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Specifies the operation to be performed (e.g., ADD, I/O).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operation is specified by a binary code, known as the operation code,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opcode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Source operand reference: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operation may involve one or more source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operands, that is, operands that are inputs for the operation.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Result operand reference: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operation may produce a result.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Next instruction reference: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tells the processor where to fetch the next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after the execution of this instruction is complete.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8026DE-9FE6-47B6-8E0E-FBA1A767885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F4379B-F055-4E4F-9191-F8021E23309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9" name="Picture 4" descr=""/>
          <p:cNvPicPr/>
          <p:nvPr/>
        </p:nvPicPr>
        <p:blipFill>
          <a:blip r:embed="rId1"/>
          <a:stretch/>
        </p:blipFill>
        <p:spPr>
          <a:xfrm>
            <a:off x="1528560" y="1690560"/>
            <a:ext cx="9134280" cy="41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825560"/>
            <a:ext cx="1120896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Conversion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Conversion instructions are those that change the format or operate on the format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data. An example is converting from decimal to binary. An example of a more complex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editing instruction is the EAS/390 Translate (TR) instruction. This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used to convert from one 8-bit code to another, and it takes three operands: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TR R1 (L), R2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operand R2 contains the address of the start of a table of 8-bit codes.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 bytes starting at the address specified in R1 are translated, each byte being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replaced by the contents of a table entry indexed by that byte.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290CCF-3C38-4A37-B4D8-086ACD23738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825560"/>
            <a:ext cx="1114488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For example,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translate from EBCDIC to IRA, we first create a 256-byte table in storage locations,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say, 1000-10FF hexadecimal.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table contains the characters of the IRA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in the sequence of the binary representation of the EBCDIC code; that is,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IRA code is placed in the table at the relative location equal to the binary value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EBCDIC code of the same character.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locations 10F0 through 10F9 will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 the values 30 through 39, because F0 is the EBCDIC code for the digit 0,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30 is the IRA code for the digit 0, and so on through digit 9. Now suppose we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have the EBCDIC for the digits 1984 starting at location 2100 and we wish to translate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to IRA.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C4CA57-FAAE-4B1E-9FF3-8F5DA3BCCA0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Assume the following: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Locations 2100–2103 contain F1 F9 F8 F4.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R1 contains 2100.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R2 contains 1000.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Then, if we execute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TR R1 (4), R2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locations 2100–2103 will contain 31 39 38 34.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874DCC-2D9B-420E-8659-444DFB3542E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365040"/>
            <a:ext cx="1114488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Input/Output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Input/output instructions were discussed in some detail in Chapter 7. As we saw,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a variety of approaches taken, including isolated programmed I/O,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memory-mapped programmed I/O, DMA, and the use of an I/O processor. Many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implementations provide only a few I/O instructions, with the specific actions specified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parameters, codes, or command words.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System Control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 control instructions are those that can be executed only while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in a certain privileged state or is executing a program in a special privileged area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memory. Typically, these instructions are reserved for the use of the operating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system.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examples of system control operations are as follows.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system control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may read or alter a control register.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Another example is an instruction to read or modify a storage protection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key, such as is used in the EAS/390 memory system.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Another example is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ccess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process control blocks in a multiprogramming system.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20579C-435C-4014-B722-9BB13EB8DCB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825560"/>
            <a:ext cx="1108080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Transfer of Control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all of the operation types discussed so far, the next instruction to be performed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one that immediately follows, in memory, the current instruction.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significant fraction of the instructions in any program have as their function changing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sequence of instruction execution. For these instructions, the operation performed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the processor is to update the program counter to contain the address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some instruction in memory.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D7138D-3AA0-4179-9203-B00BF976B93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38080" y="365040"/>
            <a:ext cx="1109664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a number of reasons why transfer-of-control operations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required. Among the most important are the following: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the practical use of computers, it is essential to be able to execute each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more than once and perhaps many thousands of times. It may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require thousands or perhaps millions of instructions to implement an application.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would be unthinkable if each instruction had to be written out separately.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a table or a list of items is to be processed, a program loop is needed.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sequence of instructions is executed repeatedly to process all the data.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Virtually all programs involve some decision making. We would like the computer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do one thing if one condition holds, and another thing if another condition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holds.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example, a sequence of instructions computes the square root of a number.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At the start of the sequence, the sign of the number is tested. If the number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negative, the computation is not performed, but an error condition is reported.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compose correctly a large or even medium-size computer program is an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exceedingly difficult task. It helps if there are mechanisms for breaking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task up into smaller pieces that can be worked on one at a time.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A991C6-0649-49F9-B788-0E8F0711E38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38080" y="1825560"/>
            <a:ext cx="110487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BRANCH INSTRUCTIONS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branch instruction, also called a jump instruction,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as one of its operands the address of the next instruction to be executed. Most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often, the instruction is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conditional branch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instruction. That is, the branch is made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(update program counter to equal address specified in operand) only if a certain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condition is met. Otherwise, the next instruction in sequence is executed (increment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counter as usual). A branch instruction in which the branch is always taken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is an 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unconditional branch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761DF4-5114-4692-8AAD-C3445AE3E06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38080" y="365040"/>
            <a:ext cx="1106460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common ways of generating the condition to be tested in a conditional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branch instruction. First, most machines provide a 1-bit or multiple-bit condition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that is set as the result of some operations. This code can be thought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as a short user-visible register. As an example, an arithmetic operation (ADD,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SUBTRACT, and so on) could set a 2-bit condition code with one of the following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 values: 0, positive, negative, overflow. On such a machine, there could be four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different conditional branch instructions: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BRP X Branch to location X if result is positive.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BRN X Branch to location X if result is negative.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BRZ X Branch to location X if result is zero.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BRO X Branch to location X if overflow occurs.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all of these cases, the result referred to is the result of the most recent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 that set the condition code.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261C0F-696A-48BB-B64C-37FF56CD8E1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approach that can be used with a three-address instruction format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perform a comparison and specify a branch in the same instruction. For example,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BRE R1, R2, X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Branch to X if contents of R1 = contents of R2.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36EDC3-6640-41FE-BDB6-E8B76C84D8A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11286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 of the next instruction to be fetched could be either a real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a virtual address, depending on the architecture. Generally, the distinction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transparent to the instruction set architecture.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most cases, the next instruction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fetched immediately follows the current instruction. In those cases, there is no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explicit reference to the next instruction. When an explicit reference is needed, then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main memory or virtual memory address must be supplied.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39400D-8CBC-40DA-8978-DE7DFE81ADA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288720" y="365040"/>
            <a:ext cx="451872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shows examples of these operations. Note that a branch can be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either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forward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(an instruction with a higher address)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backward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(lower address).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example shows how an unconditional and a conditional branch can be used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repeating loop of instructions. The instructions in locations 202 through 210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will be executed repeatedly until the result of subtracting Y from X is 0.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EB47D4-94DF-4422-B759-357DF0039C7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0" name="Picture 4" descr=""/>
          <p:cNvPicPr/>
          <p:nvPr/>
        </p:nvPicPr>
        <p:blipFill>
          <a:blip r:embed="rId1"/>
          <a:stretch/>
        </p:blipFill>
        <p:spPr>
          <a:xfrm>
            <a:off x="4807800" y="1239120"/>
            <a:ext cx="7199640" cy="47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8080" y="1825560"/>
            <a:ext cx="1051524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SKIP INSTRUCTIONS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form of transfer-of-control instruction is the skip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instruction. The skip instruction includes an implied address. Typically, the skip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implies that one instruction be skipped; thus, the implied address equals the address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next instruction plus one instruction length.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skip instruction does not require a destination address field, it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to do other things. A typical example is the increment-and-skip-if-zero (ISZ)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instruction. Consider the following program fragment: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301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309 ISZ R1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310 BR 301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311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BC681D-4637-4C2E-AB6B-73A5B10057B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256560" y="4498200"/>
            <a:ext cx="863028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this fragment, the two transfer-of-control instructions are used to implement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 iterative loop. R1 is set with the negative of the number of iterations to be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performed. At the end of the loop, R1 is incremented. If it is not 0, the program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branches back to the beginning of the loop. Otherwise, the branch is skipped, and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program continues with the next instruction after the end of the loop.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838080" y="1825560"/>
            <a:ext cx="1117692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PROCEDURE CALL INSTRUCTIONS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Perhaps the most important innovation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development of programming languages is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procedure.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procedure is a self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 program that is incorporated into a larger program. At any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point in the program the procedure may be invoked,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called.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instructed to go and execute the entire procedure and then return to the point from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the call took place.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two principal reasons for the use of procedures are economy and modularity.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procedure allows the same piece of code to be used many times. This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important for economy in programming effort and for making the most efficient use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storage space in the system (the program must be stored). Procedures also allow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large programming tasks to be subdivided into smaller units. This use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modularity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greatly eases the programming task.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0CEE41-7FA6-471D-AC32-26A07445FFD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838080" y="1825560"/>
            <a:ext cx="110966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procedure mechanism involves two basic instructions: a call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branches from the present location to the procedure, and a return instruction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returns from the procedure to the place from which it was called. Both of these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forms of branching instructions.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E67636E-9D73-4EF7-A7B6-49C8489B19B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90720" y="365040"/>
            <a:ext cx="484992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illustrates the use of procedures to construct a program. In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example, there is a main program starting at location 4000.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program includes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call to procedure PROC1, starting at location 4500. When this call instruction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encountered, the processor suspends execution of the main program and begins execution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PROC1 by fetching the next instruction from location 4500. Within PROC1,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calls to PROC2 at location 4800.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F19996-969B-4079-BF1D-858B56E72C9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4963320" y="192600"/>
            <a:ext cx="7199640" cy="638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838080" y="1825560"/>
            <a:ext cx="11176920" cy="4735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Three points are worth noting: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procedure can be called from more than one location.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procedure call can appear in a procedure. This allows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nesting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procedures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to an arbitrary depth.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procedure call is matched by a return in the called program.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we would like to be able to call a procedure from a variety of points,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processor must somehow save the return address so that the return can take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place appropriately. There are three common places for storing the return address: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Register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Start of called procedure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Top of stack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4B284B-2FD0-4F21-849B-94DA4E57455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838080" y="365040"/>
            <a:ext cx="11193120" cy="635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 machine-language instruction CALL X, which stands for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call procedure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at location X.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register approach is used, CALL X causes the following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actions: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RN &lt;- PC + 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Δ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PC &lt;- X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RN is a register that is always used for this purpose, PC is the program counter,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the instruction length. The called procedure can now save the contents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RN to be used for the later return.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second possibility is to store the return address at the start of the procedure.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case, CALL X causes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 &lt;- PC + </a:t>
            </a: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PC &lt;- X + 1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quite handy. The return address has been stored safely away.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34C7E0-9ADA-4202-92EC-C6CB9BA2592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838080" y="1825560"/>
            <a:ext cx="11144880" cy="4767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of the preceding approaches work and have been used. The only limitation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these approaches is that they complicate the use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reentrant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procedures.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reentrant procedure is one in which it is possible to have several calls open to it 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same time.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recursive procedure (one that calls itself) is an example of the use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this feature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parameters are passed via registers or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reentrant procedure, some code must be responsible for saving the parameters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that the registers or memory space are available for other procedure calls.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more general and powerful approach is to use a stack. When the processor executes a call, it places the return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on the stack. When it executes a return, it uses the address on the stack.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illustrates the use of the stack.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5BF7EC-8FA0-442A-A6BE-75FBEC9408D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of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tack to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mplement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ested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ubroutines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given above.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EF75CE-4E01-47A2-B613-45F6B195AF6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7" name="Picture 4" descr=""/>
          <p:cNvPicPr/>
          <p:nvPr/>
        </p:nvPicPr>
        <p:blipFill>
          <a:blip r:embed="rId1"/>
          <a:stretch/>
        </p:blipFill>
        <p:spPr>
          <a:xfrm>
            <a:off x="434520" y="2771280"/>
            <a:ext cx="1132236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838080" y="1825560"/>
            <a:ext cx="1117692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addition to providing a return address, it is also often necessary to pass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parameters with a procedure call. These can be passed in registers. Another possibility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to store the parameters in memory just after the CALL instruction.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case, the return must be to the location following the parameters. Again, both of these approaches have drawbacks. If registers are used, the called program and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calling program must be written to assure that the registers are used properly.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storing of parameters in memory makes it difficult to exchange a variable number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parameters. Both approaches prevent the use of reentrant procedures.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B3E338-194D-41E2-BFBC-EBFF47AB388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112868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Source and result operands can be in one of four areas: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ain or virtual memory: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with next instruction references, the main or virtual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address must be supplied.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Processor register: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 rare exceptions, a processor contains one or more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registers that may be referenced by machine instructions. If only one register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exists, reference to it may be implicit. If more than one register exists, then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register is assigned a unique name or number, and the instruction must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 the number of the desired register.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Immediate: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value of the operand is contained in a field in the instruction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being executed.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I/O device: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instruction must specify the I/O module and device for the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operation. If memory-mapped I/O is used, this is just another main or virtual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memory address.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69B5F8-F474-4D6C-93F6-BDEC44118B4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838080" y="1825560"/>
            <a:ext cx="111769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more flexible approach to parameter passing is the stack. When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executes a call, it not only stacks the return address, it stacks parameters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passed to the called procedure. 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called procedure can access the parameters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stack. Upon return, return parameters can also be placed on the stack.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entire set of parameters, including return address, that is stored for a procedure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invocation is referred to as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stack frame.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4F2EC9-CEEC-4E63-B41D-61E3D452B9E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11080800" cy="489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example is provided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example refers to procedure 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which the local variables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are declared, and procedure Q, which P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call and in which the local variables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and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are declared. In this figure, the return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point for each procedure is the first item stored in the corresponding stack frame.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Next is stored a pointer to the beginning of the previous frame. This is needed if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or length of parameters to be stacked is variable.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E90739-9593-4509-A3BB-08A41F9425C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CC425B-8F7A-4CB6-B077-D07207A0493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20" name="Picture 4" descr=""/>
          <p:cNvPicPr/>
          <p:nvPr/>
        </p:nvPicPr>
        <p:blipFill>
          <a:blip r:embed="rId1"/>
          <a:stretch/>
        </p:blipFill>
        <p:spPr>
          <a:xfrm>
            <a:off x="1069200" y="50760"/>
            <a:ext cx="10053000" cy="675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365040"/>
            <a:ext cx="11241000" cy="5811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Instruction Representation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Within the computer, each instruction is represented by a sequence of bits.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is divided into fields, corresponding to the constituent elements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instruction. A simple example of an instruction format is shown in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fi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gure. With most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sets, more than one format is used. During instruction execution, 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instruction is read into an instruction register (IR) in the processor. The processor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be able to extract the data from the various instruction fields to perform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required operation.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126303-2767-4F2A-9229-2F6A1D1A67D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127160" y="4555800"/>
            <a:ext cx="10663560" cy="18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1048760" cy="4767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difficult for both the programmer and the reader of textbooks to deal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representations of machine instructions. Thus, it has become common practice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use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symbolic representation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machine instructions.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Opcodes are represented by abbreviations, called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mnemonics,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indicate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operation. Common examples include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ADD Add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SUB Subtract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MUL Multiply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DIV Divide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LOAD Load data from memory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ourier New"/>
              </a:rPr>
              <a:t>STOR Store data to memory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ACAD21-7CB5-4089-AB90-A440DA61258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Application>LibreOffice/6.4.7.2$Linux_X86_64 LibreOffice_project/40$Build-2</Application>
  <Words>7210</Words>
  <Paragraphs>542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2017-02-20T05:55:41Z</dcterms:created>
  <dc:creator>Erkan</dc:creator>
  <dc:description/>
  <dc:language>en-US</dc:language>
  <cp:lastModifiedBy/>
  <dcterms:modified xsi:type="dcterms:W3CDTF">2022-05-28T00:47:43Z</dcterms:modified>
  <cp:revision>153</cp:revision>
  <dc:subject/>
  <dc:title>COM/BLM 376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72</vt:i4>
  </property>
</Properties>
</file>