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40" autoAdjust="0"/>
  </p:normalViewPr>
  <p:slideViewPr>
    <p:cSldViewPr>
      <p:cViewPr>
        <p:scale>
          <a:sx n="70" d="100"/>
          <a:sy n="70" d="100"/>
        </p:scale>
        <p:origin x="-122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54F67-B90F-4035-855B-67243E27A6F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1996-A762-45CE-94A4-F87C77A75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899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shape-circle-rectangle example to explain different levels of detail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91996-A762-45CE-94A4-F87C77A757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17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57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74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787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91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676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19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4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33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9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78BA-56FE-4A1F-BA36-AC0F71CB5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50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COM343 Object Oriented Programming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Analysis and Design </a:t>
            </a:r>
            <a:endParaRPr lang="tr-TR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38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Discovery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start with, use textual description to pick out nouns and verbs </a:t>
            </a:r>
          </a:p>
          <a:p>
            <a:pPr lvl="1"/>
            <a:r>
              <a:rPr lang="en-US" dirty="0" smtClean="0"/>
              <a:t>Nouns represent candidate objects </a:t>
            </a:r>
          </a:p>
          <a:p>
            <a:pPr lvl="1"/>
            <a:r>
              <a:rPr lang="en-US" dirty="0" smtClean="0"/>
              <a:t>Verbs represent candidate operations or methods </a:t>
            </a:r>
          </a:p>
          <a:p>
            <a:r>
              <a:rPr lang="en-US" dirty="0" smtClean="0"/>
              <a:t>Producing a definitive candidate list of objects is not trivial</a:t>
            </a:r>
          </a:p>
          <a:p>
            <a:pPr lvl="1"/>
            <a:r>
              <a:rPr lang="en-US" dirty="0" smtClean="0"/>
              <a:t>2 analysts or designers can come up with different lists </a:t>
            </a:r>
          </a:p>
          <a:p>
            <a:r>
              <a:rPr lang="en-US" dirty="0" smtClean="0"/>
              <a:t>Picking from nouns and verbs is a starter </a:t>
            </a:r>
          </a:p>
          <a:p>
            <a:r>
              <a:rPr lang="en-US" dirty="0" smtClean="0"/>
              <a:t>Once a few objects are identified, additional candidates can be found by going over the specification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433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Discovery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Looking for the following things can help discover objects 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Problem space itself, together with any diagrams, pictures, and textual information provided by the customer 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Other systems that communicate or interact with the system being modeled 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Physical devices that will exist in the environment and interact with the system 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Events that must be recorded and remembered 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Roles played by different people who interact with the system 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Physical or geographical locations and sites that may be relevant to the system 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Organizational units (departments, divisions, etc.) that may be relevant to the system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047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Discovery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As you go through the previous list, you will discover candidate attributes as well as candidate objects 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Early on, it may not be clear if something should be an object or an attribute (perfectly normal) 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Once you have a list of candidate objects, it’s time to think about responsibilities </a:t>
            </a:r>
          </a:p>
          <a:p>
            <a:pPr marL="571500" lvl="1" indent="0"/>
            <a:r>
              <a:rPr lang="en-US" dirty="0" smtClean="0">
                <a:latin typeface="+mj-lt"/>
                <a:cs typeface="Courier New" pitchFamily="49" charset="0"/>
              </a:rPr>
              <a:t>What function does an object perform? </a:t>
            </a:r>
          </a:p>
          <a:p>
            <a:pPr marL="571500" lvl="1" indent="0"/>
            <a:r>
              <a:rPr lang="en-US" dirty="0" smtClean="0">
                <a:latin typeface="+mj-lt"/>
                <a:cs typeface="Courier New" pitchFamily="49" charset="0"/>
              </a:rPr>
              <a:t>What are its responsibilities to the rest of the system? 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Concentrating on verbs in problem statement can help 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So can CRC Cards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90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Class-Responsibility-Collaborator Cards (</a:t>
            </a:r>
            <a:r>
              <a:rPr lang="en-US" b="1" dirty="0" smtClean="0">
                <a:latin typeface="+mj-lt"/>
                <a:cs typeface="Courier New" pitchFamily="49" charset="0"/>
              </a:rPr>
              <a:t>not part of UML</a:t>
            </a:r>
            <a:r>
              <a:rPr lang="en-US" dirty="0" smtClean="0">
                <a:latin typeface="+mj-lt"/>
                <a:cs typeface="Courier New" pitchFamily="49" charset="0"/>
              </a:rPr>
              <a:t>)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A single card for each class stating </a:t>
            </a:r>
          </a:p>
          <a:p>
            <a:pPr marL="571500" lvl="1" indent="0"/>
            <a:r>
              <a:rPr lang="en-US" dirty="0" smtClean="0">
                <a:latin typeface="+mj-lt"/>
                <a:cs typeface="Courier New" pitchFamily="49" charset="0"/>
              </a:rPr>
              <a:t>its name </a:t>
            </a:r>
          </a:p>
          <a:p>
            <a:pPr marL="571500" lvl="1" indent="0"/>
            <a:r>
              <a:rPr lang="en-US" dirty="0" smtClean="0">
                <a:latin typeface="+mj-lt"/>
                <a:cs typeface="Courier New" pitchFamily="49" charset="0"/>
              </a:rPr>
              <a:t>its responsibilities, and </a:t>
            </a:r>
          </a:p>
          <a:p>
            <a:pPr marL="571500" lvl="1" indent="0"/>
            <a:r>
              <a:rPr lang="en-US" dirty="0" smtClean="0">
                <a:latin typeface="+mj-lt"/>
                <a:cs typeface="Courier New" pitchFamily="49" charset="0"/>
              </a:rPr>
              <a:t>other classes that need to collaborate with it 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Often used in interactive discussion sessions and to generate UML diagrams 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Cards are role played in these sessions according to scenarios (from Use Cases) </a:t>
            </a:r>
          </a:p>
          <a:p>
            <a:pPr marL="171450" indent="0"/>
            <a:r>
              <a:rPr lang="en-US" dirty="0" smtClean="0">
                <a:latin typeface="+mj-lt"/>
                <a:cs typeface="Courier New" pitchFamily="49" charset="0"/>
              </a:rPr>
              <a:t>Often, need for new classes or different responsibilities is discovered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10881"/>
            <a:ext cx="4038600" cy="250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72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Candidate Objects</a:t>
            </a:r>
            <a:endParaRPr lang="en-US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you have a list of candidate objects, you move on to their evaluation </a:t>
            </a:r>
          </a:p>
          <a:p>
            <a:r>
              <a:rPr lang="en-US" dirty="0" smtClean="0"/>
              <a:t>Generally, there are too many objects. You should,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emember inheritance and look for the possibility to generalize some objects into a higher level class </a:t>
            </a:r>
          </a:p>
          <a:p>
            <a:pPr lvl="1"/>
            <a:r>
              <a:rPr lang="en-US" dirty="0" smtClean="0"/>
              <a:t>be careful not to use inheritance when aggregation or composition is more appropriate (is-a vs. has-a relationship) </a:t>
            </a:r>
          </a:p>
          <a:p>
            <a:pPr lvl="1"/>
            <a:r>
              <a:rPr lang="en-US" dirty="0" smtClean="0"/>
              <a:t>ask yourself if all objects are necessary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0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Candidate Objects</a:t>
            </a:r>
            <a:endParaRPr lang="en-US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Consider the following points </a:t>
            </a:r>
          </a:p>
          <a:p>
            <a:pPr lvl="1"/>
            <a:r>
              <a:rPr lang="en-US" dirty="0" smtClean="0"/>
              <a:t>Each object should have some data. You may not know all attributes yet, but you can make sure each object requires at least some attributes </a:t>
            </a:r>
          </a:p>
          <a:p>
            <a:pPr lvl="2"/>
            <a:r>
              <a:rPr lang="en-US" dirty="0" smtClean="0"/>
              <a:t>When an object has a single attribute, maybe it is better to make it an attribute of another object </a:t>
            </a:r>
          </a:p>
          <a:p>
            <a:pPr lvl="2"/>
            <a:r>
              <a:rPr lang="en-US" dirty="0" smtClean="0"/>
              <a:t>It is possible to have a single or no attribute object, but this may indicate a closer look is needed</a:t>
            </a:r>
          </a:p>
          <a:p>
            <a:pPr lvl="1"/>
            <a:r>
              <a:rPr lang="en-US" dirty="0" smtClean="0"/>
              <a:t>Similarly, each object should do something, i.e., should have one or more methods </a:t>
            </a:r>
          </a:p>
          <a:p>
            <a:pPr lvl="2"/>
            <a:r>
              <a:rPr lang="en-US" dirty="0" smtClean="0"/>
              <a:t>You will encounter objects without any methods very </a:t>
            </a:r>
            <a:r>
              <a:rPr lang="en-US" dirty="0" err="1" smtClean="0"/>
              <a:t>very</a:t>
            </a:r>
            <a:r>
              <a:rPr lang="en-US" dirty="0" smtClean="0"/>
              <a:t> rarely</a:t>
            </a:r>
          </a:p>
          <a:p>
            <a:pPr lvl="1"/>
            <a:r>
              <a:rPr lang="en-US" dirty="0" smtClean="0"/>
              <a:t>Function and purpose of an object should be independent of the existing hardware or software </a:t>
            </a:r>
          </a:p>
          <a:p>
            <a:pPr lvl="2"/>
            <a:r>
              <a:rPr lang="en-US" dirty="0" smtClean="0"/>
              <a:t>If it is not, it is an implementation object rather than an essential object for the overall system. Such objects should be considered later, not early on during design </a:t>
            </a:r>
          </a:p>
          <a:p>
            <a:pPr lvl="1"/>
            <a:r>
              <a:rPr lang="en-US" dirty="0" smtClean="0"/>
              <a:t>All attributes should apply to all objects from that class </a:t>
            </a:r>
          </a:p>
          <a:p>
            <a:pPr lvl="2"/>
            <a:r>
              <a:rPr lang="en-US" dirty="0" smtClean="0"/>
              <a:t>If not, there may be a hierarchy not implemented </a:t>
            </a:r>
          </a:p>
          <a:p>
            <a:pPr lvl="1"/>
            <a:r>
              <a:rPr lang="en-US" dirty="0" smtClean="0"/>
              <a:t>Similarly to the previous one, all methods should apply to all objects from that class </a:t>
            </a:r>
          </a:p>
          <a:p>
            <a:pPr lvl="1"/>
            <a:r>
              <a:rPr lang="en-US" dirty="0" smtClean="0"/>
              <a:t>Techniques used in Refactoring (later </a:t>
            </a:r>
            <a:r>
              <a:rPr lang="en-US" dirty="0" err="1" smtClean="0"/>
              <a:t>Chp</a:t>
            </a:r>
            <a:r>
              <a:rPr lang="en-US" dirty="0" smtClean="0"/>
              <a:t>. 8) can be useful 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Object Hierarchies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 discovery and detecting hierarchies sometimes overlap </a:t>
            </a:r>
          </a:p>
          <a:p>
            <a:r>
              <a:rPr lang="en-US" dirty="0" smtClean="0"/>
              <a:t>For some objects, hierarchy will be obvious and it will be detected as soon as you discover the objects </a:t>
            </a:r>
          </a:p>
          <a:p>
            <a:r>
              <a:rPr lang="en-US" dirty="0" smtClean="0"/>
              <a:t>For others, it can be less obvious </a:t>
            </a:r>
          </a:p>
          <a:p>
            <a:r>
              <a:rPr lang="en-US" dirty="0" smtClean="0"/>
              <a:t>Remember </a:t>
            </a:r>
          </a:p>
          <a:p>
            <a:pPr lvl="1"/>
            <a:r>
              <a:rPr lang="en-US" dirty="0" smtClean="0"/>
              <a:t>Generalization / specialization, inheritance, is-a relationship</a:t>
            </a:r>
          </a:p>
          <a:p>
            <a:pPr lvl="2"/>
            <a:r>
              <a:rPr lang="en-US" dirty="0" smtClean="0"/>
              <a:t>Often more natural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asy to discover during object discovery </a:t>
            </a:r>
          </a:p>
          <a:p>
            <a:pPr lvl="1"/>
            <a:r>
              <a:rPr lang="en-US" dirty="0" smtClean="0"/>
              <a:t>Whole / part, aggregation or composition, has-a relationship </a:t>
            </a:r>
          </a:p>
          <a:p>
            <a:pPr lvl="2"/>
            <a:r>
              <a:rPr lang="en-US" dirty="0" smtClean="0"/>
              <a:t>Sometimes obvious but sometimes you have to look for it explicitly. </a:t>
            </a:r>
          </a:p>
          <a:p>
            <a:pPr lvl="2"/>
            <a:r>
              <a:rPr lang="en-US" dirty="0" smtClean="0"/>
              <a:t>Often discovered after the initial object discovery</a:t>
            </a:r>
          </a:p>
          <a:p>
            <a:r>
              <a:rPr lang="en-US" dirty="0" smtClean="0"/>
              <a:t>Not everything has to fit into a single hierarchy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39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Object Attributes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object’s attributes describe its meaning </a:t>
            </a:r>
          </a:p>
          <a:p>
            <a:r>
              <a:rPr lang="en-US" dirty="0" smtClean="0"/>
              <a:t>At the design level, attributes can be </a:t>
            </a:r>
          </a:p>
          <a:p>
            <a:pPr lvl="1"/>
            <a:r>
              <a:rPr lang="en-US" dirty="0" smtClean="0"/>
              <a:t>public (available to the world) </a:t>
            </a:r>
          </a:p>
          <a:p>
            <a:pPr lvl="1"/>
            <a:r>
              <a:rPr lang="en-US" dirty="0" smtClean="0"/>
              <a:t>private (internal use only) </a:t>
            </a:r>
          </a:p>
          <a:p>
            <a:pPr marL="457200" lvl="1" indent="0">
              <a:buNone/>
            </a:pPr>
            <a:r>
              <a:rPr lang="en-US" b="1" u="sng" dirty="0" smtClean="0"/>
              <a:t>Note:</a:t>
            </a:r>
            <a:r>
              <a:rPr lang="en-US" dirty="0" smtClean="0"/>
              <a:t> These are not the same as public/private keywords you use in implementation </a:t>
            </a:r>
          </a:p>
          <a:p>
            <a:r>
              <a:rPr lang="en-US" dirty="0" smtClean="0"/>
              <a:t>In OOA, you are concerned with public ones </a:t>
            </a:r>
          </a:p>
          <a:p>
            <a:r>
              <a:rPr lang="en-US" dirty="0" smtClean="0"/>
              <a:t>Ask questions such as: </a:t>
            </a:r>
          </a:p>
          <a:p>
            <a:pPr lvl="1"/>
            <a:r>
              <a:rPr lang="en-US" dirty="0" smtClean="0"/>
              <a:t>What describes an object X? </a:t>
            </a:r>
          </a:p>
          <a:p>
            <a:pPr lvl="1"/>
            <a:r>
              <a:rPr lang="en-US" dirty="0" smtClean="0"/>
              <a:t>How is it described in the problem domain? </a:t>
            </a:r>
          </a:p>
          <a:p>
            <a:pPr lvl="1"/>
            <a:r>
              <a:rPr lang="en-US" dirty="0" smtClean="0"/>
              <a:t>What does it need to know to carry out its function? </a:t>
            </a:r>
          </a:p>
          <a:p>
            <a:pPr lvl="1"/>
            <a:r>
              <a:rPr lang="en-US" dirty="0" smtClean="0"/>
              <a:t>What state info it needs to remember over time? </a:t>
            </a:r>
          </a:p>
          <a:p>
            <a:pPr lvl="1"/>
            <a:r>
              <a:rPr lang="en-US" dirty="0" smtClean="0"/>
              <a:t>What states can it be in? </a:t>
            </a:r>
          </a:p>
          <a:p>
            <a:r>
              <a:rPr lang="en-US" dirty="0" smtClean="0"/>
              <a:t>As you identify attributes, place them as high as possible in the hierarchy</a:t>
            </a:r>
          </a:p>
          <a:p>
            <a:r>
              <a:rPr lang="en-US" dirty="0" smtClean="0"/>
              <a:t>Attribute discovery may force you to change </a:t>
            </a:r>
            <a:r>
              <a:rPr lang="en-US" smtClean="0"/>
              <a:t>your hierarchy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70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Object Operations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 to the attributes, a class will have private and public methods and in analysis stage concentration is on public ones</a:t>
            </a:r>
          </a:p>
          <a:p>
            <a:r>
              <a:rPr lang="en-US" dirty="0" smtClean="0"/>
              <a:t>There are several kinds of methods </a:t>
            </a:r>
          </a:p>
          <a:p>
            <a:r>
              <a:rPr lang="en-US" dirty="0" smtClean="0"/>
              <a:t>Methods that respond to messages may be the most obvious </a:t>
            </a:r>
          </a:p>
          <a:p>
            <a:r>
              <a:rPr lang="en-US" dirty="0" smtClean="0"/>
              <a:t>Setter and getter methods are often just implicitly assumed for each public attribute </a:t>
            </a:r>
          </a:p>
          <a:p>
            <a:r>
              <a:rPr lang="en-US" dirty="0" smtClean="0"/>
              <a:t>Relationships are established between classes and objects during A &amp; D. </a:t>
            </a:r>
          </a:p>
          <a:p>
            <a:pPr lvl="1"/>
            <a:r>
              <a:rPr lang="en-US" dirty="0" smtClean="0"/>
              <a:t>Classes need to provide methods to build these connections </a:t>
            </a:r>
          </a:p>
          <a:p>
            <a:r>
              <a:rPr lang="en-US" dirty="0" smtClean="0"/>
              <a:t>UML sequence diagrams (next) are useful in understanding relationships among objects 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Useful to understand how objects will interact with each other </a:t>
            </a:r>
          </a:p>
          <a:p>
            <a:r>
              <a:rPr lang="en-US" dirty="0" smtClean="0"/>
              <a:t>Example object instances are shown horizontally with lifetimes that stretch vertically </a:t>
            </a:r>
          </a:p>
          <a:p>
            <a:r>
              <a:rPr lang="en-US" dirty="0" smtClean="0"/>
              <a:t>Time goes from top to bottom </a:t>
            </a:r>
          </a:p>
          <a:p>
            <a:r>
              <a:rPr lang="en-US" dirty="0" smtClean="0"/>
              <a:t>Used together with use cases </a:t>
            </a:r>
          </a:p>
          <a:p>
            <a:pPr lvl="1"/>
            <a:r>
              <a:rPr lang="en-US" dirty="0" smtClean="0"/>
              <a:t>Each scenario shown in a sequence diagram 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7628" y="1396550"/>
            <a:ext cx="4726372" cy="485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Methodologies 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development methodology </a:t>
            </a:r>
            <a:r>
              <a:rPr lang="en-US" dirty="0" smtClean="0"/>
              <a:t>is a set of practices or guidelines used to develop software</a:t>
            </a:r>
          </a:p>
          <a:p>
            <a:pPr lvl="1"/>
            <a:r>
              <a:rPr lang="en-US" dirty="0" smtClean="0"/>
              <a:t>E.g. Rational Unified Process, Extreme Programming (XP) </a:t>
            </a:r>
          </a:p>
          <a:p>
            <a:r>
              <a:rPr lang="en-US" dirty="0" smtClean="0"/>
              <a:t>UML is </a:t>
            </a:r>
            <a:r>
              <a:rPr lang="en-US" b="1" dirty="0" smtClean="0"/>
              <a:t>not</a:t>
            </a:r>
            <a:r>
              <a:rPr lang="en-US" dirty="0" smtClean="0"/>
              <a:t> a software development methodology, it is a notation </a:t>
            </a:r>
          </a:p>
          <a:p>
            <a:r>
              <a:rPr lang="en-US" dirty="0" smtClean="0"/>
              <a:t>All methodologies somehow include below parts </a:t>
            </a:r>
          </a:p>
          <a:p>
            <a:pPr lvl="1"/>
            <a:r>
              <a:rPr lang="en-US" dirty="0" smtClean="0"/>
              <a:t>Plan : analysis, design</a:t>
            </a:r>
          </a:p>
          <a:p>
            <a:pPr lvl="1"/>
            <a:r>
              <a:rPr lang="en-US" dirty="0" smtClean="0"/>
              <a:t>Build : code, debug, unit test </a:t>
            </a:r>
          </a:p>
          <a:p>
            <a:pPr lvl="1"/>
            <a:r>
              <a:rPr lang="en-US" dirty="0" smtClean="0"/>
              <a:t>Release : integration test, learn, maintain </a:t>
            </a:r>
          </a:p>
          <a:p>
            <a:r>
              <a:rPr lang="en-US" dirty="0" smtClean="0"/>
              <a:t>Before OOP, these steps were commonly taken as a strict sequence: </a:t>
            </a:r>
            <a:r>
              <a:rPr lang="en-US" b="1" dirty="0" smtClean="0"/>
              <a:t>waterfall development </a:t>
            </a:r>
          </a:p>
          <a:p>
            <a:r>
              <a:rPr lang="en-US" dirty="0" smtClean="0"/>
              <a:t>Today, it is often taken as subsequent iterations of these steps (</a:t>
            </a:r>
            <a:r>
              <a:rPr lang="en-US" b="1" dirty="0" smtClean="0"/>
              <a:t>agile development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98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OOD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OOD takes results of OOA and produces a detailed design suitable for implementation </a:t>
            </a:r>
          </a:p>
          <a:p>
            <a:r>
              <a:rPr lang="en-US" dirty="0" smtClean="0"/>
              <a:t>As we said before, in small projects, analysis and design (and even design and implementation) can be difficult to draw lines in between </a:t>
            </a:r>
          </a:p>
          <a:p>
            <a:r>
              <a:rPr lang="en-US" dirty="0" smtClean="0"/>
              <a:t>A main difference is that OOD considers more detail </a:t>
            </a:r>
          </a:p>
          <a:p>
            <a:pPr lvl="1"/>
            <a:r>
              <a:rPr lang="en-US" dirty="0" smtClean="0"/>
              <a:t>Refine candidate objects from OOA into real classes with defined operations and attributes (data structures to be used, etc.) </a:t>
            </a:r>
            <a:endParaRPr lang="tr-TR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Design Guidelines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 the big picture </a:t>
            </a:r>
          </a:p>
          <a:p>
            <a:pPr lvl="1"/>
            <a:r>
              <a:rPr lang="en-US" dirty="0" smtClean="0"/>
              <a:t>Understand what the software needs to do and what resources it will require </a:t>
            </a:r>
          </a:p>
          <a:p>
            <a:pPr lvl="2"/>
            <a:r>
              <a:rPr lang="en-US" dirty="0" smtClean="0"/>
              <a:t>Understand the problem </a:t>
            </a:r>
          </a:p>
          <a:p>
            <a:pPr lvl="2"/>
            <a:r>
              <a:rPr lang="en-US" dirty="0" smtClean="0"/>
              <a:t>Understand the target environment </a:t>
            </a:r>
          </a:p>
          <a:p>
            <a:pPr lvl="2"/>
            <a:r>
              <a:rPr lang="en-US" dirty="0" smtClean="0"/>
              <a:t>Think objects </a:t>
            </a:r>
          </a:p>
          <a:p>
            <a:pPr lvl="2"/>
            <a:r>
              <a:rPr lang="en-US" dirty="0" smtClean="0"/>
              <a:t>Get help </a:t>
            </a:r>
          </a:p>
          <a:p>
            <a:r>
              <a:rPr lang="en-US" dirty="0" smtClean="0"/>
              <a:t>Encapsulation </a:t>
            </a:r>
          </a:p>
          <a:p>
            <a:pPr lvl="1"/>
            <a:r>
              <a:rPr lang="en-US" dirty="0" smtClean="0"/>
              <a:t>Objects encapsulate attributes and behavior, and this makes software more robust, easier to debug, easier to modify, and easier to maintain </a:t>
            </a:r>
          </a:p>
          <a:p>
            <a:pPr lvl="2"/>
            <a:r>
              <a:rPr lang="en-US" dirty="0" smtClean="0"/>
              <a:t>Maximize encapsulation: the more independent each class is, the better </a:t>
            </a:r>
          </a:p>
          <a:p>
            <a:pPr lvl="2"/>
            <a:r>
              <a:rPr lang="en-US" dirty="0" smtClean="0"/>
              <a:t>Minimize coupling: classes should not rely on knowing anything about how the other class works internally </a:t>
            </a:r>
          </a:p>
          <a:p>
            <a:pPr lvl="2"/>
            <a:r>
              <a:rPr lang="en-US" dirty="0" smtClean="0"/>
              <a:t>Separate the GUI: it should be possible to completely replace the GUI without affecting the rest (MVC design pattern – later) 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Design Guidelines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Designing Classes </a:t>
            </a:r>
          </a:p>
          <a:p>
            <a:pPr lvl="1"/>
            <a:r>
              <a:rPr lang="en-US" dirty="0" smtClean="0"/>
              <a:t>A class needs a purpose </a:t>
            </a:r>
          </a:p>
          <a:p>
            <a:pPr lvl="1"/>
            <a:r>
              <a:rPr lang="en-US" dirty="0" smtClean="0"/>
              <a:t>Classes vs. attributes </a:t>
            </a:r>
          </a:p>
          <a:p>
            <a:pPr lvl="2"/>
            <a:r>
              <a:rPr lang="en-US" b="1" dirty="0" smtClean="0"/>
              <a:t>Note:</a:t>
            </a:r>
            <a:r>
              <a:rPr lang="en-US" dirty="0" smtClean="0"/>
              <a:t> because Java doesn’t have structures, sometimes it may be OK to have classes which do not have operations, but not frequently </a:t>
            </a:r>
          </a:p>
          <a:p>
            <a:pPr lvl="1"/>
            <a:r>
              <a:rPr lang="en-US" dirty="0" smtClean="0"/>
              <a:t>Associations vs. inheritance </a:t>
            </a:r>
          </a:p>
          <a:p>
            <a:pPr lvl="2"/>
            <a:r>
              <a:rPr lang="en-US" dirty="0" smtClean="0"/>
              <a:t>E.g. Circle – Shape – Drawing </a:t>
            </a:r>
          </a:p>
          <a:p>
            <a:pPr lvl="1"/>
            <a:r>
              <a:rPr lang="en-US" dirty="0" smtClean="0"/>
              <a:t>A class can’t do everything </a:t>
            </a:r>
          </a:p>
          <a:p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Is-A Test: All classes in an inheritance must pass the is-a test </a:t>
            </a:r>
          </a:p>
          <a:p>
            <a:pPr lvl="2"/>
            <a:r>
              <a:rPr lang="en-US" dirty="0" smtClean="0"/>
              <a:t>Is-a test may not always be enough: names can mislead </a:t>
            </a:r>
          </a:p>
          <a:p>
            <a:pPr lvl="3"/>
            <a:r>
              <a:rPr lang="en-US" dirty="0" smtClean="0"/>
              <a:t>E.g. room is a rectangular volume </a:t>
            </a:r>
          </a:p>
          <a:p>
            <a:pPr lvl="1"/>
            <a:r>
              <a:rPr lang="en-US" dirty="0" smtClean="0"/>
              <a:t>Move attributes and methods as high as possible </a:t>
            </a:r>
          </a:p>
          <a:p>
            <a:pPr lvl="2"/>
            <a:r>
              <a:rPr lang="en-US" dirty="0" smtClean="0"/>
              <a:t>But do not exaggerate this  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superclasses</a:t>
            </a:r>
            <a:r>
              <a:rPr lang="en-US" dirty="0" smtClean="0"/>
              <a:t> 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Design Guidelines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Guidelines (again and again) </a:t>
            </a:r>
          </a:p>
          <a:p>
            <a:pPr lvl="1"/>
            <a:r>
              <a:rPr lang="en-US" dirty="0" smtClean="0"/>
              <a:t>Names matter </a:t>
            </a:r>
          </a:p>
          <a:p>
            <a:pPr lvl="1"/>
            <a:r>
              <a:rPr lang="en-US" dirty="0" smtClean="0"/>
              <a:t>One thing at a time </a:t>
            </a:r>
          </a:p>
          <a:p>
            <a:pPr lvl="1"/>
            <a:r>
              <a:rPr lang="en-US" dirty="0" smtClean="0"/>
              <a:t>Don’t reinvent the wheel </a:t>
            </a:r>
          </a:p>
          <a:p>
            <a:pPr lvl="1"/>
            <a:r>
              <a:rPr lang="en-US" dirty="0" smtClean="0"/>
              <a:t>You won’t get it right the first time </a:t>
            </a:r>
          </a:p>
          <a:p>
            <a:pPr lvl="2"/>
            <a:r>
              <a:rPr lang="en-US" dirty="0" smtClean="0"/>
              <a:t>Refactoring </a:t>
            </a:r>
          </a:p>
          <a:p>
            <a:pPr lvl="1"/>
            <a:r>
              <a:rPr lang="en-US" dirty="0" smtClean="0"/>
              <a:t>Simplicity </a:t>
            </a:r>
          </a:p>
          <a:p>
            <a:pPr lvl="2"/>
            <a:r>
              <a:rPr lang="en-US" dirty="0" smtClean="0"/>
              <a:t>Occam’s razor </a:t>
            </a:r>
          </a:p>
          <a:p>
            <a:pPr lvl="1"/>
            <a:r>
              <a:rPr lang="en-US" dirty="0" smtClean="0"/>
              <a:t>Your software won’t go away </a:t>
            </a:r>
          </a:p>
          <a:p>
            <a:pPr lvl="2"/>
            <a:r>
              <a:rPr lang="en-US" dirty="0" smtClean="0"/>
              <a:t>Remember </a:t>
            </a:r>
            <a:r>
              <a:rPr lang="en-US" dirty="0" err="1" smtClean="0"/>
              <a:t>remember</a:t>
            </a:r>
            <a:r>
              <a:rPr lang="en-US" dirty="0" smtClean="0"/>
              <a:t> the 31</a:t>
            </a:r>
            <a:r>
              <a:rPr lang="en-US" baseline="30000" dirty="0" smtClean="0"/>
              <a:t>st</a:t>
            </a:r>
            <a:r>
              <a:rPr lang="en-US" dirty="0" smtClean="0"/>
              <a:t> of December (1999)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Build and Release Phases - </a:t>
            </a:r>
            <a:br>
              <a:rPr lang="en-US" dirty="0" smtClean="0"/>
            </a:br>
            <a:r>
              <a:rPr lang="en-US" sz="4000" dirty="0" smtClean="0"/>
              <a:t>Building the Software 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may be tempting to dive into coding straightaway, but planning will lead to better software </a:t>
            </a:r>
          </a:p>
          <a:p>
            <a:r>
              <a:rPr lang="en-US" dirty="0" smtClean="0"/>
              <a:t>3 major activities </a:t>
            </a:r>
          </a:p>
          <a:p>
            <a:pPr lvl="1"/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Testing (pieces, i.e. unit testing) </a:t>
            </a:r>
          </a:p>
          <a:p>
            <a:pPr lvl="1"/>
            <a:r>
              <a:rPr lang="en-US" dirty="0" smtClean="0"/>
              <a:t>Debugging </a:t>
            </a:r>
          </a:p>
          <a:p>
            <a:r>
              <a:rPr lang="en-US" dirty="0" smtClean="0"/>
              <a:t>One recent trend is the emphasis on incremental testing and integration </a:t>
            </a:r>
          </a:p>
          <a:p>
            <a:pPr lvl="1"/>
            <a:r>
              <a:rPr lang="en-US" dirty="0" smtClean="0"/>
              <a:t>Traditional tendency was to develop fairly large pieces (with minimal testing) and then to integrate them </a:t>
            </a:r>
          </a:p>
          <a:p>
            <a:pPr lvl="1"/>
            <a:r>
              <a:rPr lang="en-US" dirty="0" smtClean="0"/>
              <a:t>It is now thought much better to get small parts working, perform unit tests, and to frequently integrate parts 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Reviews and Ownership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a code review, a group of programmers goes over a piece of code line by line </a:t>
            </a:r>
          </a:p>
          <a:p>
            <a:r>
              <a:rPr lang="en-GB" dirty="0" smtClean="0"/>
              <a:t>Usually, the author of the code is part of the review to help explain what code does </a:t>
            </a:r>
          </a:p>
          <a:p>
            <a:r>
              <a:rPr lang="en-GB" dirty="0" smtClean="0"/>
              <a:t>People tend to overlook mistakes in their own code </a:t>
            </a:r>
          </a:p>
          <a:p>
            <a:r>
              <a:rPr lang="en-GB" dirty="0" smtClean="0"/>
              <a:t>Code reviews help spread expert knowledge </a:t>
            </a:r>
          </a:p>
          <a:p>
            <a:r>
              <a:rPr lang="en-GB" dirty="0" smtClean="0"/>
              <a:t>No room for being harsh or judgemental </a:t>
            </a:r>
          </a:p>
          <a:p>
            <a:r>
              <a:rPr lang="en-GB" dirty="0" smtClean="0"/>
              <a:t>Code reviews also promote joint-ownership </a:t>
            </a:r>
            <a:endParaRPr lang="en-GB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the Software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Traditionally, a finished software is handed over to a testing team (separate from the development team) for final testing (</a:t>
            </a:r>
            <a:r>
              <a:rPr lang="en-US" b="1" dirty="0" smtClean="0"/>
              <a:t>functional testing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When a project is released, it enters maintenance phase </a:t>
            </a:r>
          </a:p>
          <a:p>
            <a:pPr lvl="1"/>
            <a:r>
              <a:rPr lang="en-US" dirty="0" smtClean="0"/>
              <a:t>Often this means handing the finished code over to a maintenance team (traditionally, the newest, least experienced programmers) </a:t>
            </a:r>
          </a:p>
          <a:p>
            <a:pPr lvl="1"/>
            <a:r>
              <a:rPr lang="en-US" dirty="0" smtClean="0"/>
              <a:t>There should be close contact with the development team as long as possible </a:t>
            </a:r>
          </a:p>
          <a:p>
            <a:pPr lvl="1"/>
            <a:r>
              <a:rPr lang="en-US" dirty="0" smtClean="0"/>
              <a:t>In reality, development team won’t be around after at most a few years 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UML Diagrams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31241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Collaboration Diagrams </a:t>
            </a:r>
          </a:p>
          <a:p>
            <a:pPr lvl="1"/>
            <a:r>
              <a:rPr lang="en-US" dirty="0" smtClean="0"/>
              <a:t>Also shows object interactions as Sequence Diagrams </a:t>
            </a:r>
          </a:p>
          <a:p>
            <a:pPr lvl="1"/>
            <a:r>
              <a:rPr lang="en-US" dirty="0" smtClean="0"/>
              <a:t>Sequence diagrams show dynamic interactions whereas Collaboration diagrams show static relationships and messages </a:t>
            </a:r>
          </a:p>
          <a:p>
            <a:pPr lvl="1"/>
            <a:r>
              <a:rPr lang="en-US" dirty="0" smtClean="0"/>
              <a:t>Consist of </a:t>
            </a:r>
          </a:p>
          <a:p>
            <a:pPr lvl="2"/>
            <a:r>
              <a:rPr lang="en-US" dirty="0" smtClean="0"/>
              <a:t>Objects, </a:t>
            </a:r>
          </a:p>
          <a:p>
            <a:pPr lvl="2"/>
            <a:r>
              <a:rPr lang="en-US" dirty="0" smtClean="0"/>
              <a:t>Classes they belong to, </a:t>
            </a:r>
          </a:p>
          <a:p>
            <a:pPr lvl="2"/>
            <a:r>
              <a:rPr lang="en-US" dirty="0" smtClean="0"/>
              <a:t>Links and messages with sequence numbers 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724400"/>
            <a:ext cx="5574059" cy="138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UML Diagrams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State Diagrams </a:t>
            </a:r>
          </a:p>
          <a:p>
            <a:pPr lvl="1"/>
            <a:r>
              <a:rPr lang="en-US" dirty="0" smtClean="0"/>
              <a:t>Used when an object has well-defined states </a:t>
            </a:r>
          </a:p>
          <a:p>
            <a:pPr lvl="1"/>
            <a:r>
              <a:rPr lang="en-US" dirty="0" smtClean="0"/>
              <a:t>Serves as a complement to the class description </a:t>
            </a:r>
          </a:p>
          <a:p>
            <a:pPr lvl="1"/>
            <a:r>
              <a:rPr lang="en-US" dirty="0" smtClean="0"/>
              <a:t>Shows all possible states that objects of the class can have </a:t>
            </a:r>
          </a:p>
          <a:p>
            <a:pPr lvl="1"/>
            <a:r>
              <a:rPr lang="en-US" dirty="0" smtClean="0"/>
              <a:t>And which events cause the state to change </a:t>
            </a:r>
            <a:endParaRPr lang="tr-TR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43912"/>
            <a:ext cx="4038600" cy="44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UML Diagrams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Activity Diagrams </a:t>
            </a:r>
          </a:p>
          <a:p>
            <a:pPr lvl="1"/>
            <a:r>
              <a:rPr lang="en-US" dirty="0" smtClean="0"/>
              <a:t>Used to show flow of activities </a:t>
            </a:r>
          </a:p>
          <a:p>
            <a:pPr lvl="1"/>
            <a:r>
              <a:rPr lang="en-US" dirty="0" smtClean="0"/>
              <a:t>Focus on high level view of an entire process </a:t>
            </a:r>
          </a:p>
          <a:p>
            <a:pPr lvl="1"/>
            <a:r>
              <a:rPr lang="en-US" dirty="0" smtClean="0"/>
              <a:t>They can help understand what is happening in a use case </a:t>
            </a:r>
          </a:p>
          <a:p>
            <a:pPr lvl="1"/>
            <a:r>
              <a:rPr lang="en-US" dirty="0" smtClean="0"/>
              <a:t>Useful for showing workflow and in describing behavior of the system with parallel processing </a:t>
            </a:r>
          </a:p>
          <a:p>
            <a:pPr lvl="1"/>
            <a:endParaRPr lang="tr-TR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23213"/>
            <a:ext cx="4572000" cy="445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Software Project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7" name="6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Customer </a:t>
            </a:r>
            <a:r>
              <a:rPr lang="en-US" dirty="0" smtClean="0"/>
              <a:t>contacts software </a:t>
            </a:r>
            <a:r>
              <a:rPr lang="en-US" b="1" dirty="0" smtClean="0"/>
              <a:t>developer </a:t>
            </a:r>
            <a:r>
              <a:rPr lang="en-US" dirty="0" smtClean="0"/>
              <a:t> to discuss creating a new software system </a:t>
            </a:r>
          </a:p>
          <a:p>
            <a:pPr lvl="1"/>
            <a:r>
              <a:rPr lang="en-US" dirty="0" smtClean="0"/>
              <a:t>Customer and developer may be from same company</a:t>
            </a:r>
          </a:p>
          <a:p>
            <a:r>
              <a:rPr lang="en-US" dirty="0" smtClean="0"/>
              <a:t>Customer meets with the developer and provides a description of the system. </a:t>
            </a:r>
          </a:p>
          <a:p>
            <a:pPr lvl="1"/>
            <a:r>
              <a:rPr lang="en-US" dirty="0" smtClean="0"/>
              <a:t>This description is from customer’s and </a:t>
            </a:r>
            <a:r>
              <a:rPr lang="en-US" b="1" dirty="0" smtClean="0"/>
              <a:t>problem domain</a:t>
            </a:r>
            <a:r>
              <a:rPr lang="en-US" dirty="0" smtClean="0"/>
              <a:t>’s perspective</a:t>
            </a:r>
          </a:p>
          <a:p>
            <a:r>
              <a:rPr lang="en-US" dirty="0" smtClean="0"/>
              <a:t>Together, they form a more detailed </a:t>
            </a:r>
            <a:r>
              <a:rPr lang="en-US" b="1" dirty="0" smtClean="0"/>
              <a:t>initial specification</a:t>
            </a:r>
            <a:endParaRPr lang="en-US" dirty="0" smtClean="0"/>
          </a:p>
          <a:p>
            <a:pPr lvl="1"/>
            <a:r>
              <a:rPr lang="en-US" dirty="0" smtClean="0"/>
              <a:t>Developer can use this to determine the </a:t>
            </a:r>
            <a:r>
              <a:rPr lang="en-US" b="1" dirty="0" smtClean="0"/>
              <a:t>feasibility </a:t>
            </a:r>
            <a:r>
              <a:rPr lang="en-US" dirty="0" smtClean="0"/>
              <a:t>and cost </a:t>
            </a:r>
            <a:r>
              <a:rPr lang="en-US" b="1" dirty="0" smtClean="0"/>
              <a:t>estimation</a:t>
            </a:r>
            <a:r>
              <a:rPr lang="en-US" dirty="0" smtClean="0"/>
              <a:t> for the project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1259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UML Diagrams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2819399"/>
          </a:xfrm>
        </p:spPr>
        <p:txBody>
          <a:bodyPr/>
          <a:lstStyle/>
          <a:p>
            <a:r>
              <a:rPr lang="en-US" dirty="0" smtClean="0"/>
              <a:t>Deployment Diagrams </a:t>
            </a:r>
          </a:p>
          <a:p>
            <a:pPr lvl="1"/>
            <a:r>
              <a:rPr lang="en-US" dirty="0" smtClean="0"/>
              <a:t>Used to represent physical relationships among software and hardware components in a system </a:t>
            </a:r>
          </a:p>
          <a:p>
            <a:pPr lvl="1"/>
            <a:r>
              <a:rPr lang="en-US" dirty="0" smtClean="0"/>
              <a:t>Can show how components and objects move around a networked system </a:t>
            </a:r>
            <a:endParaRPr lang="tr-TR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572000"/>
            <a:ext cx="5397745" cy="151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UML Diagrams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666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Package </a:t>
            </a:r>
          </a:p>
          <a:p>
            <a:pPr lvl="1"/>
            <a:r>
              <a:rPr lang="en-US" dirty="0" smtClean="0"/>
              <a:t>UML Package symbol is used to group various UML items together</a:t>
            </a:r>
          </a:p>
          <a:p>
            <a:pPr lvl="1"/>
            <a:r>
              <a:rPr lang="en-US" dirty="0" smtClean="0"/>
              <a:t>Classes, use cases, collaborations, etc. can be grouped together </a:t>
            </a:r>
          </a:p>
          <a:p>
            <a:pPr lvl="1"/>
            <a:r>
              <a:rPr lang="en-US" dirty="0" smtClean="0"/>
              <a:t>Then relationships between various packages can be shown.  </a:t>
            </a:r>
            <a:endParaRPr lang="tr-TR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Ankara University - Kurtulus Kullu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8BA-56FE-4A1F-BA36-AC0F71CB57B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419600"/>
            <a:ext cx="5502100" cy="171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Software Project</a:t>
            </a:r>
            <a:endParaRPr lang="en-US" dirty="0"/>
          </a:p>
        </p:txBody>
      </p:sp>
      <p:sp>
        <p:nvSpPr>
          <p:cNvPr id="15" name="14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Planning almost always consists of two stages, analysis and design</a:t>
            </a:r>
          </a:p>
          <a:p>
            <a:r>
              <a:rPr lang="en-US" dirty="0" smtClean="0"/>
              <a:t>In OO, a major goal in planning stage is to discover </a:t>
            </a:r>
          </a:p>
          <a:p>
            <a:pPr lvl="1"/>
            <a:r>
              <a:rPr lang="en-US" dirty="0" smtClean="0"/>
              <a:t>what objects the system will need, and </a:t>
            </a:r>
          </a:p>
          <a:p>
            <a:pPr lvl="1"/>
            <a:r>
              <a:rPr lang="en-US" dirty="0" smtClean="0"/>
              <a:t>what the responsibilities of objects are, and </a:t>
            </a:r>
          </a:p>
          <a:p>
            <a:pPr lvl="1"/>
            <a:r>
              <a:rPr lang="en-US" dirty="0" smtClean="0"/>
              <a:t>how they will interact with each other</a:t>
            </a:r>
          </a:p>
          <a:p>
            <a:r>
              <a:rPr lang="en-US" dirty="0" smtClean="0"/>
              <a:t>In analysis, objects are considered at a higher level than in design</a:t>
            </a:r>
          </a:p>
          <a:p>
            <a:r>
              <a:rPr lang="en-US" dirty="0" smtClean="0"/>
              <a:t>The size of the project often determines how distinct planning, building, and release phases are </a:t>
            </a:r>
          </a:p>
          <a:p>
            <a:pPr lvl="1"/>
            <a:r>
              <a:rPr lang="en-US" dirty="0" smtClean="0"/>
              <a:t>XP is suitable for small to medium sized projects. The three phases can be difficult to separate </a:t>
            </a:r>
          </a:p>
          <a:p>
            <a:pPr lvl="1"/>
            <a:r>
              <a:rPr lang="en-US" dirty="0" smtClean="0"/>
              <a:t>In a larger project, distinction will be more apparent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653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Use Cases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understand interactions between users and parts of the system </a:t>
            </a:r>
          </a:p>
          <a:p>
            <a:r>
              <a:rPr lang="en-US" dirty="0" smtClean="0"/>
              <a:t>Made up of scenarios, which are a(n example) sequence of steps describing an interaction </a:t>
            </a:r>
          </a:p>
          <a:p>
            <a:r>
              <a:rPr lang="en-US" dirty="0" smtClean="0"/>
              <a:t>Users are called </a:t>
            </a:r>
            <a:r>
              <a:rPr lang="en-US" b="1" dirty="0" smtClean="0"/>
              <a:t>actors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Consider the example on the next page </a:t>
            </a:r>
          </a:p>
          <a:p>
            <a:pPr lvl="1"/>
            <a:r>
              <a:rPr lang="en-US" dirty="0" smtClean="0"/>
              <a:t>a reader borrowing a book from a library </a:t>
            </a:r>
          </a:p>
          <a:p>
            <a:pPr lvl="1"/>
            <a:r>
              <a:rPr lang="en-US" dirty="0" smtClean="0"/>
              <a:t>Reader will usually interact with a Librarian 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469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Example </a:t>
            </a:r>
            <a:endParaRPr lang="en-US" dirty="0"/>
          </a:p>
        </p:txBody>
      </p:sp>
      <p:sp>
        <p:nvSpPr>
          <p:cNvPr id="10" name="9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Reader finds a Book to Borrow, hands it to Librarian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Librarian identifies the Reader in Library system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Librarian identifies the Book in Library system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Librarian lends the Book to the Reader with Library system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Borrowing is registered in Library system 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This is only one scenario. </a:t>
            </a:r>
          </a:p>
          <a:p>
            <a:pPr marL="514350" indent="-514350"/>
            <a:r>
              <a:rPr lang="en-US" dirty="0" smtClean="0"/>
              <a:t>There will be others </a:t>
            </a:r>
          </a:p>
          <a:p>
            <a:pPr marL="914400" lvl="1" indent="-514350"/>
            <a:r>
              <a:rPr lang="en-US" dirty="0" smtClean="0"/>
              <a:t>Reader cannot find the book</a:t>
            </a:r>
          </a:p>
          <a:p>
            <a:pPr marL="914400" lvl="1" indent="-514350"/>
            <a:r>
              <a:rPr lang="en-US" dirty="0" smtClean="0"/>
              <a:t>Book might not be allowed to leave the library </a:t>
            </a:r>
          </a:p>
          <a:p>
            <a:pPr marL="914400" lvl="1" indent="-514350"/>
            <a:r>
              <a:rPr lang="en-US" dirty="0" smtClean="0"/>
              <a:t>etc. </a:t>
            </a:r>
          </a:p>
          <a:p>
            <a:pPr marL="514350" indent="-514350"/>
            <a:r>
              <a:rPr lang="en-US" dirty="0" smtClean="0"/>
              <a:t>Each possibility should be examined in alternative scenarios </a:t>
            </a:r>
          </a:p>
          <a:p>
            <a:pPr marL="514350" indent="-514350"/>
            <a:r>
              <a:rPr lang="en-US" dirty="0" smtClean="0"/>
              <a:t>Together, scenarios make up one use case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372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Example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goal is to identify actors, objects, and interactions between them </a:t>
            </a:r>
          </a:p>
          <a:p>
            <a:r>
              <a:rPr lang="en-US" dirty="0" smtClean="0"/>
              <a:t>Actors don’t need to be people </a:t>
            </a:r>
          </a:p>
          <a:p>
            <a:r>
              <a:rPr lang="en-US" dirty="0" smtClean="0"/>
              <a:t>They can be other objects in the system, other systems, etc.</a:t>
            </a:r>
          </a:p>
          <a:p>
            <a:r>
              <a:rPr lang="en-US" dirty="0" smtClean="0"/>
              <a:t>Stick figures represent actors </a:t>
            </a:r>
          </a:p>
          <a:p>
            <a:r>
              <a:rPr lang="en-US" dirty="0" smtClean="0"/>
              <a:t>Ovals represent use cases  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28" y="2057400"/>
            <a:ext cx="448824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61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Essence of OOA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Should involve both the development team and the customer </a:t>
            </a:r>
          </a:p>
          <a:p>
            <a:pPr lvl="1"/>
            <a:r>
              <a:rPr lang="en-US" dirty="0" smtClean="0"/>
              <a:t>Customer knows the problem domain and what the system needs to do </a:t>
            </a:r>
          </a:p>
          <a:p>
            <a:pPr lvl="1"/>
            <a:r>
              <a:rPr lang="en-US" dirty="0" smtClean="0"/>
              <a:t>Development team knows how to use programming and software resources to design a system that meets the customer’s requirements </a:t>
            </a:r>
          </a:p>
          <a:p>
            <a:r>
              <a:rPr lang="en-US" dirty="0" smtClean="0"/>
              <a:t>There can be different techniques, steps, or strategies used for OOA depending on the specific methodology used </a:t>
            </a:r>
          </a:p>
          <a:p>
            <a:r>
              <a:rPr lang="en-US" dirty="0" smtClean="0"/>
              <a:t>Here, we cover major aspects of OOA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049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Discovery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goal is to find objects that can potentially become part of the system </a:t>
            </a:r>
          </a:p>
          <a:p>
            <a:r>
              <a:rPr lang="en-US" dirty="0" smtClean="0"/>
              <a:t>Examine system specifications </a:t>
            </a:r>
          </a:p>
          <a:p>
            <a:pPr lvl="1"/>
            <a:r>
              <a:rPr lang="en-US" dirty="0" smtClean="0"/>
              <a:t>Even the smallest project should have some kind of written specification </a:t>
            </a:r>
          </a:p>
          <a:p>
            <a:r>
              <a:rPr lang="en-US" dirty="0" smtClean="0"/>
              <a:t>Use Cases and CRC Cards (will be explained shortly) can help in discovery </a:t>
            </a:r>
          </a:p>
          <a:p>
            <a:r>
              <a:rPr lang="en-US" dirty="0" smtClean="0"/>
              <a:t>Initially, try to find as many candidate objects as possible </a:t>
            </a:r>
          </a:p>
          <a:p>
            <a:r>
              <a:rPr lang="en-US" dirty="0" smtClean="0"/>
              <a:t>Customer may not know </a:t>
            </a:r>
          </a:p>
          <a:p>
            <a:pPr lvl="1"/>
            <a:r>
              <a:rPr lang="en-US" dirty="0" smtClean="0"/>
              <a:t>anything about objects </a:t>
            </a:r>
          </a:p>
          <a:p>
            <a:pPr lvl="1"/>
            <a:r>
              <a:rPr lang="en-US" dirty="0" smtClean="0"/>
              <a:t>exactly what they want or need </a:t>
            </a:r>
          </a:p>
          <a:p>
            <a:r>
              <a:rPr lang="en-US" dirty="0" smtClean="0"/>
              <a:t>Specification is likely to be inaccurate or incomplete </a:t>
            </a:r>
          </a:p>
          <a:p>
            <a:r>
              <a:rPr lang="en-US" dirty="0" smtClean="0"/>
              <a:t>It is common to find flaws in customer’s specification, therefore it is important to work closely with the customer</a:t>
            </a:r>
          </a:p>
          <a:p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Ankara University - Kurtulus Kullu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5948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2574</Words>
  <Application>Microsoft Office PowerPoint</Application>
  <PresentationFormat>Ekran Gösterisi (4:3)</PresentationFormat>
  <Paragraphs>356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Ofis Teması</vt:lpstr>
      <vt:lpstr>COM343 Object Oriented Programming </vt:lpstr>
      <vt:lpstr>Software Methodologies </vt:lpstr>
      <vt:lpstr>Elements of a Software Project</vt:lpstr>
      <vt:lpstr>Elements of a Software Project</vt:lpstr>
      <vt:lpstr>UML – Use Cases</vt:lpstr>
      <vt:lpstr>Use Case Example </vt:lpstr>
      <vt:lpstr>Use Case Example </vt:lpstr>
      <vt:lpstr>The Essence of OOA</vt:lpstr>
      <vt:lpstr>Object Discovery </vt:lpstr>
      <vt:lpstr>Object Discovery</vt:lpstr>
      <vt:lpstr>Object Discovery</vt:lpstr>
      <vt:lpstr>Object Discovery</vt:lpstr>
      <vt:lpstr>CRC Cards</vt:lpstr>
      <vt:lpstr>Evaluate Candidate Objects</vt:lpstr>
      <vt:lpstr>Evaluate Candidate Objects</vt:lpstr>
      <vt:lpstr>Determine Object Hierarchies </vt:lpstr>
      <vt:lpstr>Discover Object Attributes </vt:lpstr>
      <vt:lpstr>Discover Object Operations </vt:lpstr>
      <vt:lpstr>UML Sequence Diagrams </vt:lpstr>
      <vt:lpstr>The Essence of OOD</vt:lpstr>
      <vt:lpstr>Some Design Guidelines</vt:lpstr>
      <vt:lpstr>Some Design Guidelines</vt:lpstr>
      <vt:lpstr>Some Design Guidelines</vt:lpstr>
      <vt:lpstr>The Build and Release Phases -  Building the Software </vt:lpstr>
      <vt:lpstr>Code Reviews and Ownership </vt:lpstr>
      <vt:lpstr>Releasing the Software </vt:lpstr>
      <vt:lpstr>More UML Diagrams </vt:lpstr>
      <vt:lpstr>More UML Diagrams </vt:lpstr>
      <vt:lpstr>More UML Diagrams </vt:lpstr>
      <vt:lpstr>More UML Diagrams </vt:lpstr>
      <vt:lpstr>More UML Diagrams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COM343 Object Oriented Programming</dc:title>
  <dc:creator>KK</dc:creator>
  <cp:lastModifiedBy>kk</cp:lastModifiedBy>
  <cp:revision>173</cp:revision>
  <dcterms:created xsi:type="dcterms:W3CDTF">2012-10-01T11:02:33Z</dcterms:created>
  <dcterms:modified xsi:type="dcterms:W3CDTF">2012-10-08T23:02:36Z</dcterms:modified>
</cp:coreProperties>
</file>