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1" r:id="rId21"/>
    <p:sldId id="272" r:id="rId22"/>
    <p:sldId id="274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644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/>
          <p:nvPr/>
        </p:nvSpPr>
        <p:spPr>
          <a:xfrm>
            <a:off x="685800" y="918568"/>
            <a:ext cx="77716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Graphics</a:t>
            </a:r>
            <a:endParaRPr lang="tr-TR" sz="44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 err="1" smtClean="0">
                <a:latin typeface="Calibri"/>
                <a:cs typeface="Calibri"/>
                <a:sym typeface="Calibri"/>
              </a:rPr>
              <a:t>Practical</a:t>
            </a:r>
            <a:r>
              <a:rPr lang="tr-TR" sz="4400" dirty="0" smtClean="0">
                <a:latin typeface="Calibri"/>
                <a:cs typeface="Calibri"/>
                <a:sym typeface="Calibri"/>
              </a:rPr>
              <a:t> </a:t>
            </a:r>
            <a:r>
              <a:rPr lang="tr-TR" sz="4400" dirty="0" err="1" smtClean="0">
                <a:latin typeface="Calibri"/>
                <a:cs typeface="Calibri"/>
                <a:sym typeface="Calibri"/>
              </a:rPr>
              <a:t>Tutorial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3"/>
          <p:cNvSpPr/>
          <p:nvPr/>
        </p:nvSpPr>
        <p:spPr>
          <a:xfrm>
            <a:off x="685800" y="2685352"/>
            <a:ext cx="7543080" cy="17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First Programs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Kurtuluş</a:t>
            </a:r>
            <a:r>
              <a:rPr lang="en-US" sz="3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 KÜLLÜ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Slides based on the slides by Prof. Ed </a:t>
            </a:r>
            <a:r>
              <a:rPr lang="en-US" sz="3200" b="0" i="0" u="none" strike="noStrike" cap="none" dirty="0" smtClean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Angel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Simple Fragment Shader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2"/>
          <p:cNvSpPr/>
          <p:nvPr/>
        </p:nvSpPr>
        <p:spPr>
          <a:xfrm>
            <a:off x="457200" y="2320200"/>
            <a:ext cx="8228880" cy="23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id="fragment-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type="x-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/x-fragment"&gt;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precision 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mediump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float;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void main() {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gl_FragColor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vec4( 1.0, 0.0, 0.0, 1.0 );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 Initialization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3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 lnSpcReduction="20000"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</a:t>
            </a:r>
            <a:r>
              <a:rPr lang="en-US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shaders</a:t>
            </a: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each of them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lphaL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Load its source code, and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lphaL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Compile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 a program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Attach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program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Link program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do these from inside the </a:t>
            </a:r>
            <a:r>
              <a:rPr lang="en-US" sz="28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code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2: </a:t>
            </a:r>
            <a:r>
              <a:rPr lang="en-US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forget to handle possible problems such as compilation errors. 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"/>
          <p:cNvSpPr txBox="1"/>
          <p:nvPr/>
        </p:nvSpPr>
        <p:spPr>
          <a:xfrm>
            <a:off x="1097280" y="1410480"/>
            <a:ext cx="7192800" cy="50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fragShdr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vertElem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"vertex-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"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if ( !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vertElem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 {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alert( "Unable to load the vertex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!"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return -1;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gl.createShader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gl.VERTEX_SHADER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gl.shaderSource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vertElem.text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gl.compileShader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if ( !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gl.getShaderParameter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gl.COMPILE_STATUS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) ) {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   alert( "Vertex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failed to compile!"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   return -1;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 Initialization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 txBox="1"/>
          <p:nvPr/>
        </p:nvSpPr>
        <p:spPr>
          <a:xfrm>
            <a:off x="1284120" y="1737360"/>
            <a:ext cx="6735600" cy="47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var fragElem = document.getElementById( "fragment-shader"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if ( !fragElem ) {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alert( "Unable to load fragment shader!"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return -1;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fragShdr = gl.createShader( gl.FRAGMENT_SHADER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gl.shaderSource( fragShdr, fragElem.text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gl.compileShader( fragShdr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if ( !gl.getShaderParameter(fragShdr, gl.COMPILE_STATUS) ) {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   alert( "Fragment shader failed to compile!" );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   return -1;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 Initialization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6"/>
          <p:cNvSpPr txBox="1"/>
          <p:nvPr/>
        </p:nvSpPr>
        <p:spPr>
          <a:xfrm>
            <a:off x="1545480" y="1196752"/>
            <a:ext cx="6212880" cy="294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program =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gl.createProgram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gl.attachShader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program,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vertShdr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gl.attachShader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program,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fragShdr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gl.linkProgram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 program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if ( !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gl.getProgramParameter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(program, 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gl.LINK_STATUS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) ) {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alert( "</a:t>
            </a:r>
            <a:r>
              <a:rPr lang="en-US" sz="18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program failed to link!"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Courier New"/>
                <a:ea typeface="Courier New"/>
                <a:cs typeface="Courier New"/>
                <a:sym typeface="Courier New"/>
              </a:rPr>
              <a:t>   return -1;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/>
            <a:r>
              <a:rPr lang="en-US" sz="1800" dirty="0" err="1" smtClean="0">
                <a:latin typeface="Courier New"/>
                <a:cs typeface="Courier New"/>
                <a:sym typeface="Courier New"/>
              </a:rPr>
              <a:t>gl.useProgram</a:t>
            </a:r>
            <a:r>
              <a:rPr lang="en-US" sz="1800" dirty="0">
                <a:latin typeface="Courier New"/>
                <a:cs typeface="Courier New"/>
                <a:sym typeface="Courier New"/>
              </a:rPr>
              <a:t>( program 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 Initialization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 txBox="1"/>
          <p:nvPr/>
        </p:nvSpPr>
        <p:spPr>
          <a:xfrm>
            <a:off x="731520" y="4519440"/>
            <a:ext cx="8138160" cy="21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Arial"/>
                <a:ea typeface="Arial"/>
                <a:cs typeface="Arial"/>
                <a:sym typeface="Arial"/>
              </a:rPr>
              <a:t>This may look confusing at the beginning but it is a very standard piece of code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Arial"/>
                <a:ea typeface="Arial"/>
                <a:cs typeface="Arial"/>
                <a:sym typeface="Arial"/>
              </a:rPr>
              <a:t>The book authors chose to create a function (</a:t>
            </a:r>
            <a:r>
              <a:rPr lang="en-US" sz="1800" b="0" strike="noStrike" dirty="0" err="1">
                <a:latin typeface="Arial"/>
                <a:ea typeface="Arial"/>
                <a:cs typeface="Arial"/>
                <a:sym typeface="Arial"/>
              </a:rPr>
              <a:t>initShaders</a:t>
            </a:r>
            <a:r>
              <a:rPr lang="en-US" sz="1800" b="0" strike="noStrike" dirty="0">
                <a:latin typeface="Arial"/>
                <a:ea typeface="Arial"/>
                <a:cs typeface="Arial"/>
                <a:sym typeface="Arial"/>
              </a:rPr>
              <a:t>) for this task which is both useful and good for modularity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latin typeface="Arial"/>
                <a:ea typeface="Arial"/>
                <a:cs typeface="Arial"/>
                <a:sym typeface="Arial"/>
              </a:rPr>
              <a:t>We will often make similar organizations to make the code easier to understand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Typical Application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7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of the code in 3 principal parts: initialization, geometry arrangements, and rendering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 involves </a:t>
            </a:r>
            <a:r>
              <a:rPr lang="en-US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</a:t>
            </a: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initialization we’ve just seen, forming necessary data structures on the GPU, and setting up callback functions (for interactive applications). 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 txBox="1"/>
          <p:nvPr/>
        </p:nvSpPr>
        <p:spPr>
          <a:xfrm>
            <a:off x="1284120" y="1737360"/>
            <a:ext cx="6735600" cy="47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2800" dirty="0" smtClean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Let’s draw a triangle</a:t>
            </a:r>
          </a:p>
          <a:p>
            <a:pPr lvl="0"/>
            <a:endParaRPr lang="en-US" sz="2800" dirty="0"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We need 3 vertices</a:t>
            </a:r>
          </a:p>
          <a:p>
            <a:pPr lvl="0"/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Three Vertices</a:t>
            </a:r>
          </a:p>
          <a:p>
            <a:pPr lvl="0"/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vertices = new Float32Array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		[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-1,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	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1, -1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/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	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 0,  1  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Geometry Arrangements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24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Data to GPU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bufferId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gl.createBuffer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gl.bindBuffer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gl.ARRAY_BUFFER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bufferId</a:t>
            </a:r>
            <a:r>
              <a:rPr lang="en-US" sz="18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strike="noStrik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641"/>
              </a:spcBef>
            </a:pPr>
            <a:r>
              <a:rPr lang="en-US" sz="1800" dirty="0" err="1">
                <a:latin typeface="Courier New"/>
                <a:ea typeface="Courier New"/>
                <a:cs typeface="Courier New"/>
              </a:rPr>
              <a:t>gl.bufferData</a:t>
            </a:r>
            <a:r>
              <a:rPr lang="en-US" sz="1800" dirty="0">
                <a:latin typeface="Courier New"/>
                <a:ea typeface="Courier New"/>
                <a:cs typeface="Courier New"/>
              </a:rPr>
              <a:t>( </a:t>
            </a:r>
            <a:r>
              <a:rPr lang="en-US" sz="1800" dirty="0" err="1">
                <a:latin typeface="Courier New"/>
                <a:ea typeface="Courier New"/>
                <a:cs typeface="Courier New"/>
              </a:rPr>
              <a:t>gl.ARRAY_BUFFER</a:t>
            </a:r>
            <a:r>
              <a:rPr lang="en-US" sz="1800" dirty="0">
                <a:latin typeface="Courier New"/>
                <a:ea typeface="Courier New"/>
                <a:cs typeface="Courier New"/>
              </a:rPr>
              <a:t>, vertices, </a:t>
            </a:r>
            <a:r>
              <a:rPr lang="en-US" sz="1800" dirty="0" err="1">
                <a:latin typeface="Courier New"/>
                <a:ea typeface="Courier New"/>
                <a:cs typeface="Courier New"/>
              </a:rPr>
              <a:t>gl.STATIC_DRAW</a:t>
            </a:r>
            <a:r>
              <a:rPr lang="en-US" sz="1800" dirty="0">
                <a:latin typeface="Courier New"/>
                <a:ea typeface="Courier New"/>
                <a:cs typeface="Courier New"/>
              </a:rPr>
              <a:t> );</a:t>
            </a:r>
            <a:endParaRPr sz="1800" dirty="0">
              <a:latin typeface="Courier New"/>
              <a:ea typeface="Courier New"/>
              <a:cs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create a </a:t>
            </a:r>
            <a:r>
              <a:rPr lang="en-US" sz="18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vertex buffer object (VBO)</a:t>
            </a:r>
            <a:r>
              <a:rPr lang="en-US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the GPU.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put our data for the drawing in this buffer later.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Binding makes this buffer the current buffer to use.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Associating Shader Variables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the vertex attributes that are in the </a:t>
            </a:r>
            <a:r>
              <a:rPr lang="en-US" sz="26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shaders</a:t>
            </a: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describe the form of the data in the </a:t>
            </a:r>
            <a:r>
              <a:rPr lang="en-US" sz="26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vertx</a:t>
            </a:r>
            <a:r>
              <a:rPr lang="en-US" sz="2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array</a:t>
            </a: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// Associate out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 variables with our data buffer</a:t>
            </a:r>
            <a:endParaRPr sz="17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gl.getAttribLocation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( program, "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" );</a:t>
            </a:r>
            <a:endParaRPr sz="17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gl.vertexAttribPointer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, 2,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gl.FLOAT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, false, 0, 0 );</a:t>
            </a:r>
            <a:endParaRPr sz="17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gl.enableVertexAttribArray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700" b="0" strike="noStrike" dirty="0" err="1"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1700" b="0" strike="noStrike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7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9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Last Addition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Arrangements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final thing to do is to give the command to the GPU to draw what we specified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Calibri"/>
              <a:cs typeface="Calibri"/>
              <a:sym typeface="Calibri"/>
            </a:endParaRPr>
          </a:p>
          <a:p>
            <a:pPr lvl="0"/>
            <a:r>
              <a:rPr lang="en-US" sz="1700" dirty="0" err="1">
                <a:latin typeface="Courier New"/>
                <a:ea typeface="Courier New"/>
                <a:cs typeface="Courier New"/>
              </a:rPr>
              <a:t>gl.drawArrays</a:t>
            </a:r>
            <a:r>
              <a:rPr lang="en-US" sz="1700" dirty="0">
                <a:latin typeface="Courier New"/>
                <a:ea typeface="Courier New"/>
                <a:cs typeface="Courier New"/>
              </a:rPr>
              <a:t>( </a:t>
            </a:r>
            <a:r>
              <a:rPr lang="en-US" sz="1700" dirty="0" err="1">
                <a:latin typeface="Courier New"/>
                <a:ea typeface="Courier New"/>
                <a:cs typeface="Courier New"/>
              </a:rPr>
              <a:t>gl.TRIANGLES</a:t>
            </a:r>
            <a:r>
              <a:rPr lang="en-US" sz="1700" dirty="0">
                <a:latin typeface="Courier New"/>
                <a:ea typeface="Courier New"/>
                <a:cs typeface="Courier New"/>
              </a:rPr>
              <a:t>, 0, 3 );</a:t>
            </a:r>
            <a:endParaRPr sz="1700" dirty="0">
              <a:latin typeface="Courier New"/>
              <a:ea typeface="Courier New"/>
              <a:cs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lang="en-US" sz="2600" b="0" strike="noStrike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600" b="0" strike="noStrike" dirty="0" smtClean="0">
                <a:latin typeface="Arial"/>
                <a:ea typeface="Arial"/>
                <a:cs typeface="Arial"/>
                <a:sym typeface="Arial"/>
              </a:rPr>
              <a:t>Rearrange with </a:t>
            </a:r>
            <a:r>
              <a:rPr lang="en-US" sz="2600" b="0" strike="noStrike" dirty="0" err="1" smtClean="0">
                <a:latin typeface="Arial"/>
                <a:ea typeface="Arial"/>
                <a:cs typeface="Arial"/>
                <a:sym typeface="Arial"/>
              </a:rPr>
              <a:t>onload</a:t>
            </a:r>
            <a:r>
              <a:rPr lang="en-US" sz="2600" b="0" strike="noStrike" dirty="0" smtClean="0">
                <a:latin typeface="Arial"/>
                <a:ea typeface="Arial"/>
                <a:cs typeface="Arial"/>
                <a:sym typeface="Arial"/>
              </a:rPr>
              <a:t> function and separate the initialization from drawing (rendering)</a:t>
            </a:r>
            <a:endParaRPr sz="26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9599" marR="0" lvl="0" indent="-219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write a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WebGL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 that will display a triangle inside a browser window 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19599" marR="0" lvl="0" indent="-219599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endParaRPr lang="tr-TR" sz="32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9599" marR="0" lvl="0" indent="-219599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two parts for the task 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to define the web page using HTML 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we will write the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code which will draw the graphics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5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of the first things to do is to create a canvas in the HTML file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&lt;canvas id="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glcanvas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width="512" height="512"&gt;&lt;/canvas&gt;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Canvas is the area on the page that will display the output of our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WebGL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6"/>
          <p:cNvSpPr/>
          <p:nvPr/>
        </p:nvSpPr>
        <p:spPr>
          <a:xfrm>
            <a:off x="457200" y="1268760"/>
            <a:ext cx="8228880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canvas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("#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glcanvas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Initialize the GL context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canvas.getContext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webgl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Only continue if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WebGL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available and working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alert("Unable to initialize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WebGL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Your browser or machine may not support it.");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Set clear color to black, fully opaque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gl.clearColor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(0.0, 0.0, 0.0, 1.0);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// Clear the color buffer with specified clear color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gl.clear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gl.COLOR_BUFFER_BIT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7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60" y="701640"/>
            <a:ext cx="8791560" cy="49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7"/>
          <p:cNvSpPr txBox="1"/>
          <p:nvPr/>
        </p:nvSpPr>
        <p:spPr>
          <a:xfrm>
            <a:off x="3200400" y="6035040"/>
            <a:ext cx="33688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Where are the nice graphics?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8"/>
          <p:cNvSpPr/>
          <p:nvPr/>
        </p:nvSpPr>
        <p:spPr>
          <a:xfrm>
            <a:off x="1371600" y="228600"/>
            <a:ext cx="7162200" cy="10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used to be easy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8"/>
          <p:cNvSpPr/>
          <p:nvPr/>
        </p:nvSpPr>
        <p:spPr>
          <a:xfrm>
            <a:off x="685800" y="1523880"/>
            <a:ext cx="8076600" cy="472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&lt;GL/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glut.h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mydisplay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glClear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(GL_COLOR_BUFFER_BIT);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glBegin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(GL_QUAD;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glVertex2f(-0.5, -0.5);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glVertex2f(-0,5, 0,5);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glVertex2f(0.5, 0.5);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glVertex2f(0.5, -0.5);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glEnd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char** 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glutCreateWindow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("simple");    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glutDisplayFunc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mydisplay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glutMainLoop</a:t>
            </a: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8"/>
          <p:cNvSpPr txBox="1"/>
          <p:nvPr/>
        </p:nvSpPr>
        <p:spPr>
          <a:xfrm>
            <a:off x="6400800" y="2377440"/>
            <a:ext cx="236160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rPr>
              <a:t>THIS IS OLD STYLE OPENGL DRAWING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trike="noStrik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rPr>
              <a:t>WE ARE NOT DOING THIS ANYMORE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9"/>
          <p:cNvSpPr/>
          <p:nvPr/>
        </p:nvSpPr>
        <p:spPr>
          <a:xfrm>
            <a:off x="1371600" y="228600"/>
            <a:ext cx="7162200" cy="10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Shader-Based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9"/>
          <p:cNvSpPr/>
          <p:nvPr/>
        </p:nvSpPr>
        <p:spPr>
          <a:xfrm>
            <a:off x="467640" y="1523880"/>
            <a:ext cx="8219160" cy="472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Unfortunately, our first program will have some confusing extras at the beginning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But, 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arenR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don’t need to worry about the details much, and 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648000" marR="0" lvl="2" indent="-21600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arenR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those extras will remain same for a while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Shaders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0"/>
          <p:cNvSpPr/>
          <p:nvPr/>
        </p:nvSpPr>
        <p:spPr>
          <a:xfrm>
            <a:off x="457200" y="1484784"/>
            <a:ext cx="8228880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Shaders</a:t>
            </a: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(vertex and fragment) are programs written in GLSL (OpenGL Shading Language), a C-like language with additional types and graphics operations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write their code, pass them to </a:t>
            </a:r>
            <a:r>
              <a:rPr lang="en-US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WebGL</a:t>
            </a: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compiled and linked to create a </a:t>
            </a:r>
            <a:r>
              <a:rPr lang="en-US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shader</a:t>
            </a: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the codes that will be executed by the GPU during vertex and fragment processing 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80" y="5574600"/>
            <a:ext cx="8427960" cy="59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Simple Vertex Shader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1"/>
          <p:cNvSpPr/>
          <p:nvPr/>
        </p:nvSpPr>
        <p:spPr>
          <a:xfrm>
            <a:off x="457200" y="2320200"/>
            <a:ext cx="8228880" cy="23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id="vertex-</a:t>
            </a:r>
            <a:r>
              <a:rPr lang="en-US" sz="22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type="x-</a:t>
            </a:r>
            <a:r>
              <a:rPr lang="en-US" sz="22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shader</a:t>
            </a: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/x-vertex"&gt;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attribute vec4 </a:t>
            </a:r>
            <a:r>
              <a:rPr lang="en-US" sz="22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void main(){ 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2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gl_Position</a:t>
            </a: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b="0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vPosition</a:t>
            </a: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n-US" sz="2200" b="0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2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985</Words>
  <Application>Microsoft Office PowerPoint</Application>
  <PresentationFormat>On-screen Show (4:3)</PresentationFormat>
  <Paragraphs>180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kk</cp:lastModifiedBy>
  <cp:revision>14</cp:revision>
  <dcterms:modified xsi:type="dcterms:W3CDTF">2020-10-13T10:04:07Z</dcterms:modified>
</cp:coreProperties>
</file>