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4" r:id="rId3"/>
    <p:sldId id="257" r:id="rId4"/>
    <p:sldId id="259" r:id="rId5"/>
    <p:sldId id="260" r:id="rId6"/>
    <p:sldId id="261" r:id="rId7"/>
    <p:sldId id="262" r:id="rId8"/>
    <p:sldId id="263" r:id="rId9"/>
    <p:sldId id="295" r:id="rId10"/>
    <p:sldId id="264" r:id="rId11"/>
    <p:sldId id="296" r:id="rId12"/>
    <p:sldId id="297" r:id="rId13"/>
    <p:sldId id="298" r:id="rId14"/>
    <p:sldId id="299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72342-DA59-4A33-83F3-1AD068507E5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80EB7-D15D-4DE2-AF24-0F42F4E0A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785" y="4343391"/>
            <a:ext cx="5486386" cy="4114786"/>
          </a:xfrm>
          <a:prstGeom prst="rect">
            <a:avLst/>
          </a:prstGeom>
        </p:spPr>
        <p:txBody>
          <a:bodyPr spcFirstLastPara="1" wrap="square" lIns="80152" tIns="80152" rIns="80152" bIns="80152" anchor="t" anchorCtr="0">
            <a:noAutofit/>
          </a:bodyPr>
          <a:lstStyle/>
          <a:p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785" y="4343391"/>
            <a:ext cx="5486386" cy="4114786"/>
          </a:xfrm>
          <a:prstGeom prst="rect">
            <a:avLst/>
          </a:prstGeom>
        </p:spPr>
        <p:txBody>
          <a:bodyPr spcFirstLastPara="1" wrap="square" lIns="80152" tIns="80152" rIns="80152" bIns="80152" anchor="t" anchorCtr="0">
            <a:noAutofit/>
          </a:bodyPr>
          <a:lstStyle/>
          <a:p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785" y="4343391"/>
            <a:ext cx="5486386" cy="4114786"/>
          </a:xfrm>
          <a:prstGeom prst="rect">
            <a:avLst/>
          </a:prstGeom>
        </p:spPr>
        <p:txBody>
          <a:bodyPr spcFirstLastPara="1" wrap="square" lIns="80152" tIns="80152" rIns="80152" bIns="80152" anchor="t" anchorCtr="0">
            <a:noAutofit/>
          </a:bodyPr>
          <a:lstStyle/>
          <a:p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785" y="4343391"/>
            <a:ext cx="5486386" cy="4114786"/>
          </a:xfrm>
          <a:prstGeom prst="rect">
            <a:avLst/>
          </a:prstGeom>
        </p:spPr>
        <p:txBody>
          <a:bodyPr spcFirstLastPara="1" wrap="square" lIns="80152" tIns="80152" rIns="80152" bIns="80152" anchor="t" anchorCtr="0">
            <a:noAutofit/>
          </a:bodyPr>
          <a:lstStyle/>
          <a:p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>
            <a:spLocks noGrp="1"/>
          </p:cNvSpPr>
          <p:nvPr>
            <p:ph type="body" idx="1"/>
          </p:nvPr>
        </p:nvSpPr>
        <p:spPr>
          <a:xfrm>
            <a:off x="685785" y="4343391"/>
            <a:ext cx="5486386" cy="4114786"/>
          </a:xfrm>
          <a:prstGeom prst="rect">
            <a:avLst/>
          </a:prstGeom>
        </p:spPr>
        <p:txBody>
          <a:bodyPr spcFirstLastPara="1" wrap="square" lIns="80152" tIns="80152" rIns="80152" bIns="80152" anchor="t" anchorCtr="0">
            <a:noAutofit/>
          </a:bodyPr>
          <a:lstStyle/>
          <a:p>
            <a:endParaRPr/>
          </a:p>
        </p:txBody>
      </p:sp>
      <p:sp>
        <p:nvSpPr>
          <p:cNvPr id="235" name="Google Shape;2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>
            <a:spLocks noGrp="1"/>
          </p:cNvSpPr>
          <p:nvPr>
            <p:ph type="body" idx="1"/>
          </p:nvPr>
        </p:nvSpPr>
        <p:spPr>
          <a:xfrm>
            <a:off x="685785" y="4343391"/>
            <a:ext cx="5486386" cy="4114786"/>
          </a:xfrm>
          <a:prstGeom prst="rect">
            <a:avLst/>
          </a:prstGeom>
        </p:spPr>
        <p:txBody>
          <a:bodyPr spcFirstLastPara="1" wrap="square" lIns="80152" tIns="80152" rIns="80152" bIns="80152" anchor="t" anchorCtr="0">
            <a:noAutofit/>
          </a:bodyPr>
          <a:lstStyle/>
          <a:p>
            <a:endParaRPr/>
          </a:p>
        </p:txBody>
      </p:sp>
      <p:sp>
        <p:nvSpPr>
          <p:cNvPr id="243" name="Google Shape;2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COM3(0)37 Computer Graphics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Practical Demo 3</a:t>
            </a:r>
          </a:p>
          <a:p>
            <a:r>
              <a:rPr lang="tr-TR" dirty="0" smtClean="0"/>
              <a:t>Simple </a:t>
            </a:r>
            <a:r>
              <a:rPr lang="en-GB" dirty="0" smtClean="0"/>
              <a:t>Animation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46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Render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render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gl.clear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gl.COLOR_BUFFER_BIT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theta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 0.1;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gl.uniform1f(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thetaLoc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theta);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gl.drawArrays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gl.TRIANGLE_FAN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0, 4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render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81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653102" y="273026"/>
            <a:ext cx="8032833" cy="114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40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Primitives</a:t>
            </a:r>
            <a:endParaRPr sz="40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7"/>
          <p:cNvSpPr txBox="1"/>
          <p:nvPr/>
        </p:nvSpPr>
        <p:spPr>
          <a:xfrm>
            <a:off x="653103" y="1959513"/>
            <a:ext cx="7837228" cy="397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91867" indent="-293900"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200" dirty="0">
                <a:solidFill>
                  <a:srgbClr val="333333"/>
                </a:solidFill>
                <a:sym typeface="Arial"/>
              </a:rPr>
              <a:t>Primitives are the basic geometric shapes we use to display graphics</a:t>
            </a:r>
            <a:endParaRPr sz="2200" dirty="0">
              <a:solidFill>
                <a:srgbClr val="333333"/>
              </a:solidFill>
              <a:sym typeface="Arial"/>
            </a:endParaRPr>
          </a:p>
          <a:p>
            <a:pPr marL="783734" lvl="1" indent="-293900">
              <a:spcBef>
                <a:spcPts val="1283"/>
              </a:spcBef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lang="en-US" sz="2200" dirty="0">
                <a:solidFill>
                  <a:srgbClr val="333333"/>
                </a:solidFill>
                <a:sym typeface="Arial"/>
              </a:rPr>
              <a:t>Points, Lines, Triangles, Polygons, Circles, etc. </a:t>
            </a:r>
            <a:endParaRPr sz="2200" dirty="0">
              <a:solidFill>
                <a:srgbClr val="333333"/>
              </a:solidFill>
              <a:sym typeface="Arial"/>
            </a:endParaRPr>
          </a:p>
          <a:p>
            <a:pPr marL="391867" indent="-293900">
              <a:spcBef>
                <a:spcPts val="1029"/>
              </a:spcBef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200" dirty="0">
                <a:solidFill>
                  <a:srgbClr val="333333"/>
                </a:solidFill>
                <a:sym typeface="Arial"/>
              </a:rPr>
              <a:t>Many APIs only provide simple primitives</a:t>
            </a:r>
          </a:p>
          <a:p>
            <a:pPr marL="97967" lvl="3">
              <a:spcBef>
                <a:spcPts val="1029"/>
              </a:spcBef>
              <a:buClr>
                <a:srgbClr val="EF2929"/>
              </a:buClr>
              <a:buSzPts val="1260"/>
            </a:pPr>
            <a:r>
              <a:rPr lang="en-US" sz="2200" dirty="0">
                <a:solidFill>
                  <a:srgbClr val="333333"/>
                </a:solidFill>
              </a:rPr>
              <a:t>	-In </a:t>
            </a:r>
            <a:r>
              <a:rPr lang="en-US" sz="2200" b="1" dirty="0" err="1">
                <a:solidFill>
                  <a:srgbClr val="333333"/>
                </a:solidFill>
              </a:rPr>
              <a:t>WebGL</a:t>
            </a:r>
            <a:r>
              <a:rPr lang="en-US" sz="2200" dirty="0">
                <a:solidFill>
                  <a:srgbClr val="333333"/>
                </a:solidFill>
              </a:rPr>
              <a:t>, we only have </a:t>
            </a:r>
            <a:r>
              <a:rPr lang="en-US" sz="2200" b="1" dirty="0">
                <a:solidFill>
                  <a:srgbClr val="333333"/>
                </a:solidFill>
              </a:rPr>
              <a:t>points</a:t>
            </a:r>
            <a:r>
              <a:rPr lang="en-US" sz="2200" dirty="0">
                <a:solidFill>
                  <a:srgbClr val="333333"/>
                </a:solidFill>
              </a:rPr>
              <a:t>, </a:t>
            </a:r>
            <a:r>
              <a:rPr lang="en-US" sz="2200" b="1" dirty="0">
                <a:solidFill>
                  <a:srgbClr val="333333"/>
                </a:solidFill>
              </a:rPr>
              <a:t>lines</a:t>
            </a:r>
            <a:r>
              <a:rPr lang="en-US" sz="2200" dirty="0">
                <a:solidFill>
                  <a:srgbClr val="333333"/>
                </a:solidFill>
              </a:rPr>
              <a:t>, and </a:t>
            </a:r>
            <a:r>
              <a:rPr lang="en-US" sz="2200" b="1" dirty="0">
                <a:solidFill>
                  <a:srgbClr val="333333"/>
                </a:solidFill>
              </a:rPr>
              <a:t>triangles</a:t>
            </a:r>
            <a:endParaRPr sz="2200" b="1" dirty="0">
              <a:solidFill>
                <a:srgbClr val="333333"/>
              </a:solidFill>
              <a:sym typeface="Arial"/>
            </a:endParaRPr>
          </a:p>
          <a:p>
            <a:pPr marL="391867" indent="-293900">
              <a:spcBef>
                <a:spcPts val="1283"/>
              </a:spcBef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200" dirty="0">
                <a:solidFill>
                  <a:srgbClr val="333333"/>
                </a:solidFill>
                <a:sym typeface="Arial"/>
              </a:rPr>
              <a:t>We display more complex shapes by using many simple primitives (often approximating the shape)</a:t>
            </a:r>
            <a:endParaRPr sz="2200" dirty="0">
              <a:solidFill>
                <a:srgbClr val="333333"/>
              </a:solidFill>
              <a:sym typeface="Arial"/>
            </a:endParaRPr>
          </a:p>
          <a:p>
            <a:pPr marL="391867" indent="-293900">
              <a:spcBef>
                <a:spcPts val="1283"/>
              </a:spcBef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200" dirty="0">
                <a:solidFill>
                  <a:srgbClr val="333333"/>
                </a:solidFill>
                <a:sym typeface="Arial"/>
              </a:rPr>
              <a:t>There are graphics APIs that support other primitives such as text, circles, curves, surfaces, and solids. </a:t>
            </a:r>
            <a:endParaRPr sz="2200" dirty="0">
              <a:solidFill>
                <a:srgbClr val="333333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2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653102" y="273026"/>
            <a:ext cx="8032833" cy="114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40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Primitives</a:t>
            </a:r>
            <a:endParaRPr sz="40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8"/>
          <p:cNvSpPr txBox="1"/>
          <p:nvPr/>
        </p:nvSpPr>
        <p:spPr>
          <a:xfrm>
            <a:off x="653103" y="1959513"/>
            <a:ext cx="7837228" cy="397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25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5" name="Picture 11" descr="Why ofPrimitiveMode doesn't have QUADS or POLYGON? - beginners -  openFrame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17" y="1077323"/>
            <a:ext cx="6285705" cy="5554673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8" name="TextBox 7"/>
          <p:cNvSpPr txBox="1"/>
          <p:nvPr/>
        </p:nvSpPr>
        <p:spPr>
          <a:xfrm>
            <a:off x="1893982" y="4813980"/>
            <a:ext cx="746195" cy="1422584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sz="87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5723" y="4212892"/>
            <a:ext cx="746195" cy="1422584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sz="87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66207" y="4212892"/>
            <a:ext cx="746195" cy="1422584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sz="87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1240" y="5846000"/>
            <a:ext cx="2225766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X: OLD OPENGL</a:t>
            </a:r>
          </a:p>
        </p:txBody>
      </p:sp>
    </p:spTree>
    <p:extLst>
      <p:ext uri="{BB962C8B-B14F-4D97-AF65-F5344CB8AC3E}">
        <p14:creationId xmlns:p14="http://schemas.microsoft.com/office/powerpoint/2010/main" val="29362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/>
        </p:nvSpPr>
        <p:spPr>
          <a:xfrm>
            <a:off x="653102" y="273026"/>
            <a:ext cx="8032833" cy="114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40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Approximating a Sphere</a:t>
            </a:r>
            <a:endParaRPr sz="40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653102" y="1959513"/>
            <a:ext cx="3824241" cy="397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91867" indent="-293900">
              <a:buClr>
                <a:srgbClr val="EF2929"/>
              </a:buClr>
              <a:buSzPts val="1170"/>
              <a:buFont typeface="Noto Sans Symbols"/>
              <a:buChar char="●"/>
            </a:pPr>
            <a:r>
              <a:rPr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can approximate a sphere by 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3734" lvl="1" indent="-293900">
              <a:spcBef>
                <a:spcPts val="1283"/>
              </a:spcBef>
              <a:buClr>
                <a:srgbClr val="EF2929"/>
              </a:buClr>
              <a:buSzPts val="1950"/>
              <a:buFont typeface="Noto Sans Symbols"/>
              <a:buChar char="−"/>
            </a:pPr>
            <a:r>
              <a:rPr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series of calls with 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029"/>
              </a:spcBef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gl.drawArrays(gl.TRIANGLE_STRIP, …)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3734" lvl="1" indent="-293900">
              <a:buClr>
                <a:srgbClr val="EF2929"/>
              </a:buClr>
              <a:buSzPts val="1950"/>
              <a:buFont typeface="Noto Sans Symbols"/>
              <a:buChar char="−"/>
            </a:pPr>
            <a:r>
              <a:rPr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And 2 calls with 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029"/>
              </a:spcBef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gl.drawArrays(gl.TRIANGLE_FAN, ...)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2"/>
          <p:cNvSpPr txBox="1"/>
          <p:nvPr/>
        </p:nvSpPr>
        <p:spPr>
          <a:xfrm>
            <a:off x="4669029" y="1959513"/>
            <a:ext cx="3824241" cy="397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25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6833" y="1894196"/>
            <a:ext cx="4095605" cy="4096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61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/>
        </p:nvSpPr>
        <p:spPr>
          <a:xfrm>
            <a:off x="653102" y="273026"/>
            <a:ext cx="8032833" cy="114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40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Triangulation</a:t>
            </a:r>
            <a:endParaRPr sz="40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3"/>
          <p:cNvSpPr txBox="1"/>
          <p:nvPr/>
        </p:nvSpPr>
        <p:spPr>
          <a:xfrm>
            <a:off x="653103" y="1959513"/>
            <a:ext cx="7837228" cy="397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25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496" y="1959513"/>
            <a:ext cx="7743835" cy="3977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203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Rotating Square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The render function recursively calls itself infinitely and changes theta but we won’t see that change on screen</a:t>
            </a:r>
          </a:p>
          <a:p>
            <a:r>
              <a:rPr lang="en-US" dirty="0" smtClean="0"/>
              <a:t>Single Buffer vs. Double Buffer</a:t>
            </a:r>
          </a:p>
          <a:p>
            <a:pPr lvl="1"/>
            <a:r>
              <a:rPr lang="en-US" sz="2800" dirty="0" smtClean="0"/>
              <a:t>If there is a single color buffer, we will be both displaying it and changing it </a:t>
            </a:r>
          </a:p>
          <a:p>
            <a:pPr lvl="2"/>
            <a:r>
              <a:rPr lang="en-US" sz="2400" dirty="0" smtClean="0"/>
              <a:t>This may cause undesired displays</a:t>
            </a:r>
          </a:p>
          <a:p>
            <a:pPr lvl="1"/>
            <a:r>
              <a:rPr lang="en-US" sz="2800" dirty="0" smtClean="0"/>
              <a:t>Because of this, we use double buffering</a:t>
            </a:r>
          </a:p>
          <a:p>
            <a:pPr lvl="2"/>
            <a:r>
              <a:rPr lang="en-US" sz="2400" dirty="0" smtClean="0"/>
              <a:t>2 color buffers (front and back)</a:t>
            </a:r>
          </a:p>
          <a:p>
            <a:pPr lvl="2"/>
            <a:r>
              <a:rPr lang="en-US" dirty="0" smtClean="0"/>
              <a:t>Front buffer is displayed while changes are made to the back buffer</a:t>
            </a:r>
          </a:p>
          <a:p>
            <a:pPr lvl="2"/>
            <a:r>
              <a:rPr lang="en-US" sz="2400" dirty="0" smtClean="0"/>
              <a:t>When we finish changes and want to update display, we swap buffers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2238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Swap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We can swap buffers </a:t>
            </a:r>
          </a:p>
          <a:p>
            <a:pPr lvl="1"/>
            <a:r>
              <a:rPr lang="en-US" dirty="0" smtClean="0"/>
              <a:t>Using timers, or 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requestAnimFrame</a:t>
            </a:r>
            <a:r>
              <a:rPr lang="en-US" dirty="0" smtClean="0"/>
              <a:t> function</a:t>
            </a:r>
          </a:p>
          <a:p>
            <a:r>
              <a:rPr lang="en-US" dirty="0"/>
              <a:t>Timers allow us to call the render function repeatedly with a specific interval in milliseconds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(render, 16)</a:t>
            </a:r>
          </a:p>
          <a:p>
            <a:r>
              <a:rPr lang="en-US" dirty="0"/>
              <a:t>0 </a:t>
            </a:r>
            <a:r>
              <a:rPr lang="en-US" dirty="0" err="1"/>
              <a:t>ms</a:t>
            </a:r>
            <a:r>
              <a:rPr lang="en-US" dirty="0"/>
              <a:t> as a parameter cause it to be executed as fast as possible</a:t>
            </a:r>
          </a:p>
        </p:txBody>
      </p:sp>
    </p:spTree>
    <p:extLst>
      <p:ext uri="{BB962C8B-B14F-4D97-AF65-F5344CB8AC3E}">
        <p14:creationId xmlns:p14="http://schemas.microsoft.com/office/powerpoint/2010/main" val="2575244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Swap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requestAnimFrame</a:t>
            </a:r>
            <a:r>
              <a:rPr lang="en-US" dirty="0" smtClean="0"/>
              <a:t> function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gl.clear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gl.COLOR_BUFFER_BIT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theta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+= 0.1;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gl.uniform1f(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thetaLoc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theta);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gl.drawArrays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gl.TRIANGLE_STRIP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0, 4);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requestAnimFrame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(render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19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Swap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render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requestAnimFrame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(render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gl.clear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gl.COLOR_BUFFER_BIT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theta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+= 0.1;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gl.uniform1f(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thetaLoc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theta);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gl.drawArrays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gl.TRIANGLE_STRIP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0, 4);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1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/>
        </p:nvSpPr>
        <p:spPr>
          <a:xfrm>
            <a:off x="653102" y="190073"/>
            <a:ext cx="8032833" cy="1311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4000" b="1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WebGL</a:t>
            </a:r>
            <a:r>
              <a:rPr lang="en-US" sz="40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/OpenGL as a </a:t>
            </a:r>
            <a:endParaRPr lang="en-US" sz="1600" dirty="0">
              <a:sym typeface="Arial"/>
            </a:endParaRPr>
          </a:p>
          <a:p>
            <a:r>
              <a:rPr lang="en-US" sz="4000" b="1" dirty="0" smtClean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State </a:t>
            </a:r>
            <a:r>
              <a:rPr lang="en-US" sz="40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Machine</a:t>
            </a:r>
            <a:endParaRPr sz="4000" b="1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5"/>
          <p:cNvSpPr txBox="1"/>
          <p:nvPr/>
        </p:nvSpPr>
        <p:spPr>
          <a:xfrm>
            <a:off x="653103" y="1959513"/>
            <a:ext cx="7837228" cy="397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91867" indent="-293900"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5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can think of the graphics system as a finite state machine</a:t>
            </a:r>
            <a:endParaRPr sz="25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1867" indent="-293900">
              <a:spcBef>
                <a:spcPts val="1283"/>
              </a:spcBef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5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Many GL functions change the state of the machine without doing anything else</a:t>
            </a:r>
            <a:endParaRPr sz="25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1867" indent="-293900">
              <a:spcBef>
                <a:spcPts val="1283"/>
              </a:spcBef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5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lang="en-US" sz="25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gl.ClearColor</a:t>
            </a:r>
            <a:r>
              <a:rPr lang="en-US" sz="25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(1.0, 0.0, 0.0, 1.0) </a:t>
            </a:r>
            <a:endParaRPr sz="25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3734" lvl="1" indent="-293900">
              <a:spcBef>
                <a:spcPts val="1283"/>
              </a:spcBef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lang="en-US" sz="25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Makes the active/current clear color red</a:t>
            </a:r>
            <a:endParaRPr sz="25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3734" lvl="1" indent="-293900">
              <a:spcBef>
                <a:spcPts val="1029"/>
              </a:spcBef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lang="en-US" sz="25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It doesn’t clear the screen to this color</a:t>
            </a:r>
            <a:endParaRPr sz="25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3734" lvl="1" indent="-293900">
              <a:spcBef>
                <a:spcPts val="1029"/>
              </a:spcBef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lang="en-US" sz="25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clear color remains red until it is changed to a different color</a:t>
            </a:r>
            <a:endParaRPr sz="25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4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examples until now were all static</a:t>
            </a:r>
          </a:p>
          <a:p>
            <a:pPr lvl="1"/>
            <a:r>
              <a:rPr lang="en-GB" dirty="0" smtClean="0"/>
              <a:t>We described a scene, sent data to GPU and rendered</a:t>
            </a:r>
          </a:p>
          <a:p>
            <a:r>
              <a:rPr lang="en-GB" dirty="0" smtClean="0"/>
              <a:t>Most real applications require user interaction and dynamically changing output</a:t>
            </a:r>
          </a:p>
          <a:p>
            <a:r>
              <a:rPr lang="en-GB" dirty="0" smtClean="0"/>
              <a:t>Now, we will look at </a:t>
            </a:r>
          </a:p>
          <a:p>
            <a:pPr lvl="1"/>
            <a:r>
              <a:rPr lang="en-GB" dirty="0"/>
              <a:t>creating </a:t>
            </a:r>
            <a:r>
              <a:rPr lang="en-GB" dirty="0" smtClean="0"/>
              <a:t>animation, and</a:t>
            </a:r>
            <a:endParaRPr lang="en-GB" dirty="0"/>
          </a:p>
          <a:p>
            <a:pPr lvl="1"/>
            <a:r>
              <a:rPr lang="en-GB" dirty="0" smtClean="0"/>
              <a:t>user interaction </a:t>
            </a:r>
            <a:r>
              <a:rPr lang="tr-TR" dirty="0" smtClean="0"/>
              <a:t>(</a:t>
            </a:r>
            <a:r>
              <a:rPr lang="tr-TR" dirty="0" err="1" smtClean="0"/>
              <a:t>next</a:t>
            </a:r>
            <a:r>
              <a:rPr lang="tr-TR" dirty="0" smtClean="0"/>
              <a:t> time)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66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Animating</a:t>
            </a:r>
            <a:r>
              <a:rPr lang="tr-TR" dirty="0" smtClean="0"/>
              <a:t> </a:t>
            </a:r>
            <a:r>
              <a:rPr lang="tr-TR" dirty="0" smtClean="0"/>
              <a:t>a</a:t>
            </a:r>
            <a:r>
              <a:rPr lang="en-GB" dirty="0" smtClean="0"/>
              <a:t> Rotating Square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We want to display a square that rotates </a:t>
                </a:r>
                <a:endParaRPr lang="tr-TR" dirty="0" smtClean="0"/>
              </a:p>
              <a:p>
                <a:r>
                  <a:rPr lang="tr-TR" dirty="0" err="1" smtClean="0"/>
                  <a:t>Let</a:t>
                </a:r>
                <a:r>
                  <a:rPr lang="en-GB" dirty="0" smtClean="0"/>
                  <a:t> </a:t>
                </a:r>
                <a:r>
                  <a:rPr lang="en-GB" dirty="0" smtClean="0"/>
                  <a:t>the </a:t>
                </a:r>
                <a:r>
                  <a:rPr lang="en-GB" dirty="0" smtClean="0"/>
                  <a:t>coordinates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initially</a:t>
                </a:r>
                <a:r>
                  <a:rPr lang="tr-TR" dirty="0" smtClean="0"/>
                  <a:t> be</a:t>
                </a:r>
                <a:endParaRPr lang="en-GB" dirty="0" smtClean="0"/>
              </a:p>
              <a:p>
                <a:pPr marL="400050" lvl="1" indent="0">
                  <a:buNone/>
                </a:pPr>
                <a:r>
                  <a:rPr lang="en-GB" sz="19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var</a:t>
                </a:r>
                <a:r>
                  <a:rPr lang="en-GB" sz="19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GB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vertices = [</a:t>
                </a:r>
              </a:p>
              <a:p>
                <a:pPr marL="800100" lvl="2" indent="0">
                  <a:buNone/>
                </a:pPr>
                <a:r>
                  <a:rPr lang="en-GB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vec2(0, 1),</a:t>
                </a:r>
              </a:p>
              <a:p>
                <a:pPr marL="800100" lvl="2" indent="0">
                  <a:buNone/>
                </a:pPr>
                <a:r>
                  <a:rPr lang="en-GB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vec2(1, 0),</a:t>
                </a:r>
              </a:p>
              <a:p>
                <a:pPr marL="800100" lvl="2" indent="0">
                  <a:buNone/>
                </a:pPr>
                <a:r>
                  <a:rPr lang="en-GB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vec2(-1, 0),</a:t>
                </a:r>
              </a:p>
              <a:p>
                <a:pPr marL="800100" lvl="2" indent="0">
                  <a:buNone/>
                </a:pPr>
                <a:r>
                  <a:rPr lang="en-GB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vec2(0, -1)</a:t>
                </a:r>
              </a:p>
              <a:p>
                <a:pPr marL="400050" lvl="1" indent="0">
                  <a:buNone/>
                </a:pPr>
                <a:r>
                  <a:rPr lang="en-GB" sz="19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];</a:t>
                </a:r>
                <a:endParaRPr lang="tr-TR" sz="19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We can then rotate this square’s corners with an angle </a:t>
                </a:r>
                <a:r>
                  <a:rPr lang="el-GR" dirty="0" smtClean="0"/>
                  <a:t>θ</a:t>
                </a:r>
                <a:r>
                  <a:rPr lang="tr-TR" dirty="0" smtClean="0"/>
                  <a:t> </a:t>
                </a:r>
                <a:r>
                  <a:rPr lang="en-US" dirty="0" smtClean="0"/>
                  <a:t>by applying the rotation matrix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95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Rotating Square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We can send </a:t>
                </a:r>
                <a:r>
                  <a:rPr lang="en-US" dirty="0" smtClean="0"/>
                  <a:t>the original vertex </a:t>
                </a:r>
                <a:r>
                  <a:rPr lang="en-US" dirty="0" smtClean="0"/>
                  <a:t>data to GPU and draw the </a:t>
                </a:r>
                <a:r>
                  <a:rPr lang="en-US" dirty="0" smtClean="0"/>
                  <a:t>square initially</a:t>
                </a:r>
              </a:p>
              <a:p>
                <a:r>
                  <a:rPr lang="en-US" dirty="0" smtClean="0"/>
                  <a:t>When </a:t>
                </a:r>
                <a:r>
                  <a:rPr lang="en-US" dirty="0" smtClean="0"/>
                  <a:t>we want to display the square with a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, we could </a:t>
                </a:r>
              </a:p>
              <a:p>
                <a:pPr lvl="1"/>
                <a:r>
                  <a:rPr lang="en-US" dirty="0" smtClean="0"/>
                  <a:t>compute the new coordinates, </a:t>
                </a:r>
              </a:p>
              <a:p>
                <a:pPr lvl="1"/>
                <a:r>
                  <a:rPr lang="en-US" dirty="0" smtClean="0"/>
                  <a:t>send them to GPU, and </a:t>
                </a:r>
              </a:p>
              <a:p>
                <a:pPr lvl="1"/>
                <a:r>
                  <a:rPr lang="en-US" dirty="0" smtClean="0"/>
                  <a:t>draw again</a:t>
                </a:r>
              </a:p>
              <a:p>
                <a:r>
                  <a:rPr lang="en-US" dirty="0" smtClean="0"/>
                  <a:t>If we put this in a loop that increments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each time, we will see a rotating square</a:t>
                </a:r>
              </a:p>
              <a:p>
                <a:r>
                  <a:rPr lang="en-US" dirty="0" smtClean="0"/>
                  <a:t>But, this is extremely inefficient (especially if you think about a more complex object instead of the square) </a:t>
                </a:r>
              </a:p>
              <a:p>
                <a:pPr lvl="1"/>
                <a:r>
                  <a:rPr lang="en-US" dirty="0" smtClean="0"/>
                  <a:t>Sending vertices to GPU repeatedly, and </a:t>
                </a:r>
              </a:p>
              <a:p>
                <a:pPr lvl="1"/>
                <a:r>
                  <a:rPr lang="en-US" dirty="0" smtClean="0"/>
                  <a:t>Trigonometric calculations are done in the CPU 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r="-1259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5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Rotating Square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 better solution</a:t>
                </a:r>
              </a:p>
              <a:p>
                <a:pPr lvl="1"/>
                <a:r>
                  <a:rPr lang="en-US" dirty="0" smtClean="0"/>
                  <a:t>Send original points to GPU </a:t>
                </a:r>
              </a:p>
              <a:p>
                <a:pPr lvl="1"/>
                <a:r>
                  <a:rPr lang="en-US" dirty="0" smtClean="0"/>
                  <a:t>Change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in the program (render function)</a:t>
                </a:r>
              </a:p>
              <a:p>
                <a:pPr lvl="1"/>
                <a:r>
                  <a:rPr lang="en-US" dirty="0" smtClean="0"/>
                  <a:t>Send new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to GPU</a:t>
                </a:r>
              </a:p>
              <a:p>
                <a:pPr lvl="1"/>
                <a:r>
                  <a:rPr lang="en-US" dirty="0" smtClean="0"/>
                  <a:t>Do the rotation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on the GPU (in the </a:t>
                </a:r>
                <a:r>
                  <a:rPr lang="en-US" dirty="0" err="1" smtClean="0"/>
                  <a:t>shader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We will use a </a:t>
                </a:r>
                <a:r>
                  <a:rPr lang="en-US" b="1" dirty="0" smtClean="0"/>
                  <a:t>uniform qualified variable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A type of </a:t>
                </a:r>
                <a:r>
                  <a:rPr lang="en-US" dirty="0" err="1" smtClean="0"/>
                  <a:t>shader</a:t>
                </a:r>
                <a:r>
                  <a:rPr lang="en-US" dirty="0" smtClean="0"/>
                  <a:t> variable like attribute</a:t>
                </a:r>
              </a:p>
              <a:p>
                <a:pPr lvl="1"/>
                <a:r>
                  <a:rPr lang="en-US" dirty="0" smtClean="0"/>
                  <a:t>Attributes are different for each vertex of a primitive</a:t>
                </a:r>
              </a:p>
              <a:p>
                <a:pPr lvl="1"/>
                <a:r>
                  <a:rPr lang="en-US" dirty="0" smtClean="0"/>
                  <a:t>Uniform variables remain the same for all vertices displayed with that </a:t>
                </a:r>
                <a:r>
                  <a:rPr lang="en-US" dirty="0" err="1" smtClean="0"/>
                  <a:t>gl.drawArrays</a:t>
                </a:r>
                <a:r>
                  <a:rPr lang="en-US" dirty="0" smtClean="0"/>
                  <a:t> call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38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 vec4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vPosition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uniform float theta;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gl_Position.x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tr-T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(theta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vPosition.x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tr-T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(theta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vPosition.y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gl_Position.y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sin(theta)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vPosition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r-T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cos(theta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vPosition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r-T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gl_Position.z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0.0;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gl_Position.w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1.0;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9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Rotating Square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To send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to the </a:t>
                </a:r>
                <a:r>
                  <a:rPr lang="en-US" dirty="0" err="1" smtClean="0"/>
                  <a:t>shader</a:t>
                </a:r>
                <a:r>
                  <a:rPr lang="en-US" dirty="0" smtClean="0"/>
                  <a:t>, we link the </a:t>
                </a:r>
                <a:r>
                  <a:rPr lang="en-US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theta</a:t>
                </a:r>
                <a:r>
                  <a:rPr lang="en-US" dirty="0" smtClean="0"/>
                  <a:t> variable in the </a:t>
                </a:r>
                <a:r>
                  <a:rPr lang="en-US" dirty="0" err="1" smtClean="0"/>
                  <a:t>shader</a:t>
                </a:r>
                <a:r>
                  <a:rPr lang="en-US" dirty="0" smtClean="0"/>
                  <a:t> and the variable holding the value in the application</a:t>
                </a:r>
              </a:p>
              <a:p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var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thetaLoc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endPara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gl.getUniformLocation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(program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"theta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");</a:t>
                </a:r>
              </a:p>
              <a:p>
                <a:pPr marL="457200" lvl="1" indent="0">
                  <a:buNone/>
                </a:pPr>
                <a:r>
                  <a:rPr lang="en-US" sz="3200" dirty="0"/>
                  <a:t>gives us a way to access the </a:t>
                </a:r>
                <a:r>
                  <a:rPr lang="en-US" sz="3200" dirty="0" err="1"/>
                  <a:t>shader</a:t>
                </a:r>
                <a:r>
                  <a:rPr lang="en-US" sz="3200" dirty="0"/>
                  <a:t> variable, and </a:t>
                </a:r>
                <a:r>
                  <a:rPr lang="en-US" sz="3200" dirty="0" smtClean="0"/>
                  <a:t>if </a:t>
                </a:r>
                <a:r>
                  <a:rPr lang="en-US" sz="3200" dirty="0"/>
                  <a:t>we use the same variable name in the application: </a:t>
                </a:r>
              </a:p>
              <a:p>
                <a:pPr marL="457200" lvl="1" indent="0">
                  <a:buNone/>
                </a:pP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gl.uniform1f(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thetaLoc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theta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457200" lvl="1" indent="0">
                  <a:buNone/>
                </a:pPr>
                <a:r>
                  <a:rPr lang="en-US" sz="3200" dirty="0"/>
                  <a:t>actually sends the value (will be done in render function after incrementing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sz="3200" dirty="0" smtClean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9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/>
        </p:nvSpPr>
        <p:spPr>
          <a:xfrm>
            <a:off x="653102" y="273026"/>
            <a:ext cx="8032833" cy="114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40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Versions of Functions</a:t>
            </a:r>
            <a:endParaRPr sz="40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6"/>
          <p:cNvSpPr txBox="1"/>
          <p:nvPr/>
        </p:nvSpPr>
        <p:spPr>
          <a:xfrm>
            <a:off x="653103" y="1414115"/>
            <a:ext cx="7837228" cy="397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91867" indent="-293900">
              <a:buClr>
                <a:srgbClr val="EF2929"/>
              </a:buClr>
              <a:buSzPts val="900"/>
              <a:buFont typeface="Noto Sans Symbols"/>
              <a:buChar char="●"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There are multiple versions of GL functions 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3734" lvl="1" indent="-293900">
              <a:spcBef>
                <a:spcPts val="1283"/>
              </a:spcBef>
              <a:buClr>
                <a:srgbClr val="EF2929"/>
              </a:buClr>
              <a:buSzPts val="1500"/>
              <a:buFont typeface="Noto Sans Symbols"/>
              <a:buChar char="−"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gl.uniform3f(...) 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3734" lvl="1" indent="-293900">
              <a:spcBef>
                <a:spcPts val="1029"/>
              </a:spcBef>
              <a:buClr>
                <a:srgbClr val="EF2929"/>
              </a:buClr>
              <a:buSzPts val="1500"/>
              <a:buFont typeface="Noto Sans Symbols"/>
              <a:buChar char="−"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gl.uniform2iv(…)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3444788" y="3413145"/>
            <a:ext cx="2134339" cy="36185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81639" tIns="42452" rIns="81639" bIns="42452" anchor="t" anchorCtr="1">
            <a:noAutofit/>
          </a:bodyPr>
          <a:lstStyle/>
          <a:p>
            <a:r>
              <a:rPr lang="en-US" b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.uniform</a:t>
            </a: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b="1">
                <a:solidFill>
                  <a:srgbClr val="00CC9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(x,y,z)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36"/>
          <p:cNvCxnSpPr/>
          <p:nvPr/>
        </p:nvCxnSpPr>
        <p:spPr>
          <a:xfrm rot="10800000" flipH="1">
            <a:off x="2840669" y="3761611"/>
            <a:ext cx="660286" cy="413784"/>
          </a:xfrm>
          <a:prstGeom prst="straightConnector1">
            <a:avLst/>
          </a:prstGeom>
          <a:noFill/>
          <a:ln w="12600" cap="flat" cmpd="sng">
            <a:solidFill>
              <a:srgbClr val="3333CC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84" name="Google Shape;184;p36"/>
          <p:cNvSpPr/>
          <p:nvPr/>
        </p:nvSpPr>
        <p:spPr>
          <a:xfrm>
            <a:off x="1588672" y="4182253"/>
            <a:ext cx="2580407" cy="36185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81639" tIns="42452" rIns="81639" bIns="42452" anchor="t" anchorCtr="1">
            <a:noAutofit/>
          </a:bodyPr>
          <a:lstStyle/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belongs to WebGL canvas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36"/>
          <p:cNvCxnSpPr/>
          <p:nvPr/>
        </p:nvCxnSpPr>
        <p:spPr>
          <a:xfrm flipH="1">
            <a:off x="4380684" y="2796225"/>
            <a:ext cx="586812" cy="620512"/>
          </a:xfrm>
          <a:prstGeom prst="straightConnector1">
            <a:avLst/>
          </a:pr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86" name="Google Shape;186;p36"/>
          <p:cNvSpPr/>
          <p:nvPr/>
        </p:nvSpPr>
        <p:spPr>
          <a:xfrm>
            <a:off x="4513917" y="2488581"/>
            <a:ext cx="1493645" cy="36185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81639" tIns="42452" rIns="81639" bIns="42452" anchor="t" anchorCtr="1">
            <a:noAutofit/>
          </a:bodyPr>
          <a:lstStyle/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function name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36"/>
          <p:cNvCxnSpPr/>
          <p:nvPr/>
        </p:nvCxnSpPr>
        <p:spPr>
          <a:xfrm rot="10800000">
            <a:off x="4868878" y="3761611"/>
            <a:ext cx="440191" cy="413784"/>
          </a:xfrm>
          <a:prstGeom prst="straightConnector1">
            <a:avLst/>
          </a:prstGeom>
          <a:noFill/>
          <a:ln w="12600" cap="flat" cmpd="sng">
            <a:solidFill>
              <a:srgbClr val="00CC99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88" name="Google Shape;188;p36"/>
          <p:cNvSpPr/>
          <p:nvPr/>
        </p:nvSpPr>
        <p:spPr>
          <a:xfrm>
            <a:off x="5294048" y="4142410"/>
            <a:ext cx="1883547" cy="36185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81639" tIns="42452" rIns="81639" bIns="42452" anchor="t" anchorCtr="1">
            <a:noAutofit/>
          </a:bodyPr>
          <a:lstStyle/>
          <a:p>
            <a:r>
              <a:rPr lang="en-US" b="1">
                <a:latin typeface="Arial"/>
                <a:ea typeface="Arial"/>
                <a:cs typeface="Arial"/>
                <a:sym typeface="Arial"/>
              </a:rPr>
              <a:t>x,y,z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are float variables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6"/>
          <p:cNvSpPr/>
          <p:nvPr/>
        </p:nvSpPr>
        <p:spPr>
          <a:xfrm>
            <a:off x="3025823" y="4983368"/>
            <a:ext cx="1921101" cy="36185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81639" tIns="42452" rIns="81639" bIns="42452" anchor="t" anchorCtr="1">
            <a:noAutofit/>
          </a:bodyPr>
          <a:lstStyle/>
          <a:p>
            <a:r>
              <a:rPr lang="en-US" b="1">
                <a:latin typeface="Arial"/>
                <a:ea typeface="Arial"/>
                <a:cs typeface="Arial"/>
                <a:sym typeface="Arial"/>
              </a:rPr>
              <a:t>gl.uniform3f</a:t>
            </a:r>
            <a:r>
              <a:rPr lang="en-US" b="1">
                <a:solidFill>
                  <a:srgbClr val="00CC99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(p)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6"/>
          <p:cNvSpPr/>
          <p:nvPr/>
        </p:nvSpPr>
        <p:spPr>
          <a:xfrm>
            <a:off x="5193470" y="5939283"/>
            <a:ext cx="1332329" cy="36185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81639" tIns="42452" rIns="81639" bIns="42452" anchor="t" anchorCtr="1">
            <a:noAutofit/>
          </a:bodyPr>
          <a:lstStyle/>
          <a:p>
            <a:r>
              <a:rPr lang="en-US" b="1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an array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36"/>
          <p:cNvCxnSpPr/>
          <p:nvPr/>
        </p:nvCxnSpPr>
        <p:spPr>
          <a:xfrm flipH="1">
            <a:off x="4727808" y="2986298"/>
            <a:ext cx="1467521" cy="482693"/>
          </a:xfrm>
          <a:prstGeom prst="straightConnector1">
            <a:avLst/>
          </a:prstGeom>
          <a:noFill/>
          <a:ln w="12600" cap="flat" cmpd="sng">
            <a:solidFill>
              <a:srgbClr val="FF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92" name="Google Shape;192;p36"/>
          <p:cNvSpPr/>
          <p:nvPr/>
        </p:nvSpPr>
        <p:spPr>
          <a:xfrm>
            <a:off x="6266517" y="2756055"/>
            <a:ext cx="1127581" cy="36185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81639" tIns="42452" rIns="81639" bIns="42452" anchor="t" anchorCtr="1">
            <a:noAutofit/>
          </a:bodyPr>
          <a:lstStyle/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dimension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36"/>
          <p:cNvCxnSpPr/>
          <p:nvPr/>
        </p:nvCxnSpPr>
        <p:spPr>
          <a:xfrm rot="10800000">
            <a:off x="4547878" y="5345225"/>
            <a:ext cx="677267" cy="664601"/>
          </a:xfrm>
          <a:prstGeom prst="straightConnector1">
            <a:avLst/>
          </a:prstGeom>
          <a:noFill/>
          <a:ln w="12600" cap="flat" cmpd="sng">
            <a:solidFill>
              <a:srgbClr val="00CC99"/>
            </a:solidFill>
            <a:prstDash val="solid"/>
            <a:miter lim="8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786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671</Words>
  <Application>Microsoft Office PowerPoint</Application>
  <PresentationFormat>On-screen Show (4:3)</PresentationFormat>
  <Paragraphs>141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COM3(0)37 Computer Graphics</vt:lpstr>
      <vt:lpstr>PowerPoint Presentation</vt:lpstr>
      <vt:lpstr>Introduction</vt:lpstr>
      <vt:lpstr>Animating a Rotating Square</vt:lpstr>
      <vt:lpstr>The Rotating Square</vt:lpstr>
      <vt:lpstr>The Rotating Square</vt:lpstr>
      <vt:lpstr>Vertex Shader</vt:lpstr>
      <vt:lpstr>The Rotating Square</vt:lpstr>
      <vt:lpstr>PowerPoint Presentation</vt:lpstr>
      <vt:lpstr>New Render Function</vt:lpstr>
      <vt:lpstr>PowerPoint Presentation</vt:lpstr>
      <vt:lpstr>PowerPoint Presentation</vt:lpstr>
      <vt:lpstr>PowerPoint Presentation</vt:lpstr>
      <vt:lpstr>PowerPoint Presentation</vt:lpstr>
      <vt:lpstr>The Rotating Square</vt:lpstr>
      <vt:lpstr>Buffer Swap</vt:lpstr>
      <vt:lpstr>Buffer Swap</vt:lpstr>
      <vt:lpstr>Buffer Swap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COM337 Computer Graphics</dc:title>
  <dc:creator>KK</dc:creator>
  <cp:lastModifiedBy>kk</cp:lastModifiedBy>
  <cp:revision>120</cp:revision>
  <dcterms:created xsi:type="dcterms:W3CDTF">2006-08-16T00:00:00Z</dcterms:created>
  <dcterms:modified xsi:type="dcterms:W3CDTF">2020-10-27T10:15:14Z</dcterms:modified>
</cp:coreProperties>
</file>