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9" r:id="rId3"/>
    <p:sldId id="270" r:id="rId4"/>
    <p:sldId id="271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2" r:id="rId20"/>
    <p:sldId id="29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72342-DA59-4A33-83F3-1AD068507E5B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180EB7-D15D-4DE2-AF24-0F42F4E0A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56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COM3(0)37 Computer Graphics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Practical Demo </a:t>
            </a:r>
            <a:r>
              <a:rPr lang="tr-TR" dirty="0" smtClean="0"/>
              <a:t>4</a:t>
            </a:r>
            <a:endParaRPr lang="en-GB" dirty="0" smtClean="0"/>
          </a:p>
          <a:p>
            <a:r>
              <a:rPr lang="en-GB" dirty="0" smtClean="0"/>
              <a:t>Interaction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846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Clicking any button will work with the previous program because we didn’t specify a button</a:t>
            </a:r>
          </a:p>
          <a:p>
            <a:r>
              <a:rPr lang="en-US" dirty="0" smtClean="0"/>
              <a:t>If we only want left click, we can write </a:t>
            </a:r>
          </a:p>
          <a:p>
            <a:pPr marL="800100" lvl="2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myButton.addEventListener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("click", function() {</a:t>
            </a:r>
          </a:p>
          <a:p>
            <a:pPr marL="800100" lvl="2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if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event.button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== 0) {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direction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!direction; 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r>
              <a:rPr lang="en-US" dirty="0" smtClean="0"/>
              <a:t>For a 3 button mouse, 0 is left, 1 is middle, and 2 is right button.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665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on your own! - Menus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Menus are specified by </a:t>
            </a:r>
            <a:r>
              <a:rPr lang="en-US" b="1" dirty="0" smtClean="0"/>
              <a:t>select elements</a:t>
            </a:r>
            <a:r>
              <a:rPr lang="en-US" dirty="0" smtClean="0"/>
              <a:t> in HTML</a:t>
            </a:r>
          </a:p>
          <a:p>
            <a:r>
              <a:rPr lang="en-US" dirty="0" smtClean="0"/>
              <a:t>Each menu entry has text and an associated number (that we will use in the application)</a:t>
            </a:r>
          </a:p>
          <a:p>
            <a:pPr marL="800100" lvl="2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&lt;select id="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mymenu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 size="3"&gt;</a:t>
            </a:r>
          </a:p>
          <a:p>
            <a:pPr marL="1257300" lvl="3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&lt;option value="0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1257300" lvl="3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Toggle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Rotation Direction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marL="1257300" lvl="3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option&gt;</a:t>
            </a:r>
          </a:p>
          <a:p>
            <a:pPr marL="1257300" lvl="3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&lt;option value="1"&gt;Spin Faster&lt;/option&gt;</a:t>
            </a:r>
          </a:p>
          <a:p>
            <a:pPr marL="1257300" lvl="3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&lt;option value="2"&gt;Spin Slower&lt;/option&gt;</a:t>
            </a:r>
          </a:p>
          <a:p>
            <a:pPr marL="800100" lvl="2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&lt;/select&gt;</a:t>
            </a:r>
          </a:p>
        </p:txBody>
      </p:sp>
    </p:spTree>
    <p:extLst>
      <p:ext uri="{BB962C8B-B14F-4D97-AF65-F5344CB8AC3E}">
        <p14:creationId xmlns:p14="http://schemas.microsoft.com/office/powerpoint/2010/main" val="145924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on your own! - Menus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5100" dirty="0" smtClean="0"/>
              <a:t>Again, we connect with the menu as an HTML element and write our callback function</a:t>
            </a:r>
          </a:p>
          <a:p>
            <a:pPr marL="0" indent="0">
              <a:buNone/>
            </a:pPr>
            <a:r>
              <a:rPr lang="en-US" sz="3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 m = </a:t>
            </a:r>
            <a:r>
              <a:rPr lang="en-US" sz="3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3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mymenu</a:t>
            </a:r>
            <a:r>
              <a:rPr lang="en-U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3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m.addEventListener</a:t>
            </a:r>
            <a:r>
              <a:rPr lang="en-U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("click", function() {</a:t>
            </a:r>
          </a:p>
          <a:p>
            <a:pPr marL="0" indent="0">
              <a:buNone/>
            </a:pPr>
            <a:r>
              <a:rPr lang="en-US" sz="3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switch </a:t>
            </a:r>
            <a:r>
              <a:rPr lang="en-U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m.selectedIndex</a:t>
            </a:r>
            <a:r>
              <a:rPr lang="en-U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3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case </a:t>
            </a:r>
            <a:r>
              <a:rPr lang="en-U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0:</a:t>
            </a:r>
          </a:p>
          <a:p>
            <a:pPr marL="0" indent="0">
              <a:buNone/>
            </a:pPr>
            <a:r>
              <a:rPr lang="en-US" sz="3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direction </a:t>
            </a:r>
            <a:r>
              <a:rPr lang="en-U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= !direction;</a:t>
            </a:r>
          </a:p>
          <a:p>
            <a:pPr marL="0" indent="0">
              <a:buNone/>
            </a:pPr>
            <a:r>
              <a:rPr lang="en-US" sz="3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break</a:t>
            </a:r>
            <a:r>
              <a:rPr lang="en-U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3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case </a:t>
            </a:r>
            <a:r>
              <a:rPr lang="en-U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1:</a:t>
            </a:r>
          </a:p>
          <a:p>
            <a:pPr marL="0" indent="0">
              <a:buNone/>
            </a:pPr>
            <a:r>
              <a:rPr lang="en-US" sz="3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delay </a:t>
            </a:r>
            <a:r>
              <a:rPr lang="en-U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/= 2.0;</a:t>
            </a:r>
          </a:p>
          <a:p>
            <a:pPr marL="0" indent="0">
              <a:buNone/>
            </a:pPr>
            <a:r>
              <a:rPr lang="en-US" sz="3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break;</a:t>
            </a:r>
          </a:p>
          <a:p>
            <a:pPr marL="0" indent="0">
              <a:buNone/>
            </a:pPr>
            <a:r>
              <a:rPr lang="en-US" sz="3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case </a:t>
            </a:r>
            <a:r>
              <a:rPr lang="en-U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2:</a:t>
            </a:r>
          </a:p>
          <a:p>
            <a:pPr marL="0" indent="0">
              <a:buNone/>
            </a:pPr>
            <a:r>
              <a:rPr lang="en-US" sz="3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delay </a:t>
            </a:r>
            <a:r>
              <a:rPr lang="en-U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*= 2.0;</a:t>
            </a:r>
          </a:p>
          <a:p>
            <a:pPr marL="0" indent="0">
              <a:buNone/>
            </a:pPr>
            <a:r>
              <a:rPr lang="en-US" sz="3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break</a:t>
            </a:r>
            <a:r>
              <a:rPr lang="en-U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3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sz="3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5676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on your own! - Using </a:t>
            </a:r>
            <a:r>
              <a:rPr lang="en-US" dirty="0" err="1" smtClean="0"/>
              <a:t>Keycodes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525963"/>
          </a:xfrm>
          <a:ln>
            <a:solidFill>
              <a:schemeClr val="tx1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window.addEventListener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keydown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switch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event.keyCode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case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49: // ’1’ key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direction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!direction;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break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case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50: // ’2’ key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delay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/= 2.0;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break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case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51: // ’3’ key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delay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*= 2.0;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break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1000" cy="4525963"/>
          </a:xfrm>
          <a:ln>
            <a:solidFill>
              <a:schemeClr val="tx1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window.onkeydown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function(event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key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String.fromCharCode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event.keyCode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switch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(key)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case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’1’: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direction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!direction;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break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case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’2’: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delay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/= 2.0;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break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case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’3’: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delay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*= 2.0;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break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729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on your own! - Sliders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slider element</a:t>
            </a:r>
            <a:r>
              <a:rPr lang="en-US" dirty="0" smtClean="0"/>
              <a:t> is a useful GUI element</a:t>
            </a:r>
          </a:p>
          <a:p>
            <a:r>
              <a:rPr lang="en-US" dirty="0" smtClean="0"/>
              <a:t>To create a slider in HTML to set the delay between 0 and 100 </a:t>
            </a:r>
            <a:r>
              <a:rPr lang="en-US" dirty="0" err="1" smtClean="0"/>
              <a:t>ms</a:t>
            </a:r>
            <a:endParaRPr lang="en-US" dirty="0" smtClean="0"/>
          </a:p>
          <a:p>
            <a:pPr marL="8001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</a:p>
          <a:p>
            <a:pPr marL="8001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speed 0 &lt;input id="slide" type="range"</a:t>
            </a:r>
          </a:p>
          <a:p>
            <a:pPr marL="8001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min="0" max="100" step="10" value="50" /&gt;</a:t>
            </a:r>
          </a:p>
          <a:p>
            <a:pPr marL="8001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100 &lt;/div&gt;</a:t>
            </a:r>
          </a:p>
          <a:p>
            <a:r>
              <a:rPr lang="en-US" dirty="0" smtClean="0"/>
              <a:t>To get the value of the slider in the script</a:t>
            </a:r>
          </a:p>
          <a:p>
            <a:pPr marL="80010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("slide").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onchange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		function() {delay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;};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584" y="1066800"/>
            <a:ext cx="27622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6777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 Input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dirty="0" smtClean="0"/>
                  <a:t>When a mouse event occurs, the event object includes mouse location</a:t>
                </a:r>
              </a:p>
              <a:p>
                <a:pPr lvl="1"/>
                <a:r>
                  <a:rPr lang="en-US" dirty="0" smtClean="0"/>
                  <a:t>in window coordinates </a:t>
                </a:r>
              </a:p>
              <a:p>
                <a:pPr lvl="1"/>
                <a:r>
                  <a:rPr lang="en-US" dirty="0"/>
                  <a:t>C</a:t>
                </a:r>
                <a:r>
                  <a:rPr lang="en-US" dirty="0" smtClean="0"/>
                  <a:t>an be accessed with </a:t>
                </a:r>
                <a:r>
                  <a:rPr lang="en-US" sz="24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event.ClientX</a:t>
                </a:r>
                <a:r>
                  <a:rPr lang="en-US" dirty="0" smtClean="0"/>
                  <a:t> and </a:t>
                </a:r>
                <a:r>
                  <a:rPr lang="en-US" sz="2400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event.clientY</a:t>
                </a:r>
                <a:endPara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 smtClean="0"/>
                  <a:t>Window coordinates are pixel coordinates </a:t>
                </a:r>
              </a:p>
              <a:p>
                <a:pPr lvl="1"/>
                <a:r>
                  <a:rPr lang="en-US" dirty="0" smtClean="0"/>
                  <a:t>(0,0) is the upper left corner of the window</a:t>
                </a:r>
              </a:p>
              <a:p>
                <a:pPr lvl="1"/>
                <a:r>
                  <a:rPr lang="en-US" dirty="0" smtClean="0"/>
                  <a:t>y </a:t>
                </a:r>
                <a:r>
                  <a:rPr lang="en-US" dirty="0"/>
                  <a:t>coordinate increases as we go </a:t>
                </a:r>
                <a:r>
                  <a:rPr lang="en-US" dirty="0" smtClean="0"/>
                  <a:t>down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To convert from these coordinates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to our clip coordinates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between -1 and 1 (and y direction up)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=−1+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2×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/>
                            </a:rPr>
                            <m:t>canvas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/>
                            </a:rPr>
                            <m:t>.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/>
                            </a:rPr>
                            <m:t>width</m:t>
                          </m:r>
                        </m:den>
                      </m:f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=−1+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2×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/>
                                </a:rPr>
                                <m:t>canvas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/>
                                </a:rPr>
                                <m:t>.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/>
                                </a:rPr>
                                <m:t>height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nor/>
                            </m:rPr>
                            <a:rPr lang="en-US">
                              <a:latin typeface="Cambria Math"/>
                            </a:rPr>
                            <m:t>canvas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/>
                            </a:rPr>
                            <m:t>.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/>
                            </a:rPr>
                            <m:t>height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1841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canvas.addEventListener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("click",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function(event)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gl.bindBuffer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gl.ARRAY_BUFFER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bufferId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 = vec2(-1 + 2*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event.clientX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canvas.width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 + 2*(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canvas.height-event.clientY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canvas.height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gl.bufferSubData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gl.ARRAY_BUFFER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['vec2']*index, 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flatten(t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index++;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 smtClean="0">
                <a:cs typeface="Courier New" panose="02070309020205020404" pitchFamily="49" charset="0"/>
              </a:rPr>
              <a:t>What does the above code do?</a:t>
            </a:r>
            <a:endParaRPr lang="en-US" sz="28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153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Resizing, minimizing, restoring are examples of window events</a:t>
            </a:r>
          </a:p>
          <a:p>
            <a:r>
              <a:rPr lang="en-US" dirty="0" smtClean="0"/>
              <a:t>If window is resized, program can decide what to do</a:t>
            </a:r>
          </a:p>
          <a:p>
            <a:r>
              <a:rPr lang="en-US" dirty="0" smtClean="0"/>
              <a:t>3 questions in this case: </a:t>
            </a:r>
          </a:p>
          <a:p>
            <a:pPr lvl="1"/>
            <a:r>
              <a:rPr lang="en-US" dirty="0" smtClean="0"/>
              <a:t>Do we draw all objects that were on the canvas before resizing? </a:t>
            </a:r>
          </a:p>
          <a:p>
            <a:pPr lvl="1"/>
            <a:r>
              <a:rPr lang="en-US" dirty="0" smtClean="0"/>
              <a:t>What if aspect ratio has changed? </a:t>
            </a:r>
          </a:p>
          <a:p>
            <a:pPr lvl="1"/>
            <a:r>
              <a:rPr lang="en-US" dirty="0" smtClean="0"/>
              <a:t>Do we change the size or attributes of new primitives?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252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is no single correct answer to these questions</a:t>
            </a:r>
          </a:p>
          <a:p>
            <a:r>
              <a:rPr lang="en-US" dirty="0" smtClean="0"/>
              <a:t>We generally answer depending on the application and how we want the output to be after resizing</a:t>
            </a:r>
          </a:p>
        </p:txBody>
      </p:sp>
    </p:spTree>
    <p:extLst>
      <p:ext uri="{BB962C8B-B14F-4D97-AF65-F5344CB8AC3E}">
        <p14:creationId xmlns:p14="http://schemas.microsoft.com/office/powerpoint/2010/main" val="3644102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a Primitive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we do it</a:t>
            </a:r>
          </a:p>
          <a:p>
            <a:pPr lvl="1"/>
            <a:r>
              <a:rPr lang="en-US" dirty="0" smtClean="0"/>
              <a:t>in 2D?</a:t>
            </a:r>
          </a:p>
          <a:p>
            <a:pPr lvl="1"/>
            <a:r>
              <a:rPr lang="en-US" dirty="0" smtClean="0"/>
              <a:t>in 3D?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894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OpenGL and </a:t>
            </a:r>
            <a:r>
              <a:rPr lang="en-US" dirty="0" err="1" smtClean="0"/>
              <a:t>WebGL</a:t>
            </a:r>
            <a:r>
              <a:rPr lang="en-US" dirty="0" smtClean="0"/>
              <a:t> do not support interaction directly for portability reasons</a:t>
            </a:r>
          </a:p>
          <a:p>
            <a:pPr lvl="1"/>
            <a:r>
              <a:rPr lang="en-US" dirty="0" smtClean="0"/>
              <a:t>For OpenGL to work in different environments, window and input functions are not included in the API </a:t>
            </a:r>
          </a:p>
          <a:p>
            <a:r>
              <a:rPr lang="en-US" dirty="0" smtClean="0"/>
              <a:t>For desktop OpenGL, you need to use extra libraries such as GLUT (inter-platform), GLW (windows), GLX (x server), … 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WebGL</a:t>
            </a:r>
            <a:r>
              <a:rPr lang="en-US" dirty="0" smtClean="0"/>
              <a:t>, we will make use of the facilities of HTML, browser, and </a:t>
            </a:r>
            <a:r>
              <a:rPr lang="en-US" dirty="0" err="1" smtClean="0"/>
              <a:t>Javascript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763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Selecting a Primitive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do it with</a:t>
            </a:r>
          </a:p>
          <a:p>
            <a:endParaRPr lang="en-US" dirty="0"/>
          </a:p>
          <a:p>
            <a:pPr lvl="1"/>
            <a:r>
              <a:rPr lang="en-US" dirty="0" smtClean="0"/>
              <a:t>Geometry </a:t>
            </a:r>
          </a:p>
          <a:p>
            <a:pPr lvl="2"/>
            <a:r>
              <a:rPr lang="en-US" dirty="0" smtClean="0"/>
              <a:t>Intersection calculations</a:t>
            </a:r>
          </a:p>
          <a:p>
            <a:pPr lvl="2"/>
            <a:r>
              <a:rPr lang="en-US" dirty="0" smtClean="0"/>
              <a:t>(Axis-aligned) bounding boxes, or extents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 trick with drawing on an extra color buffer and </a:t>
            </a:r>
          </a:p>
          <a:p>
            <a:pPr lvl="2"/>
            <a:r>
              <a:rPr lang="en-US" dirty="0" smtClean="0"/>
              <a:t>using </a:t>
            </a:r>
            <a:r>
              <a:rPr lang="en-US" dirty="0" err="1" smtClean="0"/>
              <a:t>gl.readPixels</a:t>
            </a:r>
            <a:r>
              <a:rPr lang="en-US" dirty="0" smtClean="0"/>
              <a:t>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965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tr-TR" dirty="0" smtClean="0"/>
              <a:t>2 </a:t>
            </a:r>
            <a:r>
              <a:rPr lang="en-US" dirty="0" smtClean="0"/>
              <a:t>ways to think about input devices: </a:t>
            </a:r>
          </a:p>
          <a:p>
            <a:pPr lvl="1"/>
            <a:r>
              <a:rPr lang="en-US" dirty="0" smtClean="0"/>
              <a:t>As physical devices, or </a:t>
            </a:r>
          </a:p>
          <a:p>
            <a:pPr lvl="1"/>
            <a:r>
              <a:rPr lang="en-US" u="sng" dirty="0" smtClean="0"/>
              <a:t>As logical devices</a:t>
            </a:r>
            <a:r>
              <a:rPr lang="en-US" dirty="0" smtClean="0"/>
              <a:t> </a:t>
            </a:r>
            <a:endParaRPr lang="tr-TR" dirty="0" smtClean="0"/>
          </a:p>
          <a:p>
            <a:pPr lvl="2"/>
            <a:r>
              <a:rPr lang="en-US" dirty="0" smtClean="0"/>
              <a:t>what they do from the program’s perspective</a:t>
            </a:r>
          </a:p>
          <a:p>
            <a:r>
              <a:rPr lang="en-US" dirty="0" smtClean="0"/>
              <a:t>Consider</a:t>
            </a:r>
          </a:p>
          <a:p>
            <a:pPr marL="857250" lvl="2" indent="0">
              <a:buNone/>
            </a:pP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x; </a:t>
            </a:r>
          </a:p>
          <a:p>
            <a:pPr marL="857250" lvl="2" indent="0">
              <a:buNone/>
            </a:pP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&gt;&gt; x; </a:t>
            </a:r>
          </a:p>
          <a:p>
            <a:pPr marL="857250" lvl="2" indent="0">
              <a:buNone/>
            </a:pP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x;</a:t>
            </a:r>
          </a:p>
          <a:p>
            <a:pPr marL="400050"/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 smtClean="0"/>
              <a:t> get</a:t>
            </a:r>
            <a:r>
              <a:rPr lang="tr-TR" sz="2800" dirty="0" smtClean="0"/>
              <a:t>s</a:t>
            </a:r>
            <a:r>
              <a:rPr lang="en-US" sz="2800" dirty="0" smtClean="0"/>
              <a:t> its value from keyboard</a:t>
            </a:r>
            <a:endParaRPr lang="tr-TR" sz="2800" dirty="0"/>
          </a:p>
          <a:p>
            <a:pPr marL="800100" lvl="1"/>
            <a:r>
              <a:rPr lang="en-US" sz="2400" dirty="0" smtClean="0"/>
              <a:t>Physical or on-screen</a:t>
            </a:r>
            <a:r>
              <a:rPr lang="tr-TR" sz="2400" dirty="0" smtClean="0"/>
              <a:t>? </a:t>
            </a:r>
          </a:p>
          <a:p>
            <a:pPr marL="400050"/>
            <a:r>
              <a:rPr lang="tr-TR" dirty="0"/>
              <a:t>T</a:t>
            </a:r>
            <a:r>
              <a:rPr lang="en-US" dirty="0" smtClean="0"/>
              <a:t>hen it is displayed on screen</a:t>
            </a:r>
          </a:p>
          <a:p>
            <a:pPr marL="800100" lvl="1"/>
            <a:r>
              <a:rPr lang="en-US" sz="2400" dirty="0" smtClean="0"/>
              <a:t>But, we could arrange it to </a:t>
            </a:r>
            <a:r>
              <a:rPr lang="tr-TR" sz="2400" dirty="0" smtClean="0"/>
              <a:t>be</a:t>
            </a:r>
            <a:r>
              <a:rPr lang="en-US" sz="2400" dirty="0" smtClean="0"/>
              <a:t> output to a file</a:t>
            </a:r>
            <a:endParaRPr lang="en-US" sz="2400" dirty="0"/>
          </a:p>
          <a:p>
            <a:pPr marL="400050"/>
            <a:r>
              <a:rPr lang="tr-TR" sz="2800" dirty="0" smtClean="0"/>
              <a:t>U</a:t>
            </a:r>
            <a:r>
              <a:rPr lang="en-US" sz="2800" dirty="0" smtClean="0"/>
              <a:t>sing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800" dirty="0" smtClean="0"/>
              <a:t> and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800" dirty="0" smtClean="0"/>
              <a:t> doesn’t require us to know anything about the</a:t>
            </a:r>
            <a:r>
              <a:rPr lang="tr-TR" sz="2800" dirty="0" smtClean="0"/>
              <a:t> </a:t>
            </a:r>
            <a:r>
              <a:rPr lang="en-US" sz="2800" dirty="0" smtClean="0"/>
              <a:t>actual</a:t>
            </a:r>
            <a:r>
              <a:rPr lang="tr-TR" sz="2800" dirty="0" smtClean="0"/>
              <a:t> </a:t>
            </a:r>
            <a:r>
              <a:rPr lang="en-US" sz="2800" dirty="0" smtClean="0"/>
              <a:t>physical devices</a:t>
            </a:r>
          </a:p>
        </p:txBody>
      </p:sp>
    </p:spTree>
    <p:extLst>
      <p:ext uri="{BB962C8B-B14F-4D97-AF65-F5344CB8AC3E}">
        <p14:creationId xmlns:p14="http://schemas.microsoft.com/office/powerpoint/2010/main" val="2528888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3800" dirty="0" smtClean="0"/>
              <a:t>Functions </a:t>
            </a:r>
            <a:r>
              <a:rPr lang="en-US" sz="3800" dirty="0"/>
              <a:t>like </a:t>
            </a:r>
            <a:r>
              <a:rPr lang="en-US" sz="3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3800" dirty="0"/>
              <a:t> in C or </a:t>
            </a:r>
            <a:r>
              <a:rPr lang="en-US" sz="3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800" dirty="0"/>
              <a:t>in C</a:t>
            </a:r>
            <a:r>
              <a:rPr lang="en-US" sz="3800" dirty="0" smtClean="0"/>
              <a:t>++ actually </a:t>
            </a:r>
            <a:r>
              <a:rPr lang="en-US" sz="3800" dirty="0"/>
              <a:t>represent a logical view of the output (or the input) </a:t>
            </a:r>
          </a:p>
          <a:p>
            <a:r>
              <a:rPr lang="en-US" sz="3800" dirty="0"/>
              <a:t>For graphical input devices </a:t>
            </a:r>
            <a:r>
              <a:rPr lang="en-US" sz="3800" dirty="0" smtClean="0"/>
              <a:t>(e.g. </a:t>
            </a:r>
            <a:r>
              <a:rPr lang="en-US" sz="3800" dirty="0"/>
              <a:t>a </a:t>
            </a:r>
            <a:r>
              <a:rPr lang="en-US" sz="3800" dirty="0" smtClean="0"/>
              <a:t>mouse), </a:t>
            </a:r>
            <a:r>
              <a:rPr lang="en-US" sz="3800" dirty="0"/>
              <a:t>there are more </a:t>
            </a:r>
            <a:r>
              <a:rPr lang="en-US" sz="3800" dirty="0" smtClean="0"/>
              <a:t>options </a:t>
            </a:r>
          </a:p>
          <a:p>
            <a:r>
              <a:rPr lang="en-US" sz="3800" dirty="0" smtClean="0"/>
              <a:t>For example, you </a:t>
            </a:r>
            <a:r>
              <a:rPr lang="en-US" sz="3800" dirty="0"/>
              <a:t>can use it to </a:t>
            </a:r>
          </a:p>
          <a:p>
            <a:pPr lvl="1"/>
            <a:r>
              <a:rPr lang="en-US" sz="3200" dirty="0"/>
              <a:t>select a screen location, or </a:t>
            </a:r>
          </a:p>
          <a:p>
            <a:pPr lvl="1"/>
            <a:r>
              <a:rPr lang="en-US" sz="3200" dirty="0"/>
              <a:t>choose a menu item. </a:t>
            </a:r>
          </a:p>
          <a:p>
            <a:r>
              <a:rPr lang="en-US" sz="3800" dirty="0" smtClean="0"/>
              <a:t>These correspond to different logical functions </a:t>
            </a:r>
            <a:endParaRPr lang="en-US" sz="3800" dirty="0"/>
          </a:p>
          <a:p>
            <a:pPr lvl="1"/>
            <a:r>
              <a:rPr lang="en-US" sz="3400" dirty="0" smtClean="0"/>
              <a:t>an (</a:t>
            </a:r>
            <a:r>
              <a:rPr lang="en-US" sz="3400" dirty="0" err="1" smtClean="0"/>
              <a:t>x,y</a:t>
            </a:r>
            <a:r>
              <a:rPr lang="en-US" sz="3400" dirty="0" smtClean="0"/>
              <a:t>) coordinate to the program, </a:t>
            </a:r>
          </a:p>
          <a:p>
            <a:pPr lvl="1"/>
            <a:r>
              <a:rPr lang="en-US" sz="3400" dirty="0" smtClean="0"/>
              <a:t>the identifier of the chosen menu item</a:t>
            </a:r>
          </a:p>
          <a:p>
            <a:r>
              <a:rPr lang="en-US" sz="3800" dirty="0" smtClean="0"/>
              <a:t>By separating physical and logical view, a device can be replaced without any modification </a:t>
            </a:r>
          </a:p>
          <a:p>
            <a:pPr lvl="1"/>
            <a:r>
              <a:rPr lang="en-US" sz="3200" dirty="0"/>
              <a:t>E.g</a:t>
            </a:r>
            <a:r>
              <a:rPr lang="en-US" sz="3200" dirty="0" smtClean="0"/>
              <a:t>., same </a:t>
            </a:r>
            <a:r>
              <a:rPr lang="en-US" sz="3200" dirty="0"/>
              <a:t>program can work with a mouse, a touch screen, or a </a:t>
            </a:r>
            <a:r>
              <a:rPr lang="en-US" sz="3200" dirty="0" smtClean="0"/>
              <a:t>trackball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74415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When an input device is triggered, an </a:t>
            </a:r>
            <a:r>
              <a:rPr lang="en-US" b="1" dirty="0" smtClean="0"/>
              <a:t>event</a:t>
            </a:r>
            <a:r>
              <a:rPr lang="en-US" dirty="0" smtClean="0"/>
              <a:t> is generated</a:t>
            </a:r>
          </a:p>
          <a:p>
            <a:r>
              <a:rPr lang="en-US" dirty="0" smtClean="0"/>
              <a:t>Information about the event (device identifier, etc.) is placed in an </a:t>
            </a:r>
            <a:r>
              <a:rPr lang="en-US" b="1" dirty="0" smtClean="0"/>
              <a:t>event queue</a:t>
            </a:r>
            <a:endParaRPr lang="en-US" dirty="0" smtClean="0"/>
          </a:p>
          <a:p>
            <a:r>
              <a:rPr lang="en-US" dirty="0" smtClean="0"/>
              <a:t>When writing applications, we use </a:t>
            </a:r>
            <a:r>
              <a:rPr lang="en-US" b="1" dirty="0" smtClean="0"/>
              <a:t>callback functions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These are functions to be called when a certain event happens</a:t>
            </a:r>
          </a:p>
          <a:p>
            <a:r>
              <a:rPr lang="en-US" dirty="0" smtClean="0"/>
              <a:t>Event categories: </a:t>
            </a:r>
          </a:p>
          <a:p>
            <a:pPr lvl="1"/>
            <a:r>
              <a:rPr lang="en-US" dirty="0" smtClean="0"/>
              <a:t>Mouse events (moving the mouse and pressing or releasing buttons)</a:t>
            </a:r>
          </a:p>
          <a:p>
            <a:pPr lvl="1"/>
            <a:r>
              <a:rPr lang="en-US" dirty="0" smtClean="0"/>
              <a:t>Window events (opening, closing, resizing, minimizing)</a:t>
            </a:r>
          </a:p>
          <a:p>
            <a:pPr lvl="1"/>
            <a:r>
              <a:rPr lang="en-US" dirty="0" smtClean="0"/>
              <a:t>Keyboard events (pressing or releasing keys) </a:t>
            </a:r>
          </a:p>
          <a:p>
            <a:pPr lvl="1"/>
            <a:r>
              <a:rPr lang="en-US" dirty="0" smtClean="0"/>
              <a:t>OS or browser events (idle, load)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474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Event-Driven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Let’s develop examples using callback functions </a:t>
            </a:r>
          </a:p>
          <a:p>
            <a:r>
              <a:rPr lang="en-US" dirty="0" smtClean="0"/>
              <a:t>We will see various events recognized by </a:t>
            </a:r>
            <a:r>
              <a:rPr lang="en-US" dirty="0" err="1" smtClean="0"/>
              <a:t>WebGL</a:t>
            </a:r>
            <a:r>
              <a:rPr lang="en-US" dirty="0" smtClean="0"/>
              <a:t> through HTML5</a:t>
            </a:r>
          </a:p>
          <a:p>
            <a:r>
              <a:rPr lang="en-US" dirty="0" err="1" smtClean="0"/>
              <a:t>WebGL</a:t>
            </a:r>
            <a:r>
              <a:rPr lang="en-US" dirty="0" smtClean="0"/>
              <a:t> does not include anything for </a:t>
            </a:r>
            <a:r>
              <a:rPr lang="en-US" dirty="0" smtClean="0"/>
              <a:t>input</a:t>
            </a:r>
            <a:endParaRPr lang="tr-TR" dirty="0" smtClean="0"/>
          </a:p>
          <a:p>
            <a:pPr lvl="1"/>
            <a:r>
              <a:rPr lang="en-US" dirty="0" smtClean="0"/>
              <a:t>we </a:t>
            </a:r>
            <a:r>
              <a:rPr lang="en-US" dirty="0" smtClean="0"/>
              <a:t>use </a:t>
            </a:r>
            <a:r>
              <a:rPr lang="en-US" dirty="0" err="1" smtClean="0"/>
              <a:t>Javascript</a:t>
            </a:r>
            <a:r>
              <a:rPr lang="en-US" dirty="0" smtClean="0"/>
              <a:t> and HTML for the interaction</a:t>
            </a:r>
          </a:p>
          <a:p>
            <a:r>
              <a:rPr lang="en-US" dirty="0" smtClean="0"/>
              <a:t>An event has a type (e.g., click) and a </a:t>
            </a:r>
            <a:r>
              <a:rPr lang="en-US" b="1" dirty="0" smtClean="0"/>
              <a:t>target</a:t>
            </a:r>
            <a:r>
              <a:rPr lang="en-US" dirty="0" smtClean="0"/>
              <a:t> (a specific button, mouse)</a:t>
            </a:r>
          </a:p>
          <a:p>
            <a:r>
              <a:rPr lang="en-US" dirty="0" smtClean="0"/>
              <a:t>Each event has a </a:t>
            </a:r>
            <a:r>
              <a:rPr lang="en-US" dirty="0" smtClean="0"/>
              <a:t>name </a:t>
            </a:r>
            <a:r>
              <a:rPr lang="en-US" dirty="0" smtClean="0"/>
              <a:t>recognized by </a:t>
            </a:r>
            <a:r>
              <a:rPr lang="en-US" dirty="0" err="1" smtClean="0"/>
              <a:t>Javascript</a:t>
            </a:r>
            <a:r>
              <a:rPr lang="en-US" dirty="0" smtClean="0"/>
              <a:t> (these names also appear as functions that start with on-, such as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onload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413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Event-Driven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our examples, we used a load event callback </a:t>
            </a:r>
          </a:p>
          <a:p>
            <a:pPr marL="80010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window.onload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… }</a:t>
            </a:r>
          </a:p>
          <a:p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The callback functions that we associate with events are also called </a:t>
            </a:r>
            <a:r>
              <a:rPr lang="en-US" b="1" dirty="0" smtClean="0">
                <a:cs typeface="Courier New" panose="02070309020205020404" pitchFamily="49" charset="0"/>
              </a:rPr>
              <a:t>event listeners </a:t>
            </a:r>
            <a:r>
              <a:rPr lang="en-US" dirty="0" smtClean="0">
                <a:cs typeface="Courier New" panose="02070309020205020404" pitchFamily="49" charset="0"/>
              </a:rPr>
              <a:t>or </a:t>
            </a:r>
            <a:r>
              <a:rPr lang="en-US" b="1" dirty="0"/>
              <a:t>event handlers</a:t>
            </a:r>
            <a:endParaRPr lang="en-US" b="1" dirty="0" smtClean="0">
              <a:cs typeface="Courier New" panose="02070309020205020404" pitchFamily="49" charset="0"/>
            </a:endParaRPr>
          </a:p>
          <a:p>
            <a:endParaRPr lang="en-US" dirty="0" smtClean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600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button will change the direction of rotation for the rotating square program</a:t>
            </a:r>
          </a:p>
          <a:p>
            <a:r>
              <a:rPr lang="en-US" dirty="0" smtClean="0"/>
              <a:t>First, add a button to the web page with the following HTML code</a:t>
            </a:r>
          </a:p>
          <a:p>
            <a:pPr marL="800100" lvl="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button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 =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DirectionButton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 </a:t>
            </a:r>
          </a:p>
          <a:p>
            <a:pPr marL="8001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Change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Rotation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Direction</a:t>
            </a:r>
          </a:p>
          <a:p>
            <a:pPr marL="800100" lvl="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/>
              <a:t>In the script, we introduce a variable to represent the current direction of rotation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direction = true;</a:t>
            </a:r>
          </a:p>
          <a:p>
            <a:r>
              <a:rPr lang="en-US" dirty="0" smtClean="0"/>
              <a:t>And we update the theta according to this value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theta += (direction ? 0.1 : -0.1);</a:t>
            </a:r>
          </a:p>
        </p:txBody>
      </p:sp>
    </p:spTree>
    <p:extLst>
      <p:ext uri="{BB962C8B-B14F-4D97-AF65-F5344CB8AC3E}">
        <p14:creationId xmlns:p14="http://schemas.microsoft.com/office/powerpoint/2010/main" val="3903177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Button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Finally, we need to connect with the button and add an event listener with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myButton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DirectionButton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"); </a:t>
            </a:r>
          </a:p>
          <a:p>
            <a:pPr marL="0" indent="0">
              <a:buNone/>
            </a:pP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myButton.addEventListener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("click", 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function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{direction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!direction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;});</a:t>
            </a:r>
          </a:p>
          <a:p>
            <a:r>
              <a:rPr lang="en-US" dirty="0" smtClean="0"/>
              <a:t>or alternatively with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DirectionButton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").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function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{ direction = !direction;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dirty="0" smtClean="0"/>
              <a:t>or with “</a:t>
            </a:r>
            <a:r>
              <a:rPr lang="en-US" dirty="0" err="1" smtClean="0"/>
              <a:t>mousedown</a:t>
            </a:r>
            <a:r>
              <a:rPr lang="en-US" dirty="0" smtClean="0"/>
              <a:t>” instead of “click” in either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311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1686</TotalTime>
  <Words>1154</Words>
  <Application>Microsoft Office PowerPoint</Application>
  <PresentationFormat>On-screen Show (4:3)</PresentationFormat>
  <Paragraphs>195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COM3(0)37 Computer Graphics</vt:lpstr>
      <vt:lpstr>Interaction</vt:lpstr>
      <vt:lpstr>Input Devices</vt:lpstr>
      <vt:lpstr>Input Devices</vt:lpstr>
      <vt:lpstr>Input Events</vt:lpstr>
      <vt:lpstr>Programming Event-Driven Input</vt:lpstr>
      <vt:lpstr>Programming Event-Driven Input</vt:lpstr>
      <vt:lpstr>Adding a Button</vt:lpstr>
      <vt:lpstr>Adding a Button</vt:lpstr>
      <vt:lpstr>Adding a Button</vt:lpstr>
      <vt:lpstr>Try on your own! - Menus</vt:lpstr>
      <vt:lpstr>Try on your own! - Menus</vt:lpstr>
      <vt:lpstr>Try on your own! - Using Keycodes</vt:lpstr>
      <vt:lpstr>Try on your own! - Sliders</vt:lpstr>
      <vt:lpstr>Position Input</vt:lpstr>
      <vt:lpstr>Position Input</vt:lpstr>
      <vt:lpstr>Window Events</vt:lpstr>
      <vt:lpstr>Window Events</vt:lpstr>
      <vt:lpstr>Selecting a Primitive</vt:lpstr>
      <vt:lpstr>Selecting a Primitive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COM337 Computer Graphics</dc:title>
  <dc:creator>KK</dc:creator>
  <cp:lastModifiedBy>kk</cp:lastModifiedBy>
  <cp:revision>127</cp:revision>
  <dcterms:created xsi:type="dcterms:W3CDTF">2006-08-16T00:00:00Z</dcterms:created>
  <dcterms:modified xsi:type="dcterms:W3CDTF">2020-11-03T12:00:35Z</dcterms:modified>
</cp:coreProperties>
</file>