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notesMasterIdLst>
    <p:notesMasterId r:id="rId90"/>
  </p:notesMasterIdLst>
  <p:handoutMasterIdLst>
    <p:handoutMasterId r:id="rId91"/>
  </p:handoutMasterIdLst>
  <p:sldIdLst>
    <p:sldId id="256" r:id="rId2"/>
    <p:sldId id="276" r:id="rId3"/>
    <p:sldId id="277" r:id="rId4"/>
    <p:sldId id="278" r:id="rId5"/>
    <p:sldId id="279" r:id="rId6"/>
    <p:sldId id="280" r:id="rId7"/>
    <p:sldId id="257" r:id="rId8"/>
    <p:sldId id="258" r:id="rId9"/>
    <p:sldId id="378" r:id="rId10"/>
    <p:sldId id="379" r:id="rId11"/>
    <p:sldId id="380" r:id="rId12"/>
    <p:sldId id="381" r:id="rId13"/>
    <p:sldId id="351" r:id="rId14"/>
    <p:sldId id="281" r:id="rId15"/>
    <p:sldId id="282" r:id="rId16"/>
    <p:sldId id="283" r:id="rId17"/>
    <p:sldId id="285" r:id="rId18"/>
    <p:sldId id="286" r:id="rId19"/>
    <p:sldId id="287" r:id="rId20"/>
    <p:sldId id="259" r:id="rId21"/>
    <p:sldId id="310" r:id="rId22"/>
    <p:sldId id="288" r:id="rId23"/>
    <p:sldId id="260" r:id="rId24"/>
    <p:sldId id="289" r:id="rId25"/>
    <p:sldId id="311" r:id="rId26"/>
    <p:sldId id="261" r:id="rId27"/>
    <p:sldId id="353" r:id="rId28"/>
    <p:sldId id="302" r:id="rId29"/>
    <p:sldId id="269" r:id="rId30"/>
    <p:sldId id="382" r:id="rId31"/>
    <p:sldId id="303" r:id="rId32"/>
    <p:sldId id="357" r:id="rId33"/>
    <p:sldId id="333" r:id="rId34"/>
    <p:sldId id="304" r:id="rId35"/>
    <p:sldId id="270" r:id="rId36"/>
    <p:sldId id="340" r:id="rId37"/>
    <p:sldId id="335" r:id="rId38"/>
    <p:sldId id="336" r:id="rId39"/>
    <p:sldId id="345" r:id="rId40"/>
    <p:sldId id="383" r:id="rId41"/>
    <p:sldId id="384" r:id="rId42"/>
    <p:sldId id="385" r:id="rId43"/>
    <p:sldId id="386" r:id="rId44"/>
    <p:sldId id="387" r:id="rId45"/>
    <p:sldId id="346" r:id="rId46"/>
    <p:sldId id="398" r:id="rId47"/>
    <p:sldId id="395" r:id="rId48"/>
    <p:sldId id="396" r:id="rId49"/>
    <p:sldId id="397" r:id="rId50"/>
    <p:sldId id="358" r:id="rId51"/>
    <p:sldId id="365" r:id="rId52"/>
    <p:sldId id="366" r:id="rId53"/>
    <p:sldId id="367" r:id="rId54"/>
    <p:sldId id="368" r:id="rId55"/>
    <p:sldId id="369" r:id="rId56"/>
    <p:sldId id="370" r:id="rId57"/>
    <p:sldId id="371" r:id="rId58"/>
    <p:sldId id="372" r:id="rId59"/>
    <p:sldId id="373" r:id="rId60"/>
    <p:sldId id="374" r:id="rId61"/>
    <p:sldId id="375" r:id="rId62"/>
    <p:sldId id="376" r:id="rId63"/>
    <p:sldId id="377" r:id="rId64"/>
    <p:sldId id="388" r:id="rId65"/>
    <p:sldId id="389" r:id="rId66"/>
    <p:sldId id="390" r:id="rId67"/>
    <p:sldId id="391" r:id="rId68"/>
    <p:sldId id="392" r:id="rId69"/>
    <p:sldId id="393" r:id="rId70"/>
    <p:sldId id="394" r:id="rId71"/>
    <p:sldId id="356" r:id="rId72"/>
    <p:sldId id="295" r:id="rId73"/>
    <p:sldId id="296" r:id="rId74"/>
    <p:sldId id="297" r:id="rId75"/>
    <p:sldId id="298" r:id="rId76"/>
    <p:sldId id="299" r:id="rId77"/>
    <p:sldId id="355" r:id="rId78"/>
    <p:sldId id="347" r:id="rId79"/>
    <p:sldId id="348" r:id="rId80"/>
    <p:sldId id="274" r:id="rId81"/>
    <p:sldId id="399" r:id="rId82"/>
    <p:sldId id="349" r:id="rId83"/>
    <p:sldId id="350" r:id="rId84"/>
    <p:sldId id="275" r:id="rId85"/>
    <p:sldId id="352" r:id="rId86"/>
    <p:sldId id="354" r:id="rId87"/>
    <p:sldId id="400" r:id="rId88"/>
    <p:sldId id="309" r:id="rId89"/>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105" d="100"/>
          <a:sy n="105" d="100"/>
        </p:scale>
        <p:origin x="1794" y="96"/>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F13E72A6-F1CE-9A44-92E1-BCD7317752E8}" type="datetime1">
              <a:rPr lang="en-US"/>
              <a:pPr>
                <a:defRPr/>
              </a:pPr>
              <a:t>4/24/2023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03440264-03AB-7A44-911E-26A2AEFC15F4}" type="slidenum">
              <a:rPr lang="en-US"/>
              <a:pPr>
                <a:defRPr/>
              </a:pPr>
              <a:t>‹#›</a:t>
            </a:fld>
            <a:endParaRPr lang="en-US"/>
          </a:p>
        </p:txBody>
      </p:sp>
    </p:spTree>
    <p:extLst>
      <p:ext uri="{BB962C8B-B14F-4D97-AF65-F5344CB8AC3E}">
        <p14:creationId xmlns:p14="http://schemas.microsoft.com/office/powerpoint/2010/main" val="2512104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EB352ED9-E653-9A47-B7A3-C5AB53D5C0B6}" type="datetime1">
              <a:rPr lang="en-US"/>
              <a:pPr>
                <a:defRPr/>
              </a:pPr>
              <a:t>4/24/2023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460DBBD1-181E-744E-89E7-45F0EE4D9123}" type="slidenum">
              <a:rPr lang="en-US"/>
              <a:pPr>
                <a:defRPr/>
              </a:pPr>
              <a:t>‹#›</a:t>
            </a:fld>
            <a:endParaRPr lang="en-US"/>
          </a:p>
        </p:txBody>
      </p:sp>
    </p:spTree>
    <p:extLst>
      <p:ext uri="{BB962C8B-B14F-4D97-AF65-F5344CB8AC3E}">
        <p14:creationId xmlns:p14="http://schemas.microsoft.com/office/powerpoint/2010/main" val="557350352"/>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fontAlgn="base">
      <a:spcBef>
        <a:spcPct val="30000"/>
      </a:spcBef>
      <a:spcAft>
        <a:spcPct val="0"/>
      </a:spcAft>
      <a:defRPr sz="1200" kern="1200">
        <a:solidFill>
          <a:schemeClr val="tx1"/>
        </a:solidFill>
        <a:latin typeface="+mn-lt"/>
        <a:ea typeface="ＭＳ Ｐゴシック"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B0C4763A-EFD4-7742-8F31-9C2F9300C28A}" type="slidenum">
              <a:rPr lang="en-US" smtClean="0"/>
              <a:pPr>
                <a:defRPr/>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44887004-E5E5-6642-9C91-F2E102A03E8F}" type="slidenum">
              <a:rPr lang="en-US" smtClean="0"/>
              <a:pPr>
                <a:defRPr/>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76C17DF0-9E2E-E045-840A-782E3E137E64}" type="slidenum">
              <a:rPr lang="en-US" smtClean="0"/>
              <a:pPr>
                <a:defRPr/>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825F70CE-84E9-D04C-9B15-10C693AA0F2A}" type="slidenum">
              <a:rPr lang="en-US" smtClean="0"/>
              <a:pPr>
                <a:defRPr/>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87BA459C-C1F9-AB4D-8E61-68C53B56A064}" type="slidenum">
              <a:rPr lang="en-US" smtClean="0"/>
              <a:pPr>
                <a:defRPr/>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7" name="Slide Number Placeholder 5"/>
          <p:cNvSpPr>
            <a:spLocks noGrp="1"/>
          </p:cNvSpPr>
          <p:nvPr>
            <p:ph type="sldNum" sz="quarter" idx="12"/>
          </p:nvPr>
        </p:nvSpPr>
        <p:spPr/>
        <p:txBody>
          <a:bodyPr/>
          <a:lstStyle>
            <a:lvl1pPr>
              <a:defRPr/>
            </a:lvl1pPr>
          </a:lstStyle>
          <a:p>
            <a:pPr>
              <a:defRPr/>
            </a:pPr>
            <a:fld id="{9AFB4A4D-A64F-7740-9E0E-188E9BA474F0}" type="slidenum">
              <a:rPr lang="en-US" smtClean="0"/>
              <a:pPr>
                <a:defRPr/>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8"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9" name="Slide Number Placeholder 5"/>
          <p:cNvSpPr>
            <a:spLocks noGrp="1"/>
          </p:cNvSpPr>
          <p:nvPr>
            <p:ph type="sldNum" sz="quarter" idx="12"/>
          </p:nvPr>
        </p:nvSpPr>
        <p:spPr/>
        <p:txBody>
          <a:bodyPr/>
          <a:lstStyle>
            <a:lvl1pPr>
              <a:defRPr/>
            </a:lvl1pPr>
          </a:lstStyle>
          <a:p>
            <a:pPr>
              <a:defRPr/>
            </a:pPr>
            <a:fld id="{8DAA6009-9928-FF4C-9FC0-9A5BA7AB80BB}" type="slidenum">
              <a:rPr lang="en-US" smtClean="0"/>
              <a:pPr>
                <a:defRPr/>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4"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5" name="Slide Number Placeholder 5"/>
          <p:cNvSpPr>
            <a:spLocks noGrp="1"/>
          </p:cNvSpPr>
          <p:nvPr>
            <p:ph type="sldNum" sz="quarter" idx="12"/>
          </p:nvPr>
        </p:nvSpPr>
        <p:spPr/>
        <p:txBody>
          <a:bodyPr/>
          <a:lstStyle>
            <a:lvl1pPr>
              <a:defRPr/>
            </a:lvl1pPr>
          </a:lstStyle>
          <a:p>
            <a:pPr>
              <a:defRPr/>
            </a:pPr>
            <a:fld id="{7DCDB1BE-A08E-2A4A-80F9-ED5208CC2745}" type="slidenum">
              <a:rPr lang="en-US" smtClean="0"/>
              <a:pPr>
                <a:defRPr/>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3"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4" name="Slide Number Placeholder 5"/>
          <p:cNvSpPr>
            <a:spLocks noGrp="1"/>
          </p:cNvSpPr>
          <p:nvPr>
            <p:ph type="sldNum" sz="quarter" idx="12"/>
          </p:nvPr>
        </p:nvSpPr>
        <p:spPr/>
        <p:txBody>
          <a:bodyPr/>
          <a:lstStyle>
            <a:lvl1pPr>
              <a:defRPr/>
            </a:lvl1pPr>
          </a:lstStyle>
          <a:p>
            <a:pPr>
              <a:defRPr/>
            </a:pPr>
            <a:fld id="{2CA09BA1-70B4-4A48-A4C4-6DB291E465CB}" type="slidenum">
              <a:rPr lang="en-US" smtClean="0"/>
              <a:pPr>
                <a:defRPr/>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7" name="Slide Number Placeholder 5"/>
          <p:cNvSpPr>
            <a:spLocks noGrp="1"/>
          </p:cNvSpPr>
          <p:nvPr>
            <p:ph type="sldNum" sz="quarter" idx="12"/>
          </p:nvPr>
        </p:nvSpPr>
        <p:spPr/>
        <p:txBody>
          <a:bodyPr/>
          <a:lstStyle>
            <a:lvl1pPr>
              <a:defRPr/>
            </a:lvl1pPr>
          </a:lstStyle>
          <a:p>
            <a:pPr>
              <a:defRPr/>
            </a:pPr>
            <a:fld id="{AC48FB37-48D1-0F43-9835-C4ADFC9E29C1}" type="slidenum">
              <a:rPr lang="en-US" smtClean="0"/>
              <a:pPr>
                <a:defRPr/>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7" name="Slide Number Placeholder 5"/>
          <p:cNvSpPr>
            <a:spLocks noGrp="1"/>
          </p:cNvSpPr>
          <p:nvPr>
            <p:ph type="sldNum" sz="quarter" idx="12"/>
          </p:nvPr>
        </p:nvSpPr>
        <p:spPr/>
        <p:txBody>
          <a:bodyPr/>
          <a:lstStyle>
            <a:lvl1pPr>
              <a:defRPr/>
            </a:lvl1pPr>
          </a:lstStyle>
          <a:p>
            <a:pPr>
              <a:defRPr/>
            </a:pPr>
            <a:fld id="{32B5C7A3-6224-2444-BEEE-16F152F7EB8A}" type="slidenum">
              <a:rPr lang="en-US" smtClean="0"/>
              <a:pPr>
                <a:defRPr/>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r>
              <a:rPr lang="en-GB"/>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Chapter 4 Requirements Engineering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4606AE16-8D53-A649-9482-7C8DBD7175B3}" type="slidenum">
              <a:rPr lang="en-US" smtClean="0"/>
              <a:pPr>
                <a:defRPr/>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package" Target="../embeddings/Microsoft_Word_Document.docx"/><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package" Target="../embeddings/Microsoft_Word_Document1.docx"/><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eaLnBrk="1" hangingPunct="1"/>
            <a:r>
              <a:rPr lang="en-US" dirty="0"/>
              <a:t>Chapter 4 – Requirements Engineering</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endParaRPr lang="en-US" dirty="0">
              <a:ea typeface="+mn-ea"/>
              <a:cs typeface="+mn-cs"/>
            </a:endParaRP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1</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Stakeholders in the Mentcare system</a:t>
            </a:r>
          </a:p>
        </p:txBody>
      </p:sp>
      <p:sp>
        <p:nvSpPr>
          <p:cNvPr id="3" name="Content Placeholder 2"/>
          <p:cNvSpPr>
            <a:spLocks noGrp="1"/>
          </p:cNvSpPr>
          <p:nvPr>
            <p:ph idx="1"/>
          </p:nvPr>
        </p:nvSpPr>
        <p:spPr/>
        <p:txBody>
          <a:bodyPr/>
          <a:lstStyle/>
          <a:p>
            <a:r>
              <a:rPr lang="en-US" dirty="0"/>
              <a:t>Patients</a:t>
            </a:r>
            <a:r>
              <a:rPr lang="en-US" i="1" dirty="0"/>
              <a:t> </a:t>
            </a:r>
            <a:r>
              <a:rPr lang="en-US" dirty="0"/>
              <a:t>whose information is recorded in the system.</a:t>
            </a:r>
            <a:endParaRPr lang="en-GB" dirty="0"/>
          </a:p>
          <a:p>
            <a:r>
              <a:rPr lang="en-US" dirty="0"/>
              <a:t>Doctors</a:t>
            </a:r>
            <a:r>
              <a:rPr lang="en-US" i="1" dirty="0"/>
              <a:t> </a:t>
            </a:r>
            <a:r>
              <a:rPr lang="en-US" dirty="0"/>
              <a:t>who are responsible for assessing and treating patients.</a:t>
            </a:r>
            <a:endParaRPr lang="en-GB" dirty="0"/>
          </a:p>
          <a:p>
            <a:r>
              <a:rPr lang="en-US" dirty="0"/>
              <a:t>Nurses who coordinate the consultations with doctors and administer some treatments.</a:t>
            </a:r>
            <a:endParaRPr lang="en-GB" dirty="0"/>
          </a:p>
          <a:p>
            <a:r>
              <a:rPr lang="en-US" dirty="0"/>
              <a:t>Medical receptionists</a:t>
            </a:r>
            <a:r>
              <a:rPr lang="en-US" i="1" dirty="0"/>
              <a:t> </a:t>
            </a:r>
            <a:r>
              <a:rPr lang="en-US" dirty="0"/>
              <a:t>who manage patients’ appointments.</a:t>
            </a:r>
            <a:endParaRPr lang="en-GB" dirty="0"/>
          </a:p>
          <a:p>
            <a:r>
              <a:rPr lang="en-US" dirty="0"/>
              <a:t>IT staff who are responsible for installing and maintaining the system.</a:t>
            </a:r>
            <a:endParaRPr lang="en-GB" dirty="0"/>
          </a:p>
          <a:p>
            <a:pPr>
              <a:buNone/>
            </a:pPr>
            <a:r>
              <a:rPr lang="en-US" dirty="0"/>
              <a:t>	</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10</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453475377"/>
      </p:ext>
    </p:extLst>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Stakeholders in the Mentcare system</a:t>
            </a:r>
          </a:p>
        </p:txBody>
      </p:sp>
      <p:sp>
        <p:nvSpPr>
          <p:cNvPr id="3" name="Content Placeholder 2"/>
          <p:cNvSpPr>
            <a:spLocks noGrp="1"/>
          </p:cNvSpPr>
          <p:nvPr>
            <p:ph idx="1"/>
          </p:nvPr>
        </p:nvSpPr>
        <p:spPr/>
        <p:txBody>
          <a:bodyPr/>
          <a:lstStyle/>
          <a:p>
            <a:r>
              <a:rPr lang="en-US" dirty="0"/>
              <a:t>A medical ethics manager who must ensure that the system meets current ethical guidelines for patient care.</a:t>
            </a:r>
            <a:endParaRPr lang="en-GB" dirty="0"/>
          </a:p>
          <a:p>
            <a:r>
              <a:rPr lang="en-US" dirty="0"/>
              <a:t>Health care managers</a:t>
            </a:r>
            <a:r>
              <a:rPr lang="en-US" i="1" dirty="0"/>
              <a:t> </a:t>
            </a:r>
            <a:r>
              <a:rPr lang="en-US" dirty="0"/>
              <a:t>who obtain management information from the system.</a:t>
            </a:r>
            <a:endParaRPr lang="en-GB" dirty="0"/>
          </a:p>
          <a:p>
            <a:r>
              <a:rPr lang="en-US" dirty="0"/>
              <a:t>Medical records staff</a:t>
            </a:r>
            <a:r>
              <a:rPr lang="en-US" i="1" dirty="0"/>
              <a:t> </a:t>
            </a:r>
            <a:r>
              <a:rPr lang="en-US" dirty="0"/>
              <a:t>who are responsible for ensuring that system information can be maintained and preserved, and that record keeping procedures have been properly implemented.</a:t>
            </a:r>
            <a:endParaRPr lang="en-GB" dirty="0"/>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11</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743196010"/>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and requirements</a:t>
            </a:r>
          </a:p>
        </p:txBody>
      </p:sp>
      <p:sp>
        <p:nvSpPr>
          <p:cNvPr id="3" name="Content Placeholder 2"/>
          <p:cNvSpPr>
            <a:spLocks noGrp="1"/>
          </p:cNvSpPr>
          <p:nvPr>
            <p:ph idx="1"/>
          </p:nvPr>
        </p:nvSpPr>
        <p:spPr/>
        <p:txBody>
          <a:bodyPr/>
          <a:lstStyle/>
          <a:p>
            <a:r>
              <a:rPr lang="en-US" dirty="0"/>
              <a:t>Many agile methods argue that producing detailed system requirements is a waste of time as requirements change so quickly.</a:t>
            </a:r>
          </a:p>
          <a:p>
            <a:r>
              <a:rPr lang="en-US" dirty="0"/>
              <a:t>The requirements document is therefore always out of date.</a:t>
            </a:r>
          </a:p>
          <a:p>
            <a:r>
              <a:rPr lang="en-US" dirty="0"/>
              <a:t>Agile methods usually use incremental requirements engineering and may express requirements as ‘user stories’ (discussed in Chapter 3).</a:t>
            </a:r>
          </a:p>
          <a:p>
            <a:r>
              <a:rPr lang="en-US" dirty="0"/>
              <a:t>This is practical for business systems but problematic for systems that require pre-delivery analysis (e.g. critical systems) or systems developed by several teams.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036408685"/>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a:t>Functional and non-functional requirements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13</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304085576"/>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81000" y="266700"/>
            <a:ext cx="8382000" cy="1104900"/>
          </a:xfrm>
        </p:spPr>
        <p:txBody>
          <a:bodyPr/>
          <a:lstStyle/>
          <a:p>
            <a:r>
              <a:rPr lang="en-GB" dirty="0"/>
              <a:t>Functional and non-functional requirements</a:t>
            </a:r>
          </a:p>
        </p:txBody>
      </p:sp>
      <p:sp>
        <p:nvSpPr>
          <p:cNvPr id="34819" name="Rectangle 3"/>
          <p:cNvSpPr>
            <a:spLocks noGrp="1" noChangeArrowheads="1"/>
          </p:cNvSpPr>
          <p:nvPr>
            <p:ph idx="1"/>
          </p:nvPr>
        </p:nvSpPr>
        <p:spPr>
          <a:xfrm>
            <a:off x="457200" y="1798637"/>
            <a:ext cx="8229600" cy="4525963"/>
          </a:xfrm>
        </p:spPr>
        <p:txBody>
          <a:bodyPr/>
          <a:lstStyle/>
          <a:p>
            <a:pPr>
              <a:lnSpc>
                <a:spcPct val="90000"/>
              </a:lnSpc>
            </a:pPr>
            <a:r>
              <a:rPr lang="en-GB" sz="2400" dirty="0"/>
              <a:t>Functional requirements</a:t>
            </a:r>
          </a:p>
          <a:p>
            <a:pPr lvl="1">
              <a:lnSpc>
                <a:spcPct val="90000"/>
              </a:lnSpc>
            </a:pPr>
            <a:r>
              <a:rPr lang="en-GB" sz="2000" dirty="0"/>
              <a:t>Statements of services the system should provide, how the system should react to particular inputs and how the system should behave in particular situations.</a:t>
            </a:r>
          </a:p>
          <a:p>
            <a:pPr lvl="1">
              <a:lnSpc>
                <a:spcPct val="90000"/>
              </a:lnSpc>
            </a:pPr>
            <a:r>
              <a:rPr lang="en-GB" dirty="0"/>
              <a:t>May state what the system should not do.</a:t>
            </a:r>
            <a:endParaRPr lang="en-GB" sz="2000" dirty="0"/>
          </a:p>
          <a:p>
            <a:pPr>
              <a:lnSpc>
                <a:spcPct val="90000"/>
              </a:lnSpc>
            </a:pPr>
            <a:r>
              <a:rPr lang="en-GB" sz="2400" dirty="0"/>
              <a:t>Non-functional requirements</a:t>
            </a:r>
          </a:p>
          <a:p>
            <a:pPr lvl="1">
              <a:lnSpc>
                <a:spcPct val="90000"/>
              </a:lnSpc>
            </a:pPr>
            <a:r>
              <a:rPr lang="en-GB" dirty="0"/>
              <a:t>C</a:t>
            </a:r>
            <a:r>
              <a:rPr lang="en-GB" sz="2000" dirty="0"/>
              <a:t>onstraints on the services or functions offered by the system such as timing constraints, constraints on the development process, standards, etc.</a:t>
            </a:r>
          </a:p>
          <a:p>
            <a:pPr lvl="1">
              <a:lnSpc>
                <a:spcPct val="90000"/>
              </a:lnSpc>
            </a:pPr>
            <a:r>
              <a:rPr lang="en-GB" dirty="0"/>
              <a:t>Often apply to the system as a whole rather than individual features or services.</a:t>
            </a:r>
          </a:p>
          <a:p>
            <a:pPr>
              <a:lnSpc>
                <a:spcPct val="90000"/>
              </a:lnSpc>
            </a:pPr>
            <a:r>
              <a:rPr lang="en-GB" sz="2400" dirty="0"/>
              <a:t>Domain requirements</a:t>
            </a:r>
          </a:p>
          <a:p>
            <a:pPr lvl="1">
              <a:lnSpc>
                <a:spcPct val="90000"/>
              </a:lnSpc>
            </a:pPr>
            <a:r>
              <a:rPr lang="en-GB" sz="2000" dirty="0"/>
              <a:t>Constraints on the system from the domain </a:t>
            </a:r>
            <a:r>
              <a:rPr lang="en-GB" dirty="0"/>
              <a:t>of operation</a:t>
            </a:r>
            <a:endParaRPr lang="en-GB" sz="2000"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14</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a:t>Functional requirements</a:t>
            </a:r>
          </a:p>
        </p:txBody>
      </p:sp>
      <p:sp>
        <p:nvSpPr>
          <p:cNvPr id="39939" name="Rectangle 3"/>
          <p:cNvSpPr>
            <a:spLocks noGrp="1" noChangeArrowheads="1"/>
          </p:cNvSpPr>
          <p:nvPr>
            <p:ph idx="1"/>
          </p:nvPr>
        </p:nvSpPr>
        <p:spPr/>
        <p:txBody>
          <a:bodyPr/>
          <a:lstStyle/>
          <a:p>
            <a:r>
              <a:rPr lang="en-GB" dirty="0"/>
              <a:t>Describe functionality or system services.</a:t>
            </a:r>
          </a:p>
          <a:p>
            <a:r>
              <a:rPr lang="en-GB" dirty="0"/>
              <a:t>Depend on the type of software, expected users and the type of system where the software is used.</a:t>
            </a:r>
          </a:p>
          <a:p>
            <a:r>
              <a:rPr lang="en-GB" dirty="0"/>
              <a:t>Functional user requirements may be high-level statements of what the system should do.</a:t>
            </a:r>
          </a:p>
          <a:p>
            <a:r>
              <a:rPr lang="en-GB" dirty="0"/>
              <a:t>Functional system requirements should describe the system services in detail.</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15</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a:t>Mentcare system: functional requirements</a:t>
            </a:r>
          </a:p>
        </p:txBody>
      </p:sp>
      <p:sp>
        <p:nvSpPr>
          <p:cNvPr id="77827" name="Rectangle 3"/>
          <p:cNvSpPr>
            <a:spLocks noGrp="1" noChangeArrowheads="1"/>
          </p:cNvSpPr>
          <p:nvPr>
            <p:ph idx="1"/>
          </p:nvPr>
        </p:nvSpPr>
        <p:spPr/>
        <p:txBody>
          <a:bodyPr/>
          <a:lstStyle/>
          <a:p>
            <a:r>
              <a:rPr lang="en-US" dirty="0"/>
              <a:t>A user shall be able to search the appointments lists for all clinics.</a:t>
            </a:r>
            <a:endParaRPr lang="en-GB" dirty="0"/>
          </a:p>
          <a:p>
            <a:r>
              <a:rPr lang="en-US" dirty="0"/>
              <a:t>The system shall generate each day, for each clinic, a list of patients who are expected to attend appointments that day. </a:t>
            </a:r>
            <a:endParaRPr lang="en-GB" dirty="0"/>
          </a:p>
          <a:p>
            <a:r>
              <a:rPr lang="en-US" dirty="0"/>
              <a:t>Each staff member using the system shall be uniquely identified by his or her 8-digit employee number.</a:t>
            </a:r>
            <a:r>
              <a:rPr lang="en-GB" dirty="0"/>
              <a:t> </a:t>
            </a:r>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16</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dirty="0"/>
              <a:t>Requirements imprecision</a:t>
            </a:r>
          </a:p>
        </p:txBody>
      </p:sp>
      <p:sp>
        <p:nvSpPr>
          <p:cNvPr id="41987" name="Rectangle 3"/>
          <p:cNvSpPr>
            <a:spLocks noGrp="1" noChangeArrowheads="1"/>
          </p:cNvSpPr>
          <p:nvPr>
            <p:ph idx="1"/>
          </p:nvPr>
        </p:nvSpPr>
        <p:spPr/>
        <p:txBody>
          <a:bodyPr/>
          <a:lstStyle/>
          <a:p>
            <a:r>
              <a:rPr lang="en-GB" dirty="0"/>
              <a:t>Problems arise when functional requirements are not precisely stated.</a:t>
            </a:r>
          </a:p>
          <a:p>
            <a:r>
              <a:rPr lang="en-GB" dirty="0"/>
              <a:t>Ambiguous requirements may be interpreted in different ways by developers and users.</a:t>
            </a:r>
          </a:p>
          <a:p>
            <a:r>
              <a:rPr lang="en-GB" dirty="0"/>
              <a:t>Consider the term ‘search’ in requirement 1</a:t>
            </a:r>
          </a:p>
          <a:p>
            <a:pPr lvl="1"/>
            <a:r>
              <a:rPr lang="en-GB" dirty="0"/>
              <a:t>User intention – search for a patient name across all appointments in all clinics;</a:t>
            </a:r>
          </a:p>
          <a:p>
            <a:pPr lvl="1"/>
            <a:r>
              <a:rPr lang="en-GB" dirty="0"/>
              <a:t>Developer interpretation – search for a patient name in an individual clinic. User chooses clinic then search.</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17</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dirty="0"/>
              <a:t>Requirements completeness and consistency</a:t>
            </a:r>
          </a:p>
        </p:txBody>
      </p:sp>
      <p:sp>
        <p:nvSpPr>
          <p:cNvPr id="43011" name="Rectangle 3"/>
          <p:cNvSpPr>
            <a:spLocks noGrp="1" noChangeArrowheads="1"/>
          </p:cNvSpPr>
          <p:nvPr>
            <p:ph idx="1"/>
          </p:nvPr>
        </p:nvSpPr>
        <p:spPr/>
        <p:txBody>
          <a:bodyPr/>
          <a:lstStyle/>
          <a:p>
            <a:r>
              <a:rPr lang="en-GB" sz="2400" dirty="0"/>
              <a:t>In principle, requirements should be both complete and consistent.</a:t>
            </a:r>
          </a:p>
          <a:p>
            <a:r>
              <a:rPr lang="en-GB" sz="2400" dirty="0"/>
              <a:t>Complete</a:t>
            </a:r>
          </a:p>
          <a:p>
            <a:pPr lvl="1"/>
            <a:r>
              <a:rPr lang="en-GB" dirty="0"/>
              <a:t>They should include descriptions of all facilities required.</a:t>
            </a:r>
          </a:p>
          <a:p>
            <a:r>
              <a:rPr lang="en-GB" sz="2400" dirty="0"/>
              <a:t>Consistent</a:t>
            </a:r>
          </a:p>
          <a:p>
            <a:pPr lvl="1"/>
            <a:r>
              <a:rPr lang="en-GB" dirty="0"/>
              <a:t>There should be no conflicts or contradictions in the descriptions of the system facilities.</a:t>
            </a:r>
          </a:p>
          <a:p>
            <a:r>
              <a:rPr lang="en-GB" sz="2400" dirty="0"/>
              <a:t>In practice, because of system and environmental complexity, it is impossible to produce a complete and consistent requirements document.</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18</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lIns="90487" tIns="44450" rIns="90487" bIns="44450"/>
          <a:lstStyle/>
          <a:p>
            <a:r>
              <a:rPr lang="en-GB"/>
              <a:t>Non-functional requirements</a:t>
            </a:r>
          </a:p>
        </p:txBody>
      </p:sp>
      <p:sp>
        <p:nvSpPr>
          <p:cNvPr id="35843" name="Rectangle 3"/>
          <p:cNvSpPr>
            <a:spLocks noGrp="1" noChangeArrowheads="1"/>
          </p:cNvSpPr>
          <p:nvPr>
            <p:ph idx="1"/>
          </p:nvPr>
        </p:nvSpPr>
        <p:spPr>
          <a:noFill/>
          <a:ln/>
        </p:spPr>
        <p:txBody>
          <a:bodyPr lIns="90487" tIns="44450" rIns="90487" bIns="44450"/>
          <a:lstStyle/>
          <a:p>
            <a:pPr>
              <a:lnSpc>
                <a:spcPct val="90000"/>
              </a:lnSpc>
            </a:pPr>
            <a:r>
              <a:rPr lang="en-GB" dirty="0"/>
              <a:t>These define system properties and constraints e.g. reliability, response time and storage requirements. Constraints are I/O device capability, system representations, etc.</a:t>
            </a:r>
          </a:p>
          <a:p>
            <a:pPr>
              <a:lnSpc>
                <a:spcPct val="90000"/>
              </a:lnSpc>
            </a:pPr>
            <a:r>
              <a:rPr lang="en-GB" dirty="0"/>
              <a:t>Process requirements may also be specified mandating a particular IDE, programming language or development method.</a:t>
            </a:r>
          </a:p>
          <a:p>
            <a:pPr>
              <a:lnSpc>
                <a:spcPct val="90000"/>
              </a:lnSpc>
            </a:pPr>
            <a:r>
              <a:rPr lang="en-GB" dirty="0"/>
              <a:t>Non-functional requirements may be more critical than functional requirements. If these are not met, the system may be useless.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19</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Functional and non-functional requirements</a:t>
            </a:r>
            <a:endParaRPr lang="en-GB" dirty="0"/>
          </a:p>
          <a:p>
            <a:r>
              <a:rPr lang="en-US" dirty="0"/>
              <a:t>Requirements engineering processes</a:t>
            </a:r>
          </a:p>
          <a:p>
            <a:r>
              <a:rPr lang="en-US" dirty="0"/>
              <a:t>Requirements elicitation</a:t>
            </a:r>
            <a:endParaRPr lang="en-GB" dirty="0"/>
          </a:p>
          <a:p>
            <a:r>
              <a:rPr lang="en-US" dirty="0"/>
              <a:t>Requirements </a:t>
            </a:r>
            <a:r>
              <a:rPr lang="en-GB" dirty="0"/>
              <a:t>specification</a:t>
            </a:r>
          </a:p>
          <a:p>
            <a:r>
              <a:rPr lang="en-US" dirty="0"/>
              <a:t>Requirements validation</a:t>
            </a:r>
            <a:endParaRPr lang="en-GB" dirty="0"/>
          </a:p>
          <a:p>
            <a:r>
              <a:rPr lang="en-US" dirty="0"/>
              <a:t>Requirements change</a:t>
            </a:r>
            <a:endParaRPr lang="en-GB" dirty="0"/>
          </a:p>
          <a:p>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dirty="0"/>
              <a:t>Types of nonfunctional requirement</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20</a:t>
            </a:fld>
            <a:endParaRPr lang="en-US"/>
          </a:p>
        </p:txBody>
      </p:sp>
      <p:pic>
        <p:nvPicPr>
          <p:cNvPr id="4" name="Picture 3" descr="4.3 Non-functionalReq.eps"/>
          <p:cNvPicPr>
            <a:picLocks noChangeAspect="1"/>
          </p:cNvPicPr>
          <p:nvPr/>
        </p:nvPicPr>
        <p:blipFill>
          <a:blip r:embed="rId2"/>
          <a:stretch>
            <a:fillRect/>
          </a:stretch>
        </p:blipFill>
        <p:spPr>
          <a:xfrm>
            <a:off x="990600" y="1911350"/>
            <a:ext cx="6915549" cy="387985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Non-functional requirements implementation</a:t>
            </a:r>
          </a:p>
        </p:txBody>
      </p:sp>
      <p:sp>
        <p:nvSpPr>
          <p:cNvPr id="3" name="Content Placeholder 2"/>
          <p:cNvSpPr>
            <a:spLocks noGrp="1"/>
          </p:cNvSpPr>
          <p:nvPr>
            <p:ph idx="1"/>
          </p:nvPr>
        </p:nvSpPr>
        <p:spPr/>
        <p:txBody>
          <a:bodyPr/>
          <a:lstStyle/>
          <a:p>
            <a:r>
              <a:rPr lang="en-US" dirty="0"/>
              <a:t>Non-functional requirements may affect the overall architecture of a system rather than the individual components. </a:t>
            </a:r>
          </a:p>
          <a:p>
            <a:pPr lvl="1"/>
            <a:r>
              <a:rPr lang="en-US" dirty="0"/>
              <a:t>For example, to ensure that performance requirements are met, you may have to organize the system to minimize communications between components.</a:t>
            </a:r>
            <a:endParaRPr lang="en-GB" dirty="0"/>
          </a:p>
          <a:p>
            <a:r>
              <a:rPr lang="en-US" dirty="0"/>
              <a:t>A single non-functional requirement, such as a security requirement, may generate a number of related functional requirements that define system services that are required. </a:t>
            </a:r>
          </a:p>
          <a:p>
            <a:pPr lvl="1"/>
            <a:r>
              <a:rPr lang="en-US" dirty="0"/>
              <a:t>It may also generate requirements that restrict existing requirements. </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21</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a:t>Non-functional classifications</a:t>
            </a:r>
          </a:p>
        </p:txBody>
      </p:sp>
      <p:sp>
        <p:nvSpPr>
          <p:cNvPr id="36867" name="Rectangle 3"/>
          <p:cNvSpPr>
            <a:spLocks noGrp="1" noChangeArrowheads="1"/>
          </p:cNvSpPr>
          <p:nvPr>
            <p:ph idx="1"/>
          </p:nvPr>
        </p:nvSpPr>
        <p:spPr>
          <a:noFill/>
          <a:ln/>
        </p:spPr>
        <p:txBody>
          <a:bodyPr lIns="90487" tIns="44450" rIns="90487" bIns="44450"/>
          <a:lstStyle/>
          <a:p>
            <a:r>
              <a:rPr lang="en-GB" sz="2400"/>
              <a:t>Product requirements</a:t>
            </a:r>
          </a:p>
          <a:p>
            <a:pPr lvl="1"/>
            <a:r>
              <a:rPr lang="en-GB" sz="2000"/>
              <a:t>Requirements which specify that the delivered product must behave in a particular way e.g. execution speed, reliability, etc.</a:t>
            </a:r>
          </a:p>
          <a:p>
            <a:r>
              <a:rPr lang="en-GB" sz="2400"/>
              <a:t>Organisational requirements</a:t>
            </a:r>
          </a:p>
          <a:p>
            <a:pPr lvl="1"/>
            <a:r>
              <a:rPr lang="en-GB" sz="2000"/>
              <a:t>Requirements which are a consequence of organisational policies and procedures e.g. process standards used, implementation requirements, etc.</a:t>
            </a:r>
          </a:p>
          <a:p>
            <a:r>
              <a:rPr lang="en-GB" sz="2400"/>
              <a:t>External requirements</a:t>
            </a:r>
          </a:p>
          <a:p>
            <a:pPr lvl="1"/>
            <a:r>
              <a:rPr lang="en-GB" sz="2000"/>
              <a:t>Requirements which arise from factors which are external to the system and its development process e.g. interoperability requirements, legislative requirements, etc.</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22</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1"/>
          <p:cNvSpPr>
            <a:spLocks noGrp="1"/>
          </p:cNvSpPr>
          <p:nvPr>
            <p:ph type="title"/>
          </p:nvPr>
        </p:nvSpPr>
        <p:spPr/>
        <p:txBody>
          <a:bodyPr/>
          <a:lstStyle/>
          <a:p>
            <a:pPr eaLnBrk="1" hangingPunct="1"/>
            <a:r>
              <a:rPr lang="en-US" dirty="0"/>
              <a:t>Examples of nonfunctional requirements in the </a:t>
            </a:r>
            <a:r>
              <a:rPr lang="en-GB" dirty="0"/>
              <a:t>Mentcare system</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23</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608666529"/>
              </p:ext>
            </p:extLst>
          </p:nvPr>
        </p:nvGraphicFramePr>
        <p:xfrm>
          <a:off x="968632" y="1905000"/>
          <a:ext cx="6781800" cy="4495800"/>
        </p:xfrm>
        <a:graphic>
          <a:graphicData uri="http://schemas.openxmlformats.org/drawingml/2006/table">
            <a:tbl>
              <a:tblPr firstRow="1" bandRow="1">
                <a:tableStyleId>{69CF1AB2-1976-4502-BF36-3FF5EA218861}</a:tableStyleId>
              </a:tblPr>
              <a:tblGrid>
                <a:gridCol w="6781800">
                  <a:extLst>
                    <a:ext uri="{9D8B030D-6E8A-4147-A177-3AD203B41FA5}">
                      <a16:colId xmlns:a16="http://schemas.microsoft.com/office/drawing/2014/main" val="20000"/>
                    </a:ext>
                  </a:extLst>
                </a:gridCol>
              </a:tblGrid>
              <a:tr h="4495800">
                <a:tc>
                  <a:txBody>
                    <a:bodyPr/>
                    <a:lstStyle/>
                    <a:p>
                      <a:r>
                        <a:rPr lang="en-GB" sz="1800" b="1" kern="1200" dirty="0"/>
                        <a:t>Product requirement</a:t>
                      </a:r>
                    </a:p>
                    <a:p>
                      <a:r>
                        <a:rPr lang="en-GB" sz="1800" b="0" kern="1200" dirty="0"/>
                        <a:t>The Mentcare system shall be available to all clinics during normal working hours (Mon–Fri, 0830–17.30). Downtime within normal working hours shall not exceed five seconds in any one day.</a:t>
                      </a:r>
                    </a:p>
                    <a:p>
                      <a:endParaRPr lang="en-GB" sz="1800" b="0" kern="1200" dirty="0"/>
                    </a:p>
                    <a:p>
                      <a:r>
                        <a:rPr lang="en-GB" sz="1800" b="1" kern="1200" dirty="0"/>
                        <a:t>Organizational requirement</a:t>
                      </a:r>
                      <a:br>
                        <a:rPr lang="en-GB" sz="1800" b="0" kern="1200" dirty="0"/>
                      </a:br>
                      <a:r>
                        <a:rPr lang="en-GB" sz="1800" b="0" kern="1200" dirty="0"/>
                        <a:t>Users of the Mentcare system shall authenticate themselves using their health authority identity card.</a:t>
                      </a:r>
                    </a:p>
                    <a:p>
                      <a:endParaRPr lang="en-GB" sz="1800" b="0" kern="1200" dirty="0"/>
                    </a:p>
                    <a:p>
                      <a:r>
                        <a:rPr lang="en-GB" sz="1800" b="1" kern="1200" dirty="0"/>
                        <a:t>External requirement</a:t>
                      </a:r>
                      <a:br>
                        <a:rPr lang="en-GB" sz="1800" b="0" kern="1200" dirty="0"/>
                      </a:br>
                      <a:r>
                        <a:rPr lang="en-GB" sz="1800" b="0" kern="1200" dirty="0"/>
                        <a:t>The system shall implement patient privacy provisions as set out in HStan-03-2006-priv. </a:t>
                      </a:r>
                    </a:p>
                    <a:p>
                      <a:endParaRPr lang="en-US" b="0" dirty="0"/>
                    </a:p>
                  </a:txBody>
                  <a:tcPr/>
                </a:tc>
                <a:extLst>
                  <a:ext uri="{0D108BD9-81ED-4DB2-BD59-A6C34878D82A}">
                    <a16:rowId xmlns:a16="http://schemas.microsoft.com/office/drawing/2014/main" val="10000"/>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a:t>Goals and requirements</a:t>
            </a:r>
          </a:p>
        </p:txBody>
      </p:sp>
      <p:sp>
        <p:nvSpPr>
          <p:cNvPr id="44035" name="Rectangle 3"/>
          <p:cNvSpPr>
            <a:spLocks noGrp="1" noChangeArrowheads="1"/>
          </p:cNvSpPr>
          <p:nvPr>
            <p:ph idx="1"/>
          </p:nvPr>
        </p:nvSpPr>
        <p:spPr/>
        <p:txBody>
          <a:bodyPr/>
          <a:lstStyle/>
          <a:p>
            <a:r>
              <a:rPr lang="en-GB" sz="2400"/>
              <a:t>Non-functional requirements may be very difficult to state precisely and imprecise requirements may be difficult to verify. </a:t>
            </a:r>
          </a:p>
          <a:p>
            <a:r>
              <a:rPr lang="en-GB" sz="2400"/>
              <a:t>Goal</a:t>
            </a:r>
          </a:p>
          <a:p>
            <a:pPr lvl="1"/>
            <a:r>
              <a:rPr lang="en-GB" sz="2000"/>
              <a:t>A general intention of the user such as ease of use.</a:t>
            </a:r>
          </a:p>
          <a:p>
            <a:r>
              <a:rPr lang="en-GB" sz="2400"/>
              <a:t>Verifiable non-functional requirement</a:t>
            </a:r>
          </a:p>
          <a:p>
            <a:pPr lvl="1"/>
            <a:r>
              <a:rPr lang="en-GB" sz="2000"/>
              <a:t>A statement using some measure that can be objectively tested.</a:t>
            </a:r>
          </a:p>
          <a:p>
            <a:r>
              <a:rPr lang="en-GB" sz="2400"/>
              <a:t>Goals are helpful to developers as they convey the intentions of the system users.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24</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Usability requirements</a:t>
            </a:r>
          </a:p>
        </p:txBody>
      </p:sp>
      <p:sp>
        <p:nvSpPr>
          <p:cNvPr id="3" name="Content Placeholder 2"/>
          <p:cNvSpPr>
            <a:spLocks noGrp="1"/>
          </p:cNvSpPr>
          <p:nvPr>
            <p:ph idx="1"/>
          </p:nvPr>
        </p:nvSpPr>
        <p:spPr/>
        <p:txBody>
          <a:bodyPr/>
          <a:lstStyle/>
          <a:p>
            <a:r>
              <a:rPr lang="en-US" dirty="0"/>
              <a:t>The system should be easy to use by medical staff and should be organized in such a way that user errors are minimized. (Goal)</a:t>
            </a:r>
          </a:p>
          <a:p>
            <a:r>
              <a:rPr lang="en-US" dirty="0"/>
              <a:t>Medical staff shall be able to use all the system functions after four hours of training. After this training, the average number of errors made by experienced users shall not exceed two per hour of system use. (Testable non-functional requirement)</a:t>
            </a:r>
            <a:endParaRPr lang="en-GB" dirty="0"/>
          </a:p>
          <a:p>
            <a:endParaRPr lang="en-GB" dirty="0"/>
          </a:p>
          <a:p>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dirty="0"/>
              <a:t>Metrics for specifying nonfunctional requirements</a:t>
            </a:r>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26</a:t>
            </a:fld>
            <a:endParaRPr lang="en-US"/>
          </a:p>
        </p:txBody>
      </p:sp>
      <p:graphicFrame>
        <p:nvGraphicFramePr>
          <p:cNvPr id="4" name="Table 3"/>
          <p:cNvGraphicFramePr>
            <a:graphicFrameLocks noGrp="1"/>
          </p:cNvGraphicFramePr>
          <p:nvPr/>
        </p:nvGraphicFramePr>
        <p:xfrm>
          <a:off x="990600" y="1600200"/>
          <a:ext cx="7620000" cy="4876800"/>
        </p:xfrm>
        <a:graphic>
          <a:graphicData uri="http://schemas.openxmlformats.org/drawingml/2006/table">
            <a:tbl>
              <a:tblPr/>
              <a:tblGrid>
                <a:gridCol w="2952750">
                  <a:extLst>
                    <a:ext uri="{9D8B030D-6E8A-4147-A177-3AD203B41FA5}">
                      <a16:colId xmlns:a16="http://schemas.microsoft.com/office/drawing/2014/main" val="20000"/>
                    </a:ext>
                  </a:extLst>
                </a:gridCol>
                <a:gridCol w="4667250">
                  <a:extLst>
                    <a:ext uri="{9D8B030D-6E8A-4147-A177-3AD203B41FA5}">
                      <a16:colId xmlns:a16="http://schemas.microsoft.com/office/drawing/2014/main" val="20001"/>
                    </a:ext>
                  </a:extLst>
                </a:gridCol>
              </a:tblGrid>
              <a:tr h="39741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Property</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Measure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Speed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Processed transactions/second</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User/event response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Screen refresh time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Size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Mbytes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ROM chips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Ease of use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Training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help frames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88043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Reliability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Mean time to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unavailability</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Rate of failure occurrence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Availability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Robustness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Time to restart after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events causing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data corruption on failure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Portability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target dependent statements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target systems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a:t>Requirements engineering processes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27</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668724760"/>
      </p:ext>
    </p:extLst>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dirty="0"/>
              <a:t>Requirements engineering processes</a:t>
            </a:r>
          </a:p>
        </p:txBody>
      </p:sp>
      <p:sp>
        <p:nvSpPr>
          <p:cNvPr id="44035" name="Rectangle 3"/>
          <p:cNvSpPr>
            <a:spLocks noGrp="1" noChangeArrowheads="1"/>
          </p:cNvSpPr>
          <p:nvPr>
            <p:ph idx="1"/>
          </p:nvPr>
        </p:nvSpPr>
        <p:spPr/>
        <p:txBody>
          <a:bodyPr/>
          <a:lstStyle/>
          <a:p>
            <a:pPr>
              <a:lnSpc>
                <a:spcPct val="90000"/>
              </a:lnSpc>
            </a:pPr>
            <a:r>
              <a:rPr lang="en-GB" dirty="0"/>
              <a:t>The processes used for RE vary widely depending on the application domain, the people involved and the organisation developing the requirements.</a:t>
            </a:r>
          </a:p>
          <a:p>
            <a:pPr>
              <a:lnSpc>
                <a:spcPct val="90000"/>
              </a:lnSpc>
            </a:pPr>
            <a:r>
              <a:rPr lang="en-GB" dirty="0"/>
              <a:t>However, there are a number of generic activities common to all processes</a:t>
            </a:r>
          </a:p>
          <a:p>
            <a:pPr lvl="1">
              <a:lnSpc>
                <a:spcPct val="90000"/>
              </a:lnSpc>
            </a:pPr>
            <a:r>
              <a:rPr lang="en-GB" dirty="0"/>
              <a:t>Requirements elicitation;</a:t>
            </a:r>
          </a:p>
          <a:p>
            <a:pPr lvl="1">
              <a:lnSpc>
                <a:spcPct val="90000"/>
              </a:lnSpc>
            </a:pPr>
            <a:r>
              <a:rPr lang="en-GB" dirty="0"/>
              <a:t>Requirements analysis;</a:t>
            </a:r>
          </a:p>
          <a:p>
            <a:pPr lvl="1">
              <a:lnSpc>
                <a:spcPct val="90000"/>
              </a:lnSpc>
            </a:pPr>
            <a:r>
              <a:rPr lang="en-GB" dirty="0"/>
              <a:t>Requirements validation;</a:t>
            </a:r>
          </a:p>
          <a:p>
            <a:pPr lvl="1">
              <a:lnSpc>
                <a:spcPct val="90000"/>
              </a:lnSpc>
            </a:pPr>
            <a:r>
              <a:rPr lang="en-GB" dirty="0"/>
              <a:t>Requirements management.</a:t>
            </a:r>
          </a:p>
          <a:p>
            <a:pPr>
              <a:lnSpc>
                <a:spcPct val="90000"/>
              </a:lnSpc>
            </a:pPr>
            <a:r>
              <a:rPr lang="en-GB" dirty="0"/>
              <a:t>In practice, RE is an iterative activity in which these processes are interleaved.</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28</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dirty="0"/>
              <a:t>A spiral view of the requirements engineering process</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29</a:t>
            </a:fld>
            <a:endParaRPr lang="en-US"/>
          </a:p>
        </p:txBody>
      </p:sp>
      <p:pic>
        <p:nvPicPr>
          <p:cNvPr id="4" name="Picture 3" descr="4.12 ReqEngSpiral.eps"/>
          <p:cNvPicPr>
            <a:picLocks noChangeAspect="1"/>
          </p:cNvPicPr>
          <p:nvPr/>
        </p:nvPicPr>
        <p:blipFill>
          <a:blip r:embed="rId2"/>
          <a:stretch>
            <a:fillRect/>
          </a:stretch>
        </p:blipFill>
        <p:spPr>
          <a:xfrm>
            <a:off x="1974849" y="1417638"/>
            <a:ext cx="5510667" cy="475615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a:t>Requirements engineering</a:t>
            </a:r>
          </a:p>
        </p:txBody>
      </p:sp>
      <p:sp>
        <p:nvSpPr>
          <p:cNvPr id="7171" name="Rectangle 3"/>
          <p:cNvSpPr>
            <a:spLocks noGrp="1" noChangeArrowheads="1"/>
          </p:cNvSpPr>
          <p:nvPr>
            <p:ph idx="1"/>
          </p:nvPr>
        </p:nvSpPr>
        <p:spPr>
          <a:noFill/>
          <a:ln/>
        </p:spPr>
        <p:txBody>
          <a:bodyPr lIns="90487" tIns="44450" rIns="90487" bIns="44450"/>
          <a:lstStyle/>
          <a:p>
            <a:r>
              <a:rPr lang="en-GB" dirty="0"/>
              <a:t>The process of establishing the services that a</a:t>
            </a:r>
            <a:r>
              <a:rPr lang="tr-TR" dirty="0"/>
              <a:t> </a:t>
            </a:r>
            <a:r>
              <a:rPr lang="en-GB" dirty="0"/>
              <a:t>customer requires from a system and the constraints under which it operates and is developed.</a:t>
            </a:r>
          </a:p>
          <a:p>
            <a:r>
              <a:rPr lang="en-GB" dirty="0"/>
              <a:t>The system requirements are the descriptions of the system services and constraints that are generated during the requirements engineering process.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a:t>Requirements elicitation</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30</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007080811"/>
      </p:ext>
    </p:extLst>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a:t>Requirements elicitation and analysis</a:t>
            </a:r>
          </a:p>
        </p:txBody>
      </p:sp>
      <p:sp>
        <p:nvSpPr>
          <p:cNvPr id="7171" name="Rectangle 3"/>
          <p:cNvSpPr>
            <a:spLocks noGrp="1" noChangeArrowheads="1"/>
          </p:cNvSpPr>
          <p:nvPr>
            <p:ph idx="1"/>
          </p:nvPr>
        </p:nvSpPr>
        <p:spPr>
          <a:noFill/>
          <a:ln/>
        </p:spPr>
        <p:txBody>
          <a:bodyPr lIns="90487" tIns="44450" rIns="90487" bIns="44450"/>
          <a:lstStyle/>
          <a:p>
            <a:r>
              <a:rPr lang="en-GB" sz="2400"/>
              <a:t>Sometimes called requirements elicitation or requirements discovery.</a:t>
            </a:r>
          </a:p>
          <a:p>
            <a:r>
              <a:rPr lang="en-GB" sz="2400"/>
              <a:t>Involves technical staff working with customers to find out about the application domain, the services that the system should provide and the system’s operational constraints.</a:t>
            </a:r>
          </a:p>
          <a:p>
            <a:r>
              <a:rPr lang="en-GB" sz="2400"/>
              <a:t>May involve end-users, managers, engineers involved in maintenance, domain experts, trade unions, etc. These are called </a:t>
            </a:r>
            <a:r>
              <a:rPr lang="en-GB" sz="2400" i="1"/>
              <a:t>stakeholders.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31</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04864"/>
            <a:ext cx="8229600" cy="1143000"/>
          </a:xfrm>
        </p:spPr>
        <p:txBody>
          <a:bodyPr/>
          <a:lstStyle/>
          <a:p>
            <a:pPr algn="ctr"/>
            <a:r>
              <a:rPr lang="en-US" dirty="0"/>
              <a:t>Requirements elicitation</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32</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569010017"/>
      </p:ext>
    </p:extLst>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elicitation</a:t>
            </a:r>
          </a:p>
        </p:txBody>
      </p:sp>
      <p:sp>
        <p:nvSpPr>
          <p:cNvPr id="3" name="Content Placeholder 2"/>
          <p:cNvSpPr>
            <a:spLocks noGrp="1"/>
          </p:cNvSpPr>
          <p:nvPr>
            <p:ph idx="1"/>
          </p:nvPr>
        </p:nvSpPr>
        <p:spPr/>
        <p:txBody>
          <a:bodyPr/>
          <a:lstStyle/>
          <a:p>
            <a:r>
              <a:rPr lang="en-US" dirty="0"/>
              <a:t>Software engineers work with a range of system stakeholders to find out about the application domain, the services that the system should provide, the required system performance, hardware constraints, other systems, etc.</a:t>
            </a:r>
          </a:p>
          <a:p>
            <a:r>
              <a:rPr lang="en-US" dirty="0"/>
              <a:t>Stages include:</a:t>
            </a:r>
          </a:p>
          <a:p>
            <a:pPr lvl="1"/>
            <a:r>
              <a:rPr lang="en-US" dirty="0"/>
              <a:t>Requirements discovery,</a:t>
            </a:r>
          </a:p>
          <a:p>
            <a:pPr lvl="1"/>
            <a:r>
              <a:rPr lang="en-US" dirty="0"/>
              <a:t>Requirements classification and organization,</a:t>
            </a:r>
          </a:p>
          <a:p>
            <a:pPr lvl="1"/>
            <a:r>
              <a:rPr lang="en-US" dirty="0"/>
              <a:t>Requirements prioritization and negotiation,</a:t>
            </a:r>
          </a:p>
          <a:p>
            <a:pPr lvl="1"/>
            <a:r>
              <a:rPr lang="en-US" dirty="0"/>
              <a:t>Requirements specification.</a:t>
            </a:r>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33</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266700"/>
            <a:ext cx="8458200" cy="1104900"/>
          </a:xfrm>
          <a:noFill/>
          <a:ln/>
        </p:spPr>
        <p:txBody>
          <a:bodyPr lIns="90487" tIns="44450" rIns="90487" bIns="44450"/>
          <a:lstStyle/>
          <a:p>
            <a:r>
              <a:rPr lang="en-GB" dirty="0"/>
              <a:t>Problems of requirements elicitation</a:t>
            </a:r>
          </a:p>
        </p:txBody>
      </p:sp>
      <p:sp>
        <p:nvSpPr>
          <p:cNvPr id="8195" name="Rectangle 3"/>
          <p:cNvSpPr>
            <a:spLocks noGrp="1" noChangeArrowheads="1"/>
          </p:cNvSpPr>
          <p:nvPr>
            <p:ph idx="1"/>
          </p:nvPr>
        </p:nvSpPr>
        <p:spPr>
          <a:noFill/>
          <a:ln/>
        </p:spPr>
        <p:txBody>
          <a:bodyPr lIns="90487" tIns="44450" rIns="90487" bIns="44450"/>
          <a:lstStyle/>
          <a:p>
            <a:r>
              <a:rPr lang="en-GB" sz="2400" dirty="0"/>
              <a:t>Stakeholders don’t know what they really want.</a:t>
            </a:r>
          </a:p>
          <a:p>
            <a:r>
              <a:rPr lang="en-GB" sz="2400" dirty="0"/>
              <a:t>Stakeholders express requirements in their own terms.</a:t>
            </a:r>
          </a:p>
          <a:p>
            <a:r>
              <a:rPr lang="en-GB" sz="2400" dirty="0"/>
              <a:t>Different stakeholders may have conflicting requirements.</a:t>
            </a:r>
          </a:p>
          <a:p>
            <a:r>
              <a:rPr lang="en-GB" sz="2400" dirty="0"/>
              <a:t>Organisational and political factors may influence the system requirements.</a:t>
            </a:r>
          </a:p>
          <a:p>
            <a:r>
              <a:rPr lang="en-GB" sz="2400" dirty="0"/>
              <a:t>The requirements change during the analysis process. New stakeholders may emerge and the business environment may change.</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34</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dirty="0"/>
              <a:t>The</a:t>
            </a:r>
            <a:r>
              <a:rPr lang="en-US" b="1" dirty="0"/>
              <a:t> </a:t>
            </a:r>
            <a:r>
              <a:rPr lang="en-US" dirty="0"/>
              <a:t>requirements elicitation and analysis process</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35</a:t>
            </a:fld>
            <a:endParaRPr lang="en-US"/>
          </a:p>
        </p:txBody>
      </p:sp>
      <p:pic>
        <p:nvPicPr>
          <p:cNvPr id="4" name="Picture 3" descr="4.13 RequirementsElicitation.eps"/>
          <p:cNvPicPr>
            <a:picLocks noChangeAspect="1"/>
          </p:cNvPicPr>
          <p:nvPr/>
        </p:nvPicPr>
        <p:blipFill>
          <a:blip r:embed="rId2"/>
          <a:stretch>
            <a:fillRect/>
          </a:stretch>
        </p:blipFill>
        <p:spPr>
          <a:xfrm>
            <a:off x="1547664" y="1916832"/>
            <a:ext cx="5950107" cy="3908648"/>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lIns="90487" tIns="44450" rIns="90487" bIns="44450"/>
          <a:lstStyle/>
          <a:p>
            <a:r>
              <a:rPr lang="en-GB"/>
              <a:t>Process activities</a:t>
            </a:r>
          </a:p>
        </p:txBody>
      </p:sp>
      <p:sp>
        <p:nvSpPr>
          <p:cNvPr id="10243" name="Rectangle 3"/>
          <p:cNvSpPr>
            <a:spLocks noGrp="1" noChangeArrowheads="1"/>
          </p:cNvSpPr>
          <p:nvPr>
            <p:ph idx="1"/>
          </p:nvPr>
        </p:nvSpPr>
        <p:spPr>
          <a:noFill/>
          <a:ln/>
        </p:spPr>
        <p:txBody>
          <a:bodyPr lIns="90487" tIns="44450" rIns="90487" bIns="44450"/>
          <a:lstStyle/>
          <a:p>
            <a:pPr>
              <a:lnSpc>
                <a:spcPct val="90000"/>
              </a:lnSpc>
            </a:pPr>
            <a:r>
              <a:rPr lang="en-GB" sz="2400" dirty="0"/>
              <a:t>Requirements discovery</a:t>
            </a:r>
          </a:p>
          <a:p>
            <a:pPr lvl="1">
              <a:lnSpc>
                <a:spcPct val="90000"/>
              </a:lnSpc>
            </a:pPr>
            <a:r>
              <a:rPr lang="en-GB" sz="2000" dirty="0"/>
              <a:t>Interacting with stakeholders to discover their requirements. Domain requirements are also discovered at this stage.</a:t>
            </a:r>
          </a:p>
          <a:p>
            <a:pPr>
              <a:lnSpc>
                <a:spcPct val="90000"/>
              </a:lnSpc>
            </a:pPr>
            <a:r>
              <a:rPr lang="en-GB" sz="2400" dirty="0"/>
              <a:t>Requirements classification and organisation</a:t>
            </a:r>
          </a:p>
          <a:p>
            <a:pPr lvl="1">
              <a:lnSpc>
                <a:spcPct val="90000"/>
              </a:lnSpc>
            </a:pPr>
            <a:r>
              <a:rPr lang="en-GB" sz="2000" dirty="0"/>
              <a:t>Groups related requirements and organises them into coherent clusters.</a:t>
            </a:r>
          </a:p>
          <a:p>
            <a:pPr>
              <a:lnSpc>
                <a:spcPct val="90000"/>
              </a:lnSpc>
            </a:pPr>
            <a:r>
              <a:rPr lang="en-GB" sz="2400" dirty="0"/>
              <a:t>Prioritisation and negotiation</a:t>
            </a:r>
          </a:p>
          <a:p>
            <a:pPr lvl="1">
              <a:lnSpc>
                <a:spcPct val="90000"/>
              </a:lnSpc>
            </a:pPr>
            <a:r>
              <a:rPr lang="en-GB" sz="2000" dirty="0"/>
              <a:t>Prioritising requirements and resolving requirements conflicts.</a:t>
            </a:r>
          </a:p>
          <a:p>
            <a:pPr>
              <a:lnSpc>
                <a:spcPct val="90000"/>
              </a:lnSpc>
            </a:pPr>
            <a:r>
              <a:rPr lang="en-GB" sz="2400" dirty="0"/>
              <a:t>Requirements specification</a:t>
            </a:r>
          </a:p>
          <a:p>
            <a:pPr lvl="1">
              <a:lnSpc>
                <a:spcPct val="90000"/>
              </a:lnSpc>
            </a:pPr>
            <a:r>
              <a:rPr lang="en-GB" sz="2000" dirty="0"/>
              <a:t>Requirements are documented and input into the next round of the spiral.</a:t>
            </a:r>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36</a:t>
            </a:fld>
            <a:endParaRPr lang="en-US"/>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discovery</a:t>
            </a:r>
          </a:p>
        </p:txBody>
      </p:sp>
      <p:sp>
        <p:nvSpPr>
          <p:cNvPr id="3" name="Content Placeholder 2"/>
          <p:cNvSpPr>
            <a:spLocks noGrp="1"/>
          </p:cNvSpPr>
          <p:nvPr>
            <p:ph idx="1"/>
          </p:nvPr>
        </p:nvSpPr>
        <p:spPr/>
        <p:txBody>
          <a:bodyPr/>
          <a:lstStyle/>
          <a:p>
            <a:r>
              <a:rPr lang="en-US" dirty="0"/>
              <a:t>The process of gathering information about the required and existing systems and distilling the user and system requirements from this information.</a:t>
            </a:r>
          </a:p>
          <a:p>
            <a:r>
              <a:rPr lang="en-US" dirty="0"/>
              <a:t>Interaction is with system stakeholders from managers to external regulators.</a:t>
            </a:r>
          </a:p>
          <a:p>
            <a:r>
              <a:rPr lang="en-US" dirty="0"/>
              <a:t>Systems normally have a range of stakeholders.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Interviewing</a:t>
            </a:r>
          </a:p>
        </p:txBody>
      </p:sp>
      <p:sp>
        <p:nvSpPr>
          <p:cNvPr id="3" name="Content Placeholder 2"/>
          <p:cNvSpPr>
            <a:spLocks noGrp="1"/>
          </p:cNvSpPr>
          <p:nvPr>
            <p:ph idx="1"/>
          </p:nvPr>
        </p:nvSpPr>
        <p:spPr/>
        <p:txBody>
          <a:bodyPr/>
          <a:lstStyle/>
          <a:p>
            <a:r>
              <a:rPr lang="en-US" dirty="0"/>
              <a:t>Formal or informal interviews with stakeholders are part of most RE processes.</a:t>
            </a:r>
          </a:p>
          <a:p>
            <a:r>
              <a:rPr lang="en-US" dirty="0"/>
              <a:t>Types of interview</a:t>
            </a:r>
          </a:p>
          <a:p>
            <a:pPr lvl="1"/>
            <a:r>
              <a:rPr lang="en-US" dirty="0"/>
              <a:t>Closed interviews based on pre-determined list of questions</a:t>
            </a:r>
          </a:p>
          <a:p>
            <a:pPr lvl="1"/>
            <a:r>
              <a:rPr lang="en-US" dirty="0"/>
              <a:t>Open interviews where various issues are explored with stakeholders.</a:t>
            </a:r>
          </a:p>
          <a:p>
            <a:r>
              <a:rPr lang="en-US" dirty="0"/>
              <a:t>Effective interviewing</a:t>
            </a:r>
          </a:p>
          <a:p>
            <a:pPr lvl="1"/>
            <a:r>
              <a:rPr lang="en-US" dirty="0"/>
              <a:t>Be open-minded, avoid pre-conceived ideas about the requirements and are willing to listen to stakeholders. </a:t>
            </a:r>
            <a:endParaRPr lang="en-GB" dirty="0"/>
          </a:p>
          <a:p>
            <a:pPr lvl="1"/>
            <a:r>
              <a:rPr lang="en-US" dirty="0"/>
              <a:t>Prompt the interviewee to get discussions going using a springboard question, a requirements proposal, or by working together on a prototype system. </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38</a:t>
            </a:fld>
            <a:endParaRPr lang="en-US" dirty="0"/>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t>Interviews in practice</a:t>
            </a:r>
          </a:p>
        </p:txBody>
      </p:sp>
      <p:sp>
        <p:nvSpPr>
          <p:cNvPr id="94211" name="Rectangle 3"/>
          <p:cNvSpPr>
            <a:spLocks noGrp="1" noChangeArrowheads="1"/>
          </p:cNvSpPr>
          <p:nvPr>
            <p:ph idx="1"/>
          </p:nvPr>
        </p:nvSpPr>
        <p:spPr/>
        <p:txBody>
          <a:bodyPr/>
          <a:lstStyle/>
          <a:p>
            <a:pPr>
              <a:lnSpc>
                <a:spcPct val="90000"/>
              </a:lnSpc>
            </a:pPr>
            <a:r>
              <a:rPr lang="en-US" sz="2400" dirty="0"/>
              <a:t>Normally a mix of closed and open-ended interviewing.</a:t>
            </a:r>
          </a:p>
          <a:p>
            <a:pPr>
              <a:lnSpc>
                <a:spcPct val="90000"/>
              </a:lnSpc>
            </a:pPr>
            <a:r>
              <a:rPr lang="en-US" sz="2400" dirty="0"/>
              <a:t>Interviews are good for getting an overall understanding of what stakeholders do and how they might interact with the system.</a:t>
            </a:r>
          </a:p>
          <a:p>
            <a:pPr>
              <a:lnSpc>
                <a:spcPct val="90000"/>
              </a:lnSpc>
            </a:pPr>
            <a:r>
              <a:rPr lang="en-US" dirty="0"/>
              <a:t>Interviewers need to be open-minded without pre-conceived ideas of what the system should do</a:t>
            </a:r>
          </a:p>
          <a:p>
            <a:pPr>
              <a:lnSpc>
                <a:spcPct val="90000"/>
              </a:lnSpc>
            </a:pPr>
            <a:r>
              <a:rPr lang="en-US" sz="2400" dirty="0"/>
              <a:t>You need to prompt the use to talk about the system by suggesting requirements rather than simply asking them what they want.</a:t>
            </a:r>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39</a:t>
            </a:fld>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487" tIns="44450" rIns="90487" bIns="44450"/>
          <a:lstStyle/>
          <a:p>
            <a:r>
              <a:rPr lang="en-GB"/>
              <a:t>What is a requirement?</a:t>
            </a:r>
          </a:p>
        </p:txBody>
      </p:sp>
      <p:sp>
        <p:nvSpPr>
          <p:cNvPr id="8195" name="Rectangle 3"/>
          <p:cNvSpPr>
            <a:spLocks noGrp="1" noChangeArrowheads="1"/>
          </p:cNvSpPr>
          <p:nvPr>
            <p:ph idx="1"/>
          </p:nvPr>
        </p:nvSpPr>
        <p:spPr>
          <a:noFill/>
          <a:ln/>
        </p:spPr>
        <p:txBody>
          <a:bodyPr lIns="90487" tIns="44450" rIns="90487" bIns="44450"/>
          <a:lstStyle/>
          <a:p>
            <a:pPr>
              <a:lnSpc>
                <a:spcPct val="90000"/>
              </a:lnSpc>
            </a:pPr>
            <a:r>
              <a:rPr lang="en-GB"/>
              <a:t>It may range from a high-level abstract statement of a service or of a system constraint to a detailed mathematical functional specification.</a:t>
            </a:r>
          </a:p>
          <a:p>
            <a:pPr>
              <a:lnSpc>
                <a:spcPct val="90000"/>
              </a:lnSpc>
            </a:pPr>
            <a:r>
              <a:rPr lang="en-GB"/>
              <a:t>This is inevitable as requirements may serve a dual function</a:t>
            </a:r>
          </a:p>
          <a:p>
            <a:pPr lvl="1">
              <a:lnSpc>
                <a:spcPct val="90000"/>
              </a:lnSpc>
            </a:pPr>
            <a:r>
              <a:rPr lang="en-GB"/>
              <a:t>May be the basis for a bid for a contract - therefore must be open to interpretation;</a:t>
            </a:r>
          </a:p>
          <a:p>
            <a:pPr lvl="1">
              <a:lnSpc>
                <a:spcPct val="90000"/>
              </a:lnSpc>
            </a:pPr>
            <a:r>
              <a:rPr lang="en-GB"/>
              <a:t>May be the basis for the contract itself - therefore must be defined in detail;</a:t>
            </a:r>
          </a:p>
          <a:p>
            <a:pPr lvl="1">
              <a:lnSpc>
                <a:spcPct val="90000"/>
              </a:lnSpc>
            </a:pPr>
            <a:r>
              <a:rPr lang="en-GB"/>
              <a:t>Both these statements may be called requirements.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interviews</a:t>
            </a:r>
          </a:p>
        </p:txBody>
      </p:sp>
      <p:sp>
        <p:nvSpPr>
          <p:cNvPr id="3" name="Content Placeholder 2"/>
          <p:cNvSpPr>
            <a:spLocks noGrp="1"/>
          </p:cNvSpPr>
          <p:nvPr>
            <p:ph idx="1"/>
          </p:nvPr>
        </p:nvSpPr>
        <p:spPr/>
        <p:txBody>
          <a:bodyPr/>
          <a:lstStyle/>
          <a:p>
            <a:pPr>
              <a:lnSpc>
                <a:spcPct val="90000"/>
              </a:lnSpc>
            </a:pPr>
            <a:r>
              <a:rPr lang="en-US" dirty="0"/>
              <a:t>Application specialists may use language to describe their work that isn’t easy for the requirements engineer to understand.</a:t>
            </a:r>
          </a:p>
          <a:p>
            <a:pPr>
              <a:lnSpc>
                <a:spcPct val="90000"/>
              </a:lnSpc>
            </a:pPr>
            <a:r>
              <a:rPr lang="en-US" dirty="0"/>
              <a:t>Interviews are not good for understanding domain requirements</a:t>
            </a:r>
          </a:p>
          <a:p>
            <a:pPr lvl="1">
              <a:lnSpc>
                <a:spcPct val="90000"/>
              </a:lnSpc>
            </a:pPr>
            <a:r>
              <a:rPr lang="en-US" dirty="0"/>
              <a:t>Requirements engineers cannot understand specific domain terminology;</a:t>
            </a:r>
          </a:p>
          <a:p>
            <a:pPr lvl="1">
              <a:lnSpc>
                <a:spcPct val="90000"/>
              </a:lnSpc>
            </a:pPr>
            <a:r>
              <a:rPr lang="en-US" dirty="0"/>
              <a:t>Some domain knowledge is so familiar that people find it hard to articulate or think that it isn’t worth articulating.</a:t>
            </a:r>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40</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501127493"/>
      </p:ext>
    </p:extLst>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a:t>Ethnography</a:t>
            </a:r>
          </a:p>
        </p:txBody>
      </p:sp>
      <p:sp>
        <p:nvSpPr>
          <p:cNvPr id="36867" name="Rectangle 3"/>
          <p:cNvSpPr>
            <a:spLocks noGrp="1" noChangeArrowheads="1"/>
          </p:cNvSpPr>
          <p:nvPr>
            <p:ph idx="1"/>
          </p:nvPr>
        </p:nvSpPr>
        <p:spPr>
          <a:noFill/>
          <a:ln/>
        </p:spPr>
        <p:txBody>
          <a:bodyPr lIns="90487" tIns="44450" rIns="90487" bIns="44450"/>
          <a:lstStyle/>
          <a:p>
            <a:r>
              <a:rPr lang="en-GB" sz="2400" dirty="0"/>
              <a:t>A social scientist spends a considerable time observing and analysing how people actually work.</a:t>
            </a:r>
          </a:p>
          <a:p>
            <a:r>
              <a:rPr lang="en-GB" sz="2400" dirty="0"/>
              <a:t>People do not have to explain or articulate their work.</a:t>
            </a:r>
          </a:p>
          <a:p>
            <a:r>
              <a:rPr lang="en-GB" sz="2400" dirty="0"/>
              <a:t>Social and organisational factors of importance may be observed.</a:t>
            </a:r>
          </a:p>
          <a:p>
            <a:r>
              <a:rPr lang="en-GB" sz="2400" dirty="0"/>
              <a:t>Ethnographic studies have shown that work is usually richer and more complex than suggested by simple system models.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41</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891492961"/>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GB"/>
              <a:t>Scope of ethnography</a:t>
            </a:r>
          </a:p>
        </p:txBody>
      </p:sp>
      <p:sp>
        <p:nvSpPr>
          <p:cNvPr id="76803" name="Rectangle 3"/>
          <p:cNvSpPr>
            <a:spLocks noGrp="1" noChangeArrowheads="1"/>
          </p:cNvSpPr>
          <p:nvPr>
            <p:ph idx="1"/>
          </p:nvPr>
        </p:nvSpPr>
        <p:spPr/>
        <p:txBody>
          <a:bodyPr/>
          <a:lstStyle/>
          <a:p>
            <a:r>
              <a:rPr lang="en-GB" dirty="0"/>
              <a:t>Requirements that are derived from the way that people actually work rather than the way I which process definitions suggest that they ought to work.</a:t>
            </a:r>
          </a:p>
          <a:p>
            <a:r>
              <a:rPr lang="en-GB" dirty="0"/>
              <a:t>Requirements that are derived from cooperation and awareness of other people’s activities.</a:t>
            </a:r>
          </a:p>
          <a:p>
            <a:pPr lvl="1"/>
            <a:r>
              <a:rPr lang="en-GB" dirty="0"/>
              <a:t>Awareness of what other people are doing leads to changes in the ways in which we do things.</a:t>
            </a:r>
          </a:p>
          <a:p>
            <a:r>
              <a:rPr lang="en-GB" dirty="0"/>
              <a:t>Ethnography is effective for understanding existing processes but cannot identify new features that should be added to a system.</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42</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107369606"/>
      </p:ext>
    </p:extLst>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ln/>
        </p:spPr>
        <p:txBody>
          <a:bodyPr lIns="90487" tIns="44450" rIns="90487" bIns="44450"/>
          <a:lstStyle/>
          <a:p>
            <a:r>
              <a:rPr lang="en-GB"/>
              <a:t>Focused ethnography</a:t>
            </a:r>
          </a:p>
        </p:txBody>
      </p:sp>
      <p:sp>
        <p:nvSpPr>
          <p:cNvPr id="37891" name="Rectangle 3"/>
          <p:cNvSpPr>
            <a:spLocks noGrp="1" noChangeArrowheads="1"/>
          </p:cNvSpPr>
          <p:nvPr>
            <p:ph idx="1"/>
          </p:nvPr>
        </p:nvSpPr>
        <p:spPr>
          <a:noFill/>
          <a:ln/>
        </p:spPr>
        <p:txBody>
          <a:bodyPr lIns="90487" tIns="44450" rIns="90487" bIns="44450"/>
          <a:lstStyle/>
          <a:p>
            <a:pPr>
              <a:lnSpc>
                <a:spcPct val="90000"/>
              </a:lnSpc>
            </a:pPr>
            <a:r>
              <a:rPr lang="en-GB"/>
              <a:t>Developed in a project studying the air traffic control process</a:t>
            </a:r>
          </a:p>
          <a:p>
            <a:pPr>
              <a:lnSpc>
                <a:spcPct val="90000"/>
              </a:lnSpc>
            </a:pPr>
            <a:r>
              <a:rPr lang="en-GB"/>
              <a:t>Combines ethnography with prototyping</a:t>
            </a:r>
          </a:p>
          <a:p>
            <a:pPr>
              <a:lnSpc>
                <a:spcPct val="90000"/>
              </a:lnSpc>
            </a:pPr>
            <a:r>
              <a:rPr lang="en-GB"/>
              <a:t>Prototype development results in unanswered questions which focus the ethnographic analysis.</a:t>
            </a:r>
          </a:p>
          <a:p>
            <a:pPr>
              <a:lnSpc>
                <a:spcPct val="90000"/>
              </a:lnSpc>
            </a:pPr>
            <a:r>
              <a:rPr lang="en-GB"/>
              <a:t>The problem with ethnography is that it studies existing practices which may have some historical basis which is no longer relevant.</a:t>
            </a:r>
            <a:endParaRPr lang="en-GB" sz="240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43</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371123536"/>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dirty="0"/>
              <a:t>Ethnography and prototyping for requirements analysis</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44</a:t>
            </a:fld>
            <a:endParaRPr lang="en-US"/>
          </a:p>
        </p:txBody>
      </p:sp>
      <p:pic>
        <p:nvPicPr>
          <p:cNvPr id="4" name="Picture 3" descr="4.16 Ethno-prototyping.eps"/>
          <p:cNvPicPr>
            <a:picLocks noChangeAspect="1"/>
          </p:cNvPicPr>
          <p:nvPr/>
        </p:nvPicPr>
        <p:blipFill>
          <a:blip r:embed="rId2"/>
          <a:stretch>
            <a:fillRect/>
          </a:stretch>
        </p:blipFill>
        <p:spPr>
          <a:xfrm>
            <a:off x="1143000" y="2819400"/>
            <a:ext cx="7394864" cy="193675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911646379"/>
      </p:ext>
    </p:extLst>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dirty="0"/>
              <a:t>Stories and scenarios</a:t>
            </a:r>
          </a:p>
        </p:txBody>
      </p:sp>
      <p:sp>
        <p:nvSpPr>
          <p:cNvPr id="90115" name="Rectangle 3"/>
          <p:cNvSpPr>
            <a:spLocks noGrp="1" noChangeArrowheads="1"/>
          </p:cNvSpPr>
          <p:nvPr>
            <p:ph idx="1"/>
          </p:nvPr>
        </p:nvSpPr>
        <p:spPr/>
        <p:txBody>
          <a:bodyPr/>
          <a:lstStyle/>
          <a:p>
            <a:r>
              <a:rPr lang="en-US" dirty="0"/>
              <a:t>Scenarios and user stories are real-life examples of how a system can be used.</a:t>
            </a:r>
          </a:p>
          <a:p>
            <a:r>
              <a:rPr lang="en-US" dirty="0"/>
              <a:t>Stories and scenarios are a description of how a system may be used for a particular task.</a:t>
            </a:r>
          </a:p>
          <a:p>
            <a:r>
              <a:rPr lang="en-US" dirty="0"/>
              <a:t>Because they are based on a practical situation, stakeholders can relate to them and can comment on their situation with respect to the story.</a:t>
            </a:r>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45</a:t>
            </a:fld>
            <a:endParaRPr lang="en-US"/>
          </a:p>
        </p:txBody>
      </p:sp>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 sharing in the classroom (</a:t>
            </a:r>
            <a:r>
              <a:rPr lang="en-US" dirty="0" err="1"/>
              <a:t>iLearn</a:t>
            </a:r>
            <a:r>
              <a:rPr lang="en-US" dirty="0"/>
              <a:t>)</a:t>
            </a:r>
          </a:p>
        </p:txBody>
      </p:sp>
      <p:sp>
        <p:nvSpPr>
          <p:cNvPr id="3" name="Content Placeholder 2"/>
          <p:cNvSpPr>
            <a:spLocks noGrp="1"/>
          </p:cNvSpPr>
          <p:nvPr>
            <p:ph idx="1"/>
          </p:nvPr>
        </p:nvSpPr>
        <p:spPr/>
        <p:txBody>
          <a:bodyPr/>
          <a:lstStyle/>
          <a:p>
            <a:r>
              <a:rPr lang="en-GB" sz="1600" dirty="0"/>
              <a:t>Jack is a primary school teacher in Ullapool (a village in northern Scotland). He has decided that a class project should be focused around the fishing industry in the area, looking at the history, development and economic impact of fishing. As part of this, pupils are asked to gather and share reminiscences from relatives, use newspaper archives and collect old photographs related to fishing and fishing communities in the area. Pupils use an </a:t>
            </a:r>
            <a:r>
              <a:rPr lang="en-GB" sz="1600" dirty="0" err="1"/>
              <a:t>iLearn</a:t>
            </a:r>
            <a:r>
              <a:rPr lang="en-GB" sz="1600" dirty="0"/>
              <a:t> wiki to gather together fishing stories and SCRAN (a history resources site) to access newspaper archives and photographs. However, Jack also needs a photo sharing site as he wants pupils to take and comment on each others’ photos and to upload scans of old photographs that they may have in their families.</a:t>
            </a:r>
            <a:br>
              <a:rPr lang="en-GB" sz="1600" dirty="0"/>
            </a:br>
            <a:br>
              <a:rPr lang="en-GB" sz="1600" dirty="0"/>
            </a:br>
            <a:r>
              <a:rPr lang="en-GB" sz="1600" dirty="0"/>
              <a:t>Jack sends an email to a primary school teachers group, which he is a member of to see if anyone can recommend an appropriate system. Two teachers reply and both suggest that he uses </a:t>
            </a:r>
            <a:r>
              <a:rPr lang="en-GB" sz="1600" dirty="0" err="1"/>
              <a:t>KidsTakePics</a:t>
            </a:r>
            <a:r>
              <a:rPr lang="en-GB" sz="1600" dirty="0"/>
              <a:t>, a photo sharing site that allows teachers to check and moderate content. As </a:t>
            </a:r>
            <a:r>
              <a:rPr lang="en-GB" sz="1600" dirty="0" err="1"/>
              <a:t>KidsTakePics</a:t>
            </a:r>
            <a:r>
              <a:rPr lang="en-GB" sz="1600" dirty="0"/>
              <a:t> is not integrated with the </a:t>
            </a:r>
            <a:r>
              <a:rPr lang="en-GB" sz="1600" dirty="0" err="1"/>
              <a:t>iLearn</a:t>
            </a:r>
            <a:r>
              <a:rPr lang="en-GB" sz="1600" dirty="0"/>
              <a:t> authentication service, he sets up a teacher and a class account. He uses the </a:t>
            </a:r>
            <a:r>
              <a:rPr lang="en-GB" sz="1600" dirty="0" err="1"/>
              <a:t>iLearn</a:t>
            </a:r>
            <a:r>
              <a:rPr lang="en-GB" sz="1600" dirty="0"/>
              <a:t> setup service to add </a:t>
            </a:r>
            <a:r>
              <a:rPr lang="en-GB" sz="1600" dirty="0" err="1"/>
              <a:t>KidsTakePics</a:t>
            </a:r>
            <a:r>
              <a:rPr lang="en-GB" sz="1600" dirty="0"/>
              <a:t> to the services seen by the pupils in his class so that when they log in, they can immediately use the system to upload photos from their mobile devices and class computers.</a:t>
            </a:r>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672866641"/>
      </p:ext>
    </p:extLst>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Scenarios</a:t>
            </a:r>
          </a:p>
        </p:txBody>
      </p:sp>
      <p:sp>
        <p:nvSpPr>
          <p:cNvPr id="3" name="Content Placeholder 2"/>
          <p:cNvSpPr>
            <a:spLocks noGrp="1"/>
          </p:cNvSpPr>
          <p:nvPr>
            <p:ph idx="1"/>
          </p:nvPr>
        </p:nvSpPr>
        <p:spPr/>
        <p:txBody>
          <a:bodyPr/>
          <a:lstStyle/>
          <a:p>
            <a:r>
              <a:rPr lang="en-US" dirty="0"/>
              <a:t>A structured form of user story</a:t>
            </a:r>
          </a:p>
          <a:p>
            <a:r>
              <a:rPr lang="en-US" dirty="0"/>
              <a:t>Scenarios should include</a:t>
            </a:r>
          </a:p>
          <a:p>
            <a:pPr lvl="1"/>
            <a:r>
              <a:rPr lang="en-US" dirty="0"/>
              <a:t>A description of the starting situation;</a:t>
            </a:r>
          </a:p>
          <a:p>
            <a:pPr lvl="1"/>
            <a:r>
              <a:rPr lang="en-US" dirty="0"/>
              <a:t>A description of the normal flow of events;</a:t>
            </a:r>
          </a:p>
          <a:p>
            <a:pPr lvl="1"/>
            <a:r>
              <a:rPr lang="en-US" dirty="0"/>
              <a:t>A description of what can go wrong;</a:t>
            </a:r>
          </a:p>
          <a:p>
            <a:pPr lvl="1"/>
            <a:r>
              <a:rPr lang="en-US" dirty="0"/>
              <a:t>Information about other concurrent activities;</a:t>
            </a:r>
          </a:p>
          <a:p>
            <a:pPr lvl="1"/>
            <a:r>
              <a:rPr lang="en-US" dirty="0"/>
              <a:t>A description of the state when the scenario finishes.</a:t>
            </a:r>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531927789"/>
      </p:ext>
    </p:extLst>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Uploading photos </a:t>
            </a:r>
            <a:r>
              <a:rPr lang="en-US" dirty="0" err="1"/>
              <a:t>iLearn</a:t>
            </a:r>
            <a:r>
              <a:rPr lang="en-US" dirty="0"/>
              <a:t>)</a:t>
            </a:r>
          </a:p>
        </p:txBody>
      </p:sp>
      <p:sp>
        <p:nvSpPr>
          <p:cNvPr id="3" name="Content Placeholder 2"/>
          <p:cNvSpPr>
            <a:spLocks noGrp="1"/>
          </p:cNvSpPr>
          <p:nvPr>
            <p:ph idx="1"/>
          </p:nvPr>
        </p:nvSpPr>
        <p:spPr/>
        <p:txBody>
          <a:bodyPr/>
          <a:lstStyle/>
          <a:p>
            <a:r>
              <a:rPr lang="en-US" sz="1600" b="1" dirty="0"/>
              <a:t>Initial assumption</a:t>
            </a:r>
            <a:r>
              <a:rPr lang="en-US" sz="1600" dirty="0"/>
              <a:t>: A user or a group of users have one or more digital photographs to be uploaded to the picture sharing site. These are saved on either a tablet or laptop computer. They have successfully logged on to </a:t>
            </a:r>
            <a:r>
              <a:rPr lang="en-US" sz="1600" dirty="0" err="1"/>
              <a:t>KidsTakePics</a:t>
            </a:r>
            <a:r>
              <a:rPr lang="en-US" sz="1600" dirty="0"/>
              <a:t>.</a:t>
            </a:r>
          </a:p>
          <a:p>
            <a:r>
              <a:rPr lang="en-US" sz="1600" b="1" dirty="0"/>
              <a:t>Normal</a:t>
            </a:r>
            <a:r>
              <a:rPr lang="en-US" sz="1600" dirty="0"/>
              <a:t>:  The user chooses upload photos and they are prompted to select the photos to be uploaded on their computer and to select the project name under which the photos will be stored. They should also be given the option of inputting keywords that should be associated with each uploaded photo. Uploaded photos are named by creating a conjunction of the user name with the filename of the photo on the local computer.</a:t>
            </a:r>
          </a:p>
          <a:p>
            <a:r>
              <a:rPr lang="en-US" sz="1600" dirty="0"/>
              <a:t>On completion of the upload, the system automatically sends an email to the project moderator asking them to check new content and generates an on-screen message to the user that this has been done. </a:t>
            </a:r>
          </a:p>
          <a:p>
            <a:endParaRPr lang="en-US" sz="1400"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48</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90547053"/>
      </p:ext>
    </p:extLst>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Uploading photos</a:t>
            </a:r>
          </a:p>
        </p:txBody>
      </p:sp>
      <p:sp>
        <p:nvSpPr>
          <p:cNvPr id="3" name="Content Placeholder 2"/>
          <p:cNvSpPr>
            <a:spLocks noGrp="1"/>
          </p:cNvSpPr>
          <p:nvPr>
            <p:ph idx="1"/>
          </p:nvPr>
        </p:nvSpPr>
        <p:spPr/>
        <p:txBody>
          <a:bodyPr/>
          <a:lstStyle/>
          <a:p>
            <a:r>
              <a:rPr lang="en-US" sz="1600" b="1" dirty="0"/>
              <a:t>What can go wrong</a:t>
            </a:r>
            <a:r>
              <a:rPr lang="en-US" sz="1600" dirty="0"/>
              <a:t>: </a:t>
            </a:r>
          </a:p>
          <a:p>
            <a:r>
              <a:rPr lang="en-US" sz="1600" dirty="0"/>
              <a:t>No moderator is associated with the selected project. An email is automatically generated to the school administrator asking them to nominate a project moderator. Users should be informed that there could be a delay in making their photos visible.</a:t>
            </a:r>
          </a:p>
          <a:p>
            <a:r>
              <a:rPr lang="en-US" sz="1600" dirty="0"/>
              <a:t>Photos with the same name have already been uploaded by the same user.  The user should be asked if they wish to re-upload the photos with the same name, rename the photos or cancel the upload. If they chose to re-upload the photos, the originals are overwritten. If they chose to rename the photos, a new name is automatically generated by adding a number to the existing file name.</a:t>
            </a:r>
          </a:p>
          <a:p>
            <a:r>
              <a:rPr lang="en-US" sz="1600" b="1" dirty="0"/>
              <a:t>Other activities:  </a:t>
            </a:r>
            <a:r>
              <a:rPr lang="en-US" sz="1600" dirty="0"/>
              <a:t>The moderator may be logged on to the system and may approve photos as they are uploaded.</a:t>
            </a:r>
          </a:p>
          <a:p>
            <a:r>
              <a:rPr lang="en-US" sz="1600" b="1" dirty="0"/>
              <a:t>System state on completion</a:t>
            </a:r>
            <a:r>
              <a:rPr lang="en-US" sz="1600" dirty="0"/>
              <a:t>: User is logged on. The selected photos have been uploaded and assigned a status ‘awaiting moderation’.  Photos are visible to the moderator and to the user who uploaded them.</a:t>
            </a:r>
          </a:p>
          <a:p>
            <a:endParaRPr lang="en-US" sz="1600"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70165613"/>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a:t>Requirements abstraction (Davis)</a:t>
            </a:r>
          </a:p>
        </p:txBody>
      </p:sp>
      <p:sp>
        <p:nvSpPr>
          <p:cNvPr id="8" name="Footer Placeholder 7"/>
          <p:cNvSpPr>
            <a:spLocks noGrp="1"/>
          </p:cNvSpPr>
          <p:nvPr>
            <p:ph type="ftr" sz="quarter" idx="11"/>
          </p:nvPr>
        </p:nvSpPr>
        <p:spPr/>
        <p:txBody>
          <a:bodyPr/>
          <a:lstStyle/>
          <a:p>
            <a:pPr>
              <a:defRPr/>
            </a:pPr>
            <a:r>
              <a:rPr lang="en-US"/>
              <a:t>Chapter 4 Requirements Engineering</a:t>
            </a:r>
          </a:p>
        </p:txBody>
      </p:sp>
      <p:sp>
        <p:nvSpPr>
          <p:cNvPr id="7" name="Slide Number Placeholder 6"/>
          <p:cNvSpPr>
            <a:spLocks noGrp="1"/>
          </p:cNvSpPr>
          <p:nvPr>
            <p:ph type="sldNum" sz="quarter" idx="12"/>
          </p:nvPr>
        </p:nvSpPr>
        <p:spPr/>
        <p:txBody>
          <a:bodyPr/>
          <a:lstStyle/>
          <a:p>
            <a:pPr>
              <a:defRPr/>
            </a:pPr>
            <a:fld id="{825F70CE-84E9-D04C-9B15-10C693AA0F2A}" type="slidenum">
              <a:rPr lang="en-US" smtClean="0"/>
              <a:pPr>
                <a:defRPr/>
              </a:pPr>
              <a:t>5</a:t>
            </a:fld>
            <a:endParaRPr lang="en-US"/>
          </a:p>
        </p:txBody>
      </p:sp>
      <p:sp>
        <p:nvSpPr>
          <p:cNvPr id="6" name="Rectangle 5"/>
          <p:cNvSpPr/>
          <p:nvPr/>
        </p:nvSpPr>
        <p:spPr>
          <a:xfrm>
            <a:off x="457200" y="1951673"/>
            <a:ext cx="8305800" cy="2862322"/>
          </a:xfrm>
          <a:prstGeom prst="rect">
            <a:avLst/>
          </a:prstGeom>
        </p:spPr>
        <p:txBody>
          <a:bodyPr wrap="square">
            <a:spAutoFit/>
          </a:bodyPr>
          <a:lstStyle/>
          <a:p>
            <a:r>
              <a:rPr lang="en-US" sz="2000" dirty="0">
                <a:solidFill>
                  <a:srgbClr val="000000"/>
                </a:solidFill>
                <a:latin typeface="Arial"/>
                <a:ea typeface="Times New Roman"/>
                <a:cs typeface="Arial"/>
              </a:rPr>
              <a:t>“If a company wishes to let a contract for a large software development project, it must define its needs in a sufficiently abstract way that a solution is not pre-defined. The requirements must be written so that several contractors can bid for the contract, offering, perhaps, different ways of meeting the client organization’s needs. Once a contract has been awarded, the contractor must write a system definition for the client in more detail so that the client understands and can validate what the software will do. Both of these documents may be called the requirements document for the system.”</a:t>
            </a:r>
            <a:endParaRPr lang="en-US" sz="2000" dirty="0">
              <a:latin typeface="Arial"/>
              <a:cs typeface="Arial"/>
            </a:endParaRPr>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a:t>Requirements specification</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50</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775602173"/>
      </p:ext>
    </p:extLst>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specification</a:t>
            </a:r>
          </a:p>
        </p:txBody>
      </p:sp>
      <p:sp>
        <p:nvSpPr>
          <p:cNvPr id="3" name="Content Placeholder 2"/>
          <p:cNvSpPr>
            <a:spLocks noGrp="1"/>
          </p:cNvSpPr>
          <p:nvPr>
            <p:ph idx="1"/>
          </p:nvPr>
        </p:nvSpPr>
        <p:spPr/>
        <p:txBody>
          <a:bodyPr/>
          <a:lstStyle/>
          <a:p>
            <a:r>
              <a:rPr lang="en-US" dirty="0"/>
              <a:t>The process of writing </a:t>
            </a:r>
            <a:r>
              <a:rPr lang="en-US" dirty="0" err="1"/>
              <a:t>donw</a:t>
            </a:r>
            <a:r>
              <a:rPr lang="en-US" dirty="0"/>
              <a:t> the user and system requirements in a requirements document.</a:t>
            </a:r>
          </a:p>
          <a:p>
            <a:r>
              <a:rPr lang="en-US" dirty="0"/>
              <a:t>User requirements have to be understandable by end-users and customers who do not have a technical background.</a:t>
            </a:r>
          </a:p>
          <a:p>
            <a:r>
              <a:rPr lang="en-US" dirty="0"/>
              <a:t>System requirements are more detailed requirements and may include more technical information.</a:t>
            </a:r>
          </a:p>
          <a:p>
            <a:r>
              <a:rPr lang="en-US" dirty="0"/>
              <a:t>The requirements may be part of a contract for the system development</a:t>
            </a:r>
          </a:p>
          <a:p>
            <a:pPr lvl="1"/>
            <a:r>
              <a:rPr lang="en-US" dirty="0"/>
              <a:t>It is therefore important that these are as complete as possible.</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51</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673504293"/>
      </p:ext>
    </p:extLst>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dirty="0"/>
              <a:t>Ways of writing a system requirements specification </a:t>
            </a:r>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52</a:t>
            </a:fld>
            <a:endParaRPr lang="en-US"/>
          </a:p>
        </p:txBody>
      </p:sp>
      <p:graphicFrame>
        <p:nvGraphicFramePr>
          <p:cNvPr id="5" name="Table 4"/>
          <p:cNvGraphicFramePr>
            <a:graphicFrameLocks noGrp="1"/>
          </p:cNvGraphicFramePr>
          <p:nvPr/>
        </p:nvGraphicFramePr>
        <p:xfrm>
          <a:off x="685800" y="1595479"/>
          <a:ext cx="7924800" cy="4805322"/>
        </p:xfrm>
        <a:graphic>
          <a:graphicData uri="http://schemas.openxmlformats.org/drawingml/2006/table">
            <a:tbl>
              <a:tblPr/>
              <a:tblGrid>
                <a:gridCol w="1733550">
                  <a:extLst>
                    <a:ext uri="{9D8B030D-6E8A-4147-A177-3AD203B41FA5}">
                      <a16:colId xmlns:a16="http://schemas.microsoft.com/office/drawing/2014/main" val="20000"/>
                    </a:ext>
                  </a:extLst>
                </a:gridCol>
                <a:gridCol w="6191250">
                  <a:extLst>
                    <a:ext uri="{9D8B030D-6E8A-4147-A177-3AD203B41FA5}">
                      <a16:colId xmlns:a16="http://schemas.microsoft.com/office/drawing/2014/main" val="20001"/>
                    </a:ext>
                  </a:extLst>
                </a:gridCol>
              </a:tblGrid>
              <a:tr h="37026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Arial"/>
                          <a:ea typeface="Times New Roman" charset="0"/>
                          <a:cs typeface="Arial"/>
                        </a:rPr>
                        <a:t>Notation</a:t>
                      </a:r>
                      <a:endParaRPr kumimoji="0" lang="en-US" sz="1400" b="1" i="0" u="none" strike="noStrike" cap="none" normalizeH="0" baseline="0" dirty="0">
                        <a:ln>
                          <a:noFill/>
                        </a:ln>
                        <a:solidFill>
                          <a:srgbClr val="FFFFFF"/>
                        </a:solidFill>
                        <a:effectLst/>
                        <a:latin typeface="Arial"/>
                        <a:ea typeface="Arial"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Arial"/>
                          <a:ea typeface="Times New Roman" charset="0"/>
                          <a:cs typeface="Arial"/>
                        </a:rPr>
                        <a:t>Natural language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using numbered sentences in natural language. Each sentence should express one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Structured natural language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in natural language on a standard form or template. Each field provides information about an aspect of the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98201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Design description languages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This approach uses a language like a programming language, but with more abstract features to specify the requirements by defining an operational model of the system. This approach is now rarely used although it can be useful for interface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Graphical notations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Graphical models, supplemented by text annotations, are used to define the functional requirements for the system; UML use case and sequence diagrams are commonly used.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133618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Mathematical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These notations are based on mathematical concepts such as finite-state machines or sets. Although these unambiguous specifications can reduce the ambiguity in a requirements document, most customers don’t understand a formal specification. They cannot check that it represents what they want and are reluctant to accept it as a system contract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871056423"/>
      </p:ext>
    </p:extLst>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GB"/>
              <a:t>Requirements and design</a:t>
            </a:r>
          </a:p>
        </p:txBody>
      </p:sp>
      <p:sp>
        <p:nvSpPr>
          <p:cNvPr id="63491" name="Rectangle 3"/>
          <p:cNvSpPr>
            <a:spLocks noGrp="1" noChangeArrowheads="1"/>
          </p:cNvSpPr>
          <p:nvPr>
            <p:ph idx="1"/>
          </p:nvPr>
        </p:nvSpPr>
        <p:spPr/>
        <p:txBody>
          <a:bodyPr/>
          <a:lstStyle/>
          <a:p>
            <a:pPr>
              <a:lnSpc>
                <a:spcPct val="90000"/>
              </a:lnSpc>
            </a:pPr>
            <a:r>
              <a:rPr lang="en-GB" dirty="0"/>
              <a:t>In principle, requirements should state what the system should do and the design should describe how it does this.</a:t>
            </a:r>
          </a:p>
          <a:p>
            <a:pPr>
              <a:lnSpc>
                <a:spcPct val="90000"/>
              </a:lnSpc>
            </a:pPr>
            <a:r>
              <a:rPr lang="en-GB" dirty="0"/>
              <a:t>In practice, requirements and design are inseparable</a:t>
            </a:r>
          </a:p>
          <a:p>
            <a:pPr lvl="1">
              <a:lnSpc>
                <a:spcPct val="90000"/>
              </a:lnSpc>
            </a:pPr>
            <a:r>
              <a:rPr lang="en-GB" dirty="0"/>
              <a:t>A system architecture may be designed to structure the requirements;</a:t>
            </a:r>
          </a:p>
          <a:p>
            <a:pPr lvl="1">
              <a:lnSpc>
                <a:spcPct val="90000"/>
              </a:lnSpc>
            </a:pPr>
            <a:r>
              <a:rPr lang="en-GB" dirty="0"/>
              <a:t>The system may inter-operate with other systems that generate design requirements;</a:t>
            </a:r>
          </a:p>
          <a:p>
            <a:pPr lvl="1">
              <a:lnSpc>
                <a:spcPct val="90000"/>
              </a:lnSpc>
            </a:pPr>
            <a:r>
              <a:rPr lang="en-GB" dirty="0"/>
              <a:t>The use of a specific architecture to satisfy non-functional requirements may be a domain requirement.</a:t>
            </a:r>
            <a:endParaRPr lang="en-GB" sz="1800" dirty="0"/>
          </a:p>
          <a:p>
            <a:pPr lvl="1">
              <a:lnSpc>
                <a:spcPct val="90000"/>
              </a:lnSpc>
            </a:pPr>
            <a:r>
              <a:rPr lang="en-GB" sz="1800" dirty="0"/>
              <a:t>This may be the consequence of a regulatory requirement.</a:t>
            </a:r>
            <a:endParaRPr lang="en-GB" dirty="0"/>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53</a:t>
            </a:fld>
            <a:endParaRPr lang="en-US"/>
          </a:p>
        </p:txBody>
      </p:sp>
    </p:spTree>
    <p:extLst>
      <p:ext uri="{BB962C8B-B14F-4D97-AF65-F5344CB8AC3E}">
        <p14:creationId xmlns:p14="http://schemas.microsoft.com/office/powerpoint/2010/main" val="2042262479"/>
      </p:ext>
    </p:extLst>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Natural language specification</a:t>
            </a:r>
          </a:p>
        </p:txBody>
      </p:sp>
      <p:sp>
        <p:nvSpPr>
          <p:cNvPr id="3" name="Content Placeholder 2"/>
          <p:cNvSpPr>
            <a:spLocks noGrp="1"/>
          </p:cNvSpPr>
          <p:nvPr>
            <p:ph idx="1"/>
          </p:nvPr>
        </p:nvSpPr>
        <p:spPr/>
        <p:txBody>
          <a:bodyPr/>
          <a:lstStyle/>
          <a:p>
            <a:r>
              <a:rPr lang="en-US" dirty="0"/>
              <a:t>Requirements are written as natural language sentences supplemented by diagrams and tables.</a:t>
            </a:r>
          </a:p>
          <a:p>
            <a:r>
              <a:rPr lang="en-US" dirty="0"/>
              <a:t>Used for writing requirements because it is expressive, intuitive and universal. This means that the requirements  can be understood by users and customers.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54</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726076218"/>
      </p:ext>
    </p:extLst>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81000" y="266700"/>
            <a:ext cx="8229600" cy="1104900"/>
          </a:xfrm>
        </p:spPr>
        <p:txBody>
          <a:bodyPr/>
          <a:lstStyle/>
          <a:p>
            <a:r>
              <a:rPr lang="en-GB"/>
              <a:t>Guidelines for writing requirements</a:t>
            </a:r>
          </a:p>
        </p:txBody>
      </p:sp>
      <p:sp>
        <p:nvSpPr>
          <p:cNvPr id="61443" name="Rectangle 3"/>
          <p:cNvSpPr>
            <a:spLocks noGrp="1" noChangeArrowheads="1"/>
          </p:cNvSpPr>
          <p:nvPr>
            <p:ph idx="1"/>
          </p:nvPr>
        </p:nvSpPr>
        <p:spPr/>
        <p:txBody>
          <a:bodyPr/>
          <a:lstStyle/>
          <a:p>
            <a:r>
              <a:rPr lang="en-GB" dirty="0"/>
              <a:t>Invent a standard format and use it for all requirements.</a:t>
            </a:r>
          </a:p>
          <a:p>
            <a:r>
              <a:rPr lang="en-GB" dirty="0"/>
              <a:t>Use language in a consistent way. Use shall for mandatory requirements, should for desirable requirements.</a:t>
            </a:r>
          </a:p>
          <a:p>
            <a:r>
              <a:rPr lang="en-GB" dirty="0"/>
              <a:t>Use text highlighting to identify key parts of the requirement.</a:t>
            </a:r>
          </a:p>
          <a:p>
            <a:r>
              <a:rPr lang="en-GB" dirty="0"/>
              <a:t>Avoid the use of computer jargon.</a:t>
            </a:r>
          </a:p>
          <a:p>
            <a:r>
              <a:rPr lang="en-GB" dirty="0"/>
              <a:t>Include an explanation (rationale) of why a requirement is necessary.</a:t>
            </a:r>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55</a:t>
            </a:fld>
            <a:endParaRPr lang="en-US"/>
          </a:p>
        </p:txBody>
      </p:sp>
    </p:spTree>
    <p:extLst>
      <p:ext uri="{BB962C8B-B14F-4D97-AF65-F5344CB8AC3E}">
        <p14:creationId xmlns:p14="http://schemas.microsoft.com/office/powerpoint/2010/main" val="2790173008"/>
      </p:ext>
    </p:extLst>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Problems with natural language</a:t>
            </a:r>
          </a:p>
        </p:txBody>
      </p:sp>
      <p:sp>
        <p:nvSpPr>
          <p:cNvPr id="55299" name="Rectangle 3"/>
          <p:cNvSpPr>
            <a:spLocks noGrp="1" noChangeArrowheads="1"/>
          </p:cNvSpPr>
          <p:nvPr>
            <p:ph idx="1"/>
          </p:nvPr>
        </p:nvSpPr>
        <p:spPr/>
        <p:txBody>
          <a:bodyPr/>
          <a:lstStyle/>
          <a:p>
            <a:r>
              <a:rPr lang="en-GB"/>
              <a:t>Lack of clarity </a:t>
            </a:r>
          </a:p>
          <a:p>
            <a:pPr lvl="1"/>
            <a:r>
              <a:rPr lang="en-GB"/>
              <a:t>Precision is difficult without making the document difficult to read.</a:t>
            </a:r>
          </a:p>
          <a:p>
            <a:r>
              <a:rPr lang="en-GB"/>
              <a:t>Requirements confusion</a:t>
            </a:r>
          </a:p>
          <a:p>
            <a:pPr lvl="1"/>
            <a:r>
              <a:rPr lang="en-GB"/>
              <a:t>Functional and non-functional requirements tend to be mixed-up.</a:t>
            </a:r>
          </a:p>
          <a:p>
            <a:r>
              <a:rPr lang="en-GB"/>
              <a:t>Requirements amalgamation</a:t>
            </a:r>
          </a:p>
          <a:p>
            <a:pPr lvl="1"/>
            <a:r>
              <a:rPr lang="en-GB"/>
              <a:t>Several different requirements may be expressed together.</a:t>
            </a:r>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56</a:t>
            </a:fld>
            <a:endParaRPr lang="en-US"/>
          </a:p>
        </p:txBody>
      </p:sp>
    </p:spTree>
    <p:extLst>
      <p:ext uri="{BB962C8B-B14F-4D97-AF65-F5344CB8AC3E}">
        <p14:creationId xmlns:p14="http://schemas.microsoft.com/office/powerpoint/2010/main" val="1186723185"/>
      </p:ext>
    </p:extLst>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p:cNvSpPr>
            <a:spLocks noGrp="1"/>
          </p:cNvSpPr>
          <p:nvPr>
            <p:ph type="title"/>
          </p:nvPr>
        </p:nvSpPr>
        <p:spPr/>
        <p:txBody>
          <a:bodyPr/>
          <a:lstStyle/>
          <a:p>
            <a:pPr eaLnBrk="1" hangingPunct="1"/>
            <a:r>
              <a:rPr lang="en-US" dirty="0"/>
              <a:t>Example requirements for the insulin pump software system</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57</a:t>
            </a:fld>
            <a:endParaRPr lang="en-US"/>
          </a:p>
        </p:txBody>
      </p:sp>
      <p:graphicFrame>
        <p:nvGraphicFramePr>
          <p:cNvPr id="4" name="Table 3"/>
          <p:cNvGraphicFramePr>
            <a:graphicFrameLocks noGrp="1"/>
          </p:cNvGraphicFramePr>
          <p:nvPr/>
        </p:nvGraphicFramePr>
        <p:xfrm>
          <a:off x="1524000" y="2209800"/>
          <a:ext cx="6096000" cy="3383280"/>
        </p:xfrm>
        <a:graphic>
          <a:graphicData uri="http://schemas.openxmlformats.org/drawingml/2006/table">
            <a:tbl>
              <a:tblPr firstRow="1" bandRow="1">
                <a:tableStyleId>{69CF1AB2-1976-4502-BF36-3FF5EA218861}</a:tableStyleId>
              </a:tblPr>
              <a:tblGrid>
                <a:gridCol w="6096000">
                  <a:extLst>
                    <a:ext uri="{9D8B030D-6E8A-4147-A177-3AD203B41FA5}">
                      <a16:colId xmlns:a16="http://schemas.microsoft.com/office/drawing/2014/main" val="20000"/>
                    </a:ext>
                  </a:extLst>
                </a:gridCol>
              </a:tblGrid>
              <a:tr h="370840">
                <a:tc>
                  <a:txBody>
                    <a:bodyPr/>
                    <a:lstStyle/>
                    <a:p>
                      <a:r>
                        <a:rPr lang="en-GB" sz="1800" b="0" kern="1200" dirty="0"/>
                        <a:t>3.2 The system shall measure the blood sugar and deliver insulin, if required, every 10 minutes.</a:t>
                      </a:r>
                      <a:r>
                        <a:rPr lang="en-GB" sz="1800" b="0" i="1" kern="1200" dirty="0"/>
                        <a:t> (Changes in blood sugar are relatively slow so more frequent measurement is unnecessary; less frequent measurement could lead to unnecessarily high sugar levels.)</a:t>
                      </a:r>
                    </a:p>
                    <a:p>
                      <a:endParaRPr lang="en-GB" sz="1800" b="0" kern="1200" dirty="0"/>
                    </a:p>
                    <a:p>
                      <a:r>
                        <a:rPr lang="en-GB" sz="1800" b="0" kern="1200" dirty="0"/>
                        <a:t>3.6 The system shall run a self-test routine every minute with the conditions to be tested and the associated actions defined in Table 1.</a:t>
                      </a:r>
                      <a:r>
                        <a:rPr lang="en-GB" sz="1800" b="0" i="1" kern="1200" dirty="0"/>
                        <a:t> (A self-test routine can discover hardware and software problems and alert the user to the fact the normal operation may be impossible.)</a:t>
                      </a:r>
                    </a:p>
                    <a:p>
                      <a:endParaRPr lang="en-US" dirty="0"/>
                    </a:p>
                  </a:txBody>
                  <a:tcPr/>
                </a:tc>
                <a:extLst>
                  <a:ext uri="{0D108BD9-81ED-4DB2-BD59-A6C34878D82A}">
                    <a16:rowId xmlns:a16="http://schemas.microsoft.com/office/drawing/2014/main" val="10000"/>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598877174"/>
      </p:ext>
    </p:extLst>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Structured specifications</a:t>
            </a:r>
          </a:p>
        </p:txBody>
      </p:sp>
      <p:sp>
        <p:nvSpPr>
          <p:cNvPr id="3" name="Content Placeholder 2"/>
          <p:cNvSpPr>
            <a:spLocks noGrp="1"/>
          </p:cNvSpPr>
          <p:nvPr>
            <p:ph idx="1"/>
          </p:nvPr>
        </p:nvSpPr>
        <p:spPr/>
        <p:txBody>
          <a:bodyPr/>
          <a:lstStyle/>
          <a:p>
            <a:r>
              <a:rPr lang="en-US" dirty="0"/>
              <a:t>An approach to writing requirements where the freedom of the requirements writer is limited and requirements are written in a standard way.</a:t>
            </a:r>
          </a:p>
          <a:p>
            <a:r>
              <a:rPr lang="en-US" dirty="0"/>
              <a:t>This works well for some types of requirements e.g. requirements for embedded control system but is sometimes too rigid for writing business system requirements.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58</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830475239"/>
      </p:ext>
    </p:extLst>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noFill/>
          <a:ln/>
        </p:spPr>
        <p:txBody>
          <a:bodyPr lIns="90487" tIns="44450" rIns="90487" bIns="44450"/>
          <a:lstStyle/>
          <a:p>
            <a:r>
              <a:rPr lang="en-GB"/>
              <a:t>Form-based specifications</a:t>
            </a:r>
          </a:p>
        </p:txBody>
      </p:sp>
      <p:sp>
        <p:nvSpPr>
          <p:cNvPr id="67587" name="Rectangle 3"/>
          <p:cNvSpPr>
            <a:spLocks noGrp="1" noChangeArrowheads="1"/>
          </p:cNvSpPr>
          <p:nvPr>
            <p:ph idx="1"/>
          </p:nvPr>
        </p:nvSpPr>
        <p:spPr>
          <a:noFill/>
          <a:ln/>
        </p:spPr>
        <p:txBody>
          <a:bodyPr lIns="90487" tIns="44450" rIns="90487" bIns="44450"/>
          <a:lstStyle/>
          <a:p>
            <a:r>
              <a:rPr lang="en-GB" dirty="0"/>
              <a:t>Definition of the function or entity.</a:t>
            </a:r>
          </a:p>
          <a:p>
            <a:r>
              <a:rPr lang="en-GB" dirty="0"/>
              <a:t>Description of inputs and where they come from.</a:t>
            </a:r>
          </a:p>
          <a:p>
            <a:r>
              <a:rPr lang="en-GB" dirty="0"/>
              <a:t>Description of outputs and where they go to.</a:t>
            </a:r>
          </a:p>
          <a:p>
            <a:r>
              <a:rPr lang="en-GB" dirty="0"/>
              <a:t>Information about the information needed for the computation and other entities used.</a:t>
            </a:r>
          </a:p>
          <a:p>
            <a:r>
              <a:rPr lang="en-GB" dirty="0"/>
              <a:t>Description of the action to be taken.</a:t>
            </a:r>
          </a:p>
          <a:p>
            <a:r>
              <a:rPr lang="en-GB" dirty="0"/>
              <a:t>Pre and post conditions (if appropriate).</a:t>
            </a:r>
          </a:p>
          <a:p>
            <a:r>
              <a:rPr lang="en-GB" dirty="0"/>
              <a:t>The side effects (if any) of the function.</a:t>
            </a:r>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59</a:t>
            </a:fld>
            <a:endParaRPr lang="en-US"/>
          </a:p>
        </p:txBody>
      </p:sp>
    </p:spTree>
    <p:extLst>
      <p:ext uri="{BB962C8B-B14F-4D97-AF65-F5344CB8AC3E}">
        <p14:creationId xmlns:p14="http://schemas.microsoft.com/office/powerpoint/2010/main" val="242320685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33400" y="304800"/>
            <a:ext cx="8915400" cy="1104900"/>
          </a:xfrm>
          <a:noFill/>
          <a:ln/>
        </p:spPr>
        <p:txBody>
          <a:bodyPr lIns="90487" tIns="44450" rIns="90487" bIns="44450"/>
          <a:lstStyle/>
          <a:p>
            <a:r>
              <a:rPr lang="en-GB"/>
              <a:t>Types of requirement</a:t>
            </a:r>
          </a:p>
        </p:txBody>
      </p:sp>
      <p:sp>
        <p:nvSpPr>
          <p:cNvPr id="9219" name="Rectangle 3"/>
          <p:cNvSpPr>
            <a:spLocks noGrp="1" noChangeArrowheads="1"/>
          </p:cNvSpPr>
          <p:nvPr>
            <p:ph idx="1"/>
          </p:nvPr>
        </p:nvSpPr>
        <p:spPr>
          <a:noFill/>
          <a:ln/>
        </p:spPr>
        <p:txBody>
          <a:bodyPr lIns="90487" tIns="44450" rIns="90487" bIns="44450"/>
          <a:lstStyle/>
          <a:p>
            <a:r>
              <a:rPr lang="en-GB"/>
              <a:t>User requirements</a:t>
            </a:r>
          </a:p>
          <a:p>
            <a:pPr lvl="1"/>
            <a:r>
              <a:rPr lang="en-GB"/>
              <a:t>Statements in natural language plus diagrams of the services the system provides and its operational constraints. Written for customers.</a:t>
            </a:r>
          </a:p>
          <a:p>
            <a:r>
              <a:rPr lang="en-GB"/>
              <a:t>System requirements</a:t>
            </a:r>
          </a:p>
          <a:p>
            <a:pPr lvl="1"/>
            <a:r>
              <a:rPr lang="en-GB"/>
              <a:t>A structured document setting out detailed descriptions of the system’s functions, services and operational constraints. Defines what should be implemented so may be part of a contract between client and contractor.</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a:t>A structured specification of a requirement for an insulin pump</a:t>
            </a:r>
            <a:r>
              <a:rPr lang="en-GB" dirty="0"/>
              <a:t> </a:t>
            </a:r>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60</a:t>
            </a:fld>
            <a:endParaRPr lang="en-US"/>
          </a:p>
        </p:txBody>
      </p:sp>
      <p:graphicFrame>
        <p:nvGraphicFramePr>
          <p:cNvPr id="27650" name="Object 2"/>
          <p:cNvGraphicFramePr>
            <a:graphicFrameLocks noChangeAspect="1"/>
          </p:cNvGraphicFramePr>
          <p:nvPr/>
        </p:nvGraphicFramePr>
        <p:xfrm>
          <a:off x="1143000" y="2057400"/>
          <a:ext cx="5943600" cy="3314700"/>
        </p:xfrm>
        <a:graphic>
          <a:graphicData uri="http://schemas.openxmlformats.org/presentationml/2006/ole">
            <mc:AlternateContent xmlns:mc="http://schemas.openxmlformats.org/markup-compatibility/2006">
              <mc:Choice xmlns:v="urn:schemas-microsoft-com:vml" Requires="v">
                <p:oleObj name="Document" r:id="rId2" imgW="5943600" imgH="3314700" progId="Word.Document.12">
                  <p:embed/>
                </p:oleObj>
              </mc:Choice>
              <mc:Fallback>
                <p:oleObj name="Document" r:id="rId2" imgW="5943600" imgH="3314700" progId="Word.Document.12">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057400"/>
                        <a:ext cx="5943600" cy="33147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577089289"/>
      </p:ext>
    </p:extLst>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a:t>A structured specification of a requirement for an insulin pump</a:t>
            </a:r>
            <a:r>
              <a:rPr lang="en-GB" dirty="0"/>
              <a:t> </a:t>
            </a:r>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61</a:t>
            </a:fld>
            <a:endParaRPr lang="en-US"/>
          </a:p>
        </p:txBody>
      </p:sp>
      <p:graphicFrame>
        <p:nvGraphicFramePr>
          <p:cNvPr id="27650" name="Object 2"/>
          <p:cNvGraphicFramePr>
            <a:graphicFrameLocks noChangeAspect="1"/>
          </p:cNvGraphicFramePr>
          <p:nvPr/>
        </p:nvGraphicFramePr>
        <p:xfrm>
          <a:off x="1295400" y="1690688"/>
          <a:ext cx="5943600" cy="4445000"/>
        </p:xfrm>
        <a:graphic>
          <a:graphicData uri="http://schemas.openxmlformats.org/presentationml/2006/ole">
            <mc:AlternateContent xmlns:mc="http://schemas.openxmlformats.org/markup-compatibility/2006">
              <mc:Choice xmlns:v="urn:schemas-microsoft-com:vml" Requires="v">
                <p:oleObj name="Document" r:id="rId2" imgW="5943600" imgH="4445000" progId="Word.Document.12">
                  <p:embed/>
                </p:oleObj>
              </mc:Choice>
              <mc:Fallback>
                <p:oleObj name="Document" r:id="rId2" imgW="5943600" imgH="4445000" progId="Word.Document.12">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690688"/>
                        <a:ext cx="5943600" cy="4445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240694350"/>
      </p:ext>
    </p:extLst>
  </p:cSld>
  <p:clrMapOvr>
    <a:masterClrMapping/>
  </p:clrMapOvr>
  <p:transitio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t>Tabular specification</a:t>
            </a:r>
          </a:p>
        </p:txBody>
      </p:sp>
      <p:sp>
        <p:nvSpPr>
          <p:cNvPr id="82947" name="Rectangle 3"/>
          <p:cNvSpPr>
            <a:spLocks noGrp="1" noChangeArrowheads="1"/>
          </p:cNvSpPr>
          <p:nvPr>
            <p:ph idx="1"/>
          </p:nvPr>
        </p:nvSpPr>
        <p:spPr/>
        <p:txBody>
          <a:bodyPr/>
          <a:lstStyle/>
          <a:p>
            <a:r>
              <a:rPr lang="en-US" dirty="0"/>
              <a:t>Used to supplement natural language.</a:t>
            </a:r>
          </a:p>
          <a:p>
            <a:r>
              <a:rPr lang="en-US" dirty="0"/>
              <a:t>Particularly useful when you have to define a number of possible alternative courses of action.</a:t>
            </a:r>
          </a:p>
          <a:p>
            <a:r>
              <a:rPr lang="en-US" dirty="0"/>
              <a:t>For example, the insulin pump systems bases its computations on the rate of change of blood sugar level and the tabular specification explains how to calculate the insulin requirement for different scenarios.</a:t>
            </a:r>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62</a:t>
            </a:fld>
            <a:endParaRPr lang="en-US"/>
          </a:p>
        </p:txBody>
      </p:sp>
    </p:spTree>
    <p:extLst>
      <p:ext uri="{BB962C8B-B14F-4D97-AF65-F5344CB8AC3E}">
        <p14:creationId xmlns:p14="http://schemas.microsoft.com/office/powerpoint/2010/main" val="2030395543"/>
      </p:ext>
    </p:extLst>
  </p:cSld>
  <p:clrMapOvr>
    <a:masterClrMapping/>
  </p:clrMapOvr>
  <p:transition spd="med">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dirty="0"/>
              <a:t>Tabular specification of computation for an insulin pump</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63</a:t>
            </a:fld>
            <a:endParaRPr lang="en-US"/>
          </a:p>
        </p:txBody>
      </p:sp>
      <p:graphicFrame>
        <p:nvGraphicFramePr>
          <p:cNvPr id="4" name="Table 3"/>
          <p:cNvGraphicFramePr>
            <a:graphicFrameLocks noGrp="1"/>
          </p:cNvGraphicFramePr>
          <p:nvPr/>
        </p:nvGraphicFramePr>
        <p:xfrm>
          <a:off x="685800" y="1981200"/>
          <a:ext cx="6461125" cy="3481389"/>
        </p:xfrm>
        <a:graphic>
          <a:graphicData uri="http://schemas.openxmlformats.org/drawingml/2006/table">
            <a:tbl>
              <a:tblPr/>
              <a:tblGrid>
                <a:gridCol w="3810000">
                  <a:extLst>
                    <a:ext uri="{9D8B030D-6E8A-4147-A177-3AD203B41FA5}">
                      <a16:colId xmlns:a16="http://schemas.microsoft.com/office/drawing/2014/main" val="20000"/>
                    </a:ext>
                  </a:extLst>
                </a:gridCol>
                <a:gridCol w="2651125">
                  <a:extLst>
                    <a:ext uri="{9D8B030D-6E8A-4147-A177-3AD203B41FA5}">
                      <a16:colId xmlns:a16="http://schemas.microsoft.com/office/drawing/2014/main" val="20001"/>
                    </a:ext>
                  </a:extLst>
                </a:gridCol>
              </a:tblGrid>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Condition</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Action</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falling (r2 &lt;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stable (r2 =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decreasing </a:t>
                      </a:r>
                      <a:br>
                        <a:rPr kumimoji="0" lang="en-GB" sz="1600" b="0" i="0" u="none" strike="noStrike" cap="none" normalizeH="0" baseline="0" dirty="0">
                          <a:ln>
                            <a:noFill/>
                          </a:ln>
                          <a:solidFill>
                            <a:srgbClr val="000000"/>
                          </a:solidFill>
                          <a:effectLst/>
                          <a:latin typeface="Arial"/>
                          <a:ea typeface="Times New Roman" charset="0"/>
                          <a:cs typeface="Arial"/>
                        </a:rPr>
                      </a:br>
                      <a:r>
                        <a:rPr kumimoji="0" lang="en-GB" sz="1600" b="0" i="0" u="none" strike="noStrike" cap="none" normalizeH="0" baseline="0" dirty="0">
                          <a:ln>
                            <a:noFill/>
                          </a:ln>
                          <a:solidFill>
                            <a:srgbClr val="000000"/>
                          </a:solidFill>
                          <a:effectLst/>
                          <a:latin typeface="Arial"/>
                          <a:ea typeface="Times New Roman" charset="0"/>
                          <a:cs typeface="Arial"/>
                        </a:rPr>
                        <a:t>((r2 – r1) &lt;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6096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stable or increasing </a:t>
                      </a:r>
                      <a:br>
                        <a:rPr kumimoji="0" lang="en-GB" sz="1600" b="0" i="0" u="none" strike="noStrike" cap="none" normalizeH="0" baseline="0" dirty="0">
                          <a:ln>
                            <a:noFill/>
                          </a:ln>
                          <a:solidFill>
                            <a:srgbClr val="000000"/>
                          </a:solidFill>
                          <a:effectLst/>
                          <a:latin typeface="Arial"/>
                          <a:ea typeface="Times New Roman" charset="0"/>
                          <a:cs typeface="Arial"/>
                        </a:rPr>
                      </a:br>
                      <a:r>
                        <a:rPr kumimoji="0" lang="en-GB" sz="1600" b="0" i="0" u="none" strike="noStrike" cap="none" normalizeH="0" baseline="0" dirty="0">
                          <a:ln>
                            <a:noFill/>
                          </a:ln>
                          <a:solidFill>
                            <a:srgbClr val="000000"/>
                          </a:solidFill>
                          <a:effectLst/>
                          <a:latin typeface="Arial"/>
                          <a:ea typeface="Times New Roman" charset="0"/>
                          <a:cs typeface="Arial"/>
                        </a:rPr>
                        <a:t>((r2 – r1) ≥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a:t>
                      </a:r>
                      <a:br>
                        <a:rPr kumimoji="0" lang="en-GB" sz="1600" b="0" i="0" u="none" strike="noStrike" cap="none" normalizeH="0" baseline="0" dirty="0">
                          <a:ln>
                            <a:noFill/>
                          </a:ln>
                          <a:solidFill>
                            <a:srgbClr val="000000"/>
                          </a:solidFill>
                          <a:effectLst/>
                          <a:latin typeface="Arial"/>
                          <a:ea typeface="Times New Roman" charset="0"/>
                          <a:cs typeface="Arial"/>
                        </a:rPr>
                      </a:br>
                      <a:r>
                        <a:rPr kumimoji="0" lang="en-GB" sz="1600" b="0" i="0" u="none" strike="noStrike" cap="none" normalizeH="0" baseline="0" dirty="0">
                          <a:ln>
                            <a:noFill/>
                          </a:ln>
                          <a:solidFill>
                            <a:srgbClr val="000000"/>
                          </a:solidFill>
                          <a:effectLst/>
                          <a:latin typeface="Arial"/>
                          <a:ea typeface="Times New Roman" charset="0"/>
                          <a:cs typeface="Arial"/>
                        </a:rPr>
                        <a:t>      round ((r2 – r1)/4)</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If rounded result = 0 then </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a:t>
                      </a:r>
                      <a:r>
                        <a:rPr kumimoji="0" lang="en-GB" sz="1600" b="0" i="0" u="none" strike="noStrike" cap="none" normalizeH="0" baseline="0" dirty="0" err="1">
                          <a:ln>
                            <a:noFill/>
                          </a:ln>
                          <a:solidFill>
                            <a:srgbClr val="000000"/>
                          </a:solidFill>
                          <a:effectLst/>
                          <a:latin typeface="Arial"/>
                          <a:ea typeface="Times New Roman" charset="0"/>
                          <a:cs typeface="Arial"/>
                        </a:rPr>
                        <a:t>MinimumDose</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532808645"/>
      </p:ext>
    </p:extLst>
  </p:cSld>
  <p:clrMapOvr>
    <a:masterClrMapping/>
  </p:clrMapOvr>
  <p:transition spd="med">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GB"/>
              <a:t>Use cases</a:t>
            </a:r>
          </a:p>
        </p:txBody>
      </p:sp>
      <p:sp>
        <p:nvSpPr>
          <p:cNvPr id="48131" name="Rectangle 3"/>
          <p:cNvSpPr>
            <a:spLocks noGrp="1" noChangeArrowheads="1"/>
          </p:cNvSpPr>
          <p:nvPr>
            <p:ph idx="1"/>
          </p:nvPr>
        </p:nvSpPr>
        <p:spPr/>
        <p:txBody>
          <a:bodyPr/>
          <a:lstStyle/>
          <a:p>
            <a:r>
              <a:rPr lang="en-GB" dirty="0"/>
              <a:t>Use-cases are a kind of scenario that are included in the UML. </a:t>
            </a:r>
          </a:p>
          <a:p>
            <a:r>
              <a:rPr lang="en-GB" dirty="0"/>
              <a:t>Use cases identify the actors in an interaction and which describe the interaction itself.</a:t>
            </a:r>
          </a:p>
          <a:p>
            <a:r>
              <a:rPr lang="en-GB" dirty="0"/>
              <a:t>A set of use cases should describe all possible interactions with the system.</a:t>
            </a:r>
          </a:p>
          <a:p>
            <a:r>
              <a:rPr lang="en-GB" dirty="0"/>
              <a:t>High-level graphical model supplemented by more detailed tabular description (see Chapter 5).</a:t>
            </a:r>
          </a:p>
          <a:p>
            <a:r>
              <a:rPr lang="en-GB" dirty="0"/>
              <a:t>UML sequence diagrams may be used to add detail to use-cases by showing the sequence of event processing in the system.</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64</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477966070"/>
      </p:ext>
    </p:extLst>
  </p:cSld>
  <p:clrMapOvr>
    <a:masterClrMapping/>
  </p:clrMapOvr>
  <p:transition spd="med">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dirty="0"/>
              <a:t>Use cases for the </a:t>
            </a:r>
            <a:r>
              <a:rPr lang="en-GB" dirty="0"/>
              <a:t>Mentcare system</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65</a:t>
            </a:fld>
            <a:endParaRPr lang="en-US"/>
          </a:p>
        </p:txBody>
      </p:sp>
      <p:pic>
        <p:nvPicPr>
          <p:cNvPr id="4" name="Picture 3" descr="4.15 UseCases.eps"/>
          <p:cNvPicPr>
            <a:picLocks noChangeAspect="1"/>
          </p:cNvPicPr>
          <p:nvPr/>
        </p:nvPicPr>
        <p:blipFill>
          <a:blip r:embed="rId2"/>
          <a:stretch>
            <a:fillRect/>
          </a:stretch>
        </p:blipFill>
        <p:spPr>
          <a:xfrm>
            <a:off x="1447799" y="1828800"/>
            <a:ext cx="6555509" cy="388620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002223797"/>
      </p:ext>
    </p:extLst>
  </p:cSld>
  <p:clrMapOvr>
    <a:masterClrMapping/>
  </p:clrMapOvr>
  <p:transition spd="med">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lstStyle/>
          <a:p>
            <a:r>
              <a:rPr lang="en-GB" dirty="0"/>
              <a:t>The software requirements document</a:t>
            </a:r>
          </a:p>
        </p:txBody>
      </p:sp>
      <p:sp>
        <p:nvSpPr>
          <p:cNvPr id="16387" name="Rectangle 3"/>
          <p:cNvSpPr>
            <a:spLocks noGrp="1" noChangeArrowheads="1"/>
          </p:cNvSpPr>
          <p:nvPr>
            <p:ph idx="1"/>
          </p:nvPr>
        </p:nvSpPr>
        <p:spPr>
          <a:noFill/>
          <a:ln/>
        </p:spPr>
        <p:txBody>
          <a:bodyPr lIns="90487" tIns="44450" rIns="90487" bIns="44450"/>
          <a:lstStyle/>
          <a:p>
            <a:r>
              <a:rPr lang="en-GB" dirty="0"/>
              <a:t>The software requirements document is the official statement of what is required of the system developers.</a:t>
            </a:r>
          </a:p>
          <a:p>
            <a:r>
              <a:rPr lang="en-GB" dirty="0"/>
              <a:t>Should include both a definition of user requirements and a specification of the system requirements.</a:t>
            </a:r>
          </a:p>
          <a:p>
            <a:r>
              <a:rPr lang="en-GB" dirty="0"/>
              <a:t>It is NOT a design document. As far as possible, it should set of WHAT the system should do rather than HOW it should do it.</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66</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604491601"/>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dirty="0"/>
              <a:t>Users of a requirements document</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67</a:t>
            </a:fld>
            <a:endParaRPr lang="en-US"/>
          </a:p>
        </p:txBody>
      </p:sp>
      <p:pic>
        <p:nvPicPr>
          <p:cNvPr id="4" name="Picture 3" descr="4.6 ReqDocUsers.eps"/>
          <p:cNvPicPr>
            <a:picLocks noChangeAspect="1"/>
          </p:cNvPicPr>
          <p:nvPr/>
        </p:nvPicPr>
        <p:blipFill>
          <a:blip r:embed="rId2"/>
          <a:stretch>
            <a:fillRect/>
          </a:stretch>
        </p:blipFill>
        <p:spPr>
          <a:xfrm>
            <a:off x="2514600" y="1486176"/>
            <a:ext cx="3810000" cy="4870174"/>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74181069"/>
      </p:ext>
    </p:extLst>
  </p:cSld>
  <p:clrMapOvr>
    <a:masterClrMapping/>
  </p:clrMapOvr>
  <p:transition spd="med">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document variability</a:t>
            </a:r>
          </a:p>
        </p:txBody>
      </p:sp>
      <p:sp>
        <p:nvSpPr>
          <p:cNvPr id="3" name="Content Placeholder 2"/>
          <p:cNvSpPr>
            <a:spLocks noGrp="1"/>
          </p:cNvSpPr>
          <p:nvPr>
            <p:ph idx="1"/>
          </p:nvPr>
        </p:nvSpPr>
        <p:spPr/>
        <p:txBody>
          <a:bodyPr/>
          <a:lstStyle/>
          <a:p>
            <a:r>
              <a:rPr lang="en-US" dirty="0"/>
              <a:t>Information in requirements document depends on type of system and the approach to development used.</a:t>
            </a:r>
          </a:p>
          <a:p>
            <a:r>
              <a:rPr lang="en-US" dirty="0"/>
              <a:t>Systems developed incrementally will, typically, have less detail in the requirements document.</a:t>
            </a:r>
          </a:p>
          <a:p>
            <a:r>
              <a:rPr lang="en-US" dirty="0"/>
              <a:t>Requirements documents standards have been designed e.g. IEEE standard. These are mostly applicable to the requirements for large systems engineering projects.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68</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902827572"/>
      </p:ext>
    </p:extLst>
  </p:cSld>
  <p:clrMapOvr>
    <a:masterClrMapping/>
  </p:clrMapOvr>
  <p:transition spd="med">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76213" y="206375"/>
            <a:ext cx="7367587" cy="1089025"/>
          </a:xfrm>
        </p:spPr>
        <p:txBody>
          <a:bodyPr/>
          <a:lstStyle/>
          <a:p>
            <a:pPr eaLnBrk="1" hangingPunct="1"/>
            <a:r>
              <a:rPr lang="en-US" dirty="0"/>
              <a:t>The structure of a requirements</a:t>
            </a:r>
            <a:r>
              <a:rPr lang="en-US" b="1" dirty="0"/>
              <a:t> </a:t>
            </a:r>
            <a:r>
              <a:rPr lang="en-US" dirty="0"/>
              <a:t>document</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69</a:t>
            </a:fld>
            <a:endParaRPr lang="en-US"/>
          </a:p>
        </p:txBody>
      </p:sp>
      <p:graphicFrame>
        <p:nvGraphicFramePr>
          <p:cNvPr id="4" name="Table 3"/>
          <p:cNvGraphicFramePr>
            <a:graphicFrameLocks noGrp="1"/>
          </p:cNvGraphicFramePr>
          <p:nvPr/>
        </p:nvGraphicFramePr>
        <p:xfrm>
          <a:off x="762000" y="1828800"/>
          <a:ext cx="7924800" cy="4480560"/>
        </p:xfrm>
        <a:graphic>
          <a:graphicData uri="http://schemas.openxmlformats.org/drawingml/2006/table">
            <a:tbl>
              <a:tblPr/>
              <a:tblGrid>
                <a:gridCol w="1905000">
                  <a:extLst>
                    <a:ext uri="{9D8B030D-6E8A-4147-A177-3AD203B41FA5}">
                      <a16:colId xmlns:a16="http://schemas.microsoft.com/office/drawing/2014/main" val="20000"/>
                    </a:ext>
                  </a:extLst>
                </a:gridCol>
                <a:gridCol w="6019800">
                  <a:extLst>
                    <a:ext uri="{9D8B030D-6E8A-4147-A177-3AD203B41FA5}">
                      <a16:colId xmlns:a16="http://schemas.microsoft.com/office/drawing/2014/main" val="20001"/>
                    </a:ext>
                  </a:extLst>
                </a:gridCol>
              </a:tblGrid>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Arial" charset="0"/>
                          <a:ea typeface="Times New Roman" charset="0"/>
                          <a:cs typeface="Times New Roman" charset="0"/>
                        </a:rPr>
                        <a:t>Chapter</a:t>
                      </a:r>
                      <a:endParaRPr kumimoji="0" lang="en-GB" sz="1400" b="1"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Arial" charset="0"/>
                          <a:ea typeface="Times New Roman" charset="0"/>
                          <a:cs typeface="Times New Roman" charset="0"/>
                        </a:rPr>
                        <a:t>Description</a:t>
                      </a:r>
                      <a:endParaRPr kumimoji="0" lang="en-GB" sz="1400" b="1"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Preface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expected readership of the document and describe its version history, including a rationale for the creation of a new version and a summary of the changes made in each version. </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Introduction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describe the need for the system. It should briefly describe the system’s functions and explain how it will work with other systems. It should also describe how the system fits into the overall business or strategic objectives of the organization commissioning the software.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Glossary</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technical terms used in the document. You should not make assumptions about the experience or expertise of the reader.</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User requirements definition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Here, you describe the services provided for the user. The nonfunctional system requirements should also be described in this section. This description may use natural language, diagrams, or other notations that are understandable to customers. Product and process standards that must be followed should be specified.</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System architecture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This chapter should present a high-level overview of the anticipated system architecture, showing the distribution of functions across system modules. Architectural components that are reused should be highlighted.</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52194109"/>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dirty="0"/>
              <a:t>User and system requirements</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a:t>
            </a:fld>
            <a:endParaRPr lang="en-US"/>
          </a:p>
        </p:txBody>
      </p:sp>
      <p:pic>
        <p:nvPicPr>
          <p:cNvPr id="2" name="Picture 1" descr="4.1 UserSysReq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2120" y="1556791"/>
            <a:ext cx="6262207" cy="4830845"/>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structure of a requirements document</a:t>
            </a:r>
            <a:r>
              <a:rPr lang="en-GB" dirty="0"/>
              <a:t> </a:t>
            </a:r>
            <a:endParaRPr lang="en-US" dirty="0"/>
          </a:p>
        </p:txBody>
      </p:sp>
      <p:graphicFrame>
        <p:nvGraphicFramePr>
          <p:cNvPr id="4" name="Content Placeholder 3"/>
          <p:cNvGraphicFramePr>
            <a:graphicFrameLocks noGrp="1"/>
          </p:cNvGraphicFramePr>
          <p:nvPr>
            <p:ph idx="1"/>
          </p:nvPr>
        </p:nvGraphicFramePr>
        <p:xfrm>
          <a:off x="457200" y="1676400"/>
          <a:ext cx="8229600" cy="4680813"/>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319976">
                <a:tc>
                  <a:txBody>
                    <a:bodyPr/>
                    <a:lstStyle/>
                    <a:p>
                      <a:r>
                        <a:rPr lang="en-US" sz="1400" dirty="0">
                          <a:solidFill>
                            <a:schemeClr val="tx1"/>
                          </a:solidFill>
                          <a:latin typeface="Arial"/>
                          <a:cs typeface="Arial"/>
                        </a:rPr>
                        <a:t>Chapter</a:t>
                      </a:r>
                    </a:p>
                  </a:txBody>
                  <a:tcPr/>
                </a:tc>
                <a:tc>
                  <a:txBody>
                    <a:bodyPr/>
                    <a:lstStyle/>
                    <a:p>
                      <a:r>
                        <a:rPr lang="en-US" sz="1400" dirty="0">
                          <a:solidFill>
                            <a:schemeClr val="tx1"/>
                          </a:solidFill>
                          <a:latin typeface="Arial"/>
                          <a:cs typeface="Arial"/>
                        </a:rPr>
                        <a:t>Description</a:t>
                      </a:r>
                    </a:p>
                  </a:txBody>
                  <a:tcPr/>
                </a:tc>
                <a:extLst>
                  <a:ext uri="{0D108BD9-81ED-4DB2-BD59-A6C34878D82A}">
                    <a16:rowId xmlns:a16="http://schemas.microsoft.com/office/drawing/2014/main" val="10000"/>
                  </a:ext>
                </a:extLst>
              </a:tr>
              <a:tr h="69890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System requirements specification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functional and nonfunctional requirements in more detail. If necessary, further detail may also be added to the nonfunctional requirements. Interfaces to other systems may be defined.</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1"/>
                  </a:ext>
                </a:extLst>
              </a:tr>
              <a:tr h="8152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models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might include graphical system models showing the relationships between the system components and the system and its environment. Examples of possible models are object models, data-flow models, or semantic data models.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2"/>
                  </a:ext>
                </a:extLst>
              </a:tr>
              <a:tr h="9993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evolution</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fundamental assumptions on which the system is based, and any anticipated changes due to hardware evolution, changing user needs, and so on. This section is useful for system designers as it may help them avoid design decisions that would constrain likely future changes to the system.</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3"/>
                  </a:ext>
                </a:extLst>
              </a:tr>
              <a:tr h="118347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Appendices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These should provide detailed, specific information that is related to the application being developed; for example, hardware and database descriptions. Hardware requirements define the minimal and optimal configurations for the system. Database requirements define the logical organization of the data used by the system and the relationships between data.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4"/>
                  </a:ext>
                </a:extLst>
              </a:tr>
              <a:tr h="63118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Index</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Several indexes to the document may be included. As well as a normal alphabetic index, there may be an index of diagrams, an index of functions, and so 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70</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26900112"/>
      </p:ext>
    </p:extLst>
  </p:cSld>
  <p:clrMapOvr>
    <a:masterClrMapping/>
  </p:clrMapOvr>
  <p:transition spd="med">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244" y="2348880"/>
            <a:ext cx="8239555" cy="1143000"/>
          </a:xfrm>
        </p:spPr>
        <p:txBody>
          <a:bodyPr/>
          <a:lstStyle/>
          <a:p>
            <a:pPr algn="ctr"/>
            <a:r>
              <a:rPr lang="en-US" dirty="0"/>
              <a:t>Requirements validation</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71</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420345495"/>
      </p:ext>
    </p:extLst>
  </p:cSld>
  <p:clrMapOvr>
    <a:masterClrMapping/>
  </p:clrMapOvr>
  <p:transition spd="med">
    <p:wipe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lIns="90487" tIns="44450" rIns="90487" bIns="44450"/>
          <a:lstStyle/>
          <a:p>
            <a:r>
              <a:rPr lang="en-GB"/>
              <a:t>Requirements validation</a:t>
            </a:r>
          </a:p>
        </p:txBody>
      </p:sp>
      <p:sp>
        <p:nvSpPr>
          <p:cNvPr id="57347" name="Rectangle 3"/>
          <p:cNvSpPr>
            <a:spLocks noGrp="1" noChangeArrowheads="1"/>
          </p:cNvSpPr>
          <p:nvPr>
            <p:ph idx="1"/>
          </p:nvPr>
        </p:nvSpPr>
        <p:spPr>
          <a:noFill/>
          <a:ln/>
        </p:spPr>
        <p:txBody>
          <a:bodyPr lIns="90487" tIns="44450" rIns="90487" bIns="44450"/>
          <a:lstStyle/>
          <a:p>
            <a:r>
              <a:rPr lang="en-GB"/>
              <a:t>Concerned with demonstrating that the requirements define the system that the customer really wants.</a:t>
            </a:r>
          </a:p>
          <a:p>
            <a:r>
              <a:rPr lang="en-GB"/>
              <a:t>Requirements error costs are high so validation is very important</a:t>
            </a:r>
          </a:p>
          <a:p>
            <a:pPr lvl="1"/>
            <a:r>
              <a:rPr lang="en-GB"/>
              <a:t>Fixing a requirements error after delivery may cost up to 100 times the cost of fixing an implementation error.</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72</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noFill/>
          <a:ln/>
        </p:spPr>
        <p:txBody>
          <a:bodyPr lIns="90487" tIns="44450" rIns="90487" bIns="44450"/>
          <a:lstStyle/>
          <a:p>
            <a:r>
              <a:rPr lang="en-GB"/>
              <a:t>Requirements checking</a:t>
            </a:r>
          </a:p>
        </p:txBody>
      </p:sp>
      <p:sp>
        <p:nvSpPr>
          <p:cNvPr id="58371" name="Rectangle 3"/>
          <p:cNvSpPr>
            <a:spLocks noGrp="1" noChangeArrowheads="1"/>
          </p:cNvSpPr>
          <p:nvPr>
            <p:ph idx="1"/>
          </p:nvPr>
        </p:nvSpPr>
        <p:spPr>
          <a:noFill/>
          <a:ln/>
        </p:spPr>
        <p:txBody>
          <a:bodyPr lIns="90487" tIns="44450" rIns="90487" bIns="44450"/>
          <a:lstStyle/>
          <a:p>
            <a:r>
              <a:rPr lang="en-GB" sz="2400" dirty="0">
                <a:solidFill>
                  <a:srgbClr val="000000"/>
                </a:solidFill>
              </a:rPr>
              <a:t>Validity. Does the system provide the functions which best support the customer’s needs?</a:t>
            </a:r>
          </a:p>
          <a:p>
            <a:r>
              <a:rPr lang="en-GB" sz="2400" dirty="0">
                <a:solidFill>
                  <a:srgbClr val="000000"/>
                </a:solidFill>
              </a:rPr>
              <a:t>Consistency. Are there any requirements conflicts?</a:t>
            </a:r>
          </a:p>
          <a:p>
            <a:r>
              <a:rPr lang="en-GB" sz="2400" dirty="0">
                <a:solidFill>
                  <a:srgbClr val="000000"/>
                </a:solidFill>
              </a:rPr>
              <a:t>Completeness. Are all functions required by the customer included?</a:t>
            </a:r>
          </a:p>
          <a:p>
            <a:r>
              <a:rPr lang="en-GB" sz="2400" dirty="0">
                <a:solidFill>
                  <a:srgbClr val="000000"/>
                </a:solidFill>
              </a:rPr>
              <a:t>Realism. Can the requirements be implemented given available budget and technology</a:t>
            </a:r>
          </a:p>
          <a:p>
            <a:r>
              <a:rPr lang="en-GB" sz="2400" dirty="0">
                <a:solidFill>
                  <a:srgbClr val="000000"/>
                </a:solidFill>
              </a:rPr>
              <a:t>Verifiability. Can the requirements be checked?</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73</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81000" y="266700"/>
            <a:ext cx="8305800" cy="1104900"/>
          </a:xfrm>
        </p:spPr>
        <p:txBody>
          <a:bodyPr/>
          <a:lstStyle/>
          <a:p>
            <a:r>
              <a:rPr lang="en-GB"/>
              <a:t>Requirements validation techniques</a:t>
            </a:r>
          </a:p>
        </p:txBody>
      </p:sp>
      <p:sp>
        <p:nvSpPr>
          <p:cNvPr id="77827" name="Rectangle 3"/>
          <p:cNvSpPr>
            <a:spLocks noGrp="1" noChangeArrowheads="1"/>
          </p:cNvSpPr>
          <p:nvPr>
            <p:ph idx="1"/>
          </p:nvPr>
        </p:nvSpPr>
        <p:spPr/>
        <p:txBody>
          <a:bodyPr/>
          <a:lstStyle/>
          <a:p>
            <a:pPr>
              <a:lnSpc>
                <a:spcPct val="90000"/>
              </a:lnSpc>
            </a:pPr>
            <a:r>
              <a:rPr lang="en-GB" dirty="0"/>
              <a:t>Requirements reviews</a:t>
            </a:r>
          </a:p>
          <a:p>
            <a:pPr lvl="1">
              <a:lnSpc>
                <a:spcPct val="90000"/>
              </a:lnSpc>
            </a:pPr>
            <a:r>
              <a:rPr lang="en-GB" dirty="0"/>
              <a:t>Systematic manual analysis of the requirements.</a:t>
            </a:r>
          </a:p>
          <a:p>
            <a:pPr>
              <a:lnSpc>
                <a:spcPct val="90000"/>
              </a:lnSpc>
            </a:pPr>
            <a:r>
              <a:rPr lang="en-GB" dirty="0"/>
              <a:t>Prototyping</a:t>
            </a:r>
          </a:p>
          <a:p>
            <a:pPr lvl="1">
              <a:lnSpc>
                <a:spcPct val="90000"/>
              </a:lnSpc>
            </a:pPr>
            <a:r>
              <a:rPr lang="en-GB" dirty="0"/>
              <a:t>Using an executable model of the system to check requirements. Covered in Chapter 2.</a:t>
            </a:r>
          </a:p>
          <a:p>
            <a:pPr>
              <a:lnSpc>
                <a:spcPct val="90000"/>
              </a:lnSpc>
            </a:pPr>
            <a:r>
              <a:rPr lang="en-GB" dirty="0"/>
              <a:t>Test-case generation</a:t>
            </a:r>
          </a:p>
          <a:p>
            <a:pPr lvl="1">
              <a:lnSpc>
                <a:spcPct val="90000"/>
              </a:lnSpc>
            </a:pPr>
            <a:r>
              <a:rPr lang="en-GB" dirty="0"/>
              <a:t>Developing tests for requirements to check testability.</a:t>
            </a:r>
          </a:p>
          <a:p>
            <a:pPr>
              <a:lnSpc>
                <a:spcPct val="90000"/>
              </a:lnSpc>
              <a:buFont typeface="Zapf Dingbats" charset="2"/>
              <a:buNone/>
            </a:pPr>
            <a:endParaRPr lang="en-GB"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74</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p:spPr>
        <p:txBody>
          <a:bodyPr lIns="90487" tIns="44450" rIns="90487" bIns="44450"/>
          <a:lstStyle/>
          <a:p>
            <a:r>
              <a:rPr lang="en-GB"/>
              <a:t>Requirements reviews</a:t>
            </a:r>
          </a:p>
        </p:txBody>
      </p:sp>
      <p:sp>
        <p:nvSpPr>
          <p:cNvPr id="59395" name="Rectangle 3"/>
          <p:cNvSpPr>
            <a:spLocks noGrp="1" noChangeArrowheads="1"/>
          </p:cNvSpPr>
          <p:nvPr>
            <p:ph idx="1"/>
          </p:nvPr>
        </p:nvSpPr>
        <p:spPr>
          <a:noFill/>
          <a:ln/>
        </p:spPr>
        <p:txBody>
          <a:bodyPr lIns="90487" tIns="44450" rIns="90487" bIns="44450"/>
          <a:lstStyle/>
          <a:p>
            <a:r>
              <a:rPr lang="en-GB"/>
              <a:t>Regular reviews should be held while the requirements definition is being formulated.</a:t>
            </a:r>
          </a:p>
          <a:p>
            <a:r>
              <a:rPr lang="en-GB"/>
              <a:t>Both client and contractor staff should be involved in reviews.</a:t>
            </a:r>
          </a:p>
          <a:p>
            <a:r>
              <a:rPr lang="en-GB"/>
              <a:t>Reviews may be formal (with completed documents) or informal. Good communications between developers, customers and users can resolve problems at an early stage.</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75</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noFill/>
          <a:ln/>
        </p:spPr>
        <p:txBody>
          <a:bodyPr lIns="90487" tIns="44450" rIns="90487" bIns="44450"/>
          <a:lstStyle/>
          <a:p>
            <a:r>
              <a:rPr lang="en-GB"/>
              <a:t>Review checks</a:t>
            </a:r>
          </a:p>
        </p:txBody>
      </p:sp>
      <p:sp>
        <p:nvSpPr>
          <p:cNvPr id="60419" name="Rectangle 3"/>
          <p:cNvSpPr>
            <a:spLocks noGrp="1" noChangeArrowheads="1"/>
          </p:cNvSpPr>
          <p:nvPr>
            <p:ph idx="1"/>
          </p:nvPr>
        </p:nvSpPr>
        <p:spPr>
          <a:noFill/>
          <a:ln/>
        </p:spPr>
        <p:txBody>
          <a:bodyPr lIns="90487" tIns="44450" rIns="90487" bIns="44450"/>
          <a:lstStyle/>
          <a:p>
            <a:pPr>
              <a:lnSpc>
                <a:spcPct val="90000"/>
              </a:lnSpc>
            </a:pPr>
            <a:r>
              <a:rPr lang="en-GB" dirty="0">
                <a:solidFill>
                  <a:srgbClr val="FF0000"/>
                </a:solidFill>
              </a:rPr>
              <a:t>Verifiability</a:t>
            </a:r>
            <a:endParaRPr lang="en-GB" dirty="0"/>
          </a:p>
          <a:p>
            <a:pPr lvl="1">
              <a:lnSpc>
                <a:spcPct val="90000"/>
              </a:lnSpc>
            </a:pPr>
            <a:r>
              <a:rPr lang="en-GB" dirty="0"/>
              <a:t>Is the requirement realistically testable?</a:t>
            </a:r>
          </a:p>
          <a:p>
            <a:pPr>
              <a:lnSpc>
                <a:spcPct val="90000"/>
              </a:lnSpc>
            </a:pPr>
            <a:r>
              <a:rPr lang="en-GB" dirty="0">
                <a:solidFill>
                  <a:srgbClr val="FF0000"/>
                </a:solidFill>
              </a:rPr>
              <a:t>Comprehensibility</a:t>
            </a:r>
            <a:endParaRPr lang="en-GB" dirty="0"/>
          </a:p>
          <a:p>
            <a:pPr lvl="1">
              <a:lnSpc>
                <a:spcPct val="90000"/>
              </a:lnSpc>
            </a:pPr>
            <a:r>
              <a:rPr lang="en-GB" dirty="0"/>
              <a:t>Is the requirement properly understood?</a:t>
            </a:r>
          </a:p>
          <a:p>
            <a:pPr>
              <a:lnSpc>
                <a:spcPct val="90000"/>
              </a:lnSpc>
            </a:pPr>
            <a:r>
              <a:rPr lang="en-GB" dirty="0">
                <a:solidFill>
                  <a:srgbClr val="FF0000"/>
                </a:solidFill>
              </a:rPr>
              <a:t>Traceability</a:t>
            </a:r>
            <a:endParaRPr lang="en-GB" dirty="0"/>
          </a:p>
          <a:p>
            <a:pPr lvl="1">
              <a:lnSpc>
                <a:spcPct val="90000"/>
              </a:lnSpc>
            </a:pPr>
            <a:r>
              <a:rPr lang="en-GB" dirty="0"/>
              <a:t>Is the origin of the requirement clearly stated?</a:t>
            </a:r>
          </a:p>
          <a:p>
            <a:pPr>
              <a:lnSpc>
                <a:spcPct val="90000"/>
              </a:lnSpc>
            </a:pPr>
            <a:r>
              <a:rPr lang="en-GB" dirty="0">
                <a:solidFill>
                  <a:srgbClr val="FF0000"/>
                </a:solidFill>
              </a:rPr>
              <a:t>Adaptability</a:t>
            </a:r>
            <a:endParaRPr lang="en-GB" dirty="0"/>
          </a:p>
          <a:p>
            <a:pPr lvl="1">
              <a:lnSpc>
                <a:spcPct val="90000"/>
              </a:lnSpc>
            </a:pPr>
            <a:r>
              <a:rPr lang="en-GB" dirty="0"/>
              <a:t>Can the requirement be changed without a large impact on other requirements?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76</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a:t>Requirements change</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77</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606619586"/>
      </p:ext>
    </p:extLst>
  </p:cSld>
  <p:clrMapOvr>
    <a:masterClrMapping/>
  </p:clrMapOvr>
  <p:transition spd="med">
    <p:wipe dir="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requirements</a:t>
            </a:r>
          </a:p>
        </p:txBody>
      </p:sp>
      <p:sp>
        <p:nvSpPr>
          <p:cNvPr id="3" name="Content Placeholder 2"/>
          <p:cNvSpPr>
            <a:spLocks noGrp="1"/>
          </p:cNvSpPr>
          <p:nvPr>
            <p:ph idx="1"/>
          </p:nvPr>
        </p:nvSpPr>
        <p:spPr/>
        <p:txBody>
          <a:bodyPr/>
          <a:lstStyle/>
          <a:p>
            <a:r>
              <a:rPr lang="en-US" dirty="0"/>
              <a:t>The business and technical environment of the system always changes after installation. </a:t>
            </a:r>
          </a:p>
          <a:p>
            <a:pPr lvl="1"/>
            <a:r>
              <a:rPr lang="en-US" dirty="0"/>
              <a:t>New hardware may be introduced, it may be necessary to interface the system with other systems, business priorities may change (with consequent changes in the system support required), and new legislation and regulations may be introduced that the system must necessarily abide by. </a:t>
            </a:r>
            <a:endParaRPr lang="en-GB" dirty="0"/>
          </a:p>
          <a:p>
            <a:r>
              <a:rPr lang="en-US" dirty="0"/>
              <a:t>The people who pay for a system and the users of that system are rarely the same people. </a:t>
            </a:r>
          </a:p>
          <a:p>
            <a:pPr lvl="1"/>
            <a:r>
              <a:rPr lang="en-US" dirty="0"/>
              <a:t>System customers impose requirements because of organizational and budgetary constraints. These may conflict with end-user requirements and, after delivery, new features may have to be added for user support if the system is to meet its goals.</a:t>
            </a:r>
            <a:endParaRPr lang="en-GB" dirty="0"/>
          </a:p>
          <a:p>
            <a:endParaRPr lang="en-GB" dirty="0"/>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78</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requirements</a:t>
            </a:r>
          </a:p>
        </p:txBody>
      </p:sp>
      <p:sp>
        <p:nvSpPr>
          <p:cNvPr id="3" name="Content Placeholder 2"/>
          <p:cNvSpPr>
            <a:spLocks noGrp="1"/>
          </p:cNvSpPr>
          <p:nvPr>
            <p:ph idx="1"/>
          </p:nvPr>
        </p:nvSpPr>
        <p:spPr/>
        <p:txBody>
          <a:bodyPr/>
          <a:lstStyle/>
          <a:p>
            <a:r>
              <a:rPr lang="en-US" dirty="0"/>
              <a:t>Large systems usually have a diverse user community, with many users having different requirements and priorities that may be conflicting or contradictory. </a:t>
            </a:r>
          </a:p>
          <a:p>
            <a:pPr lvl="1"/>
            <a:r>
              <a:rPr lang="en-US" dirty="0"/>
              <a:t>The final system requirements are inevitably a compromise between them and, with experience, it is often discovered that the balance of support given to different users has to be changed.</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dirty="0"/>
              <a:t>Readers of different types of requirements specification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a:t>
            </a:fld>
            <a:endParaRPr lang="en-US"/>
          </a:p>
        </p:txBody>
      </p:sp>
      <p:pic>
        <p:nvPicPr>
          <p:cNvPr id="4" name="Picture 3" descr="4.2 ReqReaders.eps"/>
          <p:cNvPicPr>
            <a:picLocks noChangeAspect="1"/>
          </p:cNvPicPr>
          <p:nvPr/>
        </p:nvPicPr>
        <p:blipFill>
          <a:blip r:embed="rId2"/>
          <a:stretch>
            <a:fillRect/>
          </a:stretch>
        </p:blipFill>
        <p:spPr>
          <a:xfrm>
            <a:off x="1219200" y="2057400"/>
            <a:ext cx="6531232" cy="3651553"/>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dirty="0"/>
              <a:t>Requirements evolution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80</a:t>
            </a:fld>
            <a:endParaRPr lang="en-US"/>
          </a:p>
        </p:txBody>
      </p:sp>
      <p:pic>
        <p:nvPicPr>
          <p:cNvPr id="4" name="Picture 3" descr="4.17 ReqEvolution.eps"/>
          <p:cNvPicPr>
            <a:picLocks noChangeAspect="1"/>
          </p:cNvPicPr>
          <p:nvPr/>
        </p:nvPicPr>
        <p:blipFill>
          <a:blip r:embed="rId2"/>
          <a:stretch>
            <a:fillRect/>
          </a:stretch>
        </p:blipFill>
        <p:spPr>
          <a:xfrm>
            <a:off x="2133600" y="2514600"/>
            <a:ext cx="5005917" cy="251460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Requirements management</a:t>
            </a:r>
          </a:p>
        </p:txBody>
      </p:sp>
      <p:sp>
        <p:nvSpPr>
          <p:cNvPr id="55299" name="Rectangle 3"/>
          <p:cNvSpPr>
            <a:spLocks noGrp="1" noChangeArrowheads="1"/>
          </p:cNvSpPr>
          <p:nvPr>
            <p:ph idx="1"/>
          </p:nvPr>
        </p:nvSpPr>
        <p:spPr/>
        <p:txBody>
          <a:bodyPr/>
          <a:lstStyle/>
          <a:p>
            <a:r>
              <a:rPr lang="en-GB" sz="2400" dirty="0"/>
              <a:t>Requirements management is the process of managing changing requirements during the requirements engineering process and system development.</a:t>
            </a:r>
          </a:p>
          <a:p>
            <a:r>
              <a:rPr lang="en-GB" dirty="0"/>
              <a:t>New requirements emerge as a system is being developed and after it has gone into use.</a:t>
            </a:r>
          </a:p>
          <a:p>
            <a:r>
              <a:rPr lang="en-US" dirty="0"/>
              <a:t>You need to keep track of individual requirements and maintain links between dependent requirements so that you can assess the impact of requirements changes. You need to establish a formal process for making change proposals and linking these to system requirements.</a:t>
            </a:r>
            <a:r>
              <a:rPr lang="en-GB" dirty="0"/>
              <a:t> </a:t>
            </a:r>
            <a:endParaRPr lang="en-GB" sz="2400"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81</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152130912"/>
      </p:ext>
    </p:extLst>
  </p:cSld>
  <p:clrMapOvr>
    <a:masterClrMapping/>
  </p:clrMapOvr>
  <p:transition spd="med">
    <p:wipe dir="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management planning</a:t>
            </a:r>
          </a:p>
        </p:txBody>
      </p:sp>
      <p:sp>
        <p:nvSpPr>
          <p:cNvPr id="3" name="Content Placeholder 2"/>
          <p:cNvSpPr>
            <a:spLocks noGrp="1"/>
          </p:cNvSpPr>
          <p:nvPr>
            <p:ph idx="1"/>
          </p:nvPr>
        </p:nvSpPr>
        <p:spPr>
          <a:xfrm>
            <a:off x="304800" y="1524000"/>
            <a:ext cx="8686800" cy="4525963"/>
          </a:xfrm>
        </p:spPr>
        <p:txBody>
          <a:bodyPr/>
          <a:lstStyle/>
          <a:p>
            <a:r>
              <a:rPr lang="en-US" dirty="0"/>
              <a:t>Establishes the level of requirements management detail that is required.</a:t>
            </a:r>
          </a:p>
          <a:p>
            <a:r>
              <a:rPr lang="en-US" dirty="0"/>
              <a:t>Requirements management decisions:</a:t>
            </a:r>
          </a:p>
          <a:p>
            <a:pPr lvl="1"/>
            <a:r>
              <a:rPr lang="en-US" i="1" dirty="0">
                <a:solidFill>
                  <a:schemeClr val="tx1"/>
                </a:solidFill>
              </a:rPr>
              <a:t>Requirements identificati</a:t>
            </a:r>
            <a:r>
              <a:rPr lang="en-US" i="1" dirty="0">
                <a:solidFill>
                  <a:srgbClr val="000000"/>
                </a:solidFill>
              </a:rPr>
              <a:t>on</a:t>
            </a:r>
            <a:r>
              <a:rPr lang="en-US" dirty="0">
                <a:solidFill>
                  <a:srgbClr val="FF0000"/>
                </a:solidFill>
              </a:rPr>
              <a:t> </a:t>
            </a:r>
            <a:r>
              <a:rPr lang="en-US" dirty="0"/>
              <a:t>Each requirement must be uniquely identified so that it can be cross-referenced with other requirements. </a:t>
            </a:r>
            <a:endParaRPr lang="en-GB" dirty="0"/>
          </a:p>
          <a:p>
            <a:pPr lvl="1"/>
            <a:r>
              <a:rPr lang="en-US" i="1" dirty="0">
                <a:solidFill>
                  <a:srgbClr val="000000"/>
                </a:solidFill>
              </a:rPr>
              <a:t>A change management process</a:t>
            </a:r>
            <a:r>
              <a:rPr lang="en-US" dirty="0">
                <a:solidFill>
                  <a:srgbClr val="000000"/>
                </a:solidFill>
              </a:rPr>
              <a:t> </a:t>
            </a:r>
            <a:r>
              <a:rPr lang="en-US" dirty="0"/>
              <a:t>This is the set of activities that assess the impact and cost of changes. I discuss this process in more detail in the following section.</a:t>
            </a:r>
            <a:endParaRPr lang="en-GB" dirty="0"/>
          </a:p>
          <a:p>
            <a:pPr lvl="1"/>
            <a:r>
              <a:rPr lang="en-US" i="1" dirty="0">
                <a:solidFill>
                  <a:srgbClr val="000000"/>
                </a:solidFill>
              </a:rPr>
              <a:t>Traceability policies</a:t>
            </a:r>
            <a:r>
              <a:rPr lang="en-US" dirty="0">
                <a:solidFill>
                  <a:srgbClr val="000000"/>
                </a:solidFill>
              </a:rPr>
              <a:t> </a:t>
            </a:r>
            <a:r>
              <a:rPr lang="en-US" dirty="0"/>
              <a:t>These policies define the relationships between each requirement and between the requirements and the system design that should be recorded. </a:t>
            </a:r>
            <a:endParaRPr lang="en-GB" dirty="0"/>
          </a:p>
          <a:p>
            <a:pPr lvl="1"/>
            <a:r>
              <a:rPr lang="en-US" i="1" dirty="0">
                <a:solidFill>
                  <a:srgbClr val="000000"/>
                </a:solidFill>
              </a:rPr>
              <a:t>Tool support</a:t>
            </a:r>
            <a:r>
              <a:rPr lang="en-US" dirty="0">
                <a:solidFill>
                  <a:srgbClr val="000000"/>
                </a:solidFill>
              </a:rPr>
              <a:t> </a:t>
            </a:r>
            <a:r>
              <a:rPr lang="en-US" dirty="0"/>
              <a:t>Tools that may be used range from specialist requirements management systems to spreadsheets and simple database systems.</a:t>
            </a:r>
            <a:endParaRPr lang="en-GB" dirty="0"/>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82</a:t>
            </a:fld>
            <a:endParaRPr lang="en-US" dirty="0"/>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change management</a:t>
            </a:r>
          </a:p>
        </p:txBody>
      </p:sp>
      <p:sp>
        <p:nvSpPr>
          <p:cNvPr id="3" name="Content Placeholder 2"/>
          <p:cNvSpPr>
            <a:spLocks noGrp="1"/>
          </p:cNvSpPr>
          <p:nvPr>
            <p:ph idx="1"/>
          </p:nvPr>
        </p:nvSpPr>
        <p:spPr/>
        <p:txBody>
          <a:bodyPr/>
          <a:lstStyle/>
          <a:p>
            <a:r>
              <a:rPr lang="en-US" dirty="0">
                <a:solidFill>
                  <a:srgbClr val="000000"/>
                </a:solidFill>
              </a:rPr>
              <a:t>Deciding if a requirements change should be accepted</a:t>
            </a:r>
          </a:p>
          <a:p>
            <a:pPr lvl="1"/>
            <a:r>
              <a:rPr lang="en-US" i="1" dirty="0">
                <a:solidFill>
                  <a:srgbClr val="000000"/>
                </a:solidFill>
              </a:rPr>
              <a:t>Problem analysis and change specification</a:t>
            </a:r>
            <a:r>
              <a:rPr lang="en-US" dirty="0">
                <a:solidFill>
                  <a:srgbClr val="000000"/>
                </a:solidFill>
              </a:rPr>
              <a:t> </a:t>
            </a:r>
          </a:p>
          <a:p>
            <a:pPr lvl="2"/>
            <a:r>
              <a:rPr lang="en-US" dirty="0">
                <a:solidFill>
                  <a:srgbClr val="000000"/>
                </a:solidFill>
              </a:rPr>
              <a:t>During this stage, the problem or the change proposal is analyzed to check that it is valid. This analysis is fed back to the change requestor who may respond with a more specific requirements change proposal, or decide to withdraw the request.</a:t>
            </a:r>
            <a:endParaRPr lang="en-GB" dirty="0">
              <a:solidFill>
                <a:srgbClr val="000000"/>
              </a:solidFill>
            </a:endParaRPr>
          </a:p>
          <a:p>
            <a:pPr lvl="1"/>
            <a:r>
              <a:rPr lang="en-US" i="1" dirty="0">
                <a:solidFill>
                  <a:srgbClr val="000000"/>
                </a:solidFill>
              </a:rPr>
              <a:t>Change analysis and costing</a:t>
            </a:r>
            <a:r>
              <a:rPr lang="en-US" dirty="0">
                <a:solidFill>
                  <a:srgbClr val="000000"/>
                </a:solidFill>
              </a:rPr>
              <a:t> </a:t>
            </a:r>
          </a:p>
          <a:p>
            <a:pPr lvl="2"/>
            <a:r>
              <a:rPr lang="en-US" dirty="0">
                <a:solidFill>
                  <a:srgbClr val="000000"/>
                </a:solidFill>
              </a:rPr>
              <a:t>The effect of the proposed change is assessed using traceability information and general knowledge of the system requirements. Once this analysis is completed, a decision is made whether or not to proceed with the requirements change.</a:t>
            </a:r>
            <a:endParaRPr lang="en-GB" dirty="0">
              <a:solidFill>
                <a:srgbClr val="000000"/>
              </a:solidFill>
            </a:endParaRPr>
          </a:p>
          <a:p>
            <a:pPr lvl="1"/>
            <a:r>
              <a:rPr lang="en-US" dirty="0">
                <a:solidFill>
                  <a:srgbClr val="000000"/>
                </a:solidFill>
              </a:rPr>
              <a:t>Change implementation </a:t>
            </a:r>
          </a:p>
          <a:p>
            <a:pPr lvl="2"/>
            <a:r>
              <a:rPr lang="en-US" dirty="0">
                <a:solidFill>
                  <a:srgbClr val="000000"/>
                </a:solidFill>
              </a:rPr>
              <a:t>The requirements document and, where necessary, the system design and implementation, are modified. Ideally, the document should be organized so that changes can be easily implemented.</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83</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dirty="0"/>
              <a:t>Requirements change management</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84</a:t>
            </a:fld>
            <a:endParaRPr lang="en-US"/>
          </a:p>
        </p:txBody>
      </p:sp>
      <p:pic>
        <p:nvPicPr>
          <p:cNvPr id="4" name="Picture 3" descr="4.18 ReqChangeMan.eps"/>
          <p:cNvPicPr>
            <a:picLocks noChangeAspect="1"/>
          </p:cNvPicPr>
          <p:nvPr/>
        </p:nvPicPr>
        <p:blipFill>
          <a:blip r:embed="rId2"/>
          <a:stretch>
            <a:fillRect/>
          </a:stretch>
        </p:blipFill>
        <p:spPr>
          <a:xfrm>
            <a:off x="228600" y="3136900"/>
            <a:ext cx="8661952" cy="105410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dirty="0"/>
              <a:t>Requirements for a software system set out what the system should do and define constraints on its operation and implementation.</a:t>
            </a:r>
            <a:endParaRPr lang="en-GB" dirty="0"/>
          </a:p>
          <a:p>
            <a:r>
              <a:rPr lang="en-US" dirty="0"/>
              <a:t>Functional requirements are statements of the services that the system must provide or are descriptions of how some computations must be carried out. </a:t>
            </a:r>
            <a:endParaRPr lang="en-GB" dirty="0"/>
          </a:p>
          <a:p>
            <a:r>
              <a:rPr lang="en-US" dirty="0"/>
              <a:t>Non-functional requirements often constrain the system being developed and the development process being used. </a:t>
            </a:r>
          </a:p>
          <a:p>
            <a:r>
              <a:rPr lang="en-US" dirty="0"/>
              <a:t>They often relate to the emergent properties of the system and therefore apply to the system as a whole.</a:t>
            </a:r>
            <a:endParaRPr lang="en-GB" dirty="0"/>
          </a:p>
          <a:p>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85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551034023"/>
      </p:ext>
    </p:extLst>
  </p:cSld>
  <p:clrMapOvr>
    <a:masterClrMapping/>
  </p:clrMapOvr>
  <p:transition spd="med">
    <p:wipe dir="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a:xfrm>
            <a:off x="457200" y="1600200"/>
            <a:ext cx="8382000" cy="4525963"/>
          </a:xfrm>
        </p:spPr>
        <p:txBody>
          <a:bodyPr/>
          <a:lstStyle/>
          <a:p>
            <a:r>
              <a:rPr lang="en-US" dirty="0"/>
              <a:t>The requirements engineering process is an iterative process that includes requirements elicitation, specification and validation.</a:t>
            </a:r>
            <a:endParaRPr lang="en-GB" dirty="0"/>
          </a:p>
          <a:p>
            <a:r>
              <a:rPr lang="en-US" dirty="0"/>
              <a:t>Requirements elicitation is an iterative process that can be represented as a spiral of activities – requirements discovery, requirements classification and organization, requirements negotiation and requirements documentation.</a:t>
            </a:r>
            <a:r>
              <a:rPr lang="en-GB" dirty="0"/>
              <a:t> </a:t>
            </a:r>
          </a:p>
          <a:p>
            <a:r>
              <a:rPr lang="en-US" dirty="0"/>
              <a:t>You can use a range of techniques for requirements elicitation including interviews and ethnography. User stories and scenarios may be used to facilitate discussions.</a:t>
            </a:r>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452821670"/>
      </p:ext>
    </p:extLst>
  </p:cSld>
  <p:clrMapOvr>
    <a:masterClrMapping/>
  </p:clrMapOvr>
  <p:transition spd="med">
    <p:wipe dir="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dirty="0"/>
              <a:t>Requirements specification is the process of formally documenting the user and system requirements and creating a software requirements document.</a:t>
            </a:r>
          </a:p>
          <a:p>
            <a:r>
              <a:rPr lang="en-US" dirty="0"/>
              <a:t>The software requirements document is an agreed statement of the system requirements. It should be organized so that both system customers and software developers can use it.</a:t>
            </a:r>
            <a:endParaRPr lang="en-GB" dirty="0"/>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410089195"/>
      </p:ext>
    </p:extLst>
  </p:cSld>
  <p:clrMapOvr>
    <a:masterClrMapping/>
  </p:clrMapOvr>
  <p:transition spd="med">
    <p:wipe dir="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Key points</a:t>
            </a:r>
            <a:endParaRPr lang="en-US" dirty="0"/>
          </a:p>
        </p:txBody>
      </p:sp>
      <p:sp>
        <p:nvSpPr>
          <p:cNvPr id="3" name="Content Placeholder 2"/>
          <p:cNvSpPr>
            <a:spLocks noGrp="1"/>
          </p:cNvSpPr>
          <p:nvPr>
            <p:ph idx="1"/>
          </p:nvPr>
        </p:nvSpPr>
        <p:spPr/>
        <p:txBody>
          <a:bodyPr/>
          <a:lstStyle/>
          <a:p>
            <a:r>
              <a:rPr lang="en-US" dirty="0"/>
              <a:t>Requirements validation is the process of checking the requirements for validity, consistency, completeness, realism and verifiability. </a:t>
            </a:r>
            <a:endParaRPr lang="en-GB" dirty="0"/>
          </a:p>
          <a:p>
            <a:r>
              <a:rPr lang="en-US" dirty="0"/>
              <a:t>Business, organizational and technical changes inevitably lead to changes to the requirements for a software system. Requirements management is the process of managing and controlling these changes.</a:t>
            </a:r>
            <a:endParaRPr lang="en-GB" dirty="0"/>
          </a:p>
          <a:p>
            <a:endParaRPr lang="en-US" dirty="0"/>
          </a:p>
        </p:txBody>
      </p:sp>
      <p:sp>
        <p:nvSpPr>
          <p:cNvPr id="5" name="Footer Placeholder 4"/>
          <p:cNvSpPr>
            <a:spLocks noGrp="1"/>
          </p:cNvSpPr>
          <p:nvPr>
            <p:ph type="ftr" sz="quarter" idx="11"/>
          </p:nvPr>
        </p:nvSpPr>
        <p:spPr/>
        <p:txBody>
          <a:bodyPr/>
          <a:lstStyle/>
          <a:p>
            <a:r>
              <a:rPr lang="en-US"/>
              <a:t>Chapter 4 Requirements Engineering</a:t>
            </a:r>
          </a:p>
        </p:txBody>
      </p:sp>
      <p:sp>
        <p:nvSpPr>
          <p:cNvPr id="4" name="Slide Number Placeholder 3"/>
          <p:cNvSpPr>
            <a:spLocks noGrp="1"/>
          </p:cNvSpPr>
          <p:nvPr>
            <p:ph type="sldNum" sz="quarter" idx="12"/>
          </p:nvPr>
        </p:nvSpPr>
        <p:spPr/>
        <p:txBody>
          <a:bodyPr/>
          <a:lstStyle/>
          <a:p>
            <a:fld id="{825F70CE-84E9-D04C-9B15-10C693AA0F2A}" type="slidenum">
              <a:rPr lang="en-US" smtClean="0"/>
              <a:pPr/>
              <a:t>88</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stakeholders</a:t>
            </a:r>
          </a:p>
        </p:txBody>
      </p:sp>
      <p:sp>
        <p:nvSpPr>
          <p:cNvPr id="3" name="Content Placeholder 2"/>
          <p:cNvSpPr>
            <a:spLocks noGrp="1"/>
          </p:cNvSpPr>
          <p:nvPr>
            <p:ph idx="1"/>
          </p:nvPr>
        </p:nvSpPr>
        <p:spPr/>
        <p:txBody>
          <a:bodyPr/>
          <a:lstStyle/>
          <a:p>
            <a:r>
              <a:rPr lang="en-US" dirty="0"/>
              <a:t>Any person or organization who is affected by the system in some way and so who has a legitimate interest</a:t>
            </a:r>
          </a:p>
          <a:p>
            <a:r>
              <a:rPr lang="en-US" dirty="0"/>
              <a:t>Stakeholder types</a:t>
            </a:r>
          </a:p>
          <a:p>
            <a:pPr lvl="1"/>
            <a:r>
              <a:rPr lang="en-US" dirty="0"/>
              <a:t>End users</a:t>
            </a:r>
          </a:p>
          <a:p>
            <a:pPr lvl="1"/>
            <a:r>
              <a:rPr lang="en-US" dirty="0"/>
              <a:t>System managers</a:t>
            </a:r>
          </a:p>
          <a:p>
            <a:pPr lvl="1"/>
            <a:r>
              <a:rPr lang="en-US" dirty="0"/>
              <a:t>System owners</a:t>
            </a:r>
          </a:p>
          <a:p>
            <a:pPr lvl="1"/>
            <a:r>
              <a:rPr lang="en-US" dirty="0"/>
              <a:t>External stakeholders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670292469"/>
      </p:ext>
    </p:extLst>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4452</TotalTime>
  <Words>6023</Words>
  <Application>Microsoft Office PowerPoint</Application>
  <PresentationFormat>On-screen Show (4:3)</PresentationFormat>
  <Paragraphs>700</Paragraphs>
  <Slides>88</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88</vt:i4>
      </vt:variant>
    </vt:vector>
  </HeadingPairs>
  <TitlesOfParts>
    <vt:vector size="94" baseType="lpstr">
      <vt:lpstr>Arial</vt:lpstr>
      <vt:lpstr>Calibri</vt:lpstr>
      <vt:lpstr>Wingdings</vt:lpstr>
      <vt:lpstr>Zapf Dingbats</vt:lpstr>
      <vt:lpstr>SE10 slides</vt:lpstr>
      <vt:lpstr>Document</vt:lpstr>
      <vt:lpstr>Chapter 4 – Requirements Engineering</vt:lpstr>
      <vt:lpstr>Topics covered</vt:lpstr>
      <vt:lpstr>Requirements engineering</vt:lpstr>
      <vt:lpstr>What is a requirement?</vt:lpstr>
      <vt:lpstr>Requirements abstraction (Davis)</vt:lpstr>
      <vt:lpstr>Types of requirement</vt:lpstr>
      <vt:lpstr>User and system requirements </vt:lpstr>
      <vt:lpstr>Readers of different types of requirements specification </vt:lpstr>
      <vt:lpstr>System stakeholders</vt:lpstr>
      <vt:lpstr>Stakeholders in the Mentcare system</vt:lpstr>
      <vt:lpstr>Stakeholders in the Mentcare system</vt:lpstr>
      <vt:lpstr>Agile methods and requirements</vt:lpstr>
      <vt:lpstr>Functional and non-functional requirements</vt:lpstr>
      <vt:lpstr>Functional and non-functional requirements</vt:lpstr>
      <vt:lpstr>Functional requirements</vt:lpstr>
      <vt:lpstr>Mentcare system: functional requirements</vt:lpstr>
      <vt:lpstr>Requirements imprecision</vt:lpstr>
      <vt:lpstr>Requirements completeness and consistency</vt:lpstr>
      <vt:lpstr>Non-functional requirements</vt:lpstr>
      <vt:lpstr>Types of nonfunctional requirement </vt:lpstr>
      <vt:lpstr>Non-functional requirements implementation</vt:lpstr>
      <vt:lpstr>Non-functional classifications</vt:lpstr>
      <vt:lpstr>Examples of nonfunctional requirements in the Mentcare system</vt:lpstr>
      <vt:lpstr>Goals and requirements</vt:lpstr>
      <vt:lpstr>Usability requirements</vt:lpstr>
      <vt:lpstr>Metrics for specifying nonfunctional requirements</vt:lpstr>
      <vt:lpstr>Requirements engineering processes</vt:lpstr>
      <vt:lpstr>Requirements engineering processes</vt:lpstr>
      <vt:lpstr>A spiral view of the requirements engineering process </vt:lpstr>
      <vt:lpstr>Requirements elicitation</vt:lpstr>
      <vt:lpstr>Requirements elicitation and analysis</vt:lpstr>
      <vt:lpstr>Requirements elicitation</vt:lpstr>
      <vt:lpstr>Requirements elicitation</vt:lpstr>
      <vt:lpstr>Problems of requirements elicitation</vt:lpstr>
      <vt:lpstr>The requirements elicitation and analysis process </vt:lpstr>
      <vt:lpstr>Process activities</vt:lpstr>
      <vt:lpstr>Requirements discovery</vt:lpstr>
      <vt:lpstr>Interviewing</vt:lpstr>
      <vt:lpstr>Interviews in practice</vt:lpstr>
      <vt:lpstr>Problems with interviews</vt:lpstr>
      <vt:lpstr>Ethnography</vt:lpstr>
      <vt:lpstr>Scope of ethnography</vt:lpstr>
      <vt:lpstr>Focused ethnography</vt:lpstr>
      <vt:lpstr>Ethnography and prototyping for requirements analysis </vt:lpstr>
      <vt:lpstr>Stories and scenarios</vt:lpstr>
      <vt:lpstr>Photo sharing in the classroom (iLearn)</vt:lpstr>
      <vt:lpstr>Scenarios</vt:lpstr>
      <vt:lpstr>Uploading photos iLearn)</vt:lpstr>
      <vt:lpstr>Uploading photos</vt:lpstr>
      <vt:lpstr>Requirements specification</vt:lpstr>
      <vt:lpstr>Requirements specification</vt:lpstr>
      <vt:lpstr>Ways of writing a system requirements specification </vt:lpstr>
      <vt:lpstr>Requirements and design</vt:lpstr>
      <vt:lpstr>Natural language specification</vt:lpstr>
      <vt:lpstr>Guidelines for writing requirements</vt:lpstr>
      <vt:lpstr>Problems with natural language</vt:lpstr>
      <vt:lpstr>Example requirements for the insulin pump software system </vt:lpstr>
      <vt:lpstr>Structured specifications</vt:lpstr>
      <vt:lpstr>Form-based specifications</vt:lpstr>
      <vt:lpstr>A structured specification of a requirement for an insulin pump </vt:lpstr>
      <vt:lpstr>A structured specification of a requirement for an insulin pump </vt:lpstr>
      <vt:lpstr>Tabular specification</vt:lpstr>
      <vt:lpstr>Tabular specification of computation for an insulin pump </vt:lpstr>
      <vt:lpstr>Use cases</vt:lpstr>
      <vt:lpstr>Use cases for the Mentcare system</vt:lpstr>
      <vt:lpstr>The software requirements document</vt:lpstr>
      <vt:lpstr>Users of a requirements document </vt:lpstr>
      <vt:lpstr>Requirements document variability</vt:lpstr>
      <vt:lpstr>The structure of a requirements document </vt:lpstr>
      <vt:lpstr>The structure of a requirements document </vt:lpstr>
      <vt:lpstr>Requirements validation</vt:lpstr>
      <vt:lpstr>Requirements validation</vt:lpstr>
      <vt:lpstr>Requirements checking</vt:lpstr>
      <vt:lpstr>Requirements validation techniques</vt:lpstr>
      <vt:lpstr>Requirements reviews</vt:lpstr>
      <vt:lpstr>Review checks</vt:lpstr>
      <vt:lpstr>Requirements change</vt:lpstr>
      <vt:lpstr>Changing requirements</vt:lpstr>
      <vt:lpstr>Changing requirements</vt:lpstr>
      <vt:lpstr>Requirements evolution </vt:lpstr>
      <vt:lpstr>Requirements management</vt:lpstr>
      <vt:lpstr>Requirements management planning</vt:lpstr>
      <vt:lpstr>Requirements change management</vt:lpstr>
      <vt:lpstr>Requirements change management </vt:lpstr>
      <vt:lpstr>Key points</vt:lpstr>
      <vt:lpstr>Key points</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4</dc:title>
  <dc:creator>Ian Sommerville</dc:creator>
  <cp:lastModifiedBy>Omer Faruk.Uysal</cp:lastModifiedBy>
  <cp:revision>31</cp:revision>
  <cp:lastPrinted>2010-01-11T10:54:43Z</cp:lastPrinted>
  <dcterms:created xsi:type="dcterms:W3CDTF">2010-01-08T19:43:52Z</dcterms:created>
  <dcterms:modified xsi:type="dcterms:W3CDTF">2023-04-24T21:15:22Z</dcterms:modified>
</cp:coreProperties>
</file>