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477" r:id="rId3"/>
    <p:sldId id="618" r:id="rId4"/>
    <p:sldId id="619" r:id="rId5"/>
    <p:sldId id="495" r:id="rId6"/>
    <p:sldId id="539" r:id="rId7"/>
    <p:sldId id="620" r:id="rId8"/>
    <p:sldId id="616" r:id="rId9"/>
    <p:sldId id="540" r:id="rId10"/>
    <p:sldId id="519" r:id="rId11"/>
    <p:sldId id="621" r:id="rId12"/>
    <p:sldId id="622" r:id="rId13"/>
    <p:sldId id="520" r:id="rId14"/>
    <p:sldId id="623" r:id="rId15"/>
    <p:sldId id="624" r:id="rId16"/>
    <p:sldId id="625" r:id="rId17"/>
    <p:sldId id="626" r:id="rId18"/>
    <p:sldId id="627" r:id="rId19"/>
    <p:sldId id="628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  <p:sldId id="639" r:id="rId29"/>
    <p:sldId id="640" r:id="rId30"/>
    <p:sldId id="641" r:id="rId31"/>
    <p:sldId id="642" r:id="rId32"/>
    <p:sldId id="643" r:id="rId33"/>
    <p:sldId id="644" r:id="rId34"/>
    <p:sldId id="645" r:id="rId35"/>
    <p:sldId id="646" r:id="rId36"/>
    <p:sldId id="647" r:id="rId37"/>
    <p:sldId id="312" r:id="rId38"/>
    <p:sldId id="61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2" autoAdjust="0"/>
    <p:restoredTop sz="78846" autoAdjust="0"/>
  </p:normalViewPr>
  <p:slideViewPr>
    <p:cSldViewPr snapToGrid="0">
      <p:cViewPr varScale="1">
        <p:scale>
          <a:sx n="88" d="100"/>
          <a:sy n="88" d="100"/>
        </p:scale>
        <p:origin x="13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677D-AFDD-4D13-A50E-0F3357730A11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C0DF-083E-486D-A298-AE3293F066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这个命令没用。具体看下一页。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C0DF-083E-486D-A298-AE3293F066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6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可以多试几次。</a:t>
            </a:r>
            <a:endParaRPr lang="en-US" altLang="zh-CN" dirty="0"/>
          </a:p>
          <a:p>
            <a:r>
              <a:rPr lang="zh-CN" altLang="en-US" dirty="0"/>
              <a:t>或者先输入下一页的命令再安装。</a:t>
            </a:r>
            <a:endParaRPr lang="en-US" altLang="zh-CN" dirty="0"/>
          </a:p>
          <a:p>
            <a:r>
              <a:rPr lang="zh-CN" altLang="en-US" dirty="0"/>
              <a:t>有时候可能会卡住，按一下方向键之类的应该可以解卡。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C0DF-083E-486D-A298-AE3293F066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记得重启。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C0DF-083E-486D-A298-AE3293F066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C0DF-083E-486D-A298-AE3293F066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r>
              <a:rPr lang="zh-CN" altLang="en-US" dirty="0"/>
              <a:t>记得先找</a:t>
            </a:r>
            <a:r>
              <a:rPr lang="en-US" altLang="zh-CN" dirty="0"/>
              <a:t>BUG</a:t>
            </a:r>
            <a:r>
              <a:rPr lang="zh-CN" altLang="en-US" dirty="0"/>
              <a:t>，这个程序很多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slstorestorage.blob.core.windows.net/wslblob/wsl_update_arm64.msi" TargetMode="External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eus.com/computer-instruction/install-xcode-command-line-tools-on-mac.html" TargetMode="External"/><Relationship Id="rId2" Type="http://schemas.openxmlformats.org/officeDocument/2006/relationships/hyperlink" Target="https://developer.apple.com/download/mor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1, </a:t>
            </a:r>
            <a:r>
              <a:rPr lang="en-US" altLang="zh-CN" sz="3600" b="1" dirty="0">
                <a:latin typeface="Franklin Gothic Demi" panose="020B0703020102020204" pitchFamily="34" charset="0"/>
                <a:sym typeface="+mn-ea"/>
              </a:rPr>
              <a:t>C/C++ </a:t>
            </a:r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environment configuration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040" y="1054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10(cont.)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4385" y="1189175"/>
            <a:ext cx="10515600" cy="2069199"/>
          </a:xfrm>
        </p:spPr>
        <p:txBody>
          <a:bodyPr>
            <a:normAutofit fontScale="82500" lnSpcReduction="10000"/>
          </a:bodyPr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Step two</a:t>
            </a:r>
            <a:r>
              <a:rPr lang="en-US" altLang="zh-CN" dirty="0">
                <a:solidFill>
                  <a:schemeClr val="tx1"/>
                </a:solidFill>
              </a:rPr>
              <a:t>: U</a:t>
            </a:r>
            <a:r>
              <a:rPr lang="en-US" altLang="zh-CN" dirty="0"/>
              <a:t>pdate WSL kernel </a:t>
            </a:r>
          </a:p>
          <a:p>
            <a:pPr algn="l"/>
            <a:r>
              <a:rPr lang="en-US" altLang="zh-CN" dirty="0"/>
              <a:t>Download the latest package and run the update package</a:t>
            </a:r>
          </a:p>
          <a:p>
            <a:pPr marL="0" indent="0" algn="l">
              <a:buNone/>
            </a:pPr>
            <a:r>
              <a:rPr lang="en-US" altLang="zh-CN" dirty="0">
                <a:hlinkClick r:id="rId2"/>
              </a:rPr>
              <a:t>https://wslstorestorage.blob.core.windows.net/wslblob/wsl_update_x64.msi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you're using an ARM64 machine, please download the </a:t>
            </a:r>
            <a:r>
              <a:rPr lang="en-US" altLang="zh-CN" b="1" dirty="0"/>
              <a:t>ARM64 package</a:t>
            </a:r>
            <a:r>
              <a:rPr lang="en-US" altLang="zh-CN" dirty="0"/>
              <a:t> instead.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https://wslstorestorage.blob.core.windows.net/wslblob/wsl_update_arm64.msi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6" y="3514124"/>
            <a:ext cx="4097808" cy="32272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793" y="3544837"/>
            <a:ext cx="4032448" cy="31526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981" y="3745023"/>
            <a:ext cx="3725590" cy="291273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51584" y="5362598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61828" y="6351969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681913" y="6314171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17" y="2780928"/>
            <a:ext cx="5695950" cy="306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9404" y="63176"/>
            <a:ext cx="797939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10(cont.)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86347" y="1253331"/>
            <a:ext cx="11157049" cy="4351338"/>
          </a:xfrm>
        </p:spPr>
        <p:txBody>
          <a:bodyPr>
            <a:normAutofit fontScale="97500"/>
          </a:bodyPr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Step three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/>
              <a:t>Set WSL version as 2</a:t>
            </a:r>
          </a:p>
          <a:p>
            <a:pPr algn="l"/>
            <a:r>
              <a:rPr lang="en-US" altLang="zh-CN" dirty="0"/>
              <a:t>Open PowerShell or Windows command prompt and run this command to set WSL version as 2 : </a:t>
            </a:r>
            <a:r>
              <a:rPr lang="en-US" altLang="zh-CN" b="0" i="0" dirty="0" err="1">
                <a:solidFill>
                  <a:srgbClr val="0070C0"/>
                </a:solidFill>
                <a:effectLst/>
                <a:latin typeface="SFMono-Regular"/>
              </a:rPr>
              <a:t>wsl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SFMono-Regular"/>
              </a:rPr>
              <a:t> --set-version Ubuntu-20.04 2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9285" y="4077071"/>
            <a:ext cx="2664296" cy="221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297277" y="3262388"/>
            <a:ext cx="4074817" cy="468632"/>
            <a:chOff x="1702334" y="3778861"/>
            <a:chExt cx="4074817" cy="468632"/>
          </a:xfrm>
        </p:grpSpPr>
        <p:sp>
          <p:nvSpPr>
            <p:cNvPr id="15" name="矩形 14"/>
            <p:cNvSpPr/>
            <p:nvPr/>
          </p:nvSpPr>
          <p:spPr>
            <a:xfrm>
              <a:off x="1702334" y="4013177"/>
              <a:ext cx="1008112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对话气泡: 圆角矩形 2"/>
            <p:cNvSpPr/>
            <p:nvPr/>
          </p:nvSpPr>
          <p:spPr>
            <a:xfrm>
              <a:off x="3112854" y="3778861"/>
              <a:ext cx="2664297" cy="468632"/>
            </a:xfrm>
            <a:prstGeom prst="wedgeRoundRectCallout">
              <a:avLst>
                <a:gd name="adj1" fmla="val -69229"/>
                <a:gd name="adj2" fmla="val 1943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Check the version of WSL.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4305389" y="5013176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1523" y="237618"/>
            <a:ext cx="582055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1.2 Install GCC on WSL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34578" y="1610657"/>
            <a:ext cx="8784976" cy="218383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Once you finished the installation of Ubuntu 20.04 LTS, you can find it on your start menu.</a:t>
            </a:r>
          </a:p>
          <a:p>
            <a:r>
              <a:rPr lang="en-US" altLang="zh-CN" sz="2400" dirty="0"/>
              <a:t>Open it and you will see a Terminal for Linux</a:t>
            </a:r>
          </a:p>
          <a:p>
            <a:r>
              <a:rPr lang="en-US" altLang="zh-CN" sz="2400" dirty="0"/>
              <a:t>You can set username and password for your system (Please remember this password as you need it to switch to root user later)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748" y="188640"/>
            <a:ext cx="2365375" cy="46158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984432" y="2851948"/>
            <a:ext cx="1152128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3"/>
          <p:cNvSpPr txBox="1"/>
          <p:nvPr/>
        </p:nvSpPr>
        <p:spPr>
          <a:xfrm>
            <a:off x="264877" y="4154981"/>
            <a:ext cx="10515600" cy="203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/>
              <a:t>Use the two commands below to install GNU: (If you are using any Linux distribution based on </a:t>
            </a:r>
            <a:r>
              <a:rPr lang="en-US" altLang="zh-CN" sz="2500" dirty="0" err="1"/>
              <a:t>debian</a:t>
            </a:r>
            <a:r>
              <a:rPr lang="en-US" altLang="zh-CN" sz="2500" dirty="0"/>
              <a:t> you can use below to install, too)</a:t>
            </a:r>
          </a:p>
          <a:p>
            <a:pPr lvl="1"/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sudo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apt update       </a:t>
            </a:r>
            <a:r>
              <a:rPr lang="en-US" altLang="zh-CN" dirty="0"/>
              <a:t>this command will update your apt library (apt: Advanced   Packaging Tools)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sudo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apt install g++ -y     </a:t>
            </a:r>
            <a:r>
              <a:rPr lang="en-US" altLang="zh-CN" dirty="0"/>
              <a:t>this command will install g++ and its independence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666478"/>
            <a:ext cx="10238980" cy="535480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927648" y="1988840"/>
            <a:ext cx="4536504" cy="720080"/>
            <a:chOff x="3287688" y="5048600"/>
            <a:chExt cx="4896544" cy="720080"/>
          </a:xfrm>
        </p:grpSpPr>
        <p:sp>
          <p:nvSpPr>
            <p:cNvPr id="4" name="矩形 3"/>
            <p:cNvSpPr/>
            <p:nvPr/>
          </p:nvSpPr>
          <p:spPr>
            <a:xfrm>
              <a:off x="3287688" y="5359076"/>
              <a:ext cx="1872208" cy="409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对话气泡: 圆角矩形 2"/>
            <p:cNvSpPr/>
            <p:nvPr/>
          </p:nvSpPr>
          <p:spPr>
            <a:xfrm>
              <a:off x="5375920" y="5048600"/>
              <a:ext cx="2808312" cy="612648"/>
            </a:xfrm>
            <a:prstGeom prst="wedgeRoundRectCallout">
              <a:avLst>
                <a:gd name="adj1" fmla="val -65400"/>
                <a:gd name="adj2" fmla="val 465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the command and your password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57150"/>
            <a:ext cx="9324975" cy="67437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65016" y="1111728"/>
            <a:ext cx="5688632" cy="630940"/>
            <a:chOff x="3287688" y="1601081"/>
            <a:chExt cx="5688632" cy="630940"/>
          </a:xfrm>
        </p:grpSpPr>
        <p:sp>
          <p:nvSpPr>
            <p:cNvPr id="4" name="矩形 3"/>
            <p:cNvSpPr/>
            <p:nvPr/>
          </p:nvSpPr>
          <p:spPr>
            <a:xfrm>
              <a:off x="3287688" y="1907405"/>
              <a:ext cx="2160240" cy="3246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对话气泡: 圆角矩形 2"/>
            <p:cNvSpPr/>
            <p:nvPr/>
          </p:nvSpPr>
          <p:spPr>
            <a:xfrm>
              <a:off x="5591944" y="1601081"/>
              <a:ext cx="3384376" cy="612648"/>
            </a:xfrm>
            <a:prstGeom prst="wedgeRoundRectCallout">
              <a:avLst>
                <a:gd name="adj1" fmla="val -65400"/>
                <a:gd name="adj2" fmla="val 465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the command to install g++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16832"/>
            <a:ext cx="9296400" cy="4352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364" y="12179"/>
            <a:ext cx="669092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1.3 Verify GCC on WSL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5440" y="987893"/>
            <a:ext cx="10873208" cy="92893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You can input command: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 --version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g++ --version</a:t>
            </a:r>
            <a:r>
              <a:rPr lang="en-US" altLang="zh-CN" sz="2400" dirty="0"/>
              <a:t> to check whether the GCC is installed well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643300" y="3693668"/>
            <a:ext cx="9281664" cy="1535532"/>
            <a:chOff x="2643300" y="3693668"/>
            <a:chExt cx="9281664" cy="1535532"/>
          </a:xfrm>
        </p:grpSpPr>
        <p:sp>
          <p:nvSpPr>
            <p:cNvPr id="6" name="矩形 5"/>
            <p:cNvSpPr/>
            <p:nvPr/>
          </p:nvSpPr>
          <p:spPr>
            <a:xfrm>
              <a:off x="2643300" y="3943692"/>
              <a:ext cx="4388804" cy="12855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对话气泡: 圆角矩形 2"/>
            <p:cNvSpPr/>
            <p:nvPr/>
          </p:nvSpPr>
          <p:spPr>
            <a:xfrm>
              <a:off x="7172436" y="3693668"/>
              <a:ext cx="4752528" cy="864096"/>
            </a:xfrm>
            <a:prstGeom prst="wedgeRoundRectCallout">
              <a:avLst>
                <a:gd name="adj1" fmla="val -62506"/>
                <a:gd name="adj2" fmla="val 351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en-US" altLang="zh-CN" b="1" dirty="0" err="1">
                  <a:solidFill>
                    <a:srgbClr val="FFFF00"/>
                  </a:solidFill>
                </a:rPr>
                <a:t>gcc</a:t>
              </a:r>
              <a:r>
                <a:rPr lang="en-US" altLang="zh-CN" b="1" dirty="0">
                  <a:solidFill>
                    <a:srgbClr val="FFFF00"/>
                  </a:solidFill>
                </a:rPr>
                <a:t> –version </a:t>
              </a:r>
              <a:r>
                <a:rPr lang="en-US" altLang="zh-CN" dirty="0"/>
                <a:t>or </a:t>
              </a:r>
              <a:r>
                <a:rPr lang="en-US" altLang="zh-CN" b="1" dirty="0">
                  <a:solidFill>
                    <a:srgbClr val="FFFF00"/>
                  </a:solidFill>
                </a:rPr>
                <a:t>g++ --version </a:t>
              </a:r>
              <a:r>
                <a:rPr lang="en-US" altLang="zh-CN" dirty="0"/>
                <a:t>to check if the compiler is installed successfully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436" y="1077996"/>
            <a:ext cx="10515600" cy="9809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2.1 Install CLT (</a:t>
            </a:r>
            <a:r>
              <a:rPr lang="en-US" sz="3200" b="1" dirty="0" err="1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Xcode</a:t>
            </a:r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Command Line Tool) on macOS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01792" y="2132856"/>
            <a:ext cx="9659416" cy="39604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Open the Terminal on your Mac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Input </a:t>
            </a:r>
            <a:r>
              <a:rPr lang="en-US" altLang="zh-CN" dirty="0">
                <a:solidFill>
                  <a:srgbClr val="00B0F0"/>
                </a:solidFill>
              </a:rPr>
              <a:t>g++ </a:t>
            </a:r>
            <a:r>
              <a:rPr lang="en-US" altLang="zh-CN" dirty="0">
                <a:solidFill>
                  <a:schemeClr val="tx1"/>
                </a:solidFill>
              </a:rPr>
              <a:t>to check whether the CLT or GCC is installed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If not, the system will guide you to install CLT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You can also install CLT by package provided by Apple: </a:t>
            </a:r>
            <a:r>
              <a:rPr lang="en-US" altLang="zh-CN" dirty="0">
                <a:solidFill>
                  <a:schemeClr val="tx1"/>
                </a:solidFill>
                <a:hlinkClick r:id="rId2"/>
              </a:rPr>
              <a:t>https://developer.apple.com/download/more/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For more info regarding the CLT installation you can refer to </a:t>
            </a:r>
            <a:r>
              <a:rPr lang="en-US" altLang="zh-CN" dirty="0">
                <a:hlinkClick r:id="rId3"/>
              </a:rPr>
              <a:t>https://www.easeus.com/computer-instruction/install-xcode-command-line-tools-on-mac.html</a:t>
            </a:r>
            <a:r>
              <a:rPr lang="en-US" altLang="zh-CN" dirty="0"/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340241" y="101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 Download and install LLVM on macOS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2.2 Verify LLVM on macOS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4629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The same as verifying GNU, using: </a:t>
            </a:r>
            <a:r>
              <a:rPr lang="en-US" altLang="zh-CN" dirty="0">
                <a:solidFill>
                  <a:srgbClr val="00B0F0"/>
                </a:solidFill>
              </a:rPr>
              <a:t>g++ --version</a:t>
            </a:r>
          </a:p>
        </p:txBody>
      </p:sp>
      <p:pic>
        <p:nvPicPr>
          <p:cNvPr id="3" name="图片 2" descr="{1F183B8E-16FC-3D76-4C65-3624B07A21B3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745343"/>
            <a:ext cx="8305800" cy="1835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0701" y="935415"/>
            <a:ext cx="10275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install </a:t>
            </a:r>
            <a:r>
              <a:rPr lang="en-US" altLang="zh-CN" sz="2000" b="1" dirty="0" err="1"/>
              <a:t>VSCode</a:t>
            </a:r>
            <a:r>
              <a:rPr lang="en-US" altLang="zh-CN" sz="2000" dirty="0"/>
              <a:t>, you can visit: </a:t>
            </a:r>
            <a:r>
              <a:rPr lang="en-US" altLang="zh-CN" sz="2000" dirty="0">
                <a:hlinkClick r:id="rId3" action="ppaction://hlinkfile"/>
              </a:rPr>
              <a:t>https://code.visualstudio.com/</a:t>
            </a:r>
            <a:r>
              <a:rPr lang="en-US" altLang="zh-CN" sz="2000" dirty="0"/>
              <a:t> to download the package for your platform (Linux, Windows or macOS).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After you install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, you need to install two plugins at least to support your development:</a:t>
            </a:r>
          </a:p>
          <a:p>
            <a:r>
              <a:rPr lang="en-US" altLang="zh-CN" sz="2000" dirty="0"/>
              <a:t>	1. C/C++ plugin</a:t>
            </a:r>
          </a:p>
          <a:p>
            <a:r>
              <a:rPr lang="en-US" altLang="zh-CN" sz="2000" dirty="0"/>
              <a:t>	2. WSL plugin</a:t>
            </a:r>
          </a:p>
          <a:p>
            <a:r>
              <a:rPr lang="en-US" altLang="zh-CN" sz="2000" dirty="0"/>
              <a:t>Start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, press the “Extensions” icon on the left margin, select the two plugins or search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sz="2000" dirty="0"/>
              <a:t> and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wsl</a:t>
            </a:r>
            <a:r>
              <a:rPr lang="en-US" altLang="zh-CN" sz="2000" dirty="0"/>
              <a:t> key words respectively to find the two plugins.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96680" y="3555034"/>
            <a:ext cx="2819400" cy="3000375"/>
            <a:chOff x="3996680" y="3555034"/>
            <a:chExt cx="2819400" cy="300037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6680" y="3555034"/>
              <a:ext cx="2819400" cy="30003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546360" y="4578135"/>
              <a:ext cx="2269719" cy="628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17023" y="3535522"/>
            <a:ext cx="2895600" cy="3038475"/>
            <a:chOff x="7617023" y="3535522"/>
            <a:chExt cx="2895600" cy="303847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7023" y="3535522"/>
              <a:ext cx="2895600" cy="303847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197247" y="4578135"/>
              <a:ext cx="2315375" cy="628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417710" y="-19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</a:rPr>
              <a:t>3.Download and install editor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1275" y="3489960"/>
            <a:ext cx="2858421" cy="3086100"/>
            <a:chOff x="501275" y="3489960"/>
            <a:chExt cx="2858421" cy="30861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771" y="3489960"/>
              <a:ext cx="2828925" cy="3086100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501275" y="5206373"/>
              <a:ext cx="452661" cy="4089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788913"/>
            <a:ext cx="6758783" cy="5069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37" y="123075"/>
            <a:ext cx="10515600" cy="9475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</a:rPr>
              <a:t>3.Download and install editor 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18285" y="860037"/>
            <a:ext cx="9966951" cy="947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Now, you need to switch your </a:t>
            </a:r>
            <a:r>
              <a:rPr lang="en-US" altLang="zh-CN" sz="2400" dirty="0" err="1"/>
              <a:t>VSCode</a:t>
            </a:r>
            <a:r>
              <a:rPr lang="en-US" altLang="zh-CN" sz="2400" dirty="0"/>
              <a:t> to WSL system.</a:t>
            </a:r>
          </a:p>
          <a:p>
            <a:pPr marL="0" indent="0">
              <a:buNone/>
            </a:pPr>
            <a:r>
              <a:rPr lang="en-US" altLang="zh-CN" sz="2400" dirty="0"/>
              <a:t>Click the blue button on left of the bottom, and choose </a:t>
            </a:r>
            <a:r>
              <a:rPr lang="en-US" altLang="zh-CN" sz="2400" b="1" dirty="0"/>
              <a:t>“Connect to WSL” 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4683" y="6657983"/>
            <a:ext cx="232828" cy="202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090852" y="2290836"/>
            <a:ext cx="3666622" cy="390976"/>
            <a:chOff x="2871685" y="2068212"/>
            <a:chExt cx="2517036" cy="268393"/>
          </a:xfrm>
        </p:grpSpPr>
        <p:sp>
          <p:nvSpPr>
            <p:cNvPr id="9" name="矩形 8"/>
            <p:cNvSpPr/>
            <p:nvPr/>
          </p:nvSpPr>
          <p:spPr>
            <a:xfrm>
              <a:off x="2871685" y="2068212"/>
              <a:ext cx="963083" cy="92165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0"/>
            </a:p>
          </p:txBody>
        </p:sp>
        <p:sp>
          <p:nvSpPr>
            <p:cNvPr id="10" name="对话气泡: 圆角矩形 9"/>
            <p:cNvSpPr/>
            <p:nvPr/>
          </p:nvSpPr>
          <p:spPr>
            <a:xfrm>
              <a:off x="4078479" y="2109628"/>
              <a:ext cx="1310242" cy="226977"/>
            </a:xfrm>
            <a:prstGeom prst="wedgeRoundRectCallout">
              <a:avLst>
                <a:gd name="adj1" fmla="val -68459"/>
                <a:gd name="adj2" fmla="val -3314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Select the item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871" y="1326995"/>
            <a:ext cx="11605207" cy="48499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1. Download </a:t>
            </a:r>
            <a:r>
              <a:rPr lang="en-US" altLang="zh-CN" sz="2800" dirty="0"/>
              <a:t>and install GCC on Windows 10 (Based on Windows Subsystem for Linux)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2. Download and </a:t>
            </a:r>
            <a:r>
              <a:rPr lang="en-US" altLang="zh-CN" sz="2800" dirty="0"/>
              <a:t>install LLVM on macOS(Optional, based on the OS)</a:t>
            </a:r>
            <a:endParaRPr lang="en-US" altLang="zh-CN" dirty="0">
              <a:sym typeface="+mn-ea"/>
            </a:endParaRPr>
          </a:p>
          <a:p>
            <a:pPr marL="285750" indent="-285750"/>
            <a:r>
              <a:rPr lang="en-US" altLang="zh-CN" dirty="0">
                <a:sym typeface="+mn-ea"/>
              </a:rPr>
              <a:t>3. Download and </a:t>
            </a:r>
            <a:r>
              <a:rPr lang="en-US" altLang="zh-CN" sz="2800" dirty="0"/>
              <a:t>install the editor (</a:t>
            </a:r>
            <a:r>
              <a:rPr lang="en-US" altLang="zh-CN" sz="2800" dirty="0" err="1"/>
              <a:t>VSCode</a:t>
            </a:r>
            <a:r>
              <a:rPr lang="en-US" altLang="zh-CN" sz="2800" dirty="0"/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4. Compile, </a:t>
            </a:r>
            <a:r>
              <a:rPr lang="en-US" altLang="zh-CN" sz="2800" dirty="0"/>
              <a:t>link and run C/C++ programs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5. Set output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6. Practices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 txBox="1"/>
          <p:nvPr/>
        </p:nvSpPr>
        <p:spPr>
          <a:xfrm>
            <a:off x="1681808" y="233647"/>
            <a:ext cx="9207865" cy="5818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Click “Open Folder…”in Welcome page or “Open Folder” button in Explorer or “</a:t>
            </a:r>
            <a:r>
              <a:rPr lang="en-US" altLang="zh-CN" sz="2000" dirty="0" err="1"/>
              <a:t>File”→”Open</a:t>
            </a:r>
            <a:r>
              <a:rPr lang="en-US" altLang="zh-CN" sz="2000" dirty="0"/>
              <a:t> Folder…” menu item.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78072" y="1052736"/>
            <a:ext cx="7374312" cy="5528276"/>
            <a:chOff x="2178072" y="1052736"/>
            <a:chExt cx="7374312" cy="552827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68" y="1052736"/>
              <a:ext cx="7344816" cy="550861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178072" y="6378319"/>
              <a:ext cx="1109616" cy="2026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852200" y="3406877"/>
            <a:ext cx="1080120" cy="2381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78072" y="1268760"/>
            <a:ext cx="1685680" cy="977538"/>
            <a:chOff x="2178072" y="1268760"/>
            <a:chExt cx="1685680" cy="977538"/>
          </a:xfrm>
        </p:grpSpPr>
        <p:sp>
          <p:nvSpPr>
            <p:cNvPr id="6" name="矩形 5"/>
            <p:cNvSpPr/>
            <p:nvPr/>
          </p:nvSpPr>
          <p:spPr>
            <a:xfrm>
              <a:off x="3107668" y="1959344"/>
              <a:ext cx="756084" cy="2869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178072" y="1268760"/>
              <a:ext cx="461544" cy="3600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9496" y="404664"/>
            <a:ext cx="8520946" cy="6356368"/>
            <a:chOff x="1559496" y="404664"/>
            <a:chExt cx="8520946" cy="635636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503" y="404664"/>
              <a:ext cx="8448939" cy="633670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559496" y="6546086"/>
              <a:ext cx="1296144" cy="2149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7320136" y="909798"/>
            <a:ext cx="432048" cy="28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359697" y="908720"/>
            <a:ext cx="3888433" cy="792084"/>
            <a:chOff x="4067945" y="5618287"/>
            <a:chExt cx="3443169" cy="635342"/>
          </a:xfrm>
        </p:grpSpPr>
        <p:sp>
          <p:nvSpPr>
            <p:cNvPr id="11" name="矩形 10"/>
            <p:cNvSpPr/>
            <p:nvPr/>
          </p:nvSpPr>
          <p:spPr>
            <a:xfrm>
              <a:off x="4067945" y="5620678"/>
              <a:ext cx="637624" cy="228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圆角矩形标注 3"/>
            <p:cNvSpPr/>
            <p:nvPr/>
          </p:nvSpPr>
          <p:spPr>
            <a:xfrm>
              <a:off x="5024382" y="5618287"/>
              <a:ext cx="2486732" cy="635342"/>
            </a:xfrm>
            <a:prstGeom prst="wedgeRoundRectCallout">
              <a:avLst>
                <a:gd name="adj1" fmla="val -68158"/>
                <a:gd name="adj2" fmla="val -338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Type /</a:t>
              </a:r>
              <a:r>
                <a:rPr lang="en-US" altLang="zh-CN" dirty="0" err="1">
                  <a:solidFill>
                    <a:prstClr val="white"/>
                  </a:solidFill>
                </a:rPr>
                <a:t>mnt</a:t>
              </a:r>
              <a:r>
                <a:rPr lang="en-US" altLang="zh-CN" dirty="0">
                  <a:solidFill>
                    <a:prstClr val="white"/>
                  </a:solidFill>
                </a:rPr>
                <a:t>/,you can see all drives in your computer, and select one, such as e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59696" y="1559780"/>
            <a:ext cx="2952329" cy="789096"/>
            <a:chOff x="4067945" y="5620678"/>
            <a:chExt cx="2614258" cy="632945"/>
          </a:xfrm>
        </p:grpSpPr>
        <p:sp>
          <p:nvSpPr>
            <p:cNvPr id="14" name="矩形 13"/>
            <p:cNvSpPr/>
            <p:nvPr/>
          </p:nvSpPr>
          <p:spPr>
            <a:xfrm>
              <a:off x="4067945" y="5620678"/>
              <a:ext cx="637624" cy="228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标注 3"/>
            <p:cNvSpPr/>
            <p:nvPr/>
          </p:nvSpPr>
          <p:spPr>
            <a:xfrm>
              <a:off x="5024383" y="5849315"/>
              <a:ext cx="1657820" cy="404308"/>
            </a:xfrm>
            <a:prstGeom prst="wedgeRoundRectCallout">
              <a:avLst>
                <a:gd name="adj1" fmla="val -73760"/>
                <a:gd name="adj2" fmla="val -7639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Select the folder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83341"/>
            <a:ext cx="8388424" cy="62913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95800" y="4366182"/>
            <a:ext cx="1512168" cy="28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66320" y="6328984"/>
            <a:ext cx="1296144" cy="265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75329"/>
            <a:ext cx="8676456" cy="650734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59496" y="6453336"/>
            <a:ext cx="122413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509538" y="692694"/>
            <a:ext cx="5394774" cy="1208726"/>
            <a:chOff x="2140731" y="2591000"/>
            <a:chExt cx="3703364" cy="829758"/>
          </a:xfrm>
        </p:grpSpPr>
        <p:sp>
          <p:nvSpPr>
            <p:cNvPr id="6" name="矩形 5"/>
            <p:cNvSpPr/>
            <p:nvPr/>
          </p:nvSpPr>
          <p:spPr>
            <a:xfrm>
              <a:off x="2140731" y="2591000"/>
              <a:ext cx="144295" cy="19772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0"/>
            </a:p>
          </p:txBody>
        </p:sp>
        <p:sp>
          <p:nvSpPr>
            <p:cNvPr id="7" name="对话气泡: 圆角矩形 6"/>
            <p:cNvSpPr/>
            <p:nvPr/>
          </p:nvSpPr>
          <p:spPr>
            <a:xfrm>
              <a:off x="2437864" y="2880118"/>
              <a:ext cx="3406231" cy="540640"/>
            </a:xfrm>
            <a:prstGeom prst="wedgeRoundRectCallout">
              <a:avLst>
                <a:gd name="adj1" fmla="val -55626"/>
                <a:gd name="adj2" fmla="val -7086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35" dirty="0"/>
                <a:t>Click “New Folder” button and input a new folder name to</a:t>
              </a:r>
              <a:r>
                <a:rPr lang="zh-CN" altLang="en-US" sz="1935" dirty="0"/>
                <a:t> </a:t>
              </a:r>
              <a:r>
                <a:rPr lang="en-US" altLang="zh-CN" sz="1935" dirty="0"/>
                <a:t>create</a:t>
              </a:r>
              <a:r>
                <a:rPr lang="zh-CN" altLang="en-US" sz="1935" dirty="0"/>
                <a:t> </a:t>
              </a:r>
              <a:r>
                <a:rPr lang="en-US" altLang="zh-CN" sz="1935" dirty="0"/>
                <a:t>in the current directory. </a:t>
              </a:r>
              <a:endParaRPr lang="zh-CN" altLang="en-US" sz="1935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6024" y="692694"/>
            <a:ext cx="4583832" cy="2371740"/>
            <a:chOff x="5553128" y="2046143"/>
            <a:chExt cx="4737224" cy="2451109"/>
          </a:xfrm>
        </p:grpSpPr>
        <p:sp>
          <p:nvSpPr>
            <p:cNvPr id="9" name="矩形 8"/>
            <p:cNvSpPr/>
            <p:nvPr/>
          </p:nvSpPr>
          <p:spPr>
            <a:xfrm>
              <a:off x="8733600" y="2046143"/>
              <a:ext cx="217232" cy="29767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0"/>
            </a:p>
          </p:txBody>
        </p:sp>
        <p:sp>
          <p:nvSpPr>
            <p:cNvPr id="10" name="对话气泡: 圆角矩形 9"/>
            <p:cNvSpPr/>
            <p:nvPr/>
          </p:nvSpPr>
          <p:spPr>
            <a:xfrm>
              <a:off x="5553128" y="3683335"/>
              <a:ext cx="4737224" cy="813917"/>
            </a:xfrm>
            <a:prstGeom prst="wedgeRoundRectCallout">
              <a:avLst>
                <a:gd name="adj1" fmla="val 18380"/>
                <a:gd name="adj2" fmla="val -2225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35" dirty="0"/>
                <a:t>Click “New File” button to create a new file in the current directory. </a:t>
              </a:r>
              <a:endParaRPr lang="zh-CN" altLang="en-US" sz="193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492896"/>
            <a:ext cx="851967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8358" y="1368060"/>
            <a:ext cx="6414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4.1 The program compilation process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338358" y="431568"/>
            <a:ext cx="8748464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4 Compile, Link and Run C/C++ Programs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15480" y="1334732"/>
            <a:ext cx="7025434" cy="5344644"/>
            <a:chOff x="1415480" y="1334732"/>
            <a:chExt cx="7025434" cy="53446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480" y="1334732"/>
              <a:ext cx="7025434" cy="526907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415480" y="6421115"/>
              <a:ext cx="1008112" cy="2582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78369" y="129257"/>
            <a:ext cx="6699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4.2 Compile, Link and Run C programs 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3494" y="805956"/>
            <a:ext cx="72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Compile/Link/Run a simple C program –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hello.c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75521" y="1772813"/>
            <a:ext cx="7344815" cy="1512170"/>
            <a:chOff x="3203849" y="4753952"/>
            <a:chExt cx="7344815" cy="1212937"/>
          </a:xfrm>
        </p:grpSpPr>
        <p:sp>
          <p:nvSpPr>
            <p:cNvPr id="18" name="矩形 17"/>
            <p:cNvSpPr/>
            <p:nvPr/>
          </p:nvSpPr>
          <p:spPr>
            <a:xfrm>
              <a:off x="3203849" y="4753952"/>
              <a:ext cx="1224136" cy="286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标注 3"/>
            <p:cNvSpPr/>
            <p:nvPr/>
          </p:nvSpPr>
          <p:spPr>
            <a:xfrm>
              <a:off x="4242928" y="5040757"/>
              <a:ext cx="6305736" cy="926132"/>
            </a:xfrm>
            <a:prstGeom prst="wedgeRoundRectCallout">
              <a:avLst>
                <a:gd name="adj1" fmla="val -48833"/>
                <a:gd name="adj2" fmla="val -677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Click “New File” button or 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File”→”New</a:t>
              </a:r>
              <a:r>
                <a:rPr lang="en-US" altLang="zh-CN" sz="2000" dirty="0">
                  <a:solidFill>
                    <a:prstClr val="white"/>
                  </a:solidFill>
                </a:rPr>
                <a:t> File” menu item and input the new file name with .c extension name. Then press “Enter” key.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29335"/>
            <a:ext cx="8532440" cy="639933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313381" y="836711"/>
            <a:ext cx="6188543" cy="2230775"/>
            <a:chOff x="3941510" y="5103286"/>
            <a:chExt cx="6188543" cy="1789344"/>
          </a:xfrm>
        </p:grpSpPr>
        <p:sp>
          <p:nvSpPr>
            <p:cNvPr id="9" name="矩形 8"/>
            <p:cNvSpPr/>
            <p:nvPr/>
          </p:nvSpPr>
          <p:spPr>
            <a:xfrm>
              <a:off x="3941510" y="5103286"/>
              <a:ext cx="2430691" cy="12129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标注 3"/>
            <p:cNvSpPr/>
            <p:nvPr/>
          </p:nvSpPr>
          <p:spPr>
            <a:xfrm>
              <a:off x="4355977" y="6431740"/>
              <a:ext cx="5774076" cy="460890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your code in the new file and save it by 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Ctrl+s</a:t>
              </a:r>
              <a:r>
                <a:rPr lang="en-US" altLang="zh-CN" sz="2000" dirty="0">
                  <a:solidFill>
                    <a:prstClr val="white"/>
                  </a:solidFill>
                </a:rPr>
                <a:t> or 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File”→”Save</a:t>
              </a:r>
              <a:r>
                <a:rPr lang="en-US" altLang="zh-CN" sz="2000" dirty="0">
                  <a:solidFill>
                    <a:prstClr val="white"/>
                  </a:solidFill>
                </a:rPr>
                <a:t>” menu item.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5604960" y="496336"/>
            <a:ext cx="461544" cy="2455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432969"/>
            <a:ext cx="10698068" cy="5992061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503712" y="488324"/>
            <a:ext cx="6408712" cy="1447248"/>
            <a:chOff x="3005755" y="4720977"/>
            <a:chExt cx="6408712" cy="1160861"/>
          </a:xfrm>
        </p:grpSpPr>
        <p:sp>
          <p:nvSpPr>
            <p:cNvPr id="12" name="矩形 11"/>
            <p:cNvSpPr/>
            <p:nvPr/>
          </p:nvSpPr>
          <p:spPr>
            <a:xfrm>
              <a:off x="3005755" y="4720977"/>
              <a:ext cx="2592288" cy="352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圆角矩形标注 3"/>
            <p:cNvSpPr/>
            <p:nvPr/>
          </p:nvSpPr>
          <p:spPr>
            <a:xfrm>
              <a:off x="4661939" y="5231459"/>
              <a:ext cx="4752528" cy="650379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Terminal”→”New</a:t>
              </a:r>
              <a:r>
                <a:rPr lang="en-US" altLang="zh-CN" sz="2000" dirty="0">
                  <a:solidFill>
                    <a:prstClr val="white"/>
                  </a:solidFill>
                </a:rPr>
                <a:t> Terminal” menu item to open the Terminal window.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11" y="720728"/>
            <a:ext cx="10717121" cy="602064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907770" y="4548120"/>
            <a:ext cx="2913000" cy="501866"/>
            <a:chOff x="2811127" y="4320843"/>
            <a:chExt cx="2913000" cy="501866"/>
          </a:xfrm>
        </p:grpSpPr>
        <p:sp>
          <p:nvSpPr>
            <p:cNvPr id="10" name="椭圆 9"/>
            <p:cNvSpPr/>
            <p:nvPr/>
          </p:nvSpPr>
          <p:spPr>
            <a:xfrm>
              <a:off x="4477417" y="4336220"/>
              <a:ext cx="1246710" cy="206495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11127" y="4599564"/>
              <a:ext cx="581189" cy="223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3635896" y="4320843"/>
              <a:ext cx="9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3392316" y="4542715"/>
              <a:ext cx="1539723" cy="1767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265518" y="4995692"/>
            <a:ext cx="3942847" cy="527837"/>
            <a:chOff x="2168875" y="4768415"/>
            <a:chExt cx="3942847" cy="527837"/>
          </a:xfrm>
        </p:grpSpPr>
        <p:sp>
          <p:nvSpPr>
            <p:cNvPr id="15" name="椭圆 14"/>
            <p:cNvSpPr/>
            <p:nvPr/>
          </p:nvSpPr>
          <p:spPr>
            <a:xfrm>
              <a:off x="4499991" y="4768415"/>
              <a:ext cx="1611731" cy="2909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68875" y="5112391"/>
              <a:ext cx="530916" cy="1838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635895" y="486741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1" y="5079232"/>
              <a:ext cx="2448272" cy="1642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668642" y="5389784"/>
            <a:ext cx="1117448" cy="369332"/>
            <a:chOff x="6525407" y="5346367"/>
            <a:chExt cx="1117448" cy="369332"/>
          </a:xfrm>
        </p:grpSpPr>
        <p:sp>
          <p:nvSpPr>
            <p:cNvPr id="20" name="矩形 19"/>
            <p:cNvSpPr/>
            <p:nvPr/>
          </p:nvSpPr>
          <p:spPr>
            <a:xfrm>
              <a:off x="6525407" y="5392524"/>
              <a:ext cx="576064" cy="290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TextBox 16"/>
            <p:cNvSpPr txBox="1"/>
            <p:nvPr/>
          </p:nvSpPr>
          <p:spPr>
            <a:xfrm>
              <a:off x="7129573" y="534636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49193" y="5691818"/>
            <a:ext cx="1799086" cy="861554"/>
            <a:chOff x="4221388" y="5286420"/>
            <a:chExt cx="1799086" cy="691067"/>
          </a:xfrm>
        </p:grpSpPr>
        <p:sp>
          <p:nvSpPr>
            <p:cNvPr id="23" name="矩形 22"/>
            <p:cNvSpPr/>
            <p:nvPr/>
          </p:nvSpPr>
          <p:spPr>
            <a:xfrm>
              <a:off x="4221388" y="5286420"/>
              <a:ext cx="1006998" cy="173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圆角矩形标注 3"/>
            <p:cNvSpPr/>
            <p:nvPr/>
          </p:nvSpPr>
          <p:spPr>
            <a:xfrm>
              <a:off x="4499993" y="5591752"/>
              <a:ext cx="1520481" cy="385735"/>
            </a:xfrm>
            <a:prstGeom prst="wedgeRoundRectCallout">
              <a:avLst>
                <a:gd name="adj1" fmla="val -30687"/>
                <a:gd name="adj2" fmla="val -9849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1"/>
          <p:cNvSpPr txBox="1"/>
          <p:nvPr/>
        </p:nvSpPr>
        <p:spPr>
          <a:xfrm>
            <a:off x="1609244" y="184385"/>
            <a:ext cx="381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Use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gcc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to compile the .c file.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90" y="908720"/>
            <a:ext cx="10111089" cy="575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5324" y="79688"/>
            <a:ext cx="9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default output executable file is called “a.exe”(Windows) or “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a.out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”(Unix and Mac OS) if you don’t specify the name in compiling and linking step.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19443" y="4852006"/>
            <a:ext cx="3898039" cy="809242"/>
            <a:chOff x="5130134" y="5363924"/>
            <a:chExt cx="3898039" cy="809242"/>
          </a:xfrm>
        </p:grpSpPr>
        <p:sp>
          <p:nvSpPr>
            <p:cNvPr id="4" name="矩形 3"/>
            <p:cNvSpPr/>
            <p:nvPr/>
          </p:nvSpPr>
          <p:spPr>
            <a:xfrm>
              <a:off x="7340984" y="5713592"/>
              <a:ext cx="77063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73718" y="5363924"/>
              <a:ext cx="1754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 and 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30134" y="6017299"/>
              <a:ext cx="382663" cy="1558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26551" y="5556560"/>
            <a:ext cx="1250257" cy="369332"/>
            <a:chOff x="6696236" y="6013300"/>
            <a:chExt cx="1250257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7380312" y="60133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 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696236" y="6102588"/>
              <a:ext cx="57748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38334" y="5805267"/>
            <a:ext cx="1975175" cy="777621"/>
            <a:chOff x="4777429" y="5754454"/>
            <a:chExt cx="1975175" cy="623741"/>
          </a:xfrm>
        </p:grpSpPr>
        <p:sp>
          <p:nvSpPr>
            <p:cNvPr id="14" name="矩形 13"/>
            <p:cNvSpPr/>
            <p:nvPr/>
          </p:nvSpPr>
          <p:spPr>
            <a:xfrm>
              <a:off x="5796137" y="5754454"/>
              <a:ext cx="956467" cy="1732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圆角矩形标注 3"/>
            <p:cNvSpPr/>
            <p:nvPr/>
          </p:nvSpPr>
          <p:spPr>
            <a:xfrm>
              <a:off x="4777429" y="6053008"/>
              <a:ext cx="1664497" cy="325187"/>
            </a:xfrm>
            <a:prstGeom prst="wedgeRoundRectCallout">
              <a:avLst>
                <a:gd name="adj1" fmla="val 23503"/>
                <a:gd name="adj2" fmla="val -1113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prstClr val="white"/>
                  </a:solidFill>
                </a:rPr>
                <a:t>The</a:t>
              </a:r>
              <a:r>
                <a:rPr lang="zh-CN" altLang="en-US" sz="2400" dirty="0">
                  <a:solidFill>
                    <a:prstClr val="white"/>
                  </a:solidFill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</a:rPr>
                <a:t>output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104" y="931108"/>
            <a:ext cx="8229600" cy="7856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</a:t>
            </a:r>
            <a:r>
              <a:rPr lang="en-US" altLang="zh-CN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system</a:t>
            </a:r>
            <a:endParaRPr lang="en-US" sz="32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17104" y="1704160"/>
            <a:ext cx="9875440" cy="129614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</a:t>
            </a:r>
            <a:r>
              <a:rPr lang="en-US" altLang="zh-CN" b="1" dirty="0"/>
              <a:t>W</a:t>
            </a:r>
            <a:r>
              <a:rPr lang="en-US" altLang="zh-CN" dirty="0"/>
              <a:t>indows </a:t>
            </a:r>
            <a:r>
              <a:rPr lang="en-US" altLang="zh-CN" b="1" dirty="0"/>
              <a:t>S</a:t>
            </a:r>
            <a:r>
              <a:rPr lang="en-US" altLang="zh-CN" dirty="0"/>
              <a:t>ubsystem for </a:t>
            </a:r>
            <a:r>
              <a:rPr lang="en-US" altLang="zh-CN" b="1" dirty="0"/>
              <a:t>L</a:t>
            </a:r>
            <a:r>
              <a:rPr lang="en-US" altLang="zh-CN" dirty="0"/>
              <a:t>inux</a:t>
            </a:r>
          </a:p>
          <a:p>
            <a:pPr lvl="1"/>
            <a:r>
              <a:rPr lang="en-US" altLang="zh-CN" dirty="0"/>
              <a:t>Open the Control Panel and set the Windows functions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615" y="2968352"/>
            <a:ext cx="3499155" cy="35569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08631" y="5632648"/>
            <a:ext cx="21602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"/>
          <p:cNvSpPr txBox="1"/>
          <p:nvPr/>
        </p:nvSpPr>
        <p:spPr>
          <a:xfrm>
            <a:off x="723269" y="109970"/>
            <a:ext cx="11608963" cy="957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1 </a:t>
            </a:r>
            <a:r>
              <a:rPr lang="en-US" sz="3600" b="1" dirty="0">
                <a:sym typeface="+mn-ea"/>
              </a:rPr>
              <a:t>Download and install GCC on Windows 10 (Based on WSL) </a:t>
            </a:r>
            <a:endParaRPr lang="en-US" altLang="zh-CN" sz="36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94" y="3034630"/>
            <a:ext cx="6048375" cy="29146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78733" y="4107106"/>
            <a:ext cx="1624589" cy="167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70" y="1261140"/>
            <a:ext cx="9581063" cy="545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142" y="179731"/>
            <a:ext cx="7115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4.3 Compile, Link and Run C++ programs 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6361" y="729787"/>
            <a:ext cx="738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Compile/Link/Run a simple C++ program – helloworld.cpp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47599" y="1772816"/>
            <a:ext cx="6552728" cy="1440162"/>
            <a:chOff x="1199456" y="1772816"/>
            <a:chExt cx="6552728" cy="1440162"/>
          </a:xfrm>
        </p:grpSpPr>
        <p:grpSp>
          <p:nvGrpSpPr>
            <p:cNvPr id="11" name="组合 10"/>
            <p:cNvGrpSpPr/>
            <p:nvPr/>
          </p:nvGrpSpPr>
          <p:grpSpPr>
            <a:xfrm>
              <a:off x="1199456" y="1988844"/>
              <a:ext cx="6552728" cy="1224134"/>
              <a:chOff x="2915817" y="6209145"/>
              <a:chExt cx="6552728" cy="98189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915817" y="6209145"/>
                <a:ext cx="1656184" cy="1732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圆角矩形标注 3"/>
              <p:cNvSpPr/>
              <p:nvPr/>
            </p:nvSpPr>
            <p:spPr>
              <a:xfrm>
                <a:off x="3923929" y="6444034"/>
                <a:ext cx="5544616" cy="747008"/>
              </a:xfrm>
              <a:prstGeom prst="wedgeRoundRectCallout">
                <a:avLst>
                  <a:gd name="adj1" fmla="val -39052"/>
                  <a:gd name="adj2" fmla="val -8101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prstClr val="white"/>
                    </a:solidFill>
                  </a:rPr>
                  <a:t>Click “New Folder” button to create a new folder in the current directory and input the folder name.</a:t>
                </a:r>
                <a:endParaRPr lang="zh-CN" altLang="en-US" sz="2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11624" y="1772816"/>
              <a:ext cx="28803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70" y="351077"/>
            <a:ext cx="10717121" cy="609685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646571" y="987377"/>
            <a:ext cx="6336704" cy="1596267"/>
            <a:chOff x="4067945" y="5496306"/>
            <a:chExt cx="6336704" cy="1280391"/>
          </a:xfrm>
        </p:grpSpPr>
        <p:sp>
          <p:nvSpPr>
            <p:cNvPr id="4" name="矩形 3"/>
            <p:cNvSpPr/>
            <p:nvPr/>
          </p:nvSpPr>
          <p:spPr>
            <a:xfrm>
              <a:off x="4067945" y="5496306"/>
              <a:ext cx="1872208" cy="572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圆角矩形标注 3"/>
            <p:cNvSpPr/>
            <p:nvPr/>
          </p:nvSpPr>
          <p:spPr>
            <a:xfrm>
              <a:off x="4932041" y="6126318"/>
              <a:ext cx="5472608" cy="650379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Click “New File” button and input the file name with .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cpp</a:t>
              </a:r>
              <a:r>
                <a:rPr lang="en-US" altLang="zh-CN" sz="2000" dirty="0">
                  <a:solidFill>
                    <a:prstClr val="white"/>
                  </a:solidFill>
                </a:rPr>
                <a:t> extension name in the current folder.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82" y="380574"/>
            <a:ext cx="10717121" cy="609685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696727" y="1236874"/>
            <a:ext cx="6048672" cy="1688067"/>
            <a:chOff x="303665" y="5248550"/>
            <a:chExt cx="6048672" cy="1354027"/>
          </a:xfrm>
        </p:grpSpPr>
        <p:sp>
          <p:nvSpPr>
            <p:cNvPr id="4" name="矩形 3"/>
            <p:cNvSpPr/>
            <p:nvPr/>
          </p:nvSpPr>
          <p:spPr>
            <a:xfrm>
              <a:off x="303665" y="5248550"/>
              <a:ext cx="3024336" cy="1354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圆角矩形标注 3"/>
            <p:cNvSpPr/>
            <p:nvPr/>
          </p:nvSpPr>
          <p:spPr>
            <a:xfrm>
              <a:off x="3255993" y="5562920"/>
              <a:ext cx="3096344" cy="477101"/>
            </a:xfrm>
            <a:prstGeom prst="wedgeRoundRectCallout">
              <a:avLst>
                <a:gd name="adj1" fmla="val -64982"/>
                <a:gd name="adj2" fmla="val -466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your code in the file 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40943" y="5733261"/>
            <a:ext cx="4176464" cy="729449"/>
            <a:chOff x="303665" y="6256024"/>
            <a:chExt cx="4176464" cy="585103"/>
          </a:xfrm>
        </p:grpSpPr>
        <p:sp>
          <p:nvSpPr>
            <p:cNvPr id="10" name="矩形 9"/>
            <p:cNvSpPr/>
            <p:nvPr/>
          </p:nvSpPr>
          <p:spPr>
            <a:xfrm>
              <a:off x="303665" y="6256024"/>
              <a:ext cx="792088" cy="231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圆角矩形标注 3"/>
            <p:cNvSpPr/>
            <p:nvPr/>
          </p:nvSpPr>
          <p:spPr>
            <a:xfrm>
              <a:off x="1383785" y="6364026"/>
              <a:ext cx="3096344" cy="477101"/>
            </a:xfrm>
            <a:prstGeom prst="wedgeRoundRectCallout">
              <a:avLst>
                <a:gd name="adj1" fmla="val -64982"/>
                <a:gd name="adj2" fmla="val -466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“clear” command to delete all the commands.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60" y="611637"/>
            <a:ext cx="9895065" cy="6130543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6864321" y="4437112"/>
            <a:ext cx="1449386" cy="369332"/>
            <a:chOff x="6084168" y="2086608"/>
            <a:chExt cx="1449386" cy="369332"/>
          </a:xfrm>
        </p:grpSpPr>
        <p:sp>
          <p:nvSpPr>
            <p:cNvPr id="5" name="矩形 4"/>
            <p:cNvSpPr/>
            <p:nvPr/>
          </p:nvSpPr>
          <p:spPr>
            <a:xfrm>
              <a:off x="6084168" y="2240867"/>
              <a:ext cx="941733" cy="178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2086608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24162" y="3703408"/>
            <a:ext cx="2838615" cy="517680"/>
            <a:chOff x="4613705" y="852584"/>
            <a:chExt cx="2838615" cy="517680"/>
          </a:xfrm>
        </p:grpSpPr>
        <p:sp>
          <p:nvSpPr>
            <p:cNvPr id="3" name="矩形 2"/>
            <p:cNvSpPr/>
            <p:nvPr/>
          </p:nvSpPr>
          <p:spPr>
            <a:xfrm>
              <a:off x="6012160" y="852584"/>
              <a:ext cx="1440160" cy="1514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3864" y="1000932"/>
              <a:ext cx="9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13705" y="1116372"/>
              <a:ext cx="949572" cy="1932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>
              <a:endCxn id="14" idx="3"/>
            </p:cNvCxnSpPr>
            <p:nvPr/>
          </p:nvCxnSpPr>
          <p:spPr>
            <a:xfrm flipH="1">
              <a:off x="5563277" y="1010224"/>
              <a:ext cx="1240971" cy="2027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416049" y="4149080"/>
            <a:ext cx="4536504" cy="424696"/>
            <a:chOff x="3597576" y="1554464"/>
            <a:chExt cx="4536504" cy="424696"/>
          </a:xfrm>
        </p:grpSpPr>
        <p:sp>
          <p:nvSpPr>
            <p:cNvPr id="4" name="矩形 3"/>
            <p:cNvSpPr/>
            <p:nvPr/>
          </p:nvSpPr>
          <p:spPr>
            <a:xfrm>
              <a:off x="5968922" y="1554465"/>
              <a:ext cx="2165158" cy="1932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3760" y="155446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97576" y="1822570"/>
              <a:ext cx="758400" cy="156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4355976" y="1698480"/>
              <a:ext cx="2904918" cy="2532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416049" y="4726885"/>
            <a:ext cx="4807879" cy="871647"/>
            <a:chOff x="287523" y="4450502"/>
            <a:chExt cx="4807879" cy="871647"/>
          </a:xfrm>
        </p:grpSpPr>
        <p:sp>
          <p:nvSpPr>
            <p:cNvPr id="10" name="TextBox 9"/>
            <p:cNvSpPr txBox="1"/>
            <p:nvPr/>
          </p:nvSpPr>
          <p:spPr>
            <a:xfrm>
              <a:off x="4098013" y="4450502"/>
              <a:ext cx="997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 and 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6157" y="495281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63787" y="4592771"/>
              <a:ext cx="1397781" cy="192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07417" y="5024825"/>
              <a:ext cx="515777" cy="2153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7523" y="4900691"/>
              <a:ext cx="468823" cy="1925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791579" y="4768780"/>
              <a:ext cx="2855307" cy="1925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1395659" y="79211"/>
            <a:ext cx="10796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You need to use </a:t>
            </a: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g++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compile C++ program.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The </a:t>
            </a: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-o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option is used to specify the output file name.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5849" y="4463741"/>
            <a:ext cx="2876261" cy="470743"/>
            <a:chOff x="2913534" y="5417644"/>
            <a:chExt cx="2876261" cy="377589"/>
          </a:xfrm>
        </p:grpSpPr>
        <p:sp>
          <p:nvSpPr>
            <p:cNvPr id="27" name="矩形 26"/>
            <p:cNvSpPr/>
            <p:nvPr/>
          </p:nvSpPr>
          <p:spPr>
            <a:xfrm>
              <a:off x="4713734" y="5640786"/>
              <a:ext cx="1076061" cy="1544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圆角矩形标注 3"/>
            <p:cNvSpPr/>
            <p:nvPr/>
          </p:nvSpPr>
          <p:spPr>
            <a:xfrm>
              <a:off x="2913534" y="5417644"/>
              <a:ext cx="1520481" cy="325187"/>
            </a:xfrm>
            <a:prstGeom prst="wedgeRoundRectCallout">
              <a:avLst>
                <a:gd name="adj1" fmla="val 65498"/>
                <a:gd name="adj2" fmla="val 3917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15849" y="5454073"/>
            <a:ext cx="2759152" cy="470418"/>
            <a:chOff x="4459286" y="5749957"/>
            <a:chExt cx="2759152" cy="377330"/>
          </a:xfrm>
        </p:grpSpPr>
        <p:sp>
          <p:nvSpPr>
            <p:cNvPr id="32" name="矩形 31"/>
            <p:cNvSpPr/>
            <p:nvPr/>
          </p:nvSpPr>
          <p:spPr>
            <a:xfrm>
              <a:off x="6282334" y="5749957"/>
              <a:ext cx="936104" cy="150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圆角矩形标注 3"/>
            <p:cNvSpPr/>
            <p:nvPr/>
          </p:nvSpPr>
          <p:spPr>
            <a:xfrm>
              <a:off x="4459286" y="5802100"/>
              <a:ext cx="1493609" cy="325187"/>
            </a:xfrm>
            <a:prstGeom prst="wedgeRoundRectCallout">
              <a:avLst>
                <a:gd name="adj1" fmla="val 68452"/>
                <a:gd name="adj2" fmla="val -457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6576289" y="3458496"/>
            <a:ext cx="504056" cy="253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818625" y="5481265"/>
            <a:ext cx="3131317" cy="909355"/>
            <a:chOff x="2663787" y="4450502"/>
            <a:chExt cx="3131317" cy="909355"/>
          </a:xfrm>
        </p:grpSpPr>
        <p:sp>
          <p:nvSpPr>
            <p:cNvPr id="39" name="TextBox 9"/>
            <p:cNvSpPr txBox="1"/>
            <p:nvPr/>
          </p:nvSpPr>
          <p:spPr>
            <a:xfrm>
              <a:off x="4797715" y="4450502"/>
              <a:ext cx="997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 and 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TextBox 10"/>
            <p:cNvSpPr txBox="1"/>
            <p:nvPr/>
          </p:nvSpPr>
          <p:spPr>
            <a:xfrm>
              <a:off x="3636361" y="499052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663787" y="4592771"/>
              <a:ext cx="2133928" cy="2022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707417" y="5024826"/>
              <a:ext cx="928944" cy="228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20780" y="4900691"/>
              <a:ext cx="897399" cy="196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3533314" y="4768780"/>
              <a:ext cx="113572" cy="1468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543841" y="6198942"/>
            <a:ext cx="2759152" cy="470418"/>
            <a:chOff x="4459286" y="5749957"/>
            <a:chExt cx="2759152" cy="377330"/>
          </a:xfrm>
        </p:grpSpPr>
        <p:sp>
          <p:nvSpPr>
            <p:cNvPr id="47" name="矩形 46"/>
            <p:cNvSpPr/>
            <p:nvPr/>
          </p:nvSpPr>
          <p:spPr>
            <a:xfrm>
              <a:off x="6282334" y="5749957"/>
              <a:ext cx="936104" cy="150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圆角矩形标注 3"/>
            <p:cNvSpPr/>
            <p:nvPr/>
          </p:nvSpPr>
          <p:spPr>
            <a:xfrm>
              <a:off x="4459286" y="5802100"/>
              <a:ext cx="1493609" cy="325187"/>
            </a:xfrm>
            <a:prstGeom prst="wedgeRoundRectCallout">
              <a:avLst>
                <a:gd name="adj1" fmla="val 68452"/>
                <a:gd name="adj2" fmla="val -457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532" y="692696"/>
            <a:ext cx="505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5.1 Formatting output with </a:t>
            </a:r>
            <a:r>
              <a:rPr lang="en-US" altLang="zh-CN" sz="2800" b="1" i="1" dirty="0" err="1"/>
              <a:t>printf</a:t>
            </a:r>
            <a:endParaRPr lang="zh-CN" alt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1052737"/>
            <a:ext cx="556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err="1"/>
              <a:t>printf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(</a:t>
            </a:r>
            <a:r>
              <a:rPr lang="en-US" altLang="zh-CN" sz="3200" i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format-control-string, other-arguments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9416" y="1484784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format-control-string</a:t>
            </a:r>
            <a:r>
              <a:rPr lang="en-US" altLang="zh-CN" sz="2000" dirty="0"/>
              <a:t> describes the output format, which consists of conversion specifiers, field widths, precisions and literal characters with percent sign(%).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567609" y="2192670"/>
            <a:ext cx="6032401" cy="4568790"/>
            <a:chOff x="784549" y="2132856"/>
            <a:chExt cx="6032401" cy="456879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549" y="2132856"/>
              <a:ext cx="6019700" cy="2863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250" y="4941168"/>
              <a:ext cx="6019700" cy="1760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2580308" y="2708920"/>
            <a:ext cx="707380" cy="3744416"/>
            <a:chOff x="1056308" y="2708920"/>
            <a:chExt cx="707380" cy="3744416"/>
          </a:xfrm>
        </p:grpSpPr>
        <p:sp>
          <p:nvSpPr>
            <p:cNvPr id="5" name="矩形 4"/>
            <p:cNvSpPr/>
            <p:nvPr/>
          </p:nvSpPr>
          <p:spPr>
            <a:xfrm>
              <a:off x="1056309" y="2708920"/>
              <a:ext cx="419347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15616" y="5229200"/>
              <a:ext cx="648072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6308" y="6237312"/>
              <a:ext cx="419347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312532" y="-27383"/>
            <a:ext cx="8748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5 Terminal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332656"/>
            <a:ext cx="2087723" cy="614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309860"/>
            <a:ext cx="1732987" cy="61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6085674" y="620688"/>
            <a:ext cx="4582327" cy="2232248"/>
            <a:chOff x="4561673" y="620688"/>
            <a:chExt cx="4582327" cy="2232248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73" y="1052736"/>
              <a:ext cx="4582327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61673" y="620688"/>
              <a:ext cx="103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Example: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23993" y="3284984"/>
            <a:ext cx="4555651" cy="1165324"/>
            <a:chOff x="4499992" y="3284984"/>
            <a:chExt cx="4555651" cy="116532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658220"/>
              <a:ext cx="455565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61673" y="328498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Sample output: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64" y="1401941"/>
            <a:ext cx="6480720" cy="5228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370" y="110044"/>
            <a:ext cx="17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</a:rPr>
              <a:t>5.2</a:t>
            </a:r>
            <a:r>
              <a:rPr lang="en-US" altLang="zh-CN" sz="3600" b="1" i="1" dirty="0">
                <a:solidFill>
                  <a:prstClr val="black"/>
                </a:solidFill>
              </a:rPr>
              <a:t> </a:t>
            </a:r>
            <a:r>
              <a:rPr lang="en-US" altLang="zh-CN" sz="3600" b="1" i="1" dirty="0" err="1">
                <a:solidFill>
                  <a:prstClr val="black"/>
                </a:solidFill>
              </a:rPr>
              <a:t>cout</a:t>
            </a:r>
            <a:endParaRPr lang="zh-CN" altLang="en-US" sz="3600" b="1" i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370" y="817548"/>
            <a:ext cx="886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b="1" dirty="0" err="1">
                <a:solidFill>
                  <a:prstClr val="black"/>
                </a:solidFill>
              </a:rPr>
              <a:t>cout</a:t>
            </a:r>
            <a:r>
              <a:rPr lang="en-US" altLang="zh-CN" sz="2800" dirty="0">
                <a:solidFill>
                  <a:prstClr val="black"/>
                </a:solidFill>
              </a:rPr>
              <a:t> &lt;&lt; variable1(expression1) [&lt;&lt; variable2 &lt;&lt; variable n];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4356" y="5841268"/>
            <a:ext cx="2208288" cy="32403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82468" y="3032956"/>
            <a:ext cx="5616624" cy="32403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8600" y="309923"/>
            <a:ext cx="8100392" cy="6858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6.1 Exercises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89735" y="1196340"/>
            <a:ext cx="88125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/>
              <a:t>Write a program to initialize three variables which equal to 0.1, 0.2, 0.3, then print them with two decimal points.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30" y="2531110"/>
            <a:ext cx="6019800" cy="194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3395" y="4855845"/>
            <a:ext cx="8424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Your output should look like something above. You can use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to achieve this, or you can explore the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way.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8600" y="309923"/>
            <a:ext cx="8100392" cy="6858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6.2 Exercises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7861" y="977275"/>
            <a:ext cx="1045650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Copy the following code into 3 files, and compile them together to an executable file. Find the bugs if there are some.</a:t>
            </a:r>
          </a:p>
          <a:p>
            <a:r>
              <a:rPr lang="en-US" altLang="zh-CN" sz="2400" dirty="0"/>
              <a:t>Step 1: Compile </a:t>
            </a:r>
            <a:r>
              <a:rPr lang="en-US" altLang="zh-CN" sz="2400" dirty="0" err="1"/>
              <a:t>main.cpp</a:t>
            </a:r>
            <a:endParaRPr lang="en-US" altLang="zh-CN" sz="2400" dirty="0"/>
          </a:p>
          <a:p>
            <a:r>
              <a:rPr lang="en-US" altLang="zh-CN" sz="2400" dirty="0"/>
              <a:t>Step 2: Compile </a:t>
            </a:r>
            <a:r>
              <a:rPr lang="en-US" altLang="zh-CN" sz="2400" dirty="0" err="1"/>
              <a:t>add.cpp</a:t>
            </a:r>
            <a:endParaRPr lang="en-US" altLang="zh-CN" sz="2400" dirty="0"/>
          </a:p>
          <a:p>
            <a:r>
              <a:rPr lang="en-US" altLang="zh-CN" sz="2400" dirty="0"/>
              <a:t>Step 3: Link the two object files.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237861" y="3254587"/>
            <a:ext cx="4427425" cy="349755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2147483647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；</a:t>
            </a:r>
          </a:p>
          <a:p>
            <a:pPr marL="0" indent="0">
              <a:buNone/>
            </a:pPr>
            <a:b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“The result is ”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result &lt;&lt;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135161" y="289781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main.cpp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244063" y="3254587"/>
            <a:ext cx="4324186" cy="7789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#pragma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enlo" panose="020B0609030804020204" pitchFamily="49" charset="0"/>
              </a:rPr>
              <a:t>once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1362" y="2897818"/>
            <a:ext cx="881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add.h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6244063" y="4687630"/>
            <a:ext cx="4324186" cy="1644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n1 + n2;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1362" y="4330861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34" y="3068960"/>
            <a:ext cx="3800475" cy="2190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874" y="2564904"/>
            <a:ext cx="3704058" cy="36004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78798" y="4077072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82854" y="479715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2840" y="3645024"/>
            <a:ext cx="1359274" cy="188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047731" y="5805264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>
          <a:xfrm>
            <a:off x="1391714" y="555054"/>
            <a:ext cx="10364363" cy="2339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</a:p>
          <a:p>
            <a:pPr lvl="1"/>
            <a:r>
              <a:rPr lang="en-US" altLang="zh-CN" dirty="0"/>
              <a:t>Check Prerequisites: You must be running Windows 10 version 2004 and higher (Build 19041 and higher) or Windows 11.</a:t>
            </a:r>
          </a:p>
          <a:p>
            <a:pPr lvl="1"/>
            <a:r>
              <a:rPr lang="en-US" altLang="zh-CN" dirty="0"/>
              <a:t>To check your version and build number, select </a:t>
            </a:r>
            <a:r>
              <a:rPr lang="en-US" altLang="zh-CN" b="1" dirty="0"/>
              <a:t>Windows</a:t>
            </a:r>
            <a:r>
              <a:rPr lang="en-US" altLang="zh-CN" dirty="0"/>
              <a:t> logo key + </a:t>
            </a:r>
            <a:r>
              <a:rPr lang="en-US" altLang="zh-CN" b="1" dirty="0"/>
              <a:t>R</a:t>
            </a:r>
            <a:r>
              <a:rPr lang="en-US" altLang="zh-CN" dirty="0"/>
              <a:t>, type </a:t>
            </a:r>
            <a:r>
              <a:rPr lang="en-US" altLang="zh-CN" b="1" dirty="0" err="1"/>
              <a:t>winver</a:t>
            </a:r>
            <a:r>
              <a:rPr lang="en-US" altLang="zh-CN" dirty="0"/>
              <a:t>, select </a:t>
            </a:r>
            <a:r>
              <a:rPr lang="en-US" altLang="zh-CN" b="1" dirty="0"/>
              <a:t>OK</a:t>
            </a:r>
            <a:r>
              <a:rPr lang="en-US" altLang="zh-CN" dirty="0"/>
              <a:t>.</a:t>
            </a: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13849" y="61182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https://learn.microsoft.com/en-us/windows/wsl/install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35760" y="1544359"/>
          <a:ext cx="514826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9420225" imgH="8124825" progId="Photoshop.Image.13">
                  <p:embed/>
                </p:oleObj>
              </mc:Choice>
              <mc:Fallback>
                <p:oleObj name="Image" r:id="rId3" imgW="9420225" imgH="81248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5760" y="1544359"/>
                        <a:ext cx="514826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240016" y="3429000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话气泡: 圆角矩形 3"/>
          <p:cNvSpPr/>
          <p:nvPr/>
        </p:nvSpPr>
        <p:spPr>
          <a:xfrm>
            <a:off x="4172318" y="5120608"/>
            <a:ext cx="1944216" cy="396624"/>
          </a:xfrm>
          <a:prstGeom prst="wedgeRoundRectCallout">
            <a:avLst>
              <a:gd name="adj1" fmla="val -34077"/>
              <a:gd name="adj2" fmla="val 116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</a:t>
            </a:r>
            <a:r>
              <a:rPr lang="zh-CN" altLang="en-US" dirty="0"/>
              <a:t>命令提示符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内容占位符 5"/>
          <p:cNvSpPr txBox="1"/>
          <p:nvPr/>
        </p:nvSpPr>
        <p:spPr>
          <a:xfrm>
            <a:off x="1375304" y="248216"/>
            <a:ext cx="9875440" cy="12961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</a:p>
          <a:p>
            <a:pPr lvl="1"/>
            <a:r>
              <a:rPr lang="en-US" altLang="zh-CN" dirty="0"/>
              <a:t>Open </a:t>
            </a:r>
            <a:r>
              <a:rPr lang="en-US" altLang="zh-CN" dirty="0" err="1"/>
              <a:t>Powershell</a:t>
            </a:r>
            <a:r>
              <a:rPr lang="en-US" altLang="zh-CN" dirty="0"/>
              <a:t> or Windows Command Prompt in administrator mode and enter the </a:t>
            </a:r>
            <a:r>
              <a:rPr lang="en-US" altLang="zh-CN" b="1" i="1" dirty="0" err="1">
                <a:solidFill>
                  <a:srgbClr val="00B0F0"/>
                </a:solidFill>
              </a:rPr>
              <a:t>wsl</a:t>
            </a:r>
            <a:r>
              <a:rPr lang="en-US" altLang="zh-CN" b="1" i="1" dirty="0">
                <a:solidFill>
                  <a:srgbClr val="00B0F0"/>
                </a:solidFill>
              </a:rPr>
              <a:t> --install </a:t>
            </a:r>
            <a:r>
              <a:rPr lang="en-US" altLang="zh-CN" dirty="0"/>
              <a:t>command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73" y="3781624"/>
            <a:ext cx="6064843" cy="28001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4" y="276225"/>
            <a:ext cx="7267575" cy="3152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74546" y="856376"/>
            <a:ext cx="129614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258738" y="1772816"/>
            <a:ext cx="8084560" cy="1116704"/>
            <a:chOff x="891760" y="1772816"/>
            <a:chExt cx="8084560" cy="1116704"/>
          </a:xfrm>
        </p:grpSpPr>
        <p:sp>
          <p:nvSpPr>
            <p:cNvPr id="13" name="矩形 12"/>
            <p:cNvSpPr/>
            <p:nvPr/>
          </p:nvSpPr>
          <p:spPr>
            <a:xfrm>
              <a:off x="891760" y="1772816"/>
              <a:ext cx="1891872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对话气泡: 圆角矩形 13"/>
            <p:cNvSpPr/>
            <p:nvPr/>
          </p:nvSpPr>
          <p:spPr>
            <a:xfrm>
              <a:off x="3143672" y="2276872"/>
              <a:ext cx="5832648" cy="612648"/>
            </a:xfrm>
            <a:prstGeom prst="wedgeRoundRectCallout">
              <a:avLst>
                <a:gd name="adj1" fmla="val -56521"/>
                <a:gd name="adj2" fmla="val -109222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 usually downloads and installs Ubuntu in your computer.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23416" y="5733256"/>
            <a:ext cx="9876220" cy="747024"/>
            <a:chOff x="891760" y="1772816"/>
            <a:chExt cx="9876220" cy="747024"/>
          </a:xfrm>
        </p:grpSpPr>
        <p:sp>
          <p:nvSpPr>
            <p:cNvPr id="17" name="矩形 16"/>
            <p:cNvSpPr/>
            <p:nvPr/>
          </p:nvSpPr>
          <p:spPr>
            <a:xfrm>
              <a:off x="891760" y="1772816"/>
              <a:ext cx="4412152" cy="5040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话气泡: 圆角矩形 17"/>
            <p:cNvSpPr/>
            <p:nvPr/>
          </p:nvSpPr>
          <p:spPr>
            <a:xfrm>
              <a:off x="5519936" y="1907192"/>
              <a:ext cx="5248044" cy="612648"/>
            </a:xfrm>
            <a:prstGeom prst="wedgeRoundRectCallout">
              <a:avLst>
                <a:gd name="adj1" fmla="val -56055"/>
                <a:gd name="adj2" fmla="val -35398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Ubuntu is not downloaded, terminate the current installation by </a:t>
              </a:r>
              <a:r>
                <a:rPr lang="en-US" altLang="zh-CN" b="1" dirty="0" err="1">
                  <a:solidFill>
                    <a:srgbClr val="FFFF00"/>
                  </a:solidFill>
                </a:rPr>
                <a:t>Ctrl+c</a:t>
              </a:r>
              <a:r>
                <a:rPr lang="en-US" altLang="zh-CN" dirty="0"/>
                <a:t> and restart your computer.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0" y="1120207"/>
            <a:ext cx="9500415" cy="49685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4816" y="273673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Use the command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 -l -o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to check which version of Ubuntu is valid to your system. Then use the command </a:t>
            </a:r>
            <a:r>
              <a:rPr lang="en-US" altLang="zh-CN" sz="2000" i="1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i="1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 --install –d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with the name of Ubuntu. For example, </a:t>
            </a:r>
            <a:r>
              <a:rPr lang="en-US" altLang="zh-CN" sz="2000" i="1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 </a:t>
            </a:r>
            <a:r>
              <a:rPr lang="en-US" altLang="zh-CN" sz="2000" i="1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--install –d Ubuntu-20.04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9155" y="2380750"/>
            <a:ext cx="2808312" cy="2056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话气泡: 圆角矩形 2"/>
          <p:cNvSpPr/>
          <p:nvPr/>
        </p:nvSpPr>
        <p:spPr>
          <a:xfrm>
            <a:off x="4616064" y="2855116"/>
            <a:ext cx="5588509" cy="540640"/>
          </a:xfrm>
          <a:prstGeom prst="wedgeRoundRectCallout">
            <a:avLst>
              <a:gd name="adj1" fmla="val -61072"/>
              <a:gd name="adj2" fmla="val -257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 the valid name and version of Linux  in your system.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219798" y="1520208"/>
            <a:ext cx="6192688" cy="468632"/>
            <a:chOff x="1702334" y="3980897"/>
            <a:chExt cx="6192688" cy="468632"/>
          </a:xfrm>
        </p:grpSpPr>
        <p:sp>
          <p:nvSpPr>
            <p:cNvPr id="5" name="矩形 4"/>
            <p:cNvSpPr/>
            <p:nvPr/>
          </p:nvSpPr>
          <p:spPr>
            <a:xfrm>
              <a:off x="1702334" y="4013177"/>
              <a:ext cx="1008112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对话气泡: 圆角矩形 2"/>
            <p:cNvSpPr/>
            <p:nvPr/>
          </p:nvSpPr>
          <p:spPr>
            <a:xfrm>
              <a:off x="3286509" y="3980897"/>
              <a:ext cx="4608513" cy="468632"/>
            </a:xfrm>
            <a:prstGeom prst="wedgeRoundRectCallout">
              <a:avLst>
                <a:gd name="adj1" fmla="val -63042"/>
                <a:gd name="adj2" fmla="val -2882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 the Linux distributions in your computer.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19798" y="4485152"/>
            <a:ext cx="6984775" cy="960072"/>
            <a:chOff x="1702334" y="3993513"/>
            <a:chExt cx="6984775" cy="960072"/>
          </a:xfrm>
        </p:grpSpPr>
        <p:sp>
          <p:nvSpPr>
            <p:cNvPr id="9" name="矩形 8"/>
            <p:cNvSpPr/>
            <p:nvPr/>
          </p:nvSpPr>
          <p:spPr>
            <a:xfrm>
              <a:off x="1702334" y="3993513"/>
              <a:ext cx="2592288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话气泡: 圆角矩形 2"/>
            <p:cNvSpPr/>
            <p:nvPr/>
          </p:nvSpPr>
          <p:spPr>
            <a:xfrm>
              <a:off x="3142494" y="4412945"/>
              <a:ext cx="5544615" cy="540640"/>
            </a:xfrm>
            <a:prstGeom prst="wedgeRoundRectCallout">
              <a:avLst>
                <a:gd name="adj1" fmla="val -55331"/>
                <a:gd name="adj2" fmla="val -8659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Type the installation command to install Ubuntu 20.04.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30" y="765774"/>
            <a:ext cx="4321834" cy="57197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4091" y="57888"/>
            <a:ext cx="10598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If you use command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wsl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--install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and return the command instruction, it means that the default Ubuntu is not fit to your system(If you input the wrong command, it shows you the same window).</a:t>
            </a:r>
          </a:p>
        </p:txBody>
      </p:sp>
      <p:sp>
        <p:nvSpPr>
          <p:cNvPr id="2" name="内容占位符 5"/>
          <p:cNvSpPr>
            <a:spLocks noGrp="1"/>
          </p:cNvSpPr>
          <p:nvPr>
            <p:ph idx="1"/>
          </p:nvPr>
        </p:nvSpPr>
        <p:spPr>
          <a:xfrm>
            <a:off x="6183027" y="976241"/>
            <a:ext cx="5796537" cy="1392146"/>
          </a:xfrm>
        </p:spPr>
        <p:txBody>
          <a:bodyPr>
            <a:normAutofit fontScale="97500"/>
          </a:bodyPr>
          <a:lstStyle/>
          <a:p>
            <a:pPr marL="0" indent="0" algn="l">
              <a:buNone/>
            </a:pPr>
            <a:r>
              <a:rPr lang="en-US" altLang="zh-CN" sz="2000" dirty="0"/>
              <a:t>At this time, you need open PowerShell as administrator and run:</a:t>
            </a:r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0070C0"/>
                </a:solidFill>
                <a:effectLst/>
                <a:latin typeface="SFMono-Regular"/>
              </a:rPr>
              <a:t>dism.exe /online /enable-feature /</a:t>
            </a:r>
            <a:r>
              <a:rPr lang="en-US" altLang="zh-CN" sz="2000" b="0" i="0" dirty="0" err="1">
                <a:solidFill>
                  <a:srgbClr val="0070C0"/>
                </a:solidFill>
                <a:effectLst/>
                <a:latin typeface="SFMono-Regular"/>
              </a:rPr>
              <a:t>featurename:VirtualMachinePlatform</a:t>
            </a:r>
            <a:r>
              <a:rPr lang="en-US" altLang="zh-CN" sz="2000" b="0" i="0" dirty="0">
                <a:solidFill>
                  <a:srgbClr val="0070C0"/>
                </a:solidFill>
                <a:effectLst/>
                <a:latin typeface="SFMono-Regular"/>
              </a:rPr>
              <a:t> /all /</a:t>
            </a:r>
            <a:r>
              <a:rPr lang="en-US" altLang="zh-CN" sz="2000" b="0" i="0" dirty="0" err="1">
                <a:solidFill>
                  <a:srgbClr val="0070C0"/>
                </a:solidFill>
                <a:effectLst/>
                <a:latin typeface="SFMono-Regular"/>
              </a:rPr>
              <a:t>norestart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836" y="2512373"/>
            <a:ext cx="6184164" cy="170000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015943" y="2854815"/>
            <a:ext cx="4483329" cy="824277"/>
            <a:chOff x="1702333" y="4013177"/>
            <a:chExt cx="4483329" cy="824277"/>
          </a:xfrm>
        </p:grpSpPr>
        <p:sp>
          <p:nvSpPr>
            <p:cNvPr id="6" name="矩形 5"/>
            <p:cNvSpPr/>
            <p:nvPr/>
          </p:nvSpPr>
          <p:spPr>
            <a:xfrm>
              <a:off x="1702333" y="4013177"/>
              <a:ext cx="4483329" cy="211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话气泡: 圆角矩形 2"/>
            <p:cNvSpPr/>
            <p:nvPr/>
          </p:nvSpPr>
          <p:spPr>
            <a:xfrm>
              <a:off x="3286509" y="4368822"/>
              <a:ext cx="2899153" cy="468632"/>
            </a:xfrm>
            <a:prstGeom prst="wedgeRoundRectCallout">
              <a:avLst>
                <a:gd name="adj1" fmla="val -56062"/>
                <a:gd name="adj2" fmla="val -8795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Copy the command and run 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007836" y="4370153"/>
            <a:ext cx="5971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Restart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your computer, </a:t>
            </a:r>
            <a:r>
              <a:rPr lang="en-US" altLang="zh-CN" dirty="0"/>
              <a:t>open the </a:t>
            </a:r>
            <a:r>
              <a:rPr lang="en-US" altLang="zh-CN" b="1" dirty="0"/>
              <a:t>Microsoft Store</a:t>
            </a:r>
            <a:r>
              <a:rPr lang="en-US" altLang="zh-CN" dirty="0"/>
              <a:t>, search for your preferred Linux distribution (Ubuntu), get and install it in your computer according to the guidance.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80" y="0"/>
            <a:ext cx="8652039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755856" y="548680"/>
            <a:ext cx="8012552" cy="913729"/>
            <a:chOff x="1487488" y="1628800"/>
            <a:chExt cx="8012552" cy="913729"/>
          </a:xfrm>
        </p:grpSpPr>
        <p:sp>
          <p:nvSpPr>
            <p:cNvPr id="7" name="矩形 6"/>
            <p:cNvSpPr/>
            <p:nvPr/>
          </p:nvSpPr>
          <p:spPr>
            <a:xfrm>
              <a:off x="1487488" y="1744535"/>
              <a:ext cx="2808312" cy="46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话气泡: 圆角矩形 2"/>
            <p:cNvSpPr/>
            <p:nvPr/>
          </p:nvSpPr>
          <p:spPr>
            <a:xfrm>
              <a:off x="4459480" y="1628800"/>
              <a:ext cx="5040560" cy="913729"/>
            </a:xfrm>
            <a:prstGeom prst="wedgeRoundRectCallout">
              <a:avLst>
                <a:gd name="adj1" fmla="val -81508"/>
                <a:gd name="adj2" fmla="val -61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new UNIX username and new password.</a:t>
              </a:r>
            </a:p>
            <a:p>
              <a:pPr algn="ctr"/>
              <a:r>
                <a:rPr lang="en-US" altLang="zh-CN" dirty="0"/>
                <a:t>Remember your username and password. </a:t>
              </a:r>
            </a:p>
            <a:p>
              <a:pPr algn="ctr"/>
              <a:r>
                <a:rPr lang="en-US" altLang="zh-CN" b="1" dirty="0">
                  <a:solidFill>
                    <a:srgbClr val="FFFF00"/>
                  </a:solidFill>
                </a:rPr>
                <a:t>Note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password</a:t>
              </a:r>
              <a:r>
                <a:rPr lang="zh-CN" altLang="en-US" dirty="0"/>
                <a:t> </a:t>
              </a:r>
              <a:r>
                <a:rPr lang="en-US" altLang="zh-CN" dirty="0"/>
                <a:t>is not displayed on the screen.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03512" y="6344536"/>
            <a:ext cx="4896544" cy="439328"/>
            <a:chOff x="1487488" y="5344935"/>
            <a:chExt cx="4896544" cy="439328"/>
          </a:xfrm>
        </p:grpSpPr>
        <p:sp>
          <p:nvSpPr>
            <p:cNvPr id="10" name="矩形 9"/>
            <p:cNvSpPr/>
            <p:nvPr/>
          </p:nvSpPr>
          <p:spPr>
            <a:xfrm>
              <a:off x="1487488" y="5344935"/>
              <a:ext cx="1944216" cy="2528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对话气泡: 圆角矩形 2"/>
            <p:cNvSpPr/>
            <p:nvPr/>
          </p:nvSpPr>
          <p:spPr>
            <a:xfrm>
              <a:off x="3791744" y="5358143"/>
              <a:ext cx="2592288" cy="426120"/>
            </a:xfrm>
            <a:prstGeom prst="wedgeRoundRectCallout">
              <a:avLst>
                <a:gd name="adj1" fmla="val -69099"/>
                <a:gd name="adj2" fmla="val -349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Linux command prompt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1724</Words>
  <Application>Microsoft Office PowerPoint</Application>
  <PresentationFormat>宽屏</PresentationFormat>
  <Paragraphs>174</Paragraphs>
  <Slides>38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Menlo</vt:lpstr>
      <vt:lpstr>SFMono-Regular</vt:lpstr>
      <vt:lpstr>等线</vt:lpstr>
      <vt:lpstr>Arial</vt:lpstr>
      <vt:lpstr>Calibri</vt:lpstr>
      <vt:lpstr>Franklin Gothic Demi</vt:lpstr>
      <vt:lpstr>Franklin Gothic Medium</vt:lpstr>
      <vt:lpstr>Microsoft Himalaya</vt:lpstr>
      <vt:lpstr>Segoe UI</vt:lpstr>
      <vt:lpstr>Wingdings</vt:lpstr>
      <vt:lpstr>Office 主题</vt:lpstr>
      <vt:lpstr>Image</vt:lpstr>
      <vt:lpstr>Advanced Programming</vt:lpstr>
      <vt:lpstr>Topics</vt:lpstr>
      <vt:lpstr>1.1 Install WSL on Windows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Install WSL on Windows 10(cont.)</vt:lpstr>
      <vt:lpstr>1.1 Install WSL on Windows 10(cont.)</vt:lpstr>
      <vt:lpstr>1.2 Install GCC on WSL</vt:lpstr>
      <vt:lpstr>PowerPoint 演示文稿</vt:lpstr>
      <vt:lpstr>PowerPoint 演示文稿</vt:lpstr>
      <vt:lpstr>1.3 Verify GCC on WSL</vt:lpstr>
      <vt:lpstr>2.1 Install CLT (Xcode Command Line Tool) on macOS</vt:lpstr>
      <vt:lpstr>2.2 Verify LLVM on macOS</vt:lpstr>
      <vt:lpstr>3.Download and install editor </vt:lpstr>
      <vt:lpstr>3.Download and install editor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 Exercises</vt:lpstr>
      <vt:lpstr>6.2 Exercises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恒焰 马</cp:lastModifiedBy>
  <cp:revision>305</cp:revision>
  <dcterms:created xsi:type="dcterms:W3CDTF">2020-09-05T08:11:00Z</dcterms:created>
  <dcterms:modified xsi:type="dcterms:W3CDTF">2025-10-10T11:21:10Z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2052-12.1.0.19770</vt:lpwstr>
  </property>
</Properties>
</file>