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583" r:id="rId3"/>
    <p:sldId id="568" r:id="rId4"/>
    <p:sldId id="468" r:id="rId5"/>
    <p:sldId id="569" r:id="rId6"/>
    <p:sldId id="470" r:id="rId7"/>
    <p:sldId id="570" r:id="rId8"/>
    <p:sldId id="571" r:id="rId9"/>
    <p:sldId id="572" r:id="rId10"/>
    <p:sldId id="469" r:id="rId11"/>
    <p:sldId id="459" r:id="rId12"/>
    <p:sldId id="616" r:id="rId13"/>
    <p:sldId id="617" r:id="rId14"/>
    <p:sldId id="585" r:id="rId15"/>
    <p:sldId id="604" r:id="rId16"/>
    <p:sldId id="586" r:id="rId17"/>
    <p:sldId id="606" r:id="rId18"/>
    <p:sldId id="587" r:id="rId19"/>
    <p:sldId id="607" r:id="rId20"/>
    <p:sldId id="589" r:id="rId21"/>
    <p:sldId id="588" r:id="rId22"/>
    <p:sldId id="567" r:id="rId23"/>
    <p:sldId id="479" r:id="rId24"/>
    <p:sldId id="564" r:id="rId25"/>
    <p:sldId id="566" r:id="rId26"/>
    <p:sldId id="573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73" autoAdjust="0"/>
    <p:restoredTop sz="95090" autoAdjust="0"/>
  </p:normalViewPr>
  <p:slideViewPr>
    <p:cSldViewPr snapToGrid="0">
      <p:cViewPr varScale="1">
        <p:scale>
          <a:sx n="111" d="100"/>
          <a:sy n="111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exponent  </a:t>
            </a:r>
            <a:r>
              <a:rPr lang="zh-CN" altLang="en-US" dirty="0"/>
              <a:t>指数</a:t>
            </a:r>
          </a:p>
          <a:p>
            <a:r>
              <a:rPr lang="zh-CN" altLang="en-US" dirty="0"/>
              <a:t>科学计数法一般用于指数大于等于</a:t>
            </a:r>
            <a:r>
              <a:rPr lang="en-US" altLang="zh-CN" dirty="0"/>
              <a:t>6</a:t>
            </a:r>
            <a:r>
              <a:rPr lang="zh-CN" altLang="en-US" dirty="0"/>
              <a:t>或者小于等于</a:t>
            </a:r>
            <a:r>
              <a:rPr lang="en-US" altLang="zh-CN" dirty="0"/>
              <a:t>-5</a:t>
            </a:r>
            <a:r>
              <a:rPr lang="zh-CN" altLang="en-US" dirty="0"/>
              <a:t>的情况</a:t>
            </a:r>
          </a:p>
          <a:p>
            <a:r>
              <a:rPr lang="zh-CN" altLang="en-US" dirty="0"/>
              <a:t>图中示例是</a:t>
            </a:r>
            <a:r>
              <a:rPr lang="en-US" altLang="zh-CN" dirty="0" err="1"/>
              <a:t>c++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语言里也如此吗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溢出的问题</a:t>
            </a:r>
          </a:p>
          <a:p>
            <a:r>
              <a:rPr lang="zh-CN" altLang="en-US"/>
              <a:t>结合先加后用，先用后加的问题</a:t>
            </a:r>
            <a:r>
              <a:rPr lang="en-US" altLang="zh-CN"/>
              <a:t> </a:t>
            </a:r>
            <a:r>
              <a:rPr lang="zh-CN" altLang="en-US"/>
              <a:t>（找到临界点的数字，</a:t>
            </a:r>
            <a:r>
              <a:rPr lang="en-US" altLang="zh-CN"/>
              <a:t>/2 * </a:t>
            </a:r>
            <a:r>
              <a:rPr lang="zh-CN" altLang="en-US"/>
              <a:t>一个</a:t>
            </a:r>
            <a:r>
              <a:rPr lang="en-US" altLang="zh-CN"/>
              <a:t> i++</a:t>
            </a:r>
          </a:p>
          <a:p>
            <a:r>
              <a:rPr lang="zh-CN" altLang="en-US"/>
              <a:t>或者结合移位进行判断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浮点数的大小</a:t>
            </a:r>
            <a:r>
              <a:rPr lang="en-US" altLang="zh-CN"/>
              <a:t> </a:t>
            </a:r>
            <a:r>
              <a:rPr lang="zh-CN" altLang="en-US"/>
              <a:t>以及</a:t>
            </a:r>
            <a:r>
              <a:rPr lang="en-US" altLang="zh-CN"/>
              <a:t> </a:t>
            </a:r>
            <a:r>
              <a:rPr lang="zh-CN" altLang="en-US"/>
              <a:t>浮点数的比对</a:t>
            </a:r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lecture</a:t>
            </a:r>
            <a:r>
              <a:rPr lang="zh-CN" altLang="en-US"/>
              <a:t>上介绍的方法来解决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数据类型转换：强制转换</a:t>
            </a:r>
            <a:r>
              <a:rPr lang="en-US" altLang="zh-CN"/>
              <a:t> </a:t>
            </a:r>
            <a:r>
              <a:rPr lang="zh-CN" altLang="en-US"/>
              <a:t>以及</a:t>
            </a:r>
            <a:r>
              <a:rPr lang="en-US" altLang="zh-CN"/>
              <a:t> </a:t>
            </a:r>
            <a:r>
              <a:rPr lang="zh-CN" altLang="en-US"/>
              <a:t>自动转换</a:t>
            </a:r>
          </a:p>
          <a:p>
            <a:endParaRPr lang="zh-CN" altLang="en-US"/>
          </a:p>
          <a:p>
            <a:r>
              <a:rPr lang="zh-CN" altLang="en-US"/>
              <a:t>记录</a:t>
            </a:r>
            <a:r>
              <a:rPr lang="en-US" altLang="zh-CN"/>
              <a:t>c</a:t>
            </a:r>
            <a:r>
              <a:rPr lang="zh-CN" altLang="en-US"/>
              <a:t>和</a:t>
            </a:r>
            <a:r>
              <a:rPr lang="en-US" altLang="zh-CN"/>
              <a:t>d</a:t>
            </a:r>
            <a:r>
              <a:rPr lang="zh-CN" altLang="en-US"/>
              <a:t>中的</a:t>
            </a:r>
            <a:r>
              <a:rPr lang="en-US" altLang="zh-CN"/>
              <a:t>16</a:t>
            </a:r>
            <a:r>
              <a:rPr lang="zh-CN" altLang="en-US"/>
              <a:t>进制数</a:t>
            </a:r>
            <a:r>
              <a:rPr lang="en-US" altLang="zh-CN"/>
              <a:t> </a:t>
            </a:r>
            <a:r>
              <a:rPr lang="zh-CN" altLang="en-US"/>
              <a:t>进行展示（可以打印，也可以用</a:t>
            </a:r>
            <a:r>
              <a:rPr lang="en-US" altLang="zh-CN"/>
              <a:t>debug</a:t>
            </a:r>
            <a:r>
              <a:rPr lang="zh-CN" altLang="en-US"/>
              <a:t>的方式进行展示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r>
              <a:rPr lang="zh-CN" altLang="en-US" dirty="0"/>
              <a:t>两种方法：</a:t>
            </a:r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1. ios</a:t>
            </a:r>
            <a:r>
              <a:rPr lang="zh-CN" altLang="en-US" dirty="0"/>
              <a:t>中的成员函数</a:t>
            </a:r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cout </a:t>
            </a:r>
            <a:r>
              <a:rPr lang="zh-CN" altLang="en-US" dirty="0"/>
              <a:t>与</a:t>
            </a:r>
            <a:r>
              <a:rPr lang="en-US" altLang="zh-CN" dirty="0"/>
              <a:t>ios</a:t>
            </a:r>
            <a:r>
              <a:rPr lang="zh-CN" altLang="en-US" dirty="0"/>
              <a:t>的关系是？</a:t>
            </a:r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1.1 setf</a:t>
            </a:r>
            <a:endParaRPr lang="zh-CN" altLang="en-US" dirty="0"/>
          </a:p>
          <a:p>
            <a:pPr marL="542925" indent="-542925" eaLnBrk="1" hangingPunct="1">
              <a:spcBef>
                <a:spcPct val="0"/>
              </a:spcBef>
            </a:pPr>
            <a:r>
              <a:rPr lang="en-US" altLang="zh-CN" dirty="0"/>
              <a:t>2. iomanip</a:t>
            </a:r>
            <a:r>
              <a:rPr lang="zh-CN" altLang="en-US" dirty="0"/>
              <a:t>的</a:t>
            </a:r>
            <a:r>
              <a:rPr lang="en-US" altLang="zh-CN" dirty="0"/>
              <a:t> manipulator </a:t>
            </a:r>
            <a:r>
              <a:rPr lang="zh-CN" altLang="en-US" dirty="0"/>
              <a:t>？操纵符</a:t>
            </a:r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r>
              <a:rPr lang="zh-CN" altLang="en-US" dirty="0"/>
              <a:t>科学计数法默认精度是</a:t>
            </a:r>
            <a:r>
              <a:rPr lang="en-US" altLang="zh-CN" dirty="0"/>
              <a:t> &gt;=6, 123.256 (1.2e2) </a:t>
            </a:r>
            <a:r>
              <a:rPr lang="zh-CN" altLang="en-US" dirty="0"/>
              <a:t>为什么也用科学计数法？</a:t>
            </a:r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究竟是</a:t>
            </a:r>
            <a:r>
              <a:rPr lang="en-US" altLang="zh-CN"/>
              <a:t> unset</a:t>
            </a:r>
            <a:r>
              <a:rPr lang="zh-CN" altLang="en-US"/>
              <a:t>（原文）</a:t>
            </a:r>
            <a:r>
              <a:rPr lang="en-US" altLang="zh-CN"/>
              <a:t> </a:t>
            </a:r>
            <a:r>
              <a:rPr lang="zh-CN" altLang="en-US"/>
              <a:t>还是</a:t>
            </a:r>
            <a:r>
              <a:rPr lang="en-US" altLang="zh-CN"/>
              <a:t> unsetf</a:t>
            </a:r>
            <a:r>
              <a:rPr lang="zh-CN" altLang="en-US"/>
              <a:t>（代码中）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cout&lt;&lt;b </a:t>
            </a:r>
            <a:r>
              <a:rPr lang="zh-CN" altLang="en-US"/>
              <a:t>是否按</a:t>
            </a:r>
            <a:r>
              <a:rPr lang="en-US" altLang="zh-CN"/>
              <a:t>fixed</a:t>
            </a:r>
            <a:r>
              <a:rPr lang="zh-CN" altLang="en-US"/>
              <a:t>来操作？（从代码的运行结果来看是的）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printf  vs cout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性能，资源，</a:t>
            </a:r>
            <a:r>
              <a:rPr lang="en-US" altLang="zh-CN"/>
              <a:t> </a:t>
            </a:r>
            <a:r>
              <a:rPr lang="zh-CN" altLang="en-US"/>
              <a:t>实现原理上区分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2, data types and arithmetic operators in C/C++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廖琪梅，于仕琪，王大兴</a:t>
            </a: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, </a:t>
            </a:r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王薇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1991545" y="97468"/>
            <a:ext cx="53562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i="1" dirty="0">
                <a:solidFill>
                  <a:prstClr val="black"/>
                </a:solidFill>
              </a:rPr>
              <a:t>1.2 Using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iomanip</a:t>
            </a:r>
            <a:r>
              <a:rPr lang="en-US" altLang="zh-CN" sz="2800" b="1" i="1" dirty="0">
                <a:solidFill>
                  <a:prstClr val="black"/>
                </a:solidFill>
              </a:rPr>
              <a:t> 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7006" y="897052"/>
            <a:ext cx="8219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1.  </a:t>
            </a:r>
            <a:r>
              <a:rPr lang="en-US" altLang="zh-CN" sz="2400" dirty="0" err="1">
                <a:solidFill>
                  <a:prstClr val="black"/>
                </a:solidFill>
              </a:rPr>
              <a:t>setw</a:t>
            </a:r>
            <a:r>
              <a:rPr lang="en-US" altLang="zh-CN" sz="2400" dirty="0">
                <a:solidFill>
                  <a:prstClr val="black"/>
                </a:solidFill>
              </a:rPr>
              <a:t>(p)     2.  </a:t>
            </a:r>
            <a:r>
              <a:rPr lang="en-US" altLang="zh-CN" sz="2400" dirty="0" err="1">
                <a:solidFill>
                  <a:prstClr val="black"/>
                </a:solidFill>
              </a:rPr>
              <a:t>setfill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ch</a:t>
            </a:r>
            <a:r>
              <a:rPr lang="en-US" altLang="zh-CN" sz="2400" dirty="0">
                <a:solidFill>
                  <a:prstClr val="black"/>
                </a:solidFill>
              </a:rPr>
              <a:t>)     3.  </a:t>
            </a:r>
            <a:r>
              <a:rPr lang="en-US" altLang="zh-CN" sz="2400" dirty="0" err="1">
                <a:solidFill>
                  <a:prstClr val="black"/>
                </a:solidFill>
              </a:rPr>
              <a:t>setprecision</a:t>
            </a:r>
            <a:r>
              <a:rPr lang="en-US" altLang="zh-CN" sz="2400" dirty="0">
                <a:solidFill>
                  <a:prstClr val="black"/>
                </a:solidFill>
              </a:rPr>
              <a:t>(d)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7006" y="529603"/>
            <a:ext cx="821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prstClr val="black"/>
                </a:solidFill>
              </a:rPr>
              <a:t>#include &lt;</a:t>
            </a:r>
            <a:r>
              <a:rPr lang="en-US" altLang="zh-CN" sz="2400" b="1" dirty="0" err="1">
                <a:solidFill>
                  <a:prstClr val="black"/>
                </a:solidFill>
              </a:rPr>
              <a:t>iomanip</a:t>
            </a:r>
            <a:r>
              <a:rPr lang="en-US" altLang="zh-CN" sz="2400" b="1" dirty="0">
                <a:solidFill>
                  <a:prstClr val="black"/>
                </a:solidFill>
              </a:rPr>
              <a:t>&gt;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943496" y="3645024"/>
            <a:ext cx="4080496" cy="2553316"/>
            <a:chOff x="419496" y="3645024"/>
            <a:chExt cx="4080496" cy="2553316"/>
          </a:xfrm>
        </p:grpSpPr>
        <p:sp>
          <p:nvSpPr>
            <p:cNvPr id="7" name="矩形 6"/>
            <p:cNvSpPr/>
            <p:nvPr/>
          </p:nvSpPr>
          <p:spPr>
            <a:xfrm>
              <a:off x="1115616" y="3645024"/>
              <a:ext cx="3384376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19496" y="5982316"/>
              <a:ext cx="1632224" cy="21602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919536" y="3933056"/>
            <a:ext cx="4392488" cy="2605244"/>
            <a:chOff x="395536" y="3933056"/>
            <a:chExt cx="4392488" cy="2605244"/>
          </a:xfrm>
        </p:grpSpPr>
        <p:sp>
          <p:nvSpPr>
            <p:cNvPr id="9" name="矩形 8"/>
            <p:cNvSpPr/>
            <p:nvPr/>
          </p:nvSpPr>
          <p:spPr>
            <a:xfrm>
              <a:off x="1083555" y="3933056"/>
              <a:ext cx="3704469" cy="45567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95536" y="6203012"/>
              <a:ext cx="1080120" cy="33528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417006" y="1332406"/>
            <a:ext cx="5480050" cy="55079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#include &lt;iostream&gt;</a:t>
            </a:r>
          </a:p>
          <a:p>
            <a:r>
              <a:rPr lang="en-US" altLang="zh-CN" sz="1600" b="1" dirty="0"/>
              <a:t>#include &lt;</a:t>
            </a:r>
            <a:r>
              <a:rPr lang="en-US" altLang="zh-CN" sz="1600" b="1" dirty="0" err="1"/>
              <a:t>iomanip</a:t>
            </a:r>
            <a:r>
              <a:rPr lang="en-US" altLang="zh-CN" sz="1600" b="1" dirty="0"/>
              <a:t>&gt;</a:t>
            </a:r>
          </a:p>
          <a:p>
            <a:r>
              <a:rPr lang="en-US" altLang="zh-CN" sz="1600" dirty="0"/>
              <a:t>using namespace std;</a:t>
            </a:r>
          </a:p>
          <a:p>
            <a:endParaRPr lang="en-US" altLang="zh-CN" sz="1600" dirty="0"/>
          </a:p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::fixed, 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</a:t>
            </a:r>
            <a:r>
              <a:rPr lang="en-US" altLang="zh-CN" sz="1600" dirty="0" err="1"/>
              <a:t>floatfield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('#')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/>
              <a:t>left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setprecision</a:t>
            </a:r>
            <a:r>
              <a:rPr lang="en-US" altLang="zh-CN" sz="1600" dirty="0"/>
              <a:t>(2)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setprecision</a:t>
            </a:r>
            <a:r>
              <a:rPr lang="en-US" altLang="zh-CN" sz="1600" dirty="0"/>
              <a:t>(5)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/>
              <a:t>right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 ') &lt;&lt; 123.356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 ') &lt;&lt; 3897.6784385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cout.unsetf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ios_base</a:t>
            </a:r>
            <a:r>
              <a:rPr lang="en-US" altLang="zh-CN" sz="1600" dirty="0"/>
              <a:t>::fixed);</a:t>
            </a:r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56.8 &lt;&lt; </a:t>
            </a:r>
            <a:r>
              <a:rPr lang="en-US" altLang="zh-CN" sz="1600" b="1" dirty="0" err="1"/>
              <a:t>setw</a:t>
            </a:r>
            <a:r>
              <a:rPr lang="en-US" altLang="zh-CN" sz="1600" dirty="0"/>
              <a:t>(12) &lt;&lt; </a:t>
            </a:r>
            <a:r>
              <a:rPr lang="en-US" altLang="zh-CN" sz="1600" b="1" dirty="0" err="1"/>
              <a:t>setfill</a:t>
            </a:r>
            <a:r>
              <a:rPr lang="en-US" altLang="zh-CN" sz="1600" dirty="0"/>
              <a:t>('$') &lt;&lt; 456.77 &lt;&lt; 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253" y="3472710"/>
            <a:ext cx="2563242" cy="148398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597504" y="2854981"/>
            <a:ext cx="8904241" cy="884215"/>
            <a:chOff x="-125252" y="3577681"/>
            <a:chExt cx="8904241" cy="884215"/>
          </a:xfrm>
        </p:grpSpPr>
        <p:sp>
          <p:nvSpPr>
            <p:cNvPr id="16" name="矩形 15"/>
            <p:cNvSpPr/>
            <p:nvPr/>
          </p:nvSpPr>
          <p:spPr>
            <a:xfrm>
              <a:off x="-125252" y="3577681"/>
              <a:ext cx="4914131" cy="48673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08497" y="4151700"/>
              <a:ext cx="2470492" cy="310196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25490" y="3555101"/>
            <a:ext cx="8010605" cy="833632"/>
            <a:chOff x="-272582" y="3966107"/>
            <a:chExt cx="8010605" cy="833632"/>
          </a:xfrm>
        </p:grpSpPr>
        <p:sp>
          <p:nvSpPr>
            <p:cNvPr id="19" name="矩形 18"/>
            <p:cNvSpPr/>
            <p:nvPr/>
          </p:nvSpPr>
          <p:spPr>
            <a:xfrm>
              <a:off x="-272582" y="3966107"/>
              <a:ext cx="5227642" cy="833632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133180" y="4180974"/>
              <a:ext cx="1604843" cy="386396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08067" y="4200074"/>
            <a:ext cx="7976378" cy="1129296"/>
            <a:chOff x="-114689" y="4119217"/>
            <a:chExt cx="7976378" cy="1129296"/>
          </a:xfrm>
        </p:grpSpPr>
        <p:sp>
          <p:nvSpPr>
            <p:cNvPr id="22" name="矩形 21"/>
            <p:cNvSpPr/>
            <p:nvPr/>
          </p:nvSpPr>
          <p:spPr>
            <a:xfrm>
              <a:off x="-114689" y="4426727"/>
              <a:ext cx="4903567" cy="82178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308494" y="4119217"/>
              <a:ext cx="1553195" cy="461666"/>
            </a:xfrm>
            <a:prstGeom prst="rect">
              <a:avLst/>
            </a:prstGeom>
            <a:noFill/>
            <a:ln w="1905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25489" y="4710545"/>
            <a:ext cx="8405201" cy="1373615"/>
            <a:chOff x="-272583" y="4317994"/>
            <a:chExt cx="8405201" cy="1373615"/>
          </a:xfrm>
        </p:grpSpPr>
        <p:sp>
          <p:nvSpPr>
            <p:cNvPr id="25" name="矩形 24"/>
            <p:cNvSpPr/>
            <p:nvPr/>
          </p:nvSpPr>
          <p:spPr>
            <a:xfrm>
              <a:off x="-272583" y="5062080"/>
              <a:ext cx="4812255" cy="629529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6133179" y="4317994"/>
              <a:ext cx="1999439" cy="246147"/>
            </a:xfrm>
            <a:prstGeom prst="rect">
              <a:avLst/>
            </a:prstGeom>
            <a:noFill/>
            <a:ln w="19050" cmpd="sng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556" y="699294"/>
            <a:ext cx="2087723" cy="614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88" y="676498"/>
            <a:ext cx="1732987" cy="61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806705" y="2645645"/>
            <a:ext cx="4582327" cy="2232248"/>
            <a:chOff x="4561673" y="620688"/>
            <a:chExt cx="4582327" cy="2232248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1673" y="1052736"/>
              <a:ext cx="4582327" cy="1800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4561673" y="620688"/>
              <a:ext cx="1039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Example: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5024" y="5309941"/>
            <a:ext cx="4555651" cy="1165324"/>
            <a:chOff x="4499992" y="3284984"/>
            <a:chExt cx="4555651" cy="1165324"/>
          </a:xfrm>
        </p:grpSpPr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3658220"/>
              <a:ext cx="4555651" cy="79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4561673" y="3284984"/>
              <a:ext cx="1632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Sample output:</a:t>
              </a:r>
              <a:endParaRPr lang="zh-CN" altLang="en-US" dirty="0"/>
            </a:p>
          </p:txBody>
        </p:sp>
      </p:grpSp>
      <p:sp>
        <p:nvSpPr>
          <p:cNvPr id="6" name="内容占位符 2"/>
          <p:cNvSpPr txBox="1"/>
          <p:nvPr/>
        </p:nvSpPr>
        <p:spPr>
          <a:xfrm>
            <a:off x="6096000" y="676499"/>
            <a:ext cx="5911273" cy="1537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err="1">
                <a:solidFill>
                  <a:schemeClr val="tx1"/>
                </a:solidFill>
              </a:rPr>
              <a:t>printf</a:t>
            </a:r>
            <a:r>
              <a:rPr lang="en-US" altLang="zh-CN" sz="4000" dirty="0">
                <a:solidFill>
                  <a:schemeClr val="tx1"/>
                </a:solidFill>
              </a:rPr>
              <a:t>() vs </a:t>
            </a:r>
            <a:r>
              <a:rPr lang="en-US" altLang="zh-CN" sz="4000" dirty="0" err="1">
                <a:solidFill>
                  <a:schemeClr val="tx1"/>
                </a:solidFill>
              </a:rPr>
              <a:t>cout</a:t>
            </a:r>
            <a:endParaRPr lang="en-US" altLang="zh-CN" sz="4000" dirty="0">
              <a:solidFill>
                <a:schemeClr val="tx1"/>
              </a:solidFill>
            </a:endParaRPr>
          </a:p>
          <a:p>
            <a:r>
              <a:rPr lang="en-US" altLang="zh-CN" sz="4000" dirty="0">
                <a:solidFill>
                  <a:schemeClr val="tx1"/>
                </a:solidFill>
              </a:rPr>
              <a:t>Which one do you prefer? 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8000" y="1327150"/>
            <a:ext cx="7114540" cy="4850130"/>
          </a:xfrm>
        </p:spPr>
        <p:txBody>
          <a:bodyPr/>
          <a:lstStyle/>
          <a:p>
            <a:r>
              <a:rPr lang="en-US" altLang="zh-CN" dirty="0"/>
              <a:t>2.1 </a:t>
            </a:r>
            <a:r>
              <a:rPr lang="en-US" altLang="zh-CN" b="1" dirty="0"/>
              <a:t>Install “</a:t>
            </a:r>
            <a:r>
              <a:rPr lang="en-US" altLang="zh-CN" b="1" dirty="0" err="1"/>
              <a:t>gdb</a:t>
            </a:r>
            <a:r>
              <a:rPr lang="en-US" altLang="zh-CN" b="1" dirty="0"/>
              <a:t>” (the debug tool of  C/C++)</a:t>
            </a:r>
          </a:p>
          <a:p>
            <a:pPr lvl="1"/>
            <a:r>
              <a:rPr lang="en-US" altLang="zh-CN" dirty="0"/>
              <a:t>using </a:t>
            </a:r>
            <a:r>
              <a:rPr lang="en-US" altLang="zh-CN" dirty="0" err="1"/>
              <a:t>cmd</a:t>
            </a:r>
            <a:r>
              <a:rPr lang="en-US" altLang="zh-CN" dirty="0"/>
              <a:t> “</a:t>
            </a:r>
            <a:r>
              <a:rPr lang="en-US" altLang="zh-CN" b="1" dirty="0"/>
              <a:t>which </a:t>
            </a:r>
            <a:r>
              <a:rPr lang="en-US" altLang="zh-CN" b="1" dirty="0" err="1"/>
              <a:t>gdb</a:t>
            </a:r>
            <a:r>
              <a:rPr lang="en-US" altLang="zh-CN" dirty="0"/>
              <a:t>” to check whether </a:t>
            </a:r>
            <a:r>
              <a:rPr lang="en-US" altLang="zh-CN" dirty="0" err="1"/>
              <a:t>gdb</a:t>
            </a:r>
            <a:r>
              <a:rPr lang="en-US" altLang="zh-CN" dirty="0"/>
              <a:t> is installed or no</a:t>
            </a:r>
          </a:p>
          <a:p>
            <a:pPr lvl="2"/>
            <a:r>
              <a:rPr lang="en-US" altLang="zh-CN" dirty="0"/>
              <a:t>if there is no info about </a:t>
            </a:r>
            <a:r>
              <a:rPr lang="en-US" altLang="zh-CN" dirty="0" err="1"/>
              <a:t>gbd</a:t>
            </a:r>
            <a:r>
              <a:rPr lang="en-US" altLang="zh-CN" dirty="0"/>
              <a:t> after running command “</a:t>
            </a:r>
            <a:r>
              <a:rPr lang="en-US" altLang="zh-CN" b="1" dirty="0"/>
              <a:t>which </a:t>
            </a:r>
            <a:r>
              <a:rPr lang="en-US" altLang="zh-CN" b="1" dirty="0" err="1"/>
              <a:t>gdb</a:t>
            </a:r>
            <a:r>
              <a:rPr lang="en-US" altLang="zh-CN" dirty="0"/>
              <a:t>”, it means that </a:t>
            </a:r>
            <a:r>
              <a:rPr lang="en-US" altLang="zh-CN" dirty="0" err="1"/>
              <a:t>gdb</a:t>
            </a:r>
            <a:r>
              <a:rPr lang="en-US" altLang="zh-CN" dirty="0"/>
              <a:t> is not installed, then</a:t>
            </a:r>
          </a:p>
          <a:p>
            <a:pPr lvl="3"/>
            <a:r>
              <a:rPr lang="en-US" altLang="zh-CN" dirty="0">
                <a:sym typeface="+mn-ea"/>
              </a:rPr>
              <a:t>1. using “</a:t>
            </a:r>
            <a:r>
              <a:rPr lang="en-US" altLang="zh-CN" sz="2400" b="1" dirty="0" err="1">
                <a:sym typeface="+mn-ea"/>
              </a:rPr>
              <a:t>sudo</a:t>
            </a:r>
            <a:r>
              <a:rPr lang="en-US" altLang="zh-CN" sz="2400" b="1" dirty="0">
                <a:sym typeface="+mn-ea"/>
              </a:rPr>
              <a:t> apt </a:t>
            </a:r>
            <a:r>
              <a:rPr lang="en-US" altLang="zh-CN" sz="2400" b="1" dirty="0" err="1">
                <a:sym typeface="+mn-ea"/>
              </a:rPr>
              <a:t>undate</a:t>
            </a:r>
            <a:r>
              <a:rPr lang="en-US" altLang="zh-CN" dirty="0">
                <a:sym typeface="+mn-ea"/>
              </a:rPr>
              <a:t>” to update package list</a:t>
            </a:r>
            <a:endParaRPr lang="en-US" altLang="zh-CN" dirty="0"/>
          </a:p>
          <a:p>
            <a:pPr lvl="3"/>
            <a:r>
              <a:rPr lang="en-US" altLang="zh-CN" dirty="0">
                <a:sym typeface="+mn-ea"/>
              </a:rPr>
              <a:t>2. using “</a:t>
            </a:r>
            <a:r>
              <a:rPr lang="en-US" altLang="zh-CN" sz="2400" b="1" dirty="0" err="1">
                <a:sym typeface="+mn-ea"/>
              </a:rPr>
              <a:t>sudo</a:t>
            </a:r>
            <a:r>
              <a:rPr lang="en-US" altLang="zh-CN" sz="2400" b="1" dirty="0">
                <a:sym typeface="+mn-ea"/>
              </a:rPr>
              <a:t> apt install </a:t>
            </a:r>
            <a:r>
              <a:rPr lang="en-US" altLang="zh-CN" sz="2400" b="1" dirty="0" err="1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” to install </a:t>
            </a:r>
            <a:r>
              <a:rPr lang="en-US" altLang="zh-CN" dirty="0" err="1">
                <a:sym typeface="+mn-ea"/>
              </a:rPr>
              <a:t>gdb</a:t>
            </a:r>
            <a:endParaRPr lang="en-US" altLang="zh-CN" dirty="0">
              <a:sym typeface="+mn-ea"/>
            </a:endParaRPr>
          </a:p>
          <a:p>
            <a:pPr lvl="3"/>
            <a:endParaRPr lang="en-US" altLang="zh-CN" dirty="0"/>
          </a:p>
          <a:p>
            <a:pPr lvl="2"/>
            <a:r>
              <a:rPr lang="en-US" altLang="zh-CN" dirty="0"/>
              <a:t>If the installation directory of </a:t>
            </a:r>
            <a:r>
              <a:rPr lang="en-US" altLang="zh-CN" dirty="0" err="1"/>
              <a:t>gdb</a:t>
            </a:r>
            <a:r>
              <a:rPr lang="en-US" altLang="zh-CN" dirty="0"/>
              <a:t> is displayed after running  command “</a:t>
            </a:r>
            <a:r>
              <a:rPr lang="en-US" altLang="zh-CN" b="1" dirty="0"/>
              <a:t>which </a:t>
            </a:r>
            <a:r>
              <a:rPr lang="en-US" altLang="zh-CN" b="1" dirty="0" err="1"/>
              <a:t>gdb</a:t>
            </a:r>
            <a:r>
              <a:rPr lang="en-US" altLang="zh-CN" dirty="0"/>
              <a:t>” is executed, it means that </a:t>
            </a:r>
            <a:r>
              <a:rPr lang="en-US" altLang="zh-CN" dirty="0" err="1"/>
              <a:t>gdb</a:t>
            </a:r>
            <a:r>
              <a:rPr lang="en-US" altLang="zh-CN" dirty="0"/>
              <a:t> has been successfully installed.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320" y="1734820"/>
            <a:ext cx="4378960" cy="16275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22540" y="4403090"/>
            <a:ext cx="4269105" cy="5816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commands for install </a:t>
            </a:r>
            <a:r>
              <a:rPr lang="en-US" altLang="zh-CN" dirty="0" err="1"/>
              <a:t>gdb</a:t>
            </a:r>
            <a:endParaRPr lang="en-US" altLang="zh-CN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170" y="1020445"/>
            <a:ext cx="6833235" cy="53695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545" y="1327150"/>
            <a:ext cx="8206105" cy="4850130"/>
          </a:xfrm>
        </p:spPr>
        <p:txBody>
          <a:bodyPr/>
          <a:lstStyle/>
          <a:p>
            <a:r>
              <a:rPr lang="en-US" altLang="zh-CN" dirty="0"/>
              <a:t>2.2 configure </a:t>
            </a:r>
            <a:r>
              <a:rPr lang="en-US" altLang="zh-CN" dirty="0" err="1"/>
              <a:t>VSCode</a:t>
            </a:r>
            <a:r>
              <a:rPr lang="en-US" altLang="zh-CN" dirty="0"/>
              <a:t> for using </a:t>
            </a:r>
            <a:r>
              <a:rPr lang="en-US" altLang="zh-CN" dirty="0" err="1"/>
              <a:t>gdb</a:t>
            </a:r>
            <a:r>
              <a:rPr lang="en-US" altLang="zh-CN" dirty="0"/>
              <a:t> to debug C/C++ code</a:t>
            </a:r>
            <a:endParaRPr lang="zh-CN" altLang="en-US" dirty="0"/>
          </a:p>
          <a:p>
            <a:pPr lvl="1"/>
            <a:r>
              <a:rPr lang="en-US" altLang="zh-CN" dirty="0"/>
              <a:t>create and edit “.</a:t>
            </a:r>
            <a:r>
              <a:rPr lang="en-US" altLang="zh-CN" dirty="0" err="1"/>
              <a:t>vscode</a:t>
            </a:r>
            <a:r>
              <a:rPr lang="en-US" altLang="zh-CN" dirty="0"/>
              <a:t>” folder and </a:t>
            </a:r>
            <a:r>
              <a:rPr lang="en-US" altLang="zh-CN" dirty="0" err="1"/>
              <a:t>json</a:t>
            </a:r>
            <a:r>
              <a:rPr lang="en-US" altLang="zh-CN" dirty="0"/>
              <a:t> files</a:t>
            </a:r>
          </a:p>
          <a:p>
            <a:pPr lvl="2"/>
            <a:r>
              <a:rPr lang="en-US" altLang="zh-CN" dirty="0"/>
              <a:t>step1. create a new folder named “.</a:t>
            </a:r>
            <a:r>
              <a:rPr lang="en-US" altLang="zh-CN" dirty="0" err="1"/>
              <a:t>vscode</a:t>
            </a:r>
            <a:r>
              <a:rPr lang="en-US" altLang="zh-CN" dirty="0"/>
              <a:t>” in the directory of C/C++ codes</a:t>
            </a:r>
          </a:p>
          <a:p>
            <a:pPr lvl="2"/>
            <a:endParaRPr lang="en-US" altLang="zh-CN" sz="1800" dirty="0"/>
          </a:p>
          <a:p>
            <a:pPr lvl="2"/>
            <a:r>
              <a:rPr lang="en-US" altLang="zh-CN" dirty="0"/>
              <a:t>step2. create a new </a:t>
            </a:r>
            <a:r>
              <a:rPr lang="en-US" altLang="zh-CN" dirty="0" err="1"/>
              <a:t>json</a:t>
            </a:r>
            <a:r>
              <a:rPr lang="en-US" altLang="zh-CN" dirty="0"/>
              <a:t> file named “</a:t>
            </a:r>
            <a:r>
              <a:rPr lang="en-US" altLang="zh-CN" dirty="0" err="1"/>
              <a:t>launch.json</a:t>
            </a:r>
            <a:r>
              <a:rPr lang="en-US" altLang="zh-CN" dirty="0"/>
              <a:t>” in the “.</a:t>
            </a:r>
            <a:r>
              <a:rPr lang="en-US" altLang="zh-CN" dirty="0" err="1"/>
              <a:t>vscode</a:t>
            </a:r>
            <a:r>
              <a:rPr lang="en-US" altLang="zh-CN" dirty="0"/>
              <a:t>” folder which is created in step1</a:t>
            </a:r>
            <a:endParaRPr lang="zh-CN" altLang="en-US" dirty="0"/>
          </a:p>
          <a:p>
            <a:pPr lvl="3"/>
            <a:r>
              <a:rPr lang="en-US" altLang="zh-CN" dirty="0"/>
              <a:t>edit “</a:t>
            </a:r>
            <a:r>
              <a:rPr lang="en-US" altLang="zh-CN" dirty="0" err="1">
                <a:sym typeface="+mn-ea"/>
              </a:rPr>
              <a:t>launch.json</a:t>
            </a:r>
            <a:r>
              <a:rPr lang="en-US" altLang="zh-CN" dirty="0"/>
              <a:t>” to set </a:t>
            </a:r>
            <a:r>
              <a:rPr lang="en-US" altLang="zh-CN" dirty="0" err="1"/>
              <a:t>gdb</a:t>
            </a:r>
            <a:r>
              <a:rPr lang="en-US" altLang="zh-CN" dirty="0"/>
              <a:t> for debugging the execute file which is created by “g++ -g" / “</a:t>
            </a:r>
            <a:r>
              <a:rPr lang="en-US" altLang="zh-CN" dirty="0" err="1"/>
              <a:t>gcc</a:t>
            </a:r>
            <a:r>
              <a:rPr lang="en-US" altLang="zh-CN" dirty="0"/>
              <a:t> -g”</a:t>
            </a:r>
          </a:p>
          <a:p>
            <a:pPr lvl="4"/>
            <a:r>
              <a:rPr lang="en-US" altLang="zh-CN" dirty="0"/>
              <a:t>tips: option “-g” used with </a:t>
            </a:r>
            <a:r>
              <a:rPr lang="en-US" altLang="zh-CN" dirty="0" err="1"/>
              <a:t>gcc</a:t>
            </a:r>
            <a:r>
              <a:rPr lang="en-US" altLang="zh-CN" dirty="0"/>
              <a:t>/g++ is to generate information for debugging  while compiling the C/C++ source code.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5490" y="4364038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2015490" y="6246813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7" name="文本框 6"/>
          <p:cNvSpPr txBox="1"/>
          <p:nvPr/>
        </p:nvSpPr>
        <p:spPr>
          <a:xfrm>
            <a:off x="3556000" y="193675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428625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10" name="文本框 9"/>
          <p:cNvSpPr txBox="1"/>
          <p:nvPr/>
        </p:nvSpPr>
        <p:spPr>
          <a:xfrm>
            <a:off x="6713220" y="6247130"/>
            <a:ext cx="51085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https://code.visualstudio.com/docs/cpp/config-linux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410" y="2483485"/>
            <a:ext cx="26162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297940" y="140970"/>
            <a:ext cx="5154295" cy="63119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altLang="zh-CN" sz="1400"/>
              <a:t>{</a:t>
            </a:r>
          </a:p>
          <a:p>
            <a:r>
              <a:rPr lang="en-US" altLang="zh-CN" sz="1400"/>
              <a:t>    "version": "0.2.0",</a:t>
            </a:r>
          </a:p>
          <a:p>
            <a:r>
              <a:rPr lang="en-US" altLang="zh-CN" sz="1400"/>
              <a:t>    "configurations": [</a:t>
            </a:r>
          </a:p>
          <a:p>
            <a:r>
              <a:rPr lang="en-US" altLang="zh-CN" sz="1400"/>
              <a:t>        {</a:t>
            </a:r>
          </a:p>
          <a:p>
            <a:r>
              <a:rPr lang="en-US" altLang="zh-CN" sz="1400"/>
              <a:t>            "name": "(gdb) Launch",</a:t>
            </a:r>
          </a:p>
          <a:p>
            <a:r>
              <a:rPr lang="en-US" altLang="zh-CN" sz="1400"/>
              <a:t>            "type": "cppdbg",</a:t>
            </a:r>
          </a:p>
          <a:p>
            <a:r>
              <a:rPr lang="en-US" altLang="zh-CN" sz="1400"/>
              <a:t>            "request": "launch",</a:t>
            </a:r>
          </a:p>
          <a:p>
            <a:r>
              <a:rPr lang="en-US" altLang="zh-CN" sz="1400"/>
              <a:t>            "program": "</a:t>
            </a:r>
            <a:r>
              <a:rPr lang="en-US" altLang="zh-CN" sz="1400">
                <a:highlight>
                  <a:srgbClr val="FFFF00"/>
                </a:highlight>
              </a:rPr>
              <a:t>${fileDirname}/${fileBasenameNoExtension}</a:t>
            </a:r>
            <a:r>
              <a:rPr lang="en-US" altLang="zh-CN" sz="1400"/>
              <a:t>",</a:t>
            </a:r>
          </a:p>
          <a:p>
            <a:r>
              <a:rPr lang="en-US" altLang="zh-CN" sz="1400"/>
              <a:t>            "args": [],</a:t>
            </a:r>
          </a:p>
          <a:p>
            <a:r>
              <a:rPr lang="en-US" altLang="zh-CN" sz="1400"/>
              <a:t>            "stopAtEntry": false,</a:t>
            </a:r>
          </a:p>
          <a:p>
            <a:r>
              <a:rPr lang="en-US" altLang="zh-CN" sz="1400"/>
              <a:t>            "cwd": "${workspaceFolder}",</a:t>
            </a:r>
          </a:p>
          <a:p>
            <a:r>
              <a:rPr lang="en-US" altLang="zh-CN" sz="1400"/>
              <a:t>            "environment": [],</a:t>
            </a:r>
          </a:p>
          <a:p>
            <a:r>
              <a:rPr lang="en-US" altLang="zh-CN" sz="1400"/>
              <a:t>            "externalConsole": false,</a:t>
            </a:r>
          </a:p>
          <a:p>
            <a:r>
              <a:rPr lang="en-US" altLang="zh-CN" sz="1400"/>
              <a:t>            "MIMode": "gdb",</a:t>
            </a:r>
          </a:p>
          <a:p>
            <a:r>
              <a:rPr lang="en-US" altLang="zh-CN" sz="1400"/>
              <a:t>            "setupCommands": [</a:t>
            </a:r>
          </a:p>
          <a:p>
            <a:r>
              <a:rPr lang="en-US" altLang="zh-CN" sz="1400"/>
              <a:t>                {</a:t>
            </a:r>
          </a:p>
          <a:p>
            <a:r>
              <a:rPr lang="en-US" altLang="zh-CN" sz="1400"/>
              <a:t>                    "description": "Enable pretty-printing for gdb",</a:t>
            </a:r>
          </a:p>
          <a:p>
            <a:r>
              <a:rPr lang="en-US" altLang="zh-CN" sz="1400"/>
              <a:t>                    "text": "-enable-pretty-printing",</a:t>
            </a:r>
          </a:p>
          <a:p>
            <a:r>
              <a:rPr lang="en-US" altLang="zh-CN" sz="1400"/>
              <a:t>                    "ignoreFailures": true</a:t>
            </a:r>
          </a:p>
          <a:p>
            <a:r>
              <a:rPr lang="en-US" altLang="zh-CN" sz="1400"/>
              <a:t>                },</a:t>
            </a:r>
          </a:p>
          <a:p>
            <a:r>
              <a:rPr lang="en-US" altLang="zh-CN" sz="1400"/>
              <a:t>                {</a:t>
            </a:r>
          </a:p>
          <a:p>
            <a:r>
              <a:rPr lang="en-US" altLang="zh-CN" sz="1400"/>
              <a:t>                    "description": "Set Disassembly Flavor to Intel",</a:t>
            </a:r>
          </a:p>
          <a:p>
            <a:r>
              <a:rPr lang="en-US" altLang="zh-CN" sz="1400"/>
              <a:t>                    "text": "-gdb-set disassembly-flavor intel",</a:t>
            </a:r>
          </a:p>
          <a:p>
            <a:r>
              <a:rPr lang="en-US" altLang="zh-CN" sz="1400"/>
              <a:t>                    "ignoreFailures": true</a:t>
            </a:r>
          </a:p>
          <a:p>
            <a:r>
              <a:rPr lang="en-US" altLang="zh-CN" sz="1400"/>
              <a:t>                }</a:t>
            </a:r>
          </a:p>
          <a:p>
            <a:r>
              <a:rPr lang="en-US" altLang="zh-CN" sz="1400"/>
              <a:t>            ]</a:t>
            </a:r>
          </a:p>
          <a:p>
            <a:r>
              <a:rPr lang="en-US" altLang="zh-CN" sz="1400"/>
              <a:t>        }</a:t>
            </a:r>
          </a:p>
          <a:p>
            <a:r>
              <a:rPr lang="en-US" altLang="zh-CN" sz="1400"/>
              <a:t>    ]</a:t>
            </a:r>
          </a:p>
          <a:p>
            <a:r>
              <a:rPr lang="en-US" altLang="zh-CN" sz="1400"/>
              <a:t>}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29425" y="1666875"/>
            <a:ext cx="4352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&lt;---    An example of </a:t>
            </a:r>
            <a:r>
              <a:rPr lang="en-US" altLang="zh-CN" dirty="0" err="1"/>
              <a:t>launch.json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547485" y="4506595"/>
            <a:ext cx="5210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https://code.visualstudio.com/docs/cpp/config-linux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564120" y="2370455"/>
            <a:ext cx="26162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145" y="1212215"/>
            <a:ext cx="9176385" cy="5151120"/>
          </a:xfrm>
        </p:spPr>
        <p:txBody>
          <a:bodyPr/>
          <a:lstStyle/>
          <a:p>
            <a:r>
              <a:rPr lang="en-US" altLang="zh-CN"/>
              <a:t>2.3 lunch gdb to debug in VS Code by “Run and Debug” </a:t>
            </a:r>
          </a:p>
          <a:p>
            <a:pPr lvl="1"/>
            <a:r>
              <a:rPr lang="en-US" altLang="zh-CN"/>
              <a:t>compile the souce code with “</a:t>
            </a:r>
            <a:r>
              <a:rPr lang="en-US" altLang="zh-CN" b="1"/>
              <a:t>-g</a:t>
            </a:r>
            <a:r>
              <a:rPr lang="en-US" altLang="zh-CN"/>
              <a:t>” option to generate information for debug and generate the executable file</a:t>
            </a:r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lvl="2"/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6570" y="2571433"/>
            <a:ext cx="7677150" cy="1247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81375" y="363347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2114550" y="4103370"/>
            <a:ext cx="6267450" cy="2209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1375" y="647827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cxnSp>
        <p:nvCxnSpPr>
          <p:cNvPr id="10" name="曲线连接符 9"/>
          <p:cNvCxnSpPr/>
          <p:nvPr/>
        </p:nvCxnSpPr>
        <p:spPr>
          <a:xfrm rot="5400000">
            <a:off x="6671945" y="3952240"/>
            <a:ext cx="2263140" cy="750570"/>
          </a:xfrm>
          <a:prstGeom prst="curvedConnector3">
            <a:avLst>
              <a:gd name="adj1" fmla="val 50028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>
            <a:off x="5067300" y="4549140"/>
            <a:ext cx="1748155" cy="174625"/>
          </a:xfrm>
          <a:prstGeom prst="curvedConnector3">
            <a:avLst>
              <a:gd name="adj1" fmla="val 50018"/>
            </a:avLst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956165" y="1624331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14" name="文本框 13"/>
          <p:cNvSpPr txBox="1"/>
          <p:nvPr/>
        </p:nvSpPr>
        <p:spPr>
          <a:xfrm>
            <a:off x="9956165" y="5993129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8295" y="1212215"/>
            <a:ext cx="523875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2.4 set “breakpoint” on source file, lunch gdb to run and debug 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7" name="文本框 6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8" name="文本框 7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2072005"/>
            <a:ext cx="6438900" cy="3400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808980" y="199390"/>
            <a:ext cx="4044950" cy="46736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16" name="图片 15"/>
          <p:cNvPicPr/>
          <p:nvPr/>
        </p:nvPicPr>
        <p:blipFill>
          <a:blip r:embed="rId3"/>
          <a:stretch>
            <a:fillRect/>
          </a:stretch>
        </p:blipFill>
        <p:spPr>
          <a:xfrm>
            <a:off x="6605270" y="1948180"/>
            <a:ext cx="5420995" cy="36893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808980" y="6244590"/>
            <a:ext cx="4044950" cy="46736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18" name="文本框 17"/>
          <p:cNvSpPr txBox="1"/>
          <p:nvPr/>
        </p:nvSpPr>
        <p:spPr>
          <a:xfrm>
            <a:off x="2080895" y="60839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https://code.visualstudio.com/docs/cpp/config-linux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7450"/>
            <a:ext cx="6125845" cy="5325110"/>
          </a:xfrm>
        </p:spPr>
        <p:txBody>
          <a:bodyPr/>
          <a:lstStyle/>
          <a:p>
            <a:r>
              <a:rPr lang="en-US" altLang="zh-CN"/>
              <a:t>2.5 View the data stored in a variable by gdb(optional)</a:t>
            </a:r>
          </a:p>
          <a:p>
            <a:pPr lvl="1"/>
            <a:r>
              <a:rPr lang="en-US" altLang="zh-CN"/>
              <a:t>During debugging, you can use GDB commands to view the data stored in variable(s).</a:t>
            </a:r>
          </a:p>
          <a:p>
            <a:pPr marL="457200" lvl="1" indent="0">
              <a:buNone/>
            </a:pPr>
            <a:r>
              <a:rPr lang="en-US" altLang="zh-CN"/>
              <a:t> </a:t>
            </a:r>
          </a:p>
          <a:p>
            <a:pPr lvl="2"/>
            <a:r>
              <a:rPr lang="en-US" altLang="zh-CN"/>
              <a:t>step1.  choose “DEBUG CONSOLE” window.</a:t>
            </a:r>
          </a:p>
          <a:p>
            <a:pPr lvl="2"/>
            <a:endParaRPr lang="en-US" altLang="zh-CN"/>
          </a:p>
          <a:p>
            <a:pPr lvl="2"/>
            <a:r>
              <a:rPr lang="en-US" altLang="zh-CN"/>
              <a:t>step2.  run the command in command line in the </a:t>
            </a:r>
            <a:r>
              <a:rPr lang="en-US" altLang="zh-CN">
                <a:sym typeface="+mn-ea"/>
              </a:rPr>
              <a:t> “DEBUG CONSOLE” window.</a:t>
            </a:r>
          </a:p>
          <a:p>
            <a:pPr lvl="3"/>
            <a:r>
              <a:rPr lang="en-US" altLang="zh-CN"/>
              <a:t>-exec [gdb command] in vscode</a:t>
            </a:r>
          </a:p>
          <a:p>
            <a:pPr lvl="2"/>
            <a:endParaRPr lang="en-US" altLang="zh-CN"/>
          </a:p>
          <a:p>
            <a:pPr lvl="2"/>
            <a:r>
              <a:rPr lang="en-US" altLang="zh-CN"/>
              <a:t>step3.  View the results after executing the command </a:t>
            </a:r>
            <a:r>
              <a:rPr lang="en-US" altLang="zh-CN">
                <a:sym typeface="+mn-ea"/>
              </a:rPr>
              <a:t>in the  “DEBUG CONSOLE” window</a:t>
            </a:r>
            <a:r>
              <a:rPr lang="en-US" altLang="zh-CN"/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5234940" y="-1113155"/>
            <a:ext cx="3465195" cy="53213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8" name="文本框 7"/>
          <p:cNvSpPr txBox="1"/>
          <p:nvPr/>
        </p:nvSpPr>
        <p:spPr>
          <a:xfrm>
            <a:off x="5234940" y="7541895"/>
            <a:ext cx="3465195" cy="53213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698501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11" name="文本框 10"/>
          <p:cNvSpPr txBox="1"/>
          <p:nvPr/>
        </p:nvSpPr>
        <p:spPr>
          <a:xfrm>
            <a:off x="3556000" y="5524499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12" name="文本框 11"/>
          <p:cNvSpPr txBox="1"/>
          <p:nvPr/>
        </p:nvSpPr>
        <p:spPr>
          <a:xfrm>
            <a:off x="3556000" y="693738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7359650" y="1323975"/>
            <a:ext cx="4048760" cy="47644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56000" y="5529263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</a:t>
            </a:r>
            <a:r>
              <a:rPr lang="en-US" altLang="zh-CN" b="1" dirty="0">
                <a:sym typeface="+mn-ea"/>
              </a:rPr>
              <a:t>gdb</a:t>
            </a:r>
            <a:r>
              <a:rPr lang="en-US" altLang="zh-CN" dirty="0">
                <a:sym typeface="+mn-ea"/>
              </a:rPr>
              <a:t> in VScode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8610" y="1117600"/>
            <a:ext cx="7190740" cy="2252980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zh-CN"/>
              <a:t>Using the command x (for “examine”) to examine memory in any of several formats, independently of your program’s data types.</a:t>
            </a:r>
          </a:p>
          <a:p>
            <a:pPr lvl="2"/>
            <a:r>
              <a:rPr lang="en-US" altLang="zh-CN"/>
              <a:t>x /nfu  addr</a:t>
            </a:r>
          </a:p>
          <a:p>
            <a:pPr lvl="3"/>
            <a:r>
              <a:rPr lang="en-US" altLang="zh-CN"/>
              <a:t>n, the repeat count</a:t>
            </a:r>
            <a:endParaRPr lang="en-US" altLang="zh-CN" sz="1800"/>
          </a:p>
          <a:p>
            <a:pPr lvl="3"/>
            <a:r>
              <a:rPr lang="en-US" altLang="zh-CN"/>
              <a:t>f, the display format</a:t>
            </a:r>
            <a:endParaRPr lang="en-US" altLang="zh-CN" sz="1800"/>
          </a:p>
          <a:p>
            <a:pPr lvl="3"/>
            <a:r>
              <a:rPr lang="en-US" altLang="zh-CN"/>
              <a:t>u, the unit size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6000" y="2794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5" name="文本框 4"/>
          <p:cNvSpPr txBox="1"/>
          <p:nvPr/>
        </p:nvSpPr>
        <p:spPr>
          <a:xfrm>
            <a:off x="3556000" y="3429000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6" name="文本框 5"/>
          <p:cNvSpPr txBox="1"/>
          <p:nvPr/>
        </p:nvSpPr>
        <p:spPr>
          <a:xfrm>
            <a:off x="5234940" y="-1113155"/>
            <a:ext cx="3465195" cy="53213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8" name="文本框 7"/>
          <p:cNvSpPr txBox="1"/>
          <p:nvPr/>
        </p:nvSpPr>
        <p:spPr>
          <a:xfrm>
            <a:off x="5234940" y="7541895"/>
            <a:ext cx="3465195" cy="53213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3556000" y="698501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11" name="文本框 10"/>
          <p:cNvSpPr txBox="1"/>
          <p:nvPr/>
        </p:nvSpPr>
        <p:spPr>
          <a:xfrm>
            <a:off x="3556000" y="5524499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12" name="文本框 11"/>
          <p:cNvSpPr txBox="1"/>
          <p:nvPr/>
        </p:nvSpPr>
        <p:spPr>
          <a:xfrm>
            <a:off x="3556000" y="989013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13" name="图片 12"/>
          <p:cNvPicPr/>
          <p:nvPr/>
        </p:nvPicPr>
        <p:blipFill>
          <a:blip r:embed="rId3"/>
          <a:stretch>
            <a:fillRect/>
          </a:stretch>
        </p:blipFill>
        <p:spPr>
          <a:xfrm>
            <a:off x="7726045" y="1118235"/>
            <a:ext cx="4166235" cy="55689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556000" y="5233988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680" y="3805555"/>
            <a:ext cx="5393690" cy="27990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89915" y="3267710"/>
            <a:ext cx="7136130" cy="396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1600"/>
              <a:t>https://sourceware.org/gdb/current/onlinedocs/gdb.html/Memory.html#Memory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71" y="1326995"/>
            <a:ext cx="11605207" cy="484996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ym typeface="+mn-ea"/>
              </a:rPr>
              <a:t>1. Formatting with </a:t>
            </a:r>
            <a:r>
              <a:rPr lang="en-US" altLang="zh-CN" b="1" dirty="0" err="1">
                <a:sym typeface="+mn-ea"/>
              </a:rPr>
              <a:t>cout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1.1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Using member functions of </a:t>
            </a:r>
            <a:r>
              <a:rPr lang="en-US" altLang="zh-CN" i="1" dirty="0" err="1">
                <a:solidFill>
                  <a:schemeClr val="tx1"/>
                </a:solidFill>
                <a:sym typeface="+mn-ea"/>
              </a:rPr>
              <a:t>ios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 class</a:t>
            </a:r>
            <a:endParaRPr lang="en-US" altLang="zh-CN" sz="2400" dirty="0" err="1">
              <a:solidFill>
                <a:schemeClr val="tx1"/>
              </a:solidFill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tx1"/>
                </a:solidFill>
                <a:sym typeface="+mn-ea"/>
              </a:rPr>
              <a:t>1.2 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Using </a:t>
            </a:r>
            <a:r>
              <a:rPr lang="en-US" altLang="zh-CN" i="1" dirty="0" err="1">
                <a:solidFill>
                  <a:schemeClr val="tx1"/>
                </a:solidFill>
                <a:sym typeface="+mn-ea"/>
              </a:rPr>
              <a:t>iomanip</a:t>
            </a:r>
            <a:r>
              <a:rPr lang="en-US" altLang="zh-CN" i="1" dirty="0">
                <a:solidFill>
                  <a:schemeClr val="tx1"/>
                </a:solidFill>
                <a:sym typeface="+mn-ea"/>
              </a:rPr>
              <a:t> manipulators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2. </a:t>
            </a:r>
            <a:r>
              <a:rPr lang="en-US" altLang="zh-CN" b="1" dirty="0">
                <a:sym typeface="+mn-ea"/>
              </a:rPr>
              <a:t>Debug </a:t>
            </a:r>
            <a:r>
              <a:rPr lang="en-US" altLang="zh-CN" dirty="0">
                <a:sym typeface="+mn-ea"/>
              </a:rPr>
              <a:t>C/C++ by using gdb in VScode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3. </a:t>
            </a:r>
            <a:r>
              <a:rPr lang="en-US" altLang="zh-CN" b="1" dirty="0">
                <a:sym typeface="+mn-ea"/>
              </a:rPr>
              <a:t>Data type conversions and calculations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data storage, integer vs float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Integer promotions of Implicit conversions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4. </a:t>
            </a:r>
            <a:r>
              <a:rPr lang="en-US" altLang="zh-CN" b="1" dirty="0">
                <a:sym typeface="+mn-ea"/>
              </a:rPr>
              <a:t>Practices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data types and arithmetic operators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</a:t>
            </a:r>
            <a:r>
              <a:rPr lang="en-US" altLang="zh-CN" dirty="0">
                <a:sym typeface="+mn-ea"/>
              </a:rPr>
              <a:t>Data type conversions and calculations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280"/>
            <a:ext cx="11054080" cy="508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3.1 data storage: integer vs float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590675"/>
            <a:ext cx="6434455" cy="36772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290" y="5450205"/>
            <a:ext cx="3962400" cy="962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3210" y="665163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6633210" y="1300163"/>
            <a:ext cx="5372100" cy="5362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33210" y="6662738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>
                <a:sym typeface="+mn-ea"/>
              </a:rPr>
              <a:t>Data type conversions and calculations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7280"/>
            <a:ext cx="11054080" cy="5080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3.2 Signed vs Unsigned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Integer promotions of </a:t>
            </a:r>
            <a:r>
              <a:rPr lang="en-US" altLang="zh-CN"/>
              <a:t>Implicit conversions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0125" y="2183130"/>
            <a:ext cx="5440680" cy="34150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/>
              <a:t>#include &lt;stdio.h&gt;</a:t>
            </a:r>
          </a:p>
          <a:p>
            <a:endParaRPr lang="en-US" altLang="zh-CN"/>
          </a:p>
          <a:p>
            <a:r>
              <a:rPr lang="en-US" altLang="zh-CN"/>
              <a:t>int main(){</a:t>
            </a:r>
          </a:p>
          <a:p>
            <a:r>
              <a:rPr lang="en-US" altLang="zh-CN"/>
              <a:t>    </a:t>
            </a:r>
            <a:r>
              <a:rPr lang="en-US" altLang="zh-CN" b="1"/>
              <a:t>char </a:t>
            </a:r>
            <a:r>
              <a:rPr lang="en-US" altLang="zh-CN"/>
              <a:t>x=0xff;</a:t>
            </a:r>
          </a:p>
          <a:p>
            <a:r>
              <a:rPr lang="en-US" altLang="zh-CN"/>
              <a:t>    </a:t>
            </a:r>
            <a:r>
              <a:rPr lang="en-US" altLang="zh-CN" b="1"/>
              <a:t>unsigned char </a:t>
            </a:r>
            <a:r>
              <a:rPr lang="en-US" altLang="zh-CN"/>
              <a:t>y=0xff;</a:t>
            </a:r>
          </a:p>
          <a:p>
            <a:r>
              <a:rPr lang="en-US" altLang="zh-CN"/>
              <a:t>    printf("x: 0x</a:t>
            </a:r>
            <a:r>
              <a:rPr lang="en-US" altLang="zh-CN" b="1"/>
              <a:t>%x</a:t>
            </a:r>
            <a:r>
              <a:rPr lang="en-US" altLang="zh-CN"/>
              <a:t>, %d , </a:t>
            </a:r>
            <a:r>
              <a:rPr lang="en-US" altLang="zh-CN" b="1"/>
              <a:t>%u</a:t>
            </a:r>
            <a:r>
              <a:rPr lang="en-US" altLang="zh-CN"/>
              <a:t>\n",x,x,x);</a:t>
            </a:r>
          </a:p>
          <a:p>
            <a:r>
              <a:rPr lang="en-US" altLang="zh-CN"/>
              <a:t>    printf("y: 0x</a:t>
            </a:r>
            <a:r>
              <a:rPr lang="en-US" altLang="zh-CN" b="1"/>
              <a:t>%x</a:t>
            </a:r>
            <a:r>
              <a:rPr lang="en-US" altLang="zh-CN"/>
              <a:t>, %d , </a:t>
            </a:r>
            <a:r>
              <a:rPr lang="en-US" altLang="zh-CN" b="1"/>
              <a:t>%u</a:t>
            </a:r>
            <a:r>
              <a:rPr lang="en-US" altLang="zh-CN"/>
              <a:t>\n",y,y,y);</a:t>
            </a:r>
          </a:p>
          <a:p>
            <a:endParaRPr lang="en-US" altLang="zh-CN"/>
          </a:p>
          <a:p>
            <a:r>
              <a:rPr lang="en-US" altLang="zh-CN"/>
              <a:t>    printf("x&gt;&gt;2: 0x</a:t>
            </a:r>
            <a:r>
              <a:rPr lang="en-US" altLang="zh-CN" b="1"/>
              <a:t>%x</a:t>
            </a:r>
            <a:r>
              <a:rPr lang="en-US" altLang="zh-CN"/>
              <a:t>, %d , </a:t>
            </a:r>
            <a:r>
              <a:rPr lang="en-US" altLang="zh-CN" b="1"/>
              <a:t>%u</a:t>
            </a:r>
            <a:r>
              <a:rPr lang="en-US" altLang="zh-CN"/>
              <a:t>\n",x&gt;&gt;2,x&gt;&gt;2,x&gt;&gt;2);</a:t>
            </a:r>
          </a:p>
          <a:p>
            <a:r>
              <a:rPr lang="en-US" altLang="zh-CN"/>
              <a:t>    printf("y&gt;&gt;2: 0x</a:t>
            </a:r>
            <a:r>
              <a:rPr lang="en-US" altLang="zh-CN" b="1"/>
              <a:t>%x</a:t>
            </a:r>
            <a:r>
              <a:rPr lang="en-US" altLang="zh-CN"/>
              <a:t>, %d , %u\n",y&gt;&gt;2,y&gt;&gt;2,y&gt;&gt;2);</a:t>
            </a:r>
          </a:p>
          <a:p>
            <a:r>
              <a:rPr lang="en-US" altLang="zh-CN"/>
              <a:t>    return 0;</a:t>
            </a:r>
          </a:p>
          <a:p>
            <a:r>
              <a:rPr lang="en-US" altLang="zh-CN"/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56000" y="2379663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6988175" y="3014980"/>
            <a:ext cx="4357370" cy="16916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56000" y="3843338"/>
            <a:ext cx="5080000" cy="635000"/>
          </a:xfrm>
          <a:prstGeom prst="rect">
            <a:avLst/>
          </a:prstGeom>
        </p:spPr>
        <p:txBody>
          <a:bodyPr/>
          <a:lstStyle/>
          <a:p>
            <a:endParaRPr sz="1600"/>
          </a:p>
        </p:txBody>
      </p:sp>
      <p:sp>
        <p:nvSpPr>
          <p:cNvPr id="9" name="文本框 8"/>
          <p:cNvSpPr txBox="1"/>
          <p:nvPr/>
        </p:nvSpPr>
        <p:spPr>
          <a:xfrm>
            <a:off x="5887085" y="60744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https://en.cppreference.com/w/c/language/conversion</a:t>
            </a:r>
          </a:p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97610" y="3606800"/>
            <a:ext cx="3575685" cy="693420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88175" y="3044190"/>
            <a:ext cx="4051935" cy="753745"/>
          </a:xfrm>
          <a:prstGeom prst="rect">
            <a:avLst/>
          </a:prstGeom>
          <a:noFill/>
          <a:ln w="28575" cmpd="sng">
            <a:solidFill>
              <a:srgbClr val="C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8870" y="750420"/>
            <a:ext cx="11381793" cy="1257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4.1.Compile and run the following program, what is the result? </a:t>
            </a:r>
          </a:p>
          <a:p>
            <a:pPr marL="0" indent="0">
              <a:buNone/>
            </a:pP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en-US" altLang="zh-CN" dirty="0">
              <a:sym typeface="+mn-ea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 Exercises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99130" y="1844675"/>
            <a:ext cx="4420235" cy="4399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#include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0">
                <a:effectLst/>
                <a:latin typeface="Consolas" panose="020B0609020204030204" pitchFamily="49" charset="0"/>
              </a:rPr>
              <a:t>    signed char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a = 127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unsigned char b = 0x7f;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char c = 0x7f;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a=a&lt;&lt;1;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b=b&lt;&lt;1;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c=c&lt;&lt;1;           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("a=%x\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nb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=%x\n",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a,b,c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("a=%d\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nb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nc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=%d\n",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a,b,c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a=a&gt;&gt;1;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b=b&gt;&gt;1;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c=c&gt;&gt;1;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("a=%x\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nb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=%x\n",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a,b,c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    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printf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("a=%d\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nb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=%d\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nc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=%d\n",</a:t>
            </a:r>
            <a:r>
              <a:rPr lang="en-US" altLang="zh-CN" sz="1400" dirty="0" err="1">
                <a:effectLst/>
                <a:latin typeface="Consolas" panose="020B0609020204030204" pitchFamily="49" charset="0"/>
                <a:sym typeface="+mn-ea"/>
              </a:rPr>
              <a:t>a,b,c</a:t>
            </a:r>
            <a:r>
              <a:rPr lang="en-US" altLang="zh-CN" sz="1400" dirty="0">
                <a:effectLst/>
                <a:latin typeface="Consolas" panose="020B0609020204030204" pitchFamily="49" charset="0"/>
                <a:sym typeface="+mn-ea"/>
              </a:rPr>
              <a:t>);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68" y="1043709"/>
            <a:ext cx="11135414" cy="2073523"/>
          </a:xfrm>
        </p:spPr>
        <p:txBody>
          <a:bodyPr>
            <a:normAutofit fontScale="90000"/>
          </a:bodyPr>
          <a:lstStyle/>
          <a:p>
            <a:r>
              <a:rPr lang="en-US" altLang="zh-CN" sz="2800" dirty="0">
                <a:sym typeface="+mn-ea"/>
              </a:rPr>
              <a:t>4.2. Write a program to calculate integer multiplication: 56789 * 23456789, and then print the result. Verify the result using a calculator.</a:t>
            </a: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If the result is wrong, what could be the reason? How to get the correct result for this exercise?</a:t>
            </a:r>
            <a:br>
              <a:rPr lang="en-US" altLang="zh-CN" sz="2800" dirty="0">
                <a:sym typeface="+mn-ea"/>
              </a:rPr>
            </a:br>
            <a:br>
              <a:rPr lang="en-US" altLang="zh-CN" sz="2800" dirty="0">
                <a:sym typeface="+mn-ea"/>
              </a:rPr>
            </a:br>
            <a:r>
              <a:rPr lang="en-US" altLang="zh-CN" sz="2800" dirty="0">
                <a:sym typeface="+mn-ea"/>
              </a:rPr>
              <a:t>You need to explain the reason to a SA to pass the test.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76" y="4543530"/>
            <a:ext cx="7086600" cy="1019175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358650" y="125502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 Exercises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9" y="3395328"/>
            <a:ext cx="4178671" cy="29917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7352" y="3960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 Exercises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833755" y="1075055"/>
            <a:ext cx="11054080" cy="50419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/>
              <a:t>4.3. Run the following source code and explain the result.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15900" y="1722120"/>
            <a:ext cx="6147435" cy="4486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  //file name: lab3_p4_3.cpp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 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fixed;</a:t>
            </a:r>
          </a:p>
          <a:p>
            <a:r>
              <a:rPr lang="en-US" altLang="zh-CN" sz="1400" dirty="0">
                <a:latin typeface="Courier" pitchFamily="2" charset="0"/>
              </a:rPr>
              <a:t>    float f1 = 1.0f;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&lt;&lt;"f1 = "&lt;&lt;f1&lt;&lt;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float a = 0.1f;</a:t>
            </a:r>
          </a:p>
          <a:p>
            <a:r>
              <a:rPr lang="en-US" altLang="zh-CN" sz="1400" dirty="0">
                <a:latin typeface="Courier" pitchFamily="2" charset="0"/>
              </a:rPr>
              <a:t>    float f2 = </a:t>
            </a:r>
            <a:r>
              <a:rPr lang="en-US" altLang="zh-CN" sz="1400" dirty="0" err="1">
                <a:latin typeface="Courier" pitchFamily="2" charset="0"/>
              </a:rPr>
              <a:t>a+a+a+a+a+a+a+a+a+a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&lt;&lt;"f2 = "&lt;&lt;f2&lt;&lt;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  <a:r>
              <a:rPr lang="en-US" altLang="zh-CN" sz="1400" dirty="0">
                <a:highlight>
                  <a:srgbClr val="FFFF00"/>
                </a:highlight>
                <a:latin typeface="Courier" pitchFamily="2" charset="0"/>
              </a:rPr>
              <a:t>if(f1 == f2)  //TIPS: Modify the code here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==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r>
              <a:rPr lang="en-US" altLang="zh-CN" sz="1400" dirty="0">
                <a:latin typeface="Courier" pitchFamily="2" charset="0"/>
              </a:rPr>
              <a:t>    else</a:t>
            </a:r>
          </a:p>
          <a:p>
            <a:r>
              <a:rPr lang="en-US" altLang="zh-CN" sz="1400" dirty="0">
                <a:latin typeface="Courier" pitchFamily="2" charset="0"/>
              </a:rPr>
              <a:t>        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"f1 != f2" &lt;&lt; 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9060" y="2609850"/>
            <a:ext cx="5362575" cy="3598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800" dirty="0"/>
              <a:t>Th</a:t>
            </a:r>
            <a:r>
              <a:rPr lang="en-US" altLang="zh-CN" sz="2800" dirty="0">
                <a:sym typeface="+mn-ea"/>
              </a:rPr>
              <a:t>en using the method learnt in lecture2 to make the output of the code same as following picture .</a:t>
            </a:r>
          </a:p>
          <a:p>
            <a:endParaRPr lang="en-US" altLang="zh-CN" sz="2800" dirty="0">
              <a:sym typeface="+mn-ea"/>
            </a:endParaRPr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NOTE: DO NOT use if (f1=f2) instead of if(f1==f2).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185" y="4078605"/>
            <a:ext cx="1833245" cy="909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7675" y="999490"/>
            <a:ext cx="2040890" cy="9931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550" y="1506855"/>
            <a:ext cx="4880610" cy="4203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4.4. Complete the following source code to print the variables as the following picture and explain the result. </a:t>
            </a:r>
          </a:p>
          <a:p>
            <a:pPr marL="0" indent="0">
              <a:buNone/>
            </a:pPr>
            <a:r>
              <a:rPr lang="en-US" altLang="zh-CN" dirty="0"/>
              <a:t>Why the value of a and b are not equal? Explain the division operation with different types.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/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4.Exercises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77402" y="1311209"/>
            <a:ext cx="6017443" cy="43999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</a:t>
            </a:r>
          </a:p>
          <a:p>
            <a:r>
              <a:rPr lang="en-US" altLang="zh-CN" sz="1400" dirty="0">
                <a:latin typeface="Courier" pitchFamily="2" charset="0"/>
              </a:rPr>
              <a:t>using namespace std;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int a, b;</a:t>
            </a:r>
          </a:p>
          <a:p>
            <a:r>
              <a:rPr lang="en-US" altLang="zh-CN" sz="1400" dirty="0">
                <a:latin typeface="Courier" pitchFamily="2" charset="0"/>
              </a:rPr>
              <a:t>    double c, d,f,g;</a:t>
            </a:r>
          </a:p>
          <a:p>
            <a:r>
              <a:rPr lang="en-US" altLang="zh-CN" sz="1400" dirty="0">
                <a:latin typeface="Courier" pitchFamily="2" charset="0"/>
              </a:rPr>
              <a:t>    char h;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a = 19.99 + 21.99;</a:t>
            </a:r>
          </a:p>
          <a:p>
            <a:r>
              <a:rPr lang="en-US" altLang="zh-CN" sz="1400" dirty="0">
                <a:latin typeface="Courier" pitchFamily="2" charset="0"/>
              </a:rPr>
              <a:t>    b = (int)19.99 + 21.99;</a:t>
            </a:r>
          </a:p>
          <a:p>
            <a:r>
              <a:rPr lang="en-US" altLang="zh-CN" sz="1400" dirty="0">
                <a:latin typeface="Courier" pitchFamily="2" charset="0"/>
              </a:rPr>
              <a:t>    c = 23 / 3;</a:t>
            </a:r>
          </a:p>
          <a:p>
            <a:r>
              <a:rPr lang="en-US" altLang="zh-CN" sz="1400" dirty="0">
                <a:latin typeface="Courier" pitchFamily="2" charset="0"/>
              </a:rPr>
              <a:t>    d = 23 / 3.0;</a:t>
            </a:r>
          </a:p>
          <a:p>
            <a:r>
              <a:rPr lang="en-US" altLang="zh-CN" sz="1400" dirty="0">
                <a:latin typeface="Courier" pitchFamily="2" charset="0"/>
              </a:rPr>
              <a:t>    f = 23 / 3.0e4;</a:t>
            </a:r>
          </a:p>
          <a:p>
            <a:r>
              <a:rPr lang="en-US" altLang="zh-CN" sz="1400" dirty="0">
                <a:latin typeface="Courier" pitchFamily="2" charset="0"/>
              </a:rPr>
              <a:t>    g = 23 / 3.0e5;</a:t>
            </a:r>
          </a:p>
          <a:p>
            <a:r>
              <a:rPr lang="en-US" altLang="zh-CN" sz="1400" dirty="0">
                <a:latin typeface="Courier" pitchFamily="2" charset="0"/>
              </a:rPr>
              <a:t>    h = 'b' - 32;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</a:t>
            </a:r>
            <a:r>
              <a:rPr lang="en-US" altLang="zh-CN" sz="1400" dirty="0">
                <a:highlight>
                  <a:srgbClr val="FFFF00"/>
                </a:highlight>
                <a:latin typeface="Courier" pitchFamily="2" charset="0"/>
              </a:rPr>
              <a:t> //complete code here</a:t>
            </a:r>
          </a:p>
          <a:p>
            <a:r>
              <a:rPr lang="en-US" altLang="zh-CN" sz="1400" dirty="0">
                <a:latin typeface="Courier" pitchFamily="2" charset="0"/>
              </a:rPr>
              <a:t>    return 0;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265" y="2787650"/>
            <a:ext cx="1649730" cy="19742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7836" y="1073696"/>
            <a:ext cx="11053879" cy="1669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4.5. What is the output of the code as follows? What is the meaning of </a:t>
            </a:r>
            <a:r>
              <a:rPr lang="en-US" altLang="zh-CN" b="1" dirty="0"/>
              <a:t>auto </a:t>
            </a:r>
            <a:r>
              <a:rPr lang="en-US" altLang="zh-CN" dirty="0"/>
              <a:t>when defines a variable in C++?</a:t>
            </a:r>
          </a:p>
          <a:p>
            <a:pPr marL="0" indent="0">
              <a:buNone/>
            </a:pPr>
            <a:r>
              <a:rPr lang="en-US" altLang="zh-CN" dirty="0"/>
              <a:t>You need to explain the reason to a SA to pass the test.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Title 1"/>
          <p:cNvSpPr txBox="1"/>
          <p:nvPr/>
        </p:nvSpPr>
        <p:spPr>
          <a:xfrm>
            <a:off x="1255824" y="196990"/>
            <a:ext cx="8100392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 4.Exercises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92475" y="2597150"/>
            <a:ext cx="4689475" cy="37534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Courier" pitchFamily="2" charset="0"/>
              </a:rPr>
              <a:t>#include &lt;iostream&gt; 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int main()</a:t>
            </a:r>
          </a:p>
          <a:p>
            <a:r>
              <a:rPr lang="en-US" altLang="zh-CN" sz="1400" dirty="0">
                <a:latin typeface="Courier" pitchFamily="2" charset="0"/>
              </a:rPr>
              <a:t>{</a:t>
            </a:r>
          </a:p>
          <a:p>
            <a:r>
              <a:rPr lang="en-US" altLang="zh-CN" sz="1400" dirty="0">
                <a:latin typeface="Courier" pitchFamily="2" charset="0"/>
              </a:rPr>
              <a:t>    auto a = 10;</a:t>
            </a:r>
          </a:p>
          <a:p>
            <a:r>
              <a:rPr lang="en-US" altLang="zh-CN" sz="1400" dirty="0">
                <a:latin typeface="Courier" pitchFamily="2" charset="0"/>
              </a:rPr>
              <a:t>    a = 20.5;</a:t>
            </a:r>
          </a:p>
          <a:p>
            <a:r>
              <a:rPr lang="en-US" altLang="zh-CN" sz="1400" dirty="0">
                <a:latin typeface="Courier" pitchFamily="2" charset="0"/>
              </a:rPr>
              <a:t>    a += 10.5;</a:t>
            </a:r>
          </a:p>
          <a:p>
            <a:r>
              <a:rPr lang="en-US" altLang="zh-CN" sz="1400" dirty="0">
                <a:latin typeface="Courier" pitchFamily="2" charset="0"/>
              </a:rPr>
              <a:t>    std::</a:t>
            </a:r>
            <a:r>
              <a:rPr lang="en-US" altLang="zh-CN" sz="1400" dirty="0" err="1">
                <a:latin typeface="Courier" pitchFamily="2" charset="0"/>
              </a:rPr>
              <a:t>cout</a:t>
            </a:r>
            <a:r>
              <a:rPr lang="en-US" altLang="zh-CN" sz="1400" dirty="0">
                <a:latin typeface="Courier" pitchFamily="2" charset="0"/>
              </a:rPr>
              <a:t> &lt;&lt; a &lt;&lt; std::</a:t>
            </a:r>
            <a:r>
              <a:rPr lang="en-US" altLang="zh-CN" sz="1400" dirty="0" err="1">
                <a:latin typeface="Courier" pitchFamily="2" charset="0"/>
              </a:rPr>
              <a:t>endl</a:t>
            </a:r>
            <a:r>
              <a:rPr lang="en-US" altLang="zh-CN" sz="1400" dirty="0">
                <a:latin typeface="Courier" pitchFamily="2" charset="0"/>
              </a:rPr>
              <a:t>;</a:t>
            </a:r>
          </a:p>
          <a:p>
            <a:endParaRPr lang="en-US" altLang="zh-CN" sz="1400" dirty="0">
              <a:latin typeface="Courier" pitchFamily="2" charset="0"/>
            </a:endParaRPr>
          </a:p>
          <a:p>
            <a:pPr indent="457200"/>
            <a:r>
              <a:rPr lang="en-US" altLang="zh-CN" sz="1400" dirty="0">
                <a:latin typeface="Courier" pitchFamily="2" charset="0"/>
              </a:rPr>
              <a:t>auto b=10.0;</a:t>
            </a:r>
          </a:p>
          <a:p>
            <a:pPr indent="457200"/>
            <a:r>
              <a:rPr lang="en-US" altLang="zh-CN" sz="1400" dirty="0">
                <a:latin typeface="Courier" pitchFamily="2" charset="0"/>
              </a:rPr>
              <a:t>b = 20.5;</a:t>
            </a:r>
          </a:p>
          <a:p>
            <a:pPr indent="457200"/>
            <a:r>
              <a:rPr lang="en-US" altLang="zh-CN" sz="1400" dirty="0">
                <a:latin typeface="Courier" pitchFamily="2" charset="0"/>
              </a:rPr>
              <a:t>b +=a;</a:t>
            </a:r>
          </a:p>
          <a:p>
            <a:pPr indent="457200"/>
            <a:r>
              <a:rPr lang="en-US" altLang="zh-CN" sz="1400" dirty="0">
                <a:latin typeface="Courier" pitchFamily="2" charset="0"/>
                <a:sym typeface="+mn-ea"/>
              </a:rPr>
              <a:t>std::</a:t>
            </a:r>
            <a:r>
              <a:rPr lang="en-US" altLang="zh-CN" sz="1400" dirty="0" err="1">
                <a:latin typeface="Courier" pitchFamily="2" charset="0"/>
                <a:sym typeface="+mn-ea"/>
              </a:rPr>
              <a:t>cout</a:t>
            </a:r>
            <a:r>
              <a:rPr lang="en-US" altLang="zh-CN" sz="1400" dirty="0">
                <a:latin typeface="Courier" pitchFamily="2" charset="0"/>
                <a:sym typeface="+mn-ea"/>
              </a:rPr>
              <a:t> &lt;&lt; b &lt;&lt; std::</a:t>
            </a:r>
            <a:r>
              <a:rPr lang="en-US" altLang="zh-CN" sz="1400" dirty="0" err="1">
                <a:latin typeface="Courier" pitchFamily="2" charset="0"/>
                <a:sym typeface="+mn-ea"/>
              </a:rPr>
              <a:t>endl</a:t>
            </a:r>
            <a:r>
              <a:rPr lang="en-US" altLang="zh-CN" sz="1400" dirty="0">
                <a:latin typeface="Courier" pitchFamily="2" charset="0"/>
                <a:sym typeface="+mn-ea"/>
              </a:rPr>
              <a:t>;</a:t>
            </a:r>
            <a:endParaRPr lang="en-US" altLang="zh-CN" sz="1400" dirty="0">
              <a:latin typeface="Courier" pitchFamily="2" charset="0"/>
            </a:endParaRPr>
          </a:p>
          <a:p>
            <a:endParaRPr lang="en-US" altLang="zh-CN" sz="1400" dirty="0">
              <a:latin typeface="Courier" pitchFamily="2" charset="0"/>
            </a:endParaRPr>
          </a:p>
          <a:p>
            <a:r>
              <a:rPr lang="en-US" altLang="zh-CN" sz="1400" dirty="0">
                <a:latin typeface="Courier" pitchFamily="2" charset="0"/>
              </a:rPr>
              <a:t>    return 0;</a:t>
            </a:r>
          </a:p>
          <a:p>
            <a:r>
              <a:rPr lang="en-US" altLang="zh-CN" sz="1400" dirty="0">
                <a:latin typeface="Courier" pitchFamily="2" charset="0"/>
              </a:rPr>
              <a:t>    </a:t>
            </a:r>
          </a:p>
          <a:p>
            <a:r>
              <a:rPr lang="en-US" altLang="zh-CN" sz="1400" dirty="0">
                <a:latin typeface="Courier" pitchFamily="2" charset="0"/>
              </a:rPr>
              <a:t>}</a:t>
            </a:r>
            <a:endParaRPr lang="zh-CN" altLang="en-US" sz="1400" dirty="0">
              <a:latin typeface="Courier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61027"/>
            <a:ext cx="8155448" cy="833631"/>
          </a:xfrm>
        </p:spPr>
        <p:txBody>
          <a:bodyPr/>
          <a:lstStyle/>
          <a:p>
            <a:r>
              <a:rPr lang="en-US" altLang="zh-CN" dirty="0"/>
              <a:t>1. Formatting with </a:t>
            </a:r>
            <a:r>
              <a:rPr lang="en-US" altLang="zh-CN" dirty="0" err="1"/>
              <a:t>cout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34467" y="780681"/>
            <a:ext cx="105848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Floating-point types are displayed with a total of six digits, except that trailing zeros aren’t displayed. The float number is displayed in </a:t>
            </a:r>
            <a:r>
              <a:rPr lang="en-US" altLang="zh-CN" sz="2000" i="1" dirty="0">
                <a:solidFill>
                  <a:srgbClr val="00B0F0"/>
                </a:solidFill>
              </a:rPr>
              <a:t>fixed-point notation </a:t>
            </a:r>
            <a:r>
              <a:rPr lang="en-US" altLang="zh-CN" sz="2000" dirty="0"/>
              <a:t>or else in </a:t>
            </a:r>
            <a:r>
              <a:rPr lang="en-US" altLang="zh-CN" sz="2000" i="1" dirty="0">
                <a:solidFill>
                  <a:srgbClr val="00B0F0"/>
                </a:solidFill>
              </a:rPr>
              <a:t>E notation </a:t>
            </a:r>
            <a:r>
              <a:rPr lang="en-US" altLang="zh-CN" sz="2000" dirty="0"/>
              <a:t>depending on the value of the number. In particular, </a:t>
            </a:r>
            <a:r>
              <a:rPr lang="en-US" altLang="zh-CN" sz="2000" i="1" dirty="0">
                <a:solidFill>
                  <a:srgbClr val="00B0F0"/>
                </a:solidFill>
              </a:rPr>
              <a:t>E notation</a:t>
            </a:r>
            <a:r>
              <a:rPr lang="en-US" altLang="zh-CN" sz="2000" dirty="0"/>
              <a:t> is used if the exponent is 6 or larger or -5 or smaller.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182247" y="1796344"/>
            <a:ext cx="5975935" cy="4770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int main()</a:t>
            </a:r>
          </a:p>
          <a:p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double f1 = 1.200;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= " &lt;&lt; f1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"f1 + 1.0/9.0 = " &lt;&lt; f1 + 1.0/9.0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f2 = 1.67E2;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"f2 = " &lt;&lt; f2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f3 = f2 + 1.0/9.0;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= " &lt;&lt; f3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"f3 * 1.0e10 + 100 = " &lt;&lt; f3 * 1.0e10 + 100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double f4 = 2.3e-4;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 = " &lt;&lt; f4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   std::</a:t>
            </a:r>
            <a:r>
              <a:rPr lang="en-US" altLang="zh-CN" sz="1600" dirty="0" err="1"/>
              <a:t>cout</a:t>
            </a:r>
            <a:r>
              <a:rPr lang="en-US" altLang="zh-CN" sz="1600" dirty="0"/>
              <a:t> &lt;&lt; "f4/10 = " &lt;&lt; f4/10 &lt;&lt; std::</a:t>
            </a:r>
            <a:r>
              <a:rPr lang="en-US" altLang="zh-CN" sz="1600" dirty="0" err="1"/>
              <a:t>endl</a:t>
            </a:r>
            <a:r>
              <a:rPr lang="en-US" altLang="zh-CN" sz="1600" dirty="0"/>
              <a:t>;</a:t>
            </a:r>
          </a:p>
          <a:p>
            <a:endParaRPr lang="en-US" altLang="zh-CN" sz="1600" dirty="0"/>
          </a:p>
          <a:p>
            <a:r>
              <a:rPr lang="en-US" altLang="zh-CN" sz="1600" dirty="0"/>
              <a:t>    return 0;</a:t>
            </a:r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859" y="4563052"/>
            <a:ext cx="3342191" cy="1625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4" y="1710569"/>
            <a:ext cx="5969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ios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</a:rPr>
              <a:t>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2229144"/>
            <a:ext cx="939421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2400" b="1" dirty="0" err="1">
                <a:solidFill>
                  <a:prstClr val="black"/>
                </a:solidFill>
              </a:rPr>
              <a:t>1.1.1 cout.setf</a:t>
            </a:r>
            <a:r>
              <a:rPr lang="en-US" altLang="zh-CN" sz="2400" b="1" dirty="0">
                <a:solidFill>
                  <a:prstClr val="black"/>
                </a:solidFill>
              </a:rPr>
              <a:t>()</a:t>
            </a:r>
            <a:r>
              <a:rPr lang="en-US" altLang="zh-CN" sz="2400" dirty="0">
                <a:solidFill>
                  <a:prstClr val="black"/>
                </a:solidFill>
              </a:rPr>
              <a:t>: The </a:t>
            </a:r>
            <a:r>
              <a:rPr lang="en-US" altLang="zh-CN" sz="2400" dirty="0" err="1">
                <a:solidFill>
                  <a:prstClr val="black"/>
                </a:solidFill>
              </a:rPr>
              <a:t>setf</a:t>
            </a:r>
            <a:r>
              <a:rPr lang="en-US" altLang="zh-CN" sz="2400" dirty="0">
                <a:solidFill>
                  <a:prstClr val="black"/>
                </a:solidFill>
              </a:rPr>
              <a:t>() function has two prototypes,the first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   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27782"/>
            <a:ext cx="841057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prstClr val="black"/>
                </a:solidFill>
              </a:rPr>
              <a:t>C++ </a:t>
            </a:r>
            <a:r>
              <a:rPr lang="en-US" altLang="zh-CN" sz="2800" dirty="0">
                <a:solidFill>
                  <a:prstClr val="black"/>
                </a:solidFill>
              </a:rPr>
              <a:t>provides two methods to control the </a:t>
            </a:r>
            <a:r>
              <a:rPr lang="en-US" altLang="zh-CN" sz="2800" b="1" dirty="0">
                <a:solidFill>
                  <a:srgbClr val="00B0F0"/>
                </a:solidFill>
              </a:rPr>
              <a:t>output formats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ios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</a:rPr>
              <a:t>class</a:t>
            </a:r>
          </a:p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1.2 Using </a:t>
            </a:r>
            <a:r>
              <a:rPr lang="en-US" altLang="zh-CN" sz="2800" b="1" i="1" dirty="0" err="1">
                <a:solidFill>
                  <a:srgbClr val="FF0000"/>
                </a:solidFill>
              </a:rPr>
              <a:t>iomanip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prstClr val="black"/>
                </a:solidFill>
              </a:rPr>
              <a:t>manipulators</a:t>
            </a:r>
            <a:endParaRPr lang="zh-CN" altLang="en-US" sz="2800" b="1" i="1" dirty="0">
              <a:solidFill>
                <a:prstClr val="black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054" y="4793518"/>
            <a:ext cx="5446073" cy="189192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271" y="3275694"/>
            <a:ext cx="7297632" cy="14047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54655" y="5506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1543" y="519062"/>
            <a:ext cx="5969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1543" y="1217891"/>
            <a:ext cx="9394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The second  one is: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</a:rPr>
              <a:t>cout.set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fmtflags,fmtflags</a:t>
            </a:r>
            <a:r>
              <a:rPr lang="en-US" altLang="zh-CN" sz="2400" dirty="0">
                <a:solidFill>
                  <a:prstClr val="black"/>
                </a:solidFill>
              </a:rPr>
              <a:t>);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177" y="2224497"/>
            <a:ext cx="7825157" cy="342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557" y="4667653"/>
            <a:ext cx="1496898" cy="92386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8599" y="1814506"/>
            <a:ext cx="3188373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1991544" y="97468"/>
            <a:ext cx="59696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buFont typeface="Wingdings" panose="05000000000000000000" pitchFamily="2" charset="2"/>
              <a:buNone/>
            </a:pPr>
            <a:r>
              <a:rPr lang="en-US" altLang="zh-CN" sz="2800" b="1" i="1" dirty="0">
                <a:solidFill>
                  <a:prstClr val="black"/>
                </a:solidFill>
              </a:rPr>
              <a:t>1.1 Using member functions of </a:t>
            </a:r>
            <a:r>
              <a:rPr lang="en-US" altLang="zh-CN" sz="2800" b="1" i="1" dirty="0" err="1">
                <a:solidFill>
                  <a:prstClr val="black"/>
                </a:solidFill>
              </a:rPr>
              <a:t>ios</a:t>
            </a:r>
            <a:r>
              <a:rPr lang="en-US" altLang="zh-CN" sz="2800" b="1" i="1" dirty="0">
                <a:solidFill>
                  <a:prstClr val="black"/>
                </a:solidFill>
              </a:rPr>
              <a:t> class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2665" y="556260"/>
            <a:ext cx="83648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1.1.2.  </a:t>
            </a:r>
            <a:r>
              <a:rPr lang="en-US" altLang="zh-CN" sz="2000" dirty="0" err="1">
                <a:solidFill>
                  <a:prstClr val="black"/>
                </a:solidFill>
              </a:rPr>
              <a:t>cout.</a:t>
            </a:r>
            <a:r>
              <a:rPr lang="en-US" altLang="zh-CN" sz="2000" b="1" dirty="0" err="1">
                <a:solidFill>
                  <a:prstClr val="black"/>
                </a:solidFill>
              </a:rPr>
              <a:t>width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len</a:t>
            </a:r>
            <a:r>
              <a:rPr lang="en-US" altLang="zh-CN" sz="2000" dirty="0">
                <a:solidFill>
                  <a:prstClr val="black"/>
                </a:solidFill>
              </a:rPr>
              <a:t>)               </a:t>
            </a:r>
            <a:r>
              <a:rPr lang="en-US" altLang="zh-CN" sz="2000" dirty="0">
                <a:solidFill>
                  <a:srgbClr val="00B050"/>
                </a:solidFill>
              </a:rPr>
              <a:t>//set the field width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1.1.3.  </a:t>
            </a:r>
            <a:r>
              <a:rPr lang="en-US" altLang="zh-CN" sz="2000" dirty="0" err="1">
                <a:solidFill>
                  <a:prstClr val="black"/>
                </a:solidFill>
              </a:rPr>
              <a:t>cout.</a:t>
            </a:r>
            <a:r>
              <a:rPr lang="en-US" altLang="zh-CN" sz="2000" b="1" dirty="0" err="1">
                <a:solidFill>
                  <a:prstClr val="black"/>
                </a:solidFill>
              </a:rPr>
              <a:t>fill</a:t>
            </a:r>
            <a:r>
              <a:rPr lang="en-US" altLang="zh-CN" sz="2000" dirty="0">
                <a:solidFill>
                  <a:prstClr val="black"/>
                </a:solidFill>
              </a:rPr>
              <a:t>(</a:t>
            </a:r>
            <a:r>
              <a:rPr lang="en-US" altLang="zh-CN" sz="2000" dirty="0" err="1">
                <a:solidFill>
                  <a:prstClr val="black"/>
                </a:solidFill>
              </a:rPr>
              <a:t>ch</a:t>
            </a:r>
            <a:r>
              <a:rPr lang="en-US" altLang="zh-CN" sz="2000" dirty="0">
                <a:solidFill>
                  <a:prstClr val="black"/>
                </a:solidFill>
              </a:rPr>
              <a:t>)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fill character to be used with justified field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1.1.4.  </a:t>
            </a:r>
            <a:r>
              <a:rPr lang="en-US" altLang="zh-CN" sz="2000" dirty="0" err="1">
                <a:solidFill>
                  <a:prstClr val="black"/>
                </a:solidFill>
              </a:rPr>
              <a:t>cout.</a:t>
            </a:r>
            <a:r>
              <a:rPr lang="en-US" altLang="zh-CN" sz="2000" b="1" dirty="0" err="1">
                <a:solidFill>
                  <a:prstClr val="black"/>
                </a:solidFill>
              </a:rPr>
              <a:t>precision</a:t>
            </a:r>
            <a:r>
              <a:rPr lang="en-US" altLang="zh-CN" sz="2000" dirty="0">
                <a:solidFill>
                  <a:prstClr val="black"/>
                </a:solidFill>
              </a:rPr>
              <a:t>(p)      </a:t>
            </a:r>
            <a:r>
              <a:rPr lang="en-US" altLang="zh-CN" sz="2000" dirty="0">
                <a:solidFill>
                  <a:srgbClr val="00B050"/>
                </a:solidFill>
              </a:rPr>
              <a:t>// set the precision of floating-point numbers</a:t>
            </a:r>
          </a:p>
          <a:p>
            <a:endParaRPr lang="en-US" altLang="zh-CN" sz="2000" dirty="0">
              <a:solidFill>
                <a:prstClr val="black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8057" y="3518635"/>
            <a:ext cx="4760413" cy="1563197"/>
            <a:chOff x="310184" y="3978105"/>
            <a:chExt cx="4760413" cy="1563197"/>
          </a:xfrm>
        </p:grpSpPr>
        <p:sp>
          <p:nvSpPr>
            <p:cNvPr id="6" name="矩形 5"/>
            <p:cNvSpPr/>
            <p:nvPr/>
          </p:nvSpPr>
          <p:spPr>
            <a:xfrm>
              <a:off x="310184" y="3978105"/>
              <a:ext cx="2451326" cy="86649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573699" y="5373219"/>
              <a:ext cx="1496898" cy="16808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21184" y="4579618"/>
            <a:ext cx="4187761" cy="1211587"/>
            <a:chOff x="70201" y="4727394"/>
            <a:chExt cx="4187761" cy="1211587"/>
          </a:xfrm>
        </p:grpSpPr>
        <p:sp>
          <p:nvSpPr>
            <p:cNvPr id="8" name="矩形 7"/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292173" y="5274419"/>
              <a:ext cx="965789" cy="46487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5747478" y="1725388"/>
            <a:ext cx="4814972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cout.setf</a:t>
            </a:r>
            <a:r>
              <a:rPr lang="en-US" altLang="zh-CN" b="1" dirty="0"/>
              <a:t>(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::fixed, </a:t>
            </a:r>
            <a:r>
              <a:rPr lang="en-US" altLang="zh-CN" b="1" dirty="0" err="1"/>
              <a:t>ios_base</a:t>
            </a:r>
            <a:r>
              <a:rPr lang="en-US" altLang="zh-CN" b="1" dirty="0"/>
              <a:t>::</a:t>
            </a:r>
            <a:r>
              <a:rPr lang="en-US" altLang="zh-CN" b="1" dirty="0" err="1"/>
              <a:t>floatfield</a:t>
            </a:r>
            <a:r>
              <a:rPr lang="en-US" altLang="zh-CN" b="1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56.8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cout.width</a:t>
            </a:r>
            <a:r>
              <a:rPr lang="en-US" altLang="zh-CN" dirty="0"/>
              <a:t>(12);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cout.fill</a:t>
            </a:r>
            <a:r>
              <a:rPr lang="en-US" altLang="zh-CN" dirty="0"/>
              <a:t>('+');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456.77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(2);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123.356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cout.precision</a:t>
            </a:r>
            <a:r>
              <a:rPr lang="en-US" altLang="zh-CN" dirty="0"/>
              <a:t>(5);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3897.678485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164" y="5081832"/>
            <a:ext cx="1326385" cy="863203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023057" y="3429000"/>
            <a:ext cx="5987288" cy="2066636"/>
            <a:chOff x="310184" y="3736070"/>
            <a:chExt cx="5987288" cy="2066636"/>
          </a:xfrm>
        </p:grpSpPr>
        <p:sp>
          <p:nvSpPr>
            <p:cNvPr id="20" name="矩形 19"/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986863" y="5373219"/>
              <a:ext cx="1310609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958390" y="4732018"/>
            <a:ext cx="5812427" cy="1234672"/>
            <a:chOff x="70201" y="4727394"/>
            <a:chExt cx="5812427" cy="1234672"/>
          </a:xfrm>
        </p:grpSpPr>
        <p:sp>
          <p:nvSpPr>
            <p:cNvPr id="23" name="矩形 22"/>
            <p:cNvSpPr/>
            <p:nvPr/>
          </p:nvSpPr>
          <p:spPr>
            <a:xfrm>
              <a:off x="70201" y="4727394"/>
              <a:ext cx="2922381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779811" y="5514563"/>
              <a:ext cx="1102817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601572" y="5591520"/>
            <a:ext cx="1693862" cy="606191"/>
            <a:chOff x="3601572" y="5591520"/>
            <a:chExt cx="1693862" cy="606191"/>
          </a:xfrm>
        </p:grpSpPr>
        <p:cxnSp>
          <p:nvCxnSpPr>
            <p:cNvPr id="26" name="直接箭头连接符 25"/>
            <p:cNvCxnSpPr/>
            <p:nvPr/>
          </p:nvCxnSpPr>
          <p:spPr>
            <a:xfrm flipH="1" flipV="1">
              <a:off x="3879273" y="5591520"/>
              <a:ext cx="277091" cy="273571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3601572" y="5828379"/>
              <a:ext cx="1693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significant digits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0496541" y="5966690"/>
            <a:ext cx="1697388" cy="882089"/>
            <a:chOff x="3601572" y="5592621"/>
            <a:chExt cx="1697388" cy="882089"/>
          </a:xfrm>
        </p:grpSpPr>
        <p:cxnSp>
          <p:nvCxnSpPr>
            <p:cNvPr id="30" name="直接箭头连接符 29"/>
            <p:cNvCxnSpPr/>
            <p:nvPr/>
          </p:nvCxnSpPr>
          <p:spPr>
            <a:xfrm flipV="1">
              <a:off x="4156364" y="5592621"/>
              <a:ext cx="300158" cy="272470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3601572" y="5828379"/>
              <a:ext cx="16973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precision of </a:t>
              </a:r>
            </a:p>
            <a:p>
              <a:r>
                <a:rPr lang="en-US" altLang="zh-CN" dirty="0"/>
                <a:t>floating number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239791" y="415871"/>
            <a:ext cx="58407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effect of calling </a:t>
            </a:r>
            <a:r>
              <a:rPr lang="en-US" altLang="zh-CN" sz="2000" b="1" i="1" dirty="0" err="1"/>
              <a:t>setf</a:t>
            </a:r>
            <a:r>
              <a:rPr lang="en-US" altLang="zh-CN" sz="2000" b="1" i="1" dirty="0"/>
              <a:t>() </a:t>
            </a:r>
            <a:r>
              <a:rPr lang="en-US" altLang="zh-CN" sz="2000" dirty="0"/>
              <a:t>can be undone with </a:t>
            </a:r>
            <a:r>
              <a:rPr lang="en-US" altLang="zh-CN" sz="2000" b="1" i="1" dirty="0" err="1"/>
              <a:t>unsetf</a:t>
            </a:r>
            <a:r>
              <a:rPr lang="en-US" altLang="zh-CN" sz="2000" b="1" i="1" dirty="0"/>
              <a:t>()</a:t>
            </a:r>
            <a:r>
              <a:rPr lang="en-US" altLang="zh-CN" sz="2000" dirty="0"/>
              <a:t>.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810328" y="1080490"/>
            <a:ext cx="2992581" cy="5631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true;</a:t>
            </a:r>
          </a:p>
          <a:p>
            <a:r>
              <a:rPr lang="en-US" altLang="zh-CN" dirty="0"/>
              <a:t>    float f = 0.20f;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boolalpha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</a:t>
            </a:r>
            <a:r>
              <a:rPr lang="en-US" altLang="zh-CN" dirty="0" err="1"/>
              <a:t>showpoint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40898"/>
            <a:ext cx="1096553" cy="98928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060648" y="3392056"/>
            <a:ext cx="5145163" cy="2029692"/>
            <a:chOff x="310184" y="3736070"/>
            <a:chExt cx="5145163" cy="2029692"/>
          </a:xfrm>
        </p:grpSpPr>
        <p:sp>
          <p:nvSpPr>
            <p:cNvPr id="9" name="矩形 8"/>
            <p:cNvSpPr/>
            <p:nvPr/>
          </p:nvSpPr>
          <p:spPr>
            <a:xfrm>
              <a:off x="310184" y="3736070"/>
              <a:ext cx="2451326" cy="110853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358794" y="5336275"/>
              <a:ext cx="1096553" cy="429487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032926" y="4695074"/>
            <a:ext cx="4663439" cy="1225436"/>
            <a:chOff x="107146" y="4727394"/>
            <a:chExt cx="4663439" cy="1225436"/>
          </a:xfrm>
        </p:grpSpPr>
        <p:sp>
          <p:nvSpPr>
            <p:cNvPr id="12" name="矩形 11"/>
            <p:cNvSpPr/>
            <p:nvPr/>
          </p:nvSpPr>
          <p:spPr>
            <a:xfrm>
              <a:off x="107146" y="4727394"/>
              <a:ext cx="2696092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170215" y="5505327"/>
              <a:ext cx="600370" cy="447503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53309" y="401843"/>
            <a:ext cx="6096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Standard Manipulators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422399" y="863508"/>
            <a:ext cx="107696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C++ offers several manipulators to invoke </a:t>
            </a:r>
            <a:r>
              <a:rPr lang="en-US" altLang="zh-CN" sz="2200" dirty="0" err="1"/>
              <a:t>setf</a:t>
            </a:r>
            <a:r>
              <a:rPr lang="en-US" altLang="zh-CN" sz="2200" dirty="0"/>
              <a:t>(),automatically supplying the right arguments.</a:t>
            </a:r>
            <a:endParaRPr lang="zh-CN" altLang="en-US" sz="22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27904" y="1481534"/>
            <a:ext cx="5671641" cy="3133433"/>
            <a:chOff x="427904" y="1481534"/>
            <a:chExt cx="5671641" cy="313343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904" y="1481534"/>
              <a:ext cx="5671641" cy="1577078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3669" y="3105057"/>
              <a:ext cx="5398367" cy="1509910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6217948" y="2822210"/>
            <a:ext cx="5546148" cy="3362030"/>
            <a:chOff x="6217948" y="2822210"/>
            <a:chExt cx="5546148" cy="3362030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7948" y="3058612"/>
              <a:ext cx="5546148" cy="3125628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7948" y="2822210"/>
              <a:ext cx="3953164" cy="2364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73382" y="612844"/>
            <a:ext cx="3819956" cy="56323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endParaRPr lang="en-US" altLang="zh-CN" dirty="0"/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bool flag = false;</a:t>
            </a:r>
          </a:p>
          <a:p>
            <a:r>
              <a:rPr lang="en-US" altLang="zh-CN" dirty="0"/>
              <a:t>    double a = 2.3876;</a:t>
            </a:r>
          </a:p>
          <a:p>
            <a:r>
              <a:rPr lang="en-US" altLang="zh-CN" dirty="0"/>
              <a:t>    double b = 0.46e2;</a:t>
            </a:r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fixed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noboolalpha</a:t>
            </a:r>
            <a:r>
              <a:rPr lang="en-US" altLang="zh-CN" dirty="0"/>
              <a:t> &lt;&lt; flag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cout.unsetf</a:t>
            </a:r>
            <a:r>
              <a:rPr lang="en-US" altLang="zh-CN" dirty="0"/>
              <a:t>(</a:t>
            </a:r>
            <a:r>
              <a:rPr lang="en-US" altLang="zh-CN" dirty="0" err="1"/>
              <a:t>ios</a:t>
            </a:r>
            <a:r>
              <a:rPr lang="en-US" altLang="zh-CN" dirty="0"/>
              <a:t>::fixed);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057" y="4521204"/>
            <a:ext cx="1154979" cy="144664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032940" y="3013370"/>
            <a:ext cx="5874834" cy="2205175"/>
            <a:chOff x="310184" y="3736070"/>
            <a:chExt cx="5874834" cy="2205175"/>
          </a:xfrm>
        </p:grpSpPr>
        <p:sp>
          <p:nvSpPr>
            <p:cNvPr id="8" name="矩形 7"/>
            <p:cNvSpPr/>
            <p:nvPr/>
          </p:nvSpPr>
          <p:spPr>
            <a:xfrm>
              <a:off x="310184" y="3736070"/>
              <a:ext cx="3351860" cy="96750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88465" y="5262387"/>
              <a:ext cx="1096553" cy="6788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05218" y="4242500"/>
            <a:ext cx="5642491" cy="1678467"/>
            <a:chOff x="107146" y="4653506"/>
            <a:chExt cx="5642491" cy="1678467"/>
          </a:xfrm>
        </p:grpSpPr>
        <p:sp>
          <p:nvSpPr>
            <p:cNvPr id="11" name="矩形 10"/>
            <p:cNvSpPr/>
            <p:nvPr/>
          </p:nvSpPr>
          <p:spPr>
            <a:xfrm>
              <a:off x="107146" y="4653506"/>
              <a:ext cx="3490418" cy="1211587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909121" y="5653115"/>
              <a:ext cx="840516" cy="678858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M4NzBlMWU3ODgyMDBmYTBjYWFjMTgxZWUwMmYyN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2806</Words>
  <Application>Microsoft Office PowerPoint</Application>
  <PresentationFormat>宽屏</PresentationFormat>
  <Paragraphs>371</Paragraphs>
  <Slides>26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Courier</vt:lpstr>
      <vt:lpstr>等线</vt:lpstr>
      <vt:lpstr>Arial</vt:lpstr>
      <vt:lpstr>Calibri</vt:lpstr>
      <vt:lpstr>Consolas</vt:lpstr>
      <vt:lpstr>Franklin Gothic Demi</vt:lpstr>
      <vt:lpstr>Franklin Gothic Medium</vt:lpstr>
      <vt:lpstr>Wingdings</vt:lpstr>
      <vt:lpstr>Office 主题</vt:lpstr>
      <vt:lpstr>Advanced Programming</vt:lpstr>
      <vt:lpstr>Topics</vt:lpstr>
      <vt:lpstr>1. Formatting with cout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Debug C/C++ by using gdb in VScode</vt:lpstr>
      <vt:lpstr>commands for install gdb</vt:lpstr>
      <vt:lpstr>2. Debug C/C++ by using gdb in VScode</vt:lpstr>
      <vt:lpstr>PowerPoint 演示文稿</vt:lpstr>
      <vt:lpstr>2. Debug C/C++ by using gdb in VScode</vt:lpstr>
      <vt:lpstr>2. Debug C/C++ by using gdb in VScode</vt:lpstr>
      <vt:lpstr>2. Debug C/C++ by using gdb in VScode</vt:lpstr>
      <vt:lpstr>2. Debug C/C++ by using gdb in VScode</vt:lpstr>
      <vt:lpstr>3. Data type conversions and calculations</vt:lpstr>
      <vt:lpstr>3. Data type conversions and calculations</vt:lpstr>
      <vt:lpstr>PowerPoint 演示文稿</vt:lpstr>
      <vt:lpstr>4.2. Write a program to calculate integer multiplication: 56789 * 23456789, and then print the result. Verify the result using a calculator. If the result is wrong, what could be the reason? How to get the correct result for this exercise?  You need to explain the reason to a SA to pass the test.</vt:lpstr>
      <vt:lpstr>PowerPoint 演示文稿</vt:lpstr>
      <vt:lpstr>PowerPoint 演示文稿</vt:lpstr>
      <vt:lpstr>PowerPoint 演示文稿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恒焰 马</cp:lastModifiedBy>
  <cp:revision>439</cp:revision>
  <dcterms:created xsi:type="dcterms:W3CDTF">2020-09-05T08:11:00Z</dcterms:created>
  <dcterms:modified xsi:type="dcterms:W3CDTF">2025-09-21T16:01:39Z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2052-12.1.0.16250</vt:lpwstr>
  </property>
</Properties>
</file>