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4" r:id="rId5"/>
    <p:sldId id="270" r:id="rId6"/>
    <p:sldId id="275" r:id="rId7"/>
    <p:sldId id="276" r:id="rId8"/>
    <p:sldId id="277" r:id="rId9"/>
    <p:sldId id="278" r:id="rId10"/>
    <p:sldId id="260" r:id="rId11"/>
    <p:sldId id="265" r:id="rId12"/>
    <p:sldId id="264" r:id="rId13"/>
    <p:sldId id="258" r:id="rId14"/>
    <p:sldId id="259" r:id="rId15"/>
  </p:sldIdLst>
  <p:sldSz cx="9906000" cy="6858000" type="A4"/>
  <p:notesSz cx="6858000" cy="9144000"/>
  <p:defaultTextStyle>
    <a:defPPr>
      <a:defRPr lang="ko-KR"/>
    </a:defPPr>
    <a:lvl1pPr marL="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2" y="-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1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6" indent="0">
              <a:buNone/>
              <a:defRPr sz="2000"/>
            </a:lvl6pPr>
            <a:lvl7pPr marL="2742990" indent="0">
              <a:buNone/>
              <a:defRPr sz="2000"/>
            </a:lvl7pPr>
            <a:lvl8pPr marL="3200156" indent="0">
              <a:buNone/>
              <a:defRPr sz="2000"/>
            </a:lvl8pPr>
            <a:lvl9pPr marL="365732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506B-41F5-458A-9344-8C693E01D673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1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1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4" indent="-285728" algn="l" defTabSz="914331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2" algn="l" defTabSz="914331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2" algn="l" defTabSz="914331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3003" y="2539954"/>
            <a:ext cx="462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8365" y="3789040"/>
            <a:ext cx="376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2023 </a:t>
            </a:r>
            <a:r>
              <a:rPr lang="ko-KR" altLang="en-US" sz="2000" b="1" dirty="0">
                <a:solidFill>
                  <a:schemeClr val="bg1"/>
                </a:solidFill>
              </a:rPr>
              <a:t>동계 연구연수생 홍예은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28322" y="2276873"/>
            <a:ext cx="4921646" cy="216024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27828" y="39645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bg1"/>
                </a:solidFill>
              </a:rPr>
              <a:t>Raspberry 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16">
            <a:extLst>
              <a:ext uri="{FF2B5EF4-FFF2-40B4-BE49-F238E27FC236}">
                <a16:creationId xmlns:a16="http://schemas.microsoft.com/office/drawing/2014/main" id="{95CF10EA-384C-4288-9591-A9E1090DE8ED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3223A6-D421-4A14-B1F6-2C0EE2B0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1" y="1556792"/>
            <a:ext cx="4833910" cy="32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2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 flipH="1">
            <a:off x="848544" y="6381328"/>
            <a:ext cx="84969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5400000">
            <a:off x="6663447" y="5698296"/>
            <a:ext cx="1120808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6934040" y="5554280"/>
            <a:ext cx="1408838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7122105" y="5310297"/>
            <a:ext cx="1896806" cy="182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5400000">
            <a:off x="7291480" y="5014219"/>
            <a:ext cx="2488961" cy="18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7367412" y="2144576"/>
            <a:ext cx="1222254" cy="416620"/>
            <a:chOff x="996403" y="1995139"/>
            <a:chExt cx="1222254" cy="416620"/>
          </a:xfrm>
        </p:grpSpPr>
        <p:sp>
          <p:nvSpPr>
            <p:cNvPr id="20" name="직사각형 19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Type 3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378452" y="2539082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He who has never hoped can never despair. (George Bernard Shaw) 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2060847"/>
            <a:ext cx="5832648" cy="334075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altLang="ko-KR" sz="1050" b="1" dirty="0">
                <a:solidFill>
                  <a:schemeClr val="bg1"/>
                </a:solidFill>
                <a:effectLst/>
              </a:rPr>
              <a:t>Y</a:t>
            </a:r>
            <a:r>
              <a:rPr lang="en-US" altLang="ko-KR" sz="1100" b="1" dirty="0">
                <a:solidFill>
                  <a:schemeClr val="bg1"/>
                </a:solidFill>
                <a:effectLst/>
              </a:rPr>
              <a:t>esterday all my troubles seemed so far away. Now it looks as though they're here to stay. Oh, I believe in yesterday. </a:t>
            </a:r>
            <a:r>
              <a:rPr lang="en-US" altLang="ko-KR" sz="1100" b="1" dirty="0">
                <a:solidFill>
                  <a:schemeClr val="bg1"/>
                </a:solidFill>
              </a:rPr>
              <a:t>I don't know, she wouldn't say. I said something wrong, now I long for yesterday. </a:t>
            </a:r>
            <a:endParaRPr lang="en-US" altLang="ko-KR" sz="1100" b="1" dirty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100" b="1" dirty="0">
                <a:solidFill>
                  <a:schemeClr val="bg1"/>
                </a:solidFill>
                <a:effectLst/>
              </a:rPr>
              <a:t>Suddenly I'm not half the man I used to be. There's a shadow hanging over me. Oh, yesterday came suddenly. Why she had to go, I don't know, she wouldn't say. I said something wrong, now I long for yesterday. </a:t>
            </a:r>
          </a:p>
          <a:p>
            <a:pPr algn="just">
              <a:lnSpc>
                <a:spcPct val="200000"/>
              </a:lnSpc>
            </a:pPr>
            <a:r>
              <a:rPr lang="en-US" altLang="ko-KR" sz="1100" b="1" dirty="0">
                <a:solidFill>
                  <a:schemeClr val="bg1"/>
                </a:solidFill>
                <a:effectLst/>
              </a:rPr>
              <a:t>Yesterday love was such an easy game to play. Now I need a place to hide away. Oh, I believe in yesterday. </a:t>
            </a:r>
            <a:r>
              <a:rPr lang="en-US" altLang="ko-KR" sz="1100" b="1" dirty="0">
                <a:solidFill>
                  <a:schemeClr val="bg1"/>
                </a:solidFill>
              </a:rPr>
              <a:t>I don't know, she wouldn't say. I said something wrong, now I long for yesterday.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7636" y="29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r>
              <a:rPr lang="en-US" altLang="ko-KR" sz="1400" b="1" dirty="0">
                <a:solidFill>
                  <a:schemeClr val="bg1"/>
                </a:solidFill>
              </a:rPr>
              <a:t>SUBJECT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3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061240" y="3091324"/>
            <a:ext cx="5400600" cy="216024"/>
          </a:xfrm>
          <a:prstGeom prst="roundRect">
            <a:avLst>
              <a:gd name="adj" fmla="val 23821"/>
            </a:avLst>
          </a:prstGeom>
          <a:solidFill>
            <a:schemeClr val="tx2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61239" y="2480092"/>
            <a:ext cx="5400600" cy="216024"/>
          </a:xfrm>
          <a:prstGeom prst="roundRect">
            <a:avLst>
              <a:gd name="adj" fmla="val 23821"/>
            </a:avLst>
          </a:prstGeom>
          <a:solidFill>
            <a:schemeClr val="tx2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61239" y="1882007"/>
            <a:ext cx="5400600" cy="216024"/>
          </a:xfrm>
          <a:prstGeom prst="roundRect">
            <a:avLst>
              <a:gd name="adj" fmla="val 23821"/>
            </a:avLst>
          </a:prstGeom>
          <a:solidFill>
            <a:schemeClr val="tx2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61240" y="1882007"/>
            <a:ext cx="3013066" cy="216024"/>
          </a:xfrm>
          <a:prstGeom prst="roundRect">
            <a:avLst>
              <a:gd name="adj" fmla="val 23821"/>
            </a:avLst>
          </a:prstGeom>
          <a:solidFill>
            <a:schemeClr val="bg1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70075" y="2480092"/>
            <a:ext cx="3733146" cy="216024"/>
          </a:xfrm>
          <a:prstGeom prst="roundRect">
            <a:avLst>
              <a:gd name="adj" fmla="val 23821"/>
            </a:avLst>
          </a:prstGeom>
          <a:solidFill>
            <a:schemeClr val="bg1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61240" y="3091324"/>
            <a:ext cx="2437002" cy="216024"/>
          </a:xfrm>
          <a:prstGeom prst="roundRect">
            <a:avLst>
              <a:gd name="adj" fmla="val 23821"/>
            </a:avLst>
          </a:prstGeom>
          <a:solidFill>
            <a:schemeClr val="bg1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20820" y="1820742"/>
            <a:ext cx="137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TYPE 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7584" y="2418827"/>
            <a:ext cx="137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TYPE 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7584" y="3030059"/>
            <a:ext cx="137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TYPE 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620820" y="19046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20820" y="250274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0820" y="311398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89009" y="4277816"/>
            <a:ext cx="7200800" cy="14401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  <a:effectLst/>
              </a:rPr>
              <a:t>Y</a:t>
            </a:r>
            <a:r>
              <a:rPr lang="en-US" altLang="ko-KR" sz="1100" b="1" dirty="0">
                <a:solidFill>
                  <a:schemeClr val="bg1"/>
                </a:solidFill>
                <a:effectLst/>
              </a:rPr>
              <a:t>esterday all my troubles seemed so far away. Now it looks as though they're here to stay. Oh, I believe in yesterday. Suddenly I'm not half the man I used to be. There's a shadow hanging over me. Oh, yesterday came suddenly. Why she had to go, I don't know, she wouldn't say. I said something wrong, now I long for yesterday. Yesterday love was such an easy game to play. Now I need a place to hide away. Oh, I believe in yesterday.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7636" y="29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r>
              <a:rPr lang="en-US" altLang="ko-KR" sz="1400" b="1" dirty="0">
                <a:solidFill>
                  <a:schemeClr val="bg1"/>
                </a:solidFill>
              </a:rPr>
              <a:t>SUBJECT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2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각형 11"/>
          <p:cNvSpPr/>
          <p:nvPr/>
        </p:nvSpPr>
        <p:spPr>
          <a:xfrm>
            <a:off x="0" y="3726323"/>
            <a:ext cx="9373657" cy="432048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90570" y="387033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stCxn id="13" idx="4"/>
          </p:cNvCxnSpPr>
          <p:nvPr/>
        </p:nvCxnSpPr>
        <p:spPr>
          <a:xfrm>
            <a:off x="2962578" y="4014355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884794" y="386957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>
            <a:endCxn id="15" idx="0"/>
          </p:cNvCxnSpPr>
          <p:nvPr/>
        </p:nvCxnSpPr>
        <p:spPr>
          <a:xfrm>
            <a:off x="6956802" y="3006243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rot="10800000">
            <a:off x="1276642" y="2163460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3700" y="1838063"/>
            <a:ext cx="122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0800000">
            <a:off x="2530617" y="5254147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7656" y="4958957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>
            <a:off x="3748828" y="2136421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>
            <a:off x="5088997" y="5254912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10800000">
            <a:off x="6497777" y="2151463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24740" y="2232569"/>
            <a:ext cx="1201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Hope is necessary in every condition. (Samuel Johnson)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80551" y="5301208"/>
            <a:ext cx="119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effectLst/>
                <a:latin typeface="+mn-ea"/>
              </a:rPr>
              <a:t>He who has never hoped can never despair. (George Bernard Shaw) 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67086" y="2228389"/>
            <a:ext cx="12599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effectLst/>
                <a:latin typeface="+mn-ea"/>
              </a:rPr>
              <a:t>Take hope from the heart of man, and you make him a beast of prey. (</a:t>
            </a:r>
            <a:r>
              <a:rPr lang="en-US" altLang="ko-KR" sz="800" b="1" i="0" dirty="0" err="1">
                <a:solidFill>
                  <a:schemeClr val="bg1"/>
                </a:solidFill>
                <a:effectLst/>
                <a:latin typeface="+mn-ea"/>
              </a:rPr>
              <a:t>Quida</a:t>
            </a:r>
            <a:r>
              <a:rPr lang="en-US" altLang="ko-KR" sz="800" b="1" i="0" dirty="0">
                <a:solidFill>
                  <a:schemeClr val="bg1"/>
                </a:solidFill>
                <a:effectLst/>
                <a:latin typeface="+mn-ea"/>
              </a:rPr>
              <a:t>) 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47711" y="2242686"/>
            <a:ext cx="119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i="0" dirty="0">
                <a:solidFill>
                  <a:schemeClr val="bg1"/>
                </a:solidFill>
                <a:effectLst/>
                <a:latin typeface="+mn-ea"/>
              </a:rPr>
              <a:t>He who has never hoped can never despair. (George Bernard Shaw) 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36272" y="5301974"/>
            <a:ext cx="1201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Hope is necessary in every condition. (Samuel Johnson)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3653" y="1824688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66036" y="4949094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7682" y="1824688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499750" y="386957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3" name="직선 연결선 42"/>
          <p:cNvCxnSpPr>
            <a:stCxn id="42" idx="4"/>
          </p:cNvCxnSpPr>
          <p:nvPr/>
        </p:nvCxnSpPr>
        <p:spPr>
          <a:xfrm>
            <a:off x="5571758" y="4013591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8180938" y="386957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5" name="직선 연결선 44"/>
          <p:cNvCxnSpPr>
            <a:stCxn id="44" idx="4"/>
          </p:cNvCxnSpPr>
          <p:nvPr/>
        </p:nvCxnSpPr>
        <p:spPr>
          <a:xfrm>
            <a:off x="8252946" y="4013591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 rot="10800000">
            <a:off x="7767176" y="5254912"/>
            <a:ext cx="8963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14451" y="5301974"/>
            <a:ext cx="1201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Hope is necessary in every condition. (Samuel Johnson)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4215" y="4949094"/>
            <a:ext cx="1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 MONTH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04405" y="387033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>
            <a:endCxn id="49" idx="0"/>
          </p:cNvCxnSpPr>
          <p:nvPr/>
        </p:nvCxnSpPr>
        <p:spPr>
          <a:xfrm>
            <a:off x="4276413" y="3007007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537402" y="386957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>
            <a:endCxn id="51" idx="0"/>
          </p:cNvCxnSpPr>
          <p:nvPr/>
        </p:nvCxnSpPr>
        <p:spPr>
          <a:xfrm>
            <a:off x="1609410" y="3006243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7636" y="292875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r>
              <a:rPr lang="en-US" altLang="ko-KR" sz="1400" b="1" dirty="0">
                <a:solidFill>
                  <a:schemeClr val="bg1"/>
                </a:solidFill>
              </a:rPr>
              <a:t>SUBJECT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4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48744" y="2939752"/>
            <a:ext cx="462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b="1" dirty="0">
                <a:solidFill>
                  <a:schemeClr val="tx2"/>
                </a:solidFill>
              </a:rPr>
              <a:t>HEEND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8744" y="3516977"/>
            <a:ext cx="462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err="1">
                <a:solidFill>
                  <a:schemeClr val="bg1"/>
                </a:solidFill>
              </a:rPr>
              <a:t>HamssBlog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9984" y="2939752"/>
            <a:ext cx="4637934" cy="46166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5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596526" y="1484784"/>
            <a:ext cx="2769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80666" y="273040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Arduino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0666" y="337847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Python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80666" y="402655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Verilog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80666" y="472514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Raspberry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Pi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2207" y="957940"/>
            <a:ext cx="4937760" cy="52565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80792" y="2263632"/>
            <a:ext cx="391825" cy="32536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23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872880" y="1966486"/>
            <a:ext cx="4176464" cy="646331"/>
            <a:chOff x="996403" y="1995139"/>
            <a:chExt cx="1222254" cy="646331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아두이노를</a:t>
              </a:r>
              <a:r>
                <a:rPr lang="ko-KR" altLang="en-US" b="1" dirty="0">
                  <a:solidFill>
                    <a:schemeClr val="bg1"/>
                  </a:solidFill>
                </a:rPr>
                <a:t> 이용한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낚시대</a:t>
              </a:r>
              <a:r>
                <a:rPr lang="ko-KR" altLang="en-US" b="1" dirty="0">
                  <a:solidFill>
                    <a:schemeClr val="bg1"/>
                  </a:solidFill>
                </a:rPr>
                <a:t> 장난감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004209" y="2492896"/>
            <a:ext cx="5400600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〮 조이스틱 </a:t>
            </a:r>
            <a:r>
              <a:rPr lang="ko-KR" altLang="en-US" sz="1400" b="1" dirty="0" err="1">
                <a:solidFill>
                  <a:schemeClr val="bg1"/>
                </a:solidFill>
              </a:rPr>
              <a:t>쉴드를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아두이노에</a:t>
            </a:r>
            <a:r>
              <a:rPr lang="ko-KR" altLang="en-US" sz="1400" b="1" dirty="0">
                <a:solidFill>
                  <a:schemeClr val="bg1"/>
                </a:solidFill>
              </a:rPr>
              <a:t> 결합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〮 조이스틱 </a:t>
            </a:r>
            <a:r>
              <a:rPr lang="ko-KR" altLang="en-US" sz="1400" b="1" dirty="0" err="1">
                <a:solidFill>
                  <a:schemeClr val="bg1"/>
                </a:solidFill>
              </a:rPr>
              <a:t>쉴드를</a:t>
            </a:r>
            <a:r>
              <a:rPr lang="ko-KR" altLang="en-US" sz="1400" b="1" dirty="0">
                <a:solidFill>
                  <a:schemeClr val="bg1"/>
                </a:solidFill>
              </a:rPr>
              <a:t> 이용하여 상하좌우 방향 조절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〮</a:t>
            </a:r>
            <a:r>
              <a:rPr lang="en-US" altLang="ko-KR" sz="1400" b="1" dirty="0">
                <a:solidFill>
                  <a:schemeClr val="bg1"/>
                </a:solidFill>
              </a:rPr>
              <a:t> SG90 </a:t>
            </a:r>
            <a:r>
              <a:rPr lang="ko-KR" altLang="en-US" sz="1400" b="1" dirty="0" err="1">
                <a:solidFill>
                  <a:schemeClr val="bg1"/>
                </a:solidFill>
              </a:rPr>
              <a:t>서보모터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&amp;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팬틸트</a:t>
            </a:r>
            <a:r>
              <a:rPr lang="ko-KR" altLang="en-US" sz="1400" b="1" dirty="0">
                <a:solidFill>
                  <a:schemeClr val="bg1"/>
                </a:solidFill>
              </a:rPr>
              <a:t> 브라켓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-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낚시대</a:t>
            </a:r>
            <a:r>
              <a:rPr lang="ko-KR" altLang="en-US" sz="1400" b="1" dirty="0">
                <a:solidFill>
                  <a:schemeClr val="bg1"/>
                </a:solidFill>
              </a:rPr>
              <a:t> 장난감의 본체 역할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- </a:t>
            </a:r>
            <a:r>
              <a:rPr lang="ko-KR" altLang="en-US" sz="1400" b="1" dirty="0">
                <a:solidFill>
                  <a:schemeClr val="bg1"/>
                </a:solidFill>
              </a:rPr>
              <a:t>상하좌우 방향 조절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〮</a:t>
            </a:r>
            <a:r>
              <a:rPr lang="en-US" altLang="ko-KR" sz="1400" b="1" dirty="0">
                <a:solidFill>
                  <a:schemeClr val="bg1"/>
                </a:solidFill>
              </a:rPr>
              <a:t> DC </a:t>
            </a:r>
            <a:r>
              <a:rPr lang="ko-KR" altLang="en-US" sz="1400" b="1" dirty="0">
                <a:solidFill>
                  <a:schemeClr val="bg1"/>
                </a:solidFill>
              </a:rPr>
              <a:t>모터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- </a:t>
            </a:r>
            <a:r>
              <a:rPr lang="ko-KR" altLang="en-US" sz="1400" b="1" dirty="0" err="1">
                <a:solidFill>
                  <a:schemeClr val="bg1"/>
                </a:solidFill>
              </a:rPr>
              <a:t>낚시대</a:t>
            </a:r>
            <a:r>
              <a:rPr lang="ko-KR" altLang="en-US" sz="1400" b="1" dirty="0">
                <a:solidFill>
                  <a:schemeClr val="bg1"/>
                </a:solidFill>
              </a:rPr>
              <a:t> 줄의 길이 조절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40">
            <a:extLst>
              <a:ext uri="{FF2B5EF4-FFF2-40B4-BE49-F238E27FC236}">
                <a16:creationId xmlns:a16="http://schemas.microsoft.com/office/drawing/2014/main" id="{A69D384B-0B0C-45A2-B1B1-B71337E1B25B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AD89D-EBB4-46DC-B5CF-9C387DBA8833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Arduino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D4CA3-45AB-4722-B6D9-83E744A0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9" y="1928027"/>
            <a:ext cx="261021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2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00472" y="1095081"/>
            <a:ext cx="3600400" cy="389704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05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SG90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서보모터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&amp;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팬틸트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브라켓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16496" y="1484785"/>
            <a:ext cx="5400600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조이스틱 </a:t>
            </a:r>
            <a:r>
              <a:rPr lang="ko-KR" altLang="en-US" sz="1200" b="1" dirty="0" err="1">
                <a:solidFill>
                  <a:schemeClr val="bg1"/>
                </a:solidFill>
              </a:rPr>
              <a:t>쉴드의</a:t>
            </a:r>
            <a:r>
              <a:rPr lang="ko-KR" altLang="en-US" sz="1200" b="1" dirty="0">
                <a:solidFill>
                  <a:schemeClr val="bg1"/>
                </a:solidFill>
              </a:rPr>
              <a:t> 조이스틱을 이용하여 상하좌우 조절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아날로그 </a:t>
            </a:r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r>
              <a:rPr lang="ko-KR" altLang="en-US" sz="1200" b="1" dirty="0">
                <a:solidFill>
                  <a:schemeClr val="bg1"/>
                </a:solidFill>
              </a:rPr>
              <a:t>번</a:t>
            </a:r>
            <a:r>
              <a:rPr lang="en-US" altLang="ko-KR" sz="1200" b="1" dirty="0">
                <a:solidFill>
                  <a:schemeClr val="bg1"/>
                </a:solidFill>
              </a:rPr>
              <a:t>, 1</a:t>
            </a:r>
            <a:r>
              <a:rPr lang="ko-KR" altLang="en-US" sz="1200" b="1" dirty="0">
                <a:solidFill>
                  <a:schemeClr val="bg1"/>
                </a:solidFill>
              </a:rPr>
              <a:t>번 핀 사용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조이스틱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</a:t>
            </a:r>
            <a:r>
              <a:rPr lang="en-US" altLang="ko-KR" sz="1200" b="1" dirty="0">
                <a:solidFill>
                  <a:schemeClr val="bg1"/>
                </a:solidFill>
              </a:rPr>
              <a:t> pan</a:t>
            </a:r>
            <a:r>
              <a:rPr lang="ko-KR" altLang="en-US" sz="1200" b="1" dirty="0">
                <a:solidFill>
                  <a:schemeClr val="bg1"/>
                </a:solidFill>
              </a:rPr>
              <a:t> 부분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ko-KR" altLang="en-US" sz="1200" b="1" dirty="0">
                <a:solidFill>
                  <a:schemeClr val="bg1"/>
                </a:solidFill>
              </a:rPr>
              <a:t>핀 </a:t>
            </a:r>
            <a:r>
              <a:rPr lang="en-US" altLang="ko-KR" sz="1200" b="1" dirty="0">
                <a:solidFill>
                  <a:schemeClr val="bg1"/>
                </a:solidFill>
              </a:rPr>
              <a:t>9</a:t>
            </a:r>
            <a:r>
              <a:rPr lang="ko-KR" altLang="en-US" sz="1200" b="1" dirty="0">
                <a:solidFill>
                  <a:schemeClr val="bg1"/>
                </a:solidFill>
              </a:rPr>
              <a:t>번 </a:t>
            </a:r>
            <a:r>
              <a:rPr lang="en-US" altLang="ko-KR" sz="1200" b="1" dirty="0">
                <a:solidFill>
                  <a:schemeClr val="bg1"/>
                </a:solidFill>
              </a:rPr>
              <a:t>, tilt </a:t>
            </a:r>
            <a:r>
              <a:rPr lang="ko-KR" altLang="en-US" sz="1200" b="1" dirty="0">
                <a:solidFill>
                  <a:schemeClr val="bg1"/>
                </a:solidFill>
              </a:rPr>
              <a:t>부분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ko-KR" altLang="en-US" sz="1200" b="1" dirty="0">
                <a:solidFill>
                  <a:schemeClr val="bg1"/>
                </a:solidFill>
              </a:rPr>
              <a:t>핀 </a:t>
            </a:r>
            <a:r>
              <a:rPr lang="en-US" altLang="ko-KR" sz="1200" b="1" dirty="0">
                <a:solidFill>
                  <a:schemeClr val="bg1"/>
                </a:solidFill>
              </a:rPr>
              <a:t>10</a:t>
            </a:r>
            <a:r>
              <a:rPr lang="ko-KR" altLang="en-US" sz="1200" b="1" dirty="0">
                <a:solidFill>
                  <a:schemeClr val="bg1"/>
                </a:solidFill>
              </a:rPr>
              <a:t>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40">
            <a:extLst>
              <a:ext uri="{FF2B5EF4-FFF2-40B4-BE49-F238E27FC236}">
                <a16:creationId xmlns:a16="http://schemas.microsoft.com/office/drawing/2014/main" id="{A69D384B-0B0C-45A2-B1B1-B71337E1B25B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AD89D-EBB4-46DC-B5CF-9C387DBA8833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Arduino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6E5F0E-276E-41A1-B412-E3359930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1" y="2656592"/>
            <a:ext cx="1138471" cy="2016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848A20-7C61-4D55-8358-EA99D4136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26" y="2656592"/>
            <a:ext cx="1357715" cy="12750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76B3D4-5214-4919-B2EE-2E1D88ECC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518" y="2656592"/>
            <a:ext cx="1880534" cy="350880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F9310C-9900-448B-8FAD-3CDB251016B2}"/>
              </a:ext>
            </a:extLst>
          </p:cNvPr>
          <p:cNvGrpSpPr/>
          <p:nvPr/>
        </p:nvGrpSpPr>
        <p:grpSpPr>
          <a:xfrm>
            <a:off x="5241032" y="1095081"/>
            <a:ext cx="1728192" cy="389704"/>
            <a:chOff x="996403" y="1995139"/>
            <a:chExt cx="1222254" cy="41662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BB8A56-EAA2-4AB7-9B0A-69F028E22FEA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1E9BA5-D78A-472E-9C9E-14C6AF2B1A6D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6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DC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모터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64B212-28E5-4C7E-8ABA-B2459CAC2ACE}"/>
              </a:ext>
            </a:extLst>
          </p:cNvPr>
          <p:cNvSpPr/>
          <p:nvPr/>
        </p:nvSpPr>
        <p:spPr>
          <a:xfrm>
            <a:off x="5457056" y="1484785"/>
            <a:ext cx="5400600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조이스틱 </a:t>
            </a:r>
            <a:r>
              <a:rPr lang="ko-KR" altLang="en-US" sz="1200" b="1" dirty="0" err="1">
                <a:solidFill>
                  <a:schemeClr val="bg1"/>
                </a:solidFill>
              </a:rPr>
              <a:t>쉴드의</a:t>
            </a:r>
            <a:r>
              <a:rPr lang="ko-KR" altLang="en-US" sz="1200" b="1" dirty="0">
                <a:solidFill>
                  <a:schemeClr val="bg1"/>
                </a:solidFill>
              </a:rPr>
              <a:t> 버튼을 이용하여 줄의 길이와 각도 조절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디지털 </a:t>
            </a:r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r>
              <a:rPr lang="ko-KR" altLang="en-US" sz="1200" b="1" dirty="0">
                <a:solidFill>
                  <a:schemeClr val="bg1"/>
                </a:solidFill>
              </a:rPr>
              <a:t>번</a:t>
            </a:r>
            <a:r>
              <a:rPr lang="en-US" altLang="ko-KR" sz="1200" b="1" dirty="0">
                <a:solidFill>
                  <a:schemeClr val="bg1"/>
                </a:solidFill>
              </a:rPr>
              <a:t>,3</a:t>
            </a:r>
            <a:r>
              <a:rPr lang="ko-KR" altLang="en-US" sz="1200" b="1" dirty="0">
                <a:solidFill>
                  <a:schemeClr val="bg1"/>
                </a:solidFill>
              </a:rPr>
              <a:t>번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아래 위 각도 조절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디지털 </a:t>
            </a:r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r>
              <a:rPr lang="ko-KR" altLang="en-US" sz="1200" b="1" dirty="0">
                <a:solidFill>
                  <a:schemeClr val="bg1"/>
                </a:solidFill>
              </a:rPr>
              <a:t>번</a:t>
            </a:r>
            <a:r>
              <a:rPr lang="en-US" altLang="ko-KR" sz="1200" b="1" dirty="0">
                <a:solidFill>
                  <a:schemeClr val="bg1"/>
                </a:solidFill>
              </a:rPr>
              <a:t>,6</a:t>
            </a:r>
            <a:r>
              <a:rPr lang="ko-KR" altLang="en-US" sz="1200" b="1" dirty="0">
                <a:solidFill>
                  <a:schemeClr val="bg1"/>
                </a:solidFill>
              </a:rPr>
              <a:t>번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줄의 길이 조절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AAC7F6-0A0B-44B1-A8C4-586C175EB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49" y="2656592"/>
            <a:ext cx="1508158" cy="19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6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196752"/>
            <a:ext cx="4968552" cy="416620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CNN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활용한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CIFAR 10 dataset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분류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3" y="1772625"/>
            <a:ext cx="540060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 err="1">
                <a:solidFill>
                  <a:schemeClr val="bg1"/>
                </a:solidFill>
              </a:rPr>
              <a:t>Pytorch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라이브러리 사용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59C4F-0A2D-41F9-8DC3-C4989D978E0D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9D9FBEAE-2298-4859-9671-A487D53CC30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018184"/>
            <a:ext cx="4968552" cy="416620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LSTM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이용한 기온 예측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2" y="1450232"/>
            <a:ext cx="87706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 err="1">
                <a:solidFill>
                  <a:schemeClr val="bg1"/>
                </a:solidFill>
              </a:rPr>
              <a:t>Pytorch</a:t>
            </a:r>
            <a:r>
              <a:rPr lang="ko-KR" altLang="en-US" sz="1200" b="1" dirty="0">
                <a:solidFill>
                  <a:schemeClr val="bg1"/>
                </a:solidFill>
              </a:rPr>
              <a:t> 라이브러리 사용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Dataset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ko-KR" altLang="en-US" sz="1200" b="1" dirty="0">
                <a:solidFill>
                  <a:schemeClr val="bg1"/>
                </a:solidFill>
              </a:rPr>
              <a:t>기상청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홈페이지의 최근 </a:t>
            </a:r>
            <a:r>
              <a:rPr lang="en-US" altLang="ko-KR" sz="1200" b="1" dirty="0">
                <a:solidFill>
                  <a:schemeClr val="bg1"/>
                </a:solidFill>
              </a:rPr>
              <a:t>10</a:t>
            </a:r>
            <a:r>
              <a:rPr lang="ko-KR" altLang="en-US" sz="1200" b="1" dirty="0">
                <a:solidFill>
                  <a:schemeClr val="bg1"/>
                </a:solidFill>
              </a:rPr>
              <a:t>년간 날씨 자료 </a:t>
            </a:r>
            <a:r>
              <a:rPr lang="en-US" altLang="ko-KR" sz="1200" b="1" dirty="0">
                <a:solidFill>
                  <a:schemeClr val="bg1"/>
                </a:solidFill>
              </a:rPr>
              <a:t>csv </a:t>
            </a:r>
            <a:r>
              <a:rPr lang="ko-KR" altLang="en-US" sz="1200" b="1" dirty="0">
                <a:solidFill>
                  <a:schemeClr val="bg1"/>
                </a:solidFill>
              </a:rPr>
              <a:t>파일로 추출</a:t>
            </a:r>
            <a:r>
              <a:rPr lang="en-US" altLang="ko-KR" sz="1200" b="1" dirty="0">
                <a:solidFill>
                  <a:schemeClr val="bg1"/>
                </a:solidFill>
              </a:rPr>
              <a:t>, pandas </a:t>
            </a:r>
            <a:r>
              <a:rPr lang="ko-KR" altLang="en-US" sz="1200" b="1" dirty="0">
                <a:solidFill>
                  <a:schemeClr val="bg1"/>
                </a:solidFill>
              </a:rPr>
              <a:t>라이브러리 사용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59C4F-0A2D-41F9-8DC3-C4989D978E0D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9D9FBEAE-2298-4859-9671-A487D53CC30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297DB0-B4A6-4E57-943B-F44D6F88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9" y="2060848"/>
            <a:ext cx="7494593" cy="17658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C3F25B-49EB-4593-80CB-4F0535F6ECFF}"/>
              </a:ext>
            </a:extLst>
          </p:cNvPr>
          <p:cNvSpPr/>
          <p:nvPr/>
        </p:nvSpPr>
        <p:spPr>
          <a:xfrm>
            <a:off x="502801" y="3861048"/>
            <a:ext cx="87706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각 변수들에 </a:t>
            </a:r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r>
              <a:rPr lang="ko-KR" altLang="en-US" sz="1200" b="1" dirty="0">
                <a:solidFill>
                  <a:schemeClr val="bg1"/>
                </a:solidFill>
              </a:rPr>
              <a:t>개의 시차변수 생성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‘</a:t>
            </a:r>
            <a:r>
              <a:rPr lang="ko-KR" altLang="en-US" sz="1200" b="1" dirty="0">
                <a:solidFill>
                  <a:schemeClr val="bg1"/>
                </a:solidFill>
              </a:rPr>
              <a:t>평균기온</a:t>
            </a:r>
            <a:r>
              <a:rPr lang="en-US" altLang="ko-KR" sz="1200" b="1" dirty="0">
                <a:solidFill>
                  <a:schemeClr val="bg1"/>
                </a:solidFill>
              </a:rPr>
              <a:t>’</a:t>
            </a:r>
            <a:r>
              <a:rPr lang="ko-KR" altLang="en-US" sz="1200" b="1" dirty="0">
                <a:solidFill>
                  <a:schemeClr val="bg1"/>
                </a:solidFill>
              </a:rPr>
              <a:t>에 해당하는 항 삭제 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D45F22-062B-4E2A-A00E-E77BB3D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9" y="4506025"/>
            <a:ext cx="7494593" cy="20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018184"/>
            <a:ext cx="4968552" cy="416620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LSTM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이용한 기온 예측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2" y="1450232"/>
            <a:ext cx="8770677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‘</a:t>
            </a:r>
            <a:r>
              <a:rPr lang="ko-KR" altLang="en-US" sz="1200" b="1" dirty="0">
                <a:solidFill>
                  <a:schemeClr val="bg1"/>
                </a:solidFill>
              </a:rPr>
              <a:t>평균 기온</a:t>
            </a:r>
            <a:r>
              <a:rPr lang="en-US" altLang="ko-KR" sz="1200" b="1" dirty="0">
                <a:solidFill>
                  <a:schemeClr val="bg1"/>
                </a:solidFill>
              </a:rPr>
              <a:t>‘ dataset</a:t>
            </a:r>
            <a:r>
              <a:rPr lang="ko-KR" altLang="en-US" sz="1200" b="1" dirty="0">
                <a:solidFill>
                  <a:schemeClr val="bg1"/>
                </a:solidFill>
              </a:rPr>
              <a:t>와 나머지 </a:t>
            </a:r>
            <a:r>
              <a:rPr lang="en-US" altLang="ko-KR" sz="1200" b="1" dirty="0">
                <a:solidFill>
                  <a:schemeClr val="bg1"/>
                </a:solidFill>
              </a:rPr>
              <a:t>dataset </a:t>
            </a:r>
            <a:r>
              <a:rPr lang="ko-KR" altLang="en-US" sz="1200" b="1" dirty="0">
                <a:solidFill>
                  <a:schemeClr val="bg1"/>
                </a:solidFill>
              </a:rPr>
              <a:t>값들의 변수를 분리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train set </a:t>
            </a:r>
            <a:r>
              <a:rPr lang="ko-KR" altLang="en-US" sz="1200" b="1" dirty="0">
                <a:solidFill>
                  <a:schemeClr val="bg1"/>
                </a:solidFill>
              </a:rPr>
              <a:t>과</a:t>
            </a:r>
            <a:r>
              <a:rPr lang="en-US" altLang="ko-KR" sz="1200" b="1" dirty="0">
                <a:solidFill>
                  <a:schemeClr val="bg1"/>
                </a:solidFill>
              </a:rPr>
              <a:t> test set</a:t>
            </a:r>
            <a:r>
              <a:rPr lang="ko-KR" altLang="en-US" sz="1200" b="1" dirty="0">
                <a:solidFill>
                  <a:schemeClr val="bg1"/>
                </a:solidFill>
              </a:rPr>
              <a:t>으로 분리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일주일의 기온 예 확인을 위해 </a:t>
            </a:r>
            <a:r>
              <a:rPr lang="en-US" altLang="ko-KR" sz="1200" b="1" dirty="0">
                <a:solidFill>
                  <a:schemeClr val="bg1"/>
                </a:solidFill>
              </a:rPr>
              <a:t>test data set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=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7)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 err="1">
                <a:solidFill>
                  <a:schemeClr val="bg1"/>
                </a:solidFill>
              </a:rPr>
              <a:t>MinMaxScaler</a:t>
            </a:r>
            <a:r>
              <a:rPr lang="ko-KR" altLang="en-US" sz="1200" b="1" dirty="0">
                <a:solidFill>
                  <a:schemeClr val="bg1"/>
                </a:solidFill>
              </a:rPr>
              <a:t>를 사용하여 </a:t>
            </a:r>
            <a:r>
              <a:rPr lang="ko-KR" altLang="en-US" sz="1200" b="1" dirty="0" err="1">
                <a:solidFill>
                  <a:schemeClr val="bg1"/>
                </a:solidFill>
              </a:rPr>
              <a:t>데이터값</a:t>
            </a:r>
            <a:r>
              <a:rPr lang="ko-KR" altLang="en-US" sz="1200" b="1" dirty="0">
                <a:solidFill>
                  <a:schemeClr val="bg1"/>
                </a:solidFill>
              </a:rPr>
              <a:t> 스케일링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</a:t>
            </a:r>
            <a:r>
              <a:rPr lang="en-US" altLang="ko-KR" sz="1200" b="1" dirty="0">
                <a:solidFill>
                  <a:schemeClr val="bg1"/>
                </a:solidFill>
              </a:rPr>
              <a:t> Model – LSTM</a:t>
            </a:r>
            <a:r>
              <a:rPr lang="ko-KR" altLang="en-US" sz="1200" b="1" dirty="0">
                <a:solidFill>
                  <a:schemeClr val="bg1"/>
                </a:solidFill>
              </a:rPr>
              <a:t>과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로 구성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59C4F-0A2D-41F9-8DC3-C4989D978E0D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9D9FBEAE-2298-4859-9671-A487D53CC30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DD7C9D-61D0-4610-A89B-0EB13162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9" y="2924944"/>
            <a:ext cx="5897082" cy="339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018184"/>
            <a:ext cx="4968552" cy="416620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LSTM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이용한 기온 예측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2" y="1450232"/>
            <a:ext cx="8770677" cy="365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train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model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: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loss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function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en-US" altLang="ko-KR" sz="1200" b="1" dirty="0" err="1">
                <a:solidFill>
                  <a:schemeClr val="bg1"/>
                </a:solidFill>
              </a:rPr>
              <a:t>MSELoss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                 optimizer – Adam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                 10 epoch</a:t>
            </a:r>
            <a:r>
              <a:rPr lang="ko-KR" altLang="en-US" sz="1200" b="1" dirty="0">
                <a:solidFill>
                  <a:schemeClr val="bg1"/>
                </a:solidFill>
              </a:rPr>
              <a:t>마다</a:t>
            </a:r>
            <a:r>
              <a:rPr lang="en-US" altLang="ko-KR" sz="1200" b="1" dirty="0">
                <a:solidFill>
                  <a:schemeClr val="bg1"/>
                </a:solidFill>
              </a:rPr>
              <a:t> train</a:t>
            </a:r>
            <a:r>
              <a:rPr lang="ko-KR" altLang="en-US" sz="1200" b="1" dirty="0">
                <a:solidFill>
                  <a:schemeClr val="bg1"/>
                </a:solidFill>
              </a:rPr>
              <a:t> 과 </a:t>
            </a:r>
            <a:r>
              <a:rPr lang="en-US" altLang="ko-KR" sz="1200" b="1" dirty="0">
                <a:solidFill>
                  <a:schemeClr val="bg1"/>
                </a:solidFill>
              </a:rPr>
              <a:t>test</a:t>
            </a:r>
            <a:r>
              <a:rPr lang="ko-KR" altLang="en-US" sz="1200" b="1" dirty="0">
                <a:solidFill>
                  <a:schemeClr val="bg1"/>
                </a:solidFill>
              </a:rPr>
              <a:t>의 </a:t>
            </a:r>
            <a:r>
              <a:rPr lang="en-US" altLang="ko-KR" sz="1200" b="1" dirty="0">
                <a:solidFill>
                  <a:schemeClr val="bg1"/>
                </a:solidFill>
              </a:rPr>
              <a:t>loss </a:t>
            </a:r>
            <a:r>
              <a:rPr lang="ko-KR" altLang="en-US" sz="1200" b="1" dirty="0">
                <a:solidFill>
                  <a:schemeClr val="bg1"/>
                </a:solidFill>
              </a:rPr>
              <a:t>측정</a:t>
            </a:r>
            <a:r>
              <a:rPr lang="en-US" altLang="ko-KR" sz="1200" b="1" dirty="0">
                <a:solidFill>
                  <a:schemeClr val="bg1"/>
                </a:solidFill>
              </a:rPr>
              <a:t>, epoch 200</a:t>
            </a:r>
            <a:r>
              <a:rPr lang="ko-KR" altLang="en-US" sz="1200" b="1" dirty="0">
                <a:solidFill>
                  <a:schemeClr val="bg1"/>
                </a:solidFill>
              </a:rPr>
              <a:t>으로 학습 진행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전체 데이터를 사용하여 미래 예측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59C4F-0A2D-41F9-8DC3-C4989D978E0D}"/>
              </a:ext>
            </a:extLst>
          </p:cNvPr>
          <p:cNvSpPr txBox="1"/>
          <p:nvPr/>
        </p:nvSpPr>
        <p:spPr>
          <a:xfrm>
            <a:off x="1064568" y="33095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9D9FBEAE-2298-4859-9671-A487D53CC30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7A49C4-EE0B-4DB4-9B89-28238028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74" y="2348880"/>
            <a:ext cx="2649998" cy="1773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E387B7-BF14-4F06-868B-EB17140E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8" y="2320296"/>
            <a:ext cx="3344499" cy="1773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C27663-12B4-4652-BCE8-4F73182DE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74" y="4552958"/>
            <a:ext cx="4392488" cy="21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-159568" y="1196751"/>
            <a:ext cx="5184576" cy="461665"/>
            <a:chOff x="996403" y="1995139"/>
            <a:chExt cx="1222254" cy="416620"/>
          </a:xfrm>
        </p:grpSpPr>
        <p:sp>
          <p:nvSpPr>
            <p:cNvPr id="44" name="직사각형 43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Verilog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를 이용한 간단한 게임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module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생성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502803" y="1772625"/>
            <a:ext cx="5400600" cy="338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FPGA Board – 8 array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segment, Keypad, DIP switch </a:t>
            </a:r>
            <a:r>
              <a:rPr lang="ko-KR" altLang="en-US" sz="1200" b="1" dirty="0">
                <a:solidFill>
                  <a:schemeClr val="bg1"/>
                </a:solidFill>
              </a:rPr>
              <a:t>사용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8 array 7 segment  :</a:t>
            </a:r>
            <a:r>
              <a:rPr lang="ko-KR" altLang="en-US" sz="1200" b="1" dirty="0">
                <a:solidFill>
                  <a:schemeClr val="bg1"/>
                </a:solidFill>
              </a:rPr>
              <a:t> 게임의 진행 상황 표시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Keypad : </a:t>
            </a:r>
            <a:r>
              <a:rPr lang="ko-KR" altLang="en-US" sz="1200" b="1" dirty="0">
                <a:solidFill>
                  <a:schemeClr val="bg1"/>
                </a:solidFill>
              </a:rPr>
              <a:t>게임의 동작 제어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DIP switch : </a:t>
            </a:r>
            <a:r>
              <a:rPr lang="ko-KR" altLang="en-US" sz="1200" b="1" dirty="0">
                <a:solidFill>
                  <a:schemeClr val="bg1"/>
                </a:solidFill>
              </a:rPr>
              <a:t>게임의 </a:t>
            </a:r>
            <a:r>
              <a:rPr lang="en-US" altLang="ko-KR" sz="1200" b="1" dirty="0">
                <a:solidFill>
                  <a:schemeClr val="bg1"/>
                </a:solidFill>
              </a:rPr>
              <a:t>reset </a:t>
            </a:r>
            <a:r>
              <a:rPr lang="ko-KR" altLang="en-US" sz="1200" b="1" dirty="0">
                <a:solidFill>
                  <a:schemeClr val="bg1"/>
                </a:solidFill>
              </a:rPr>
              <a:t>버튼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〮 </a:t>
            </a:r>
            <a:r>
              <a:rPr lang="en-US" altLang="ko-KR" sz="1200" b="1" dirty="0">
                <a:solidFill>
                  <a:schemeClr val="bg1"/>
                </a:solidFill>
              </a:rPr>
              <a:t>Verilog code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always , if , case </a:t>
            </a:r>
            <a:r>
              <a:rPr lang="ko-KR" altLang="en-US" sz="1200" b="1" dirty="0">
                <a:solidFill>
                  <a:schemeClr val="bg1"/>
                </a:solidFill>
              </a:rPr>
              <a:t>구문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사용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</a:t>
            </a:r>
            <a:r>
              <a:rPr lang="en-US" altLang="ko-KR" sz="1200" b="1" dirty="0" err="1">
                <a:solidFill>
                  <a:schemeClr val="bg1"/>
                </a:solidFill>
              </a:rPr>
              <a:t>posedge</a:t>
            </a:r>
            <a:r>
              <a:rPr lang="en-US" altLang="ko-KR" sz="1200" b="1" dirty="0">
                <a:solidFill>
                  <a:schemeClr val="bg1"/>
                </a:solidFill>
              </a:rPr>
              <a:t> CLK </a:t>
            </a:r>
            <a:r>
              <a:rPr lang="ko-KR" altLang="en-US" sz="1200" b="1" dirty="0">
                <a:solidFill>
                  <a:schemeClr val="bg1"/>
                </a:solidFill>
              </a:rPr>
              <a:t>설정하여 </a:t>
            </a:r>
            <a:r>
              <a:rPr lang="en-US" altLang="ko-KR" sz="1200" b="1" dirty="0">
                <a:solidFill>
                  <a:schemeClr val="bg1"/>
                </a:solidFill>
              </a:rPr>
              <a:t>clock</a:t>
            </a:r>
            <a:r>
              <a:rPr lang="ko-KR" altLang="en-US" sz="1200" b="1" dirty="0">
                <a:solidFill>
                  <a:schemeClr val="bg1"/>
                </a:solidFill>
              </a:rPr>
              <a:t>이 </a:t>
            </a:r>
            <a:r>
              <a:rPr lang="en-US" altLang="ko-KR" sz="1200" b="1" dirty="0">
                <a:solidFill>
                  <a:schemeClr val="bg1"/>
                </a:solidFill>
              </a:rPr>
              <a:t>0→1</a:t>
            </a:r>
            <a:r>
              <a:rPr lang="ko-KR" altLang="en-US" sz="1200" b="1" dirty="0">
                <a:solidFill>
                  <a:schemeClr val="bg1"/>
                </a:solidFill>
              </a:rPr>
              <a:t>로 변할 때 동작 작동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adder_4bit, </a:t>
            </a:r>
            <a:r>
              <a:rPr lang="en-US" altLang="ko-KR" sz="1200" b="1" dirty="0" err="1">
                <a:solidFill>
                  <a:schemeClr val="bg1"/>
                </a:solidFill>
              </a:rPr>
              <a:t>full_adder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half_adder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SevenSeg_CTRL</a:t>
            </a:r>
            <a:r>
              <a:rPr lang="en-US" altLang="ko-KR" sz="1200" b="1" dirty="0">
                <a:solidFill>
                  <a:schemeClr val="bg1"/>
                </a:solidFill>
              </a:rPr>
              <a:t> module </a:t>
            </a:r>
            <a:r>
              <a:rPr lang="ko-KR" altLang="en-US" sz="1200" b="1" dirty="0">
                <a:solidFill>
                  <a:schemeClr val="bg1"/>
                </a:solidFill>
              </a:rPr>
              <a:t>이용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  &gt; </a:t>
            </a:r>
            <a:r>
              <a:rPr lang="ko-KR" altLang="en-US" sz="1200" b="1" dirty="0">
                <a:solidFill>
                  <a:schemeClr val="bg1"/>
                </a:solidFill>
              </a:rPr>
              <a:t>게임 진행에 필요한 </a:t>
            </a:r>
            <a:r>
              <a:rPr lang="en-US" altLang="ko-KR" sz="1200" b="1" dirty="0">
                <a:solidFill>
                  <a:schemeClr val="bg1"/>
                </a:solidFill>
              </a:rPr>
              <a:t>module </a:t>
            </a:r>
            <a:r>
              <a:rPr lang="ko-KR" altLang="en-US" sz="1200" b="1" dirty="0">
                <a:solidFill>
                  <a:schemeClr val="bg1"/>
                </a:solidFill>
              </a:rPr>
              <a:t>생성하여 적용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각각 </a:t>
            </a:r>
            <a:r>
              <a:rPr lang="en-US" altLang="ko-KR" sz="1200" b="1" dirty="0">
                <a:solidFill>
                  <a:schemeClr val="bg1"/>
                </a:solidFill>
              </a:rPr>
              <a:t>Keypad</a:t>
            </a:r>
            <a:r>
              <a:rPr lang="ko-KR" altLang="en-US" sz="1200" b="1" dirty="0">
                <a:solidFill>
                  <a:schemeClr val="bg1"/>
                </a:solidFill>
              </a:rPr>
              <a:t>에서 작동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29">
            <a:extLst>
              <a:ext uri="{FF2B5EF4-FFF2-40B4-BE49-F238E27FC236}">
                <a16:creationId xmlns:a16="http://schemas.microsoft.com/office/drawing/2014/main" id="{AE170D49-3161-44C7-BC8D-2EF610701639}"/>
              </a:ext>
            </a:extLst>
          </p:cNvPr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67FB8-6E48-47BF-9B17-3BF62C8E6492}"/>
              </a:ext>
            </a:extLst>
          </p:cNvPr>
          <p:cNvSpPr txBox="1"/>
          <p:nvPr/>
        </p:nvSpPr>
        <p:spPr>
          <a:xfrm>
            <a:off x="1136576" y="29604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Verilog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1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767</Words>
  <Application>Microsoft Office PowerPoint</Application>
  <PresentationFormat>A4 용지(210x297mm)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홍예은</cp:lastModifiedBy>
  <cp:revision>50</cp:revision>
  <dcterms:created xsi:type="dcterms:W3CDTF">2019-12-22T20:30:00Z</dcterms:created>
  <dcterms:modified xsi:type="dcterms:W3CDTF">2023-01-03T15:38:39Z</dcterms:modified>
</cp:coreProperties>
</file>