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80" r:id="rId3"/>
    <p:sldId id="257" r:id="rId4"/>
    <p:sldId id="267" r:id="rId5"/>
    <p:sldId id="258" r:id="rId6"/>
    <p:sldId id="265" r:id="rId7"/>
    <p:sldId id="262" r:id="rId8"/>
    <p:sldId id="263" r:id="rId9"/>
    <p:sldId id="264" r:id="rId10"/>
    <p:sldId id="266" r:id="rId11"/>
    <p:sldId id="259" r:id="rId12"/>
    <p:sldId id="260" r:id="rId13"/>
    <p:sldId id="268" r:id="rId14"/>
    <p:sldId id="275" r:id="rId15"/>
    <p:sldId id="271" r:id="rId16"/>
    <p:sldId id="272" r:id="rId17"/>
    <p:sldId id="274" r:id="rId18"/>
    <p:sldId id="276" r:id="rId19"/>
    <p:sldId id="277" r:id="rId20"/>
    <p:sldId id="278" r:id="rId21"/>
    <p:sldId id="273" r:id="rId22"/>
    <p:sldId id="281" r:id="rId23"/>
    <p:sldId id="282" r:id="rId24"/>
    <p:sldId id="279" r:id="rId25"/>
    <p:sldId id="283" r:id="rId26"/>
    <p:sldId id="284" r:id="rId27"/>
    <p:sldId id="269" r:id="rId28"/>
    <p:sldId id="270"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7" autoAdjust="0"/>
    <p:restoredTop sz="79822" autoAdjust="0"/>
  </p:normalViewPr>
  <p:slideViewPr>
    <p:cSldViewPr>
      <p:cViewPr varScale="1">
        <p:scale>
          <a:sx n="70" d="100"/>
          <a:sy n="70" d="100"/>
        </p:scale>
        <p:origin x="-1914" y="-108"/>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334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0652A4-3D81-462B-90C4-119A4FC1CE1F}" type="datetimeFigureOut">
              <a:rPr lang="zh-CN" altLang="en-US" smtClean="0"/>
              <a:t>2015/6/2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0CC2E37-3D8B-4EC5-A0E2-1F7F382F9AAF}" type="slidenum">
              <a:rPr lang="zh-CN" altLang="en-US" smtClean="0"/>
              <a:t>‹#›</a:t>
            </a:fld>
            <a:endParaRPr lang="zh-CN" altLang="en-US"/>
          </a:p>
        </p:txBody>
      </p:sp>
    </p:spTree>
    <p:extLst>
      <p:ext uri="{BB962C8B-B14F-4D97-AF65-F5344CB8AC3E}">
        <p14:creationId xmlns:p14="http://schemas.microsoft.com/office/powerpoint/2010/main" val="9290345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B958A5-A5A9-4BF2-AF42-DC0F968A2654}" type="datetimeFigureOut">
              <a:rPr lang="zh-CN" altLang="en-US" smtClean="0"/>
              <a:t>2015/6/2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58E658-6373-4BDC-B7CE-F4FD9B763C1B}" type="slidenum">
              <a:rPr lang="zh-CN" altLang="en-US" smtClean="0"/>
              <a:t>‹#›</a:t>
            </a:fld>
            <a:endParaRPr lang="zh-CN" altLang="en-US"/>
          </a:p>
        </p:txBody>
      </p:sp>
    </p:spTree>
    <p:extLst>
      <p:ext uri="{BB962C8B-B14F-4D97-AF65-F5344CB8AC3E}">
        <p14:creationId xmlns:p14="http://schemas.microsoft.com/office/powerpoint/2010/main" val="2710323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功能架构讲解：</a:t>
            </a:r>
          </a:p>
          <a:p>
            <a:r>
              <a:rPr lang="zh-CN" altLang="en-US" dirty="0" smtClean="0"/>
              <a:t>我们把</a:t>
            </a:r>
            <a:r>
              <a:rPr lang="en-US" altLang="zh-CN" dirty="0" err="1" smtClean="0"/>
              <a:t>Mybatis</a:t>
            </a:r>
            <a:r>
              <a:rPr lang="zh-CN" altLang="en-US" dirty="0" smtClean="0"/>
              <a:t>的功能架构分为三层：</a:t>
            </a:r>
          </a:p>
          <a:p>
            <a:r>
              <a:rPr lang="en-US" altLang="zh-CN" dirty="0" smtClean="0"/>
              <a:t>(1)API</a:t>
            </a:r>
            <a:r>
              <a:rPr lang="zh-CN" altLang="en-US" dirty="0" smtClean="0"/>
              <a:t>接口层：提供给外部使用的接口</a:t>
            </a:r>
            <a:r>
              <a:rPr lang="en-US" altLang="zh-CN" dirty="0" smtClean="0"/>
              <a:t>API</a:t>
            </a:r>
            <a:r>
              <a:rPr lang="zh-CN" altLang="en-US" dirty="0" smtClean="0"/>
              <a:t>，开发人员通过这些本地</a:t>
            </a:r>
            <a:r>
              <a:rPr lang="en-US" altLang="zh-CN" dirty="0" smtClean="0"/>
              <a:t>API</a:t>
            </a:r>
            <a:r>
              <a:rPr lang="zh-CN" altLang="en-US" dirty="0" smtClean="0"/>
              <a:t>来操纵数据库。接口层一接收到调用请求就会调用数据处理层来完成具体的数据处理。</a:t>
            </a:r>
          </a:p>
          <a:p>
            <a:r>
              <a:rPr lang="en-US" altLang="zh-CN" dirty="0" smtClean="0"/>
              <a:t>(2)</a:t>
            </a:r>
            <a:r>
              <a:rPr lang="zh-CN" altLang="en-US" dirty="0" smtClean="0"/>
              <a:t>数据处理层：负责具体的</a:t>
            </a:r>
            <a:r>
              <a:rPr lang="en-US" altLang="zh-CN" dirty="0" smtClean="0"/>
              <a:t>SQL</a:t>
            </a:r>
            <a:r>
              <a:rPr lang="zh-CN" altLang="en-US" dirty="0" smtClean="0"/>
              <a:t>查找、</a:t>
            </a:r>
            <a:r>
              <a:rPr lang="en-US" altLang="zh-CN" dirty="0" smtClean="0"/>
              <a:t>SQL</a:t>
            </a:r>
            <a:r>
              <a:rPr lang="zh-CN" altLang="en-US" dirty="0" smtClean="0"/>
              <a:t>解析、</a:t>
            </a:r>
            <a:r>
              <a:rPr lang="en-US" altLang="zh-CN" dirty="0" smtClean="0"/>
              <a:t>SQL</a:t>
            </a:r>
            <a:r>
              <a:rPr lang="zh-CN" altLang="en-US" dirty="0" smtClean="0"/>
              <a:t>执行和执行结果映射处理等。它主要的目的是根据调用的请求完成一次数据库操作。</a:t>
            </a:r>
          </a:p>
          <a:p>
            <a:r>
              <a:rPr lang="en-US" altLang="zh-CN" dirty="0" smtClean="0"/>
              <a:t>(3)</a:t>
            </a:r>
            <a:r>
              <a:rPr lang="zh-CN" altLang="en-US" dirty="0" smtClean="0"/>
              <a:t>基础支撑层：负责最基础的功能支撑，包括连接管理、事务管理、配置加载和缓存处理，这些都是共用的东西，将他们抽取出来作为最基础的组件。为上层的数据处理层提供最基础的支撑。</a:t>
            </a:r>
            <a:endParaRPr lang="zh-CN" altLang="en-US" dirty="0"/>
          </a:p>
        </p:txBody>
      </p:sp>
      <p:sp>
        <p:nvSpPr>
          <p:cNvPr id="4" name="灯片编号占位符 3"/>
          <p:cNvSpPr>
            <a:spLocks noGrp="1"/>
          </p:cNvSpPr>
          <p:nvPr>
            <p:ph type="sldNum" sz="quarter" idx="10"/>
          </p:nvPr>
        </p:nvSpPr>
        <p:spPr/>
        <p:txBody>
          <a:bodyPr/>
          <a:lstStyle/>
          <a:p>
            <a:fld id="{E858E658-6373-4BDC-B7CE-F4FD9B763C1B}" type="slidenum">
              <a:rPr lang="zh-CN" altLang="en-US" smtClean="0"/>
              <a:t>13</a:t>
            </a:fld>
            <a:endParaRPr lang="zh-CN" altLang="en-US"/>
          </a:p>
        </p:txBody>
      </p:sp>
    </p:spTree>
    <p:extLst>
      <p:ext uri="{BB962C8B-B14F-4D97-AF65-F5344CB8AC3E}">
        <p14:creationId xmlns:p14="http://schemas.microsoft.com/office/powerpoint/2010/main" val="1027388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功能架构讲解：</a:t>
            </a:r>
          </a:p>
          <a:p>
            <a:r>
              <a:rPr lang="zh-CN" altLang="en-US" dirty="0" smtClean="0"/>
              <a:t>我们把</a:t>
            </a:r>
            <a:r>
              <a:rPr lang="en-US" altLang="zh-CN" dirty="0" err="1" smtClean="0"/>
              <a:t>Mybatis</a:t>
            </a:r>
            <a:r>
              <a:rPr lang="zh-CN" altLang="en-US" dirty="0" smtClean="0"/>
              <a:t>的功能架构分为三层：</a:t>
            </a:r>
          </a:p>
          <a:p>
            <a:r>
              <a:rPr lang="en-US" altLang="zh-CN" dirty="0" smtClean="0"/>
              <a:t>(1)API</a:t>
            </a:r>
            <a:r>
              <a:rPr lang="zh-CN" altLang="en-US" dirty="0" smtClean="0"/>
              <a:t>接口层：提供给外部使用的接口</a:t>
            </a:r>
            <a:r>
              <a:rPr lang="en-US" altLang="zh-CN" dirty="0" smtClean="0"/>
              <a:t>API</a:t>
            </a:r>
            <a:r>
              <a:rPr lang="zh-CN" altLang="en-US" dirty="0" smtClean="0"/>
              <a:t>，开发人员通过这些本地</a:t>
            </a:r>
            <a:r>
              <a:rPr lang="en-US" altLang="zh-CN" dirty="0" smtClean="0"/>
              <a:t>API</a:t>
            </a:r>
            <a:r>
              <a:rPr lang="zh-CN" altLang="en-US" dirty="0" smtClean="0"/>
              <a:t>来操纵数据库。接口层一接收到调用请求就会调用数据处理层来完成具体的数据处理。</a:t>
            </a:r>
          </a:p>
          <a:p>
            <a:r>
              <a:rPr lang="en-US" altLang="zh-CN" dirty="0" smtClean="0"/>
              <a:t>(2)</a:t>
            </a:r>
            <a:r>
              <a:rPr lang="zh-CN" altLang="en-US" dirty="0" smtClean="0"/>
              <a:t>数据处理层：负责具体的</a:t>
            </a:r>
            <a:r>
              <a:rPr lang="en-US" altLang="zh-CN" dirty="0" smtClean="0"/>
              <a:t>SQL</a:t>
            </a:r>
            <a:r>
              <a:rPr lang="zh-CN" altLang="en-US" dirty="0" smtClean="0"/>
              <a:t>查找、</a:t>
            </a:r>
            <a:r>
              <a:rPr lang="en-US" altLang="zh-CN" dirty="0" smtClean="0"/>
              <a:t>SQL</a:t>
            </a:r>
            <a:r>
              <a:rPr lang="zh-CN" altLang="en-US" dirty="0" smtClean="0"/>
              <a:t>解析、</a:t>
            </a:r>
            <a:r>
              <a:rPr lang="en-US" altLang="zh-CN" dirty="0" smtClean="0"/>
              <a:t>SQL</a:t>
            </a:r>
            <a:r>
              <a:rPr lang="zh-CN" altLang="en-US" dirty="0" smtClean="0"/>
              <a:t>执行和执行结果映射处理等。它主要的目的是根据调用的请求完成一次数据库操作。</a:t>
            </a:r>
          </a:p>
          <a:p>
            <a:r>
              <a:rPr lang="en-US" altLang="zh-CN" dirty="0" smtClean="0"/>
              <a:t>(3)</a:t>
            </a:r>
            <a:r>
              <a:rPr lang="zh-CN" altLang="en-US" dirty="0" smtClean="0"/>
              <a:t>基础支撑层：负责最基础的功能支撑，包括连接管理、事务管理、配置加载和缓存处理，这些都是共用的东西，将他们抽取出来作为最基础的组件。为上层的数据处理层提供最基础的支撑。</a:t>
            </a:r>
            <a:endParaRPr lang="zh-CN" altLang="en-US" dirty="0"/>
          </a:p>
        </p:txBody>
      </p:sp>
      <p:sp>
        <p:nvSpPr>
          <p:cNvPr id="4" name="灯片编号占位符 3"/>
          <p:cNvSpPr>
            <a:spLocks noGrp="1"/>
          </p:cNvSpPr>
          <p:nvPr>
            <p:ph type="sldNum" sz="quarter" idx="10"/>
          </p:nvPr>
        </p:nvSpPr>
        <p:spPr/>
        <p:txBody>
          <a:bodyPr/>
          <a:lstStyle/>
          <a:p>
            <a:fld id="{E858E658-6373-4BDC-B7CE-F4FD9B763C1B}" type="slidenum">
              <a:rPr lang="zh-CN" altLang="en-US" smtClean="0"/>
              <a:t>14</a:t>
            </a:fld>
            <a:endParaRPr lang="zh-CN" altLang="en-US"/>
          </a:p>
        </p:txBody>
      </p:sp>
    </p:spTree>
    <p:extLst>
      <p:ext uri="{BB962C8B-B14F-4D97-AF65-F5344CB8AC3E}">
        <p14:creationId xmlns:p14="http://schemas.microsoft.com/office/powerpoint/2010/main" val="1027388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总体流程</a:t>
            </a:r>
          </a:p>
          <a:p>
            <a:endParaRPr lang="zh-CN" altLang="en-US" dirty="0" smtClean="0"/>
          </a:p>
          <a:p>
            <a:r>
              <a:rPr lang="en-US" altLang="zh-CN" dirty="0" smtClean="0"/>
              <a:t>(1)</a:t>
            </a:r>
            <a:r>
              <a:rPr lang="zh-CN" altLang="en-US" dirty="0" smtClean="0"/>
              <a:t>加载配置并初始化</a:t>
            </a:r>
            <a:endParaRPr lang="en-US" altLang="zh-CN" dirty="0" smtClean="0"/>
          </a:p>
          <a:p>
            <a:r>
              <a:rPr lang="zh-CN" altLang="en-US" sz="1200" b="0" i="0" kern="1200" dirty="0" smtClean="0">
                <a:solidFill>
                  <a:schemeClr val="tx1"/>
                </a:solidFill>
                <a:effectLst/>
                <a:latin typeface="+mn-lt"/>
                <a:ea typeface="+mn-ea"/>
                <a:cs typeface="+mn-cs"/>
              </a:rPr>
              <a:t>配置来源于两个地方，一处是配置文件，一处是</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代码的注解</a:t>
            </a:r>
            <a:endParaRPr lang="zh-CN" altLang="en-US" dirty="0" smtClean="0"/>
          </a:p>
          <a:p>
            <a:r>
              <a:rPr lang="zh-CN" altLang="en-US" dirty="0" smtClean="0"/>
              <a:t>将</a:t>
            </a:r>
            <a:r>
              <a:rPr lang="en-US" altLang="zh-CN" dirty="0" smtClean="0"/>
              <a:t>SQL</a:t>
            </a:r>
            <a:r>
              <a:rPr lang="zh-CN" altLang="en-US" dirty="0" smtClean="0"/>
              <a:t>的配置信息加载成为一个个</a:t>
            </a:r>
            <a:r>
              <a:rPr lang="en-US" altLang="zh-CN" dirty="0" err="1" smtClean="0"/>
              <a:t>MappedStatement</a:t>
            </a:r>
            <a:r>
              <a:rPr lang="zh-CN" altLang="en-US" dirty="0" smtClean="0"/>
              <a:t>对象（包括了传入参数映射配置、执行的</a:t>
            </a:r>
            <a:r>
              <a:rPr lang="en-US" altLang="zh-CN" dirty="0" smtClean="0"/>
              <a:t>SQL</a:t>
            </a:r>
            <a:r>
              <a:rPr lang="zh-CN" altLang="en-US" dirty="0" smtClean="0"/>
              <a:t>语句、结果映射配置），存储在内存中。</a:t>
            </a:r>
            <a:endParaRPr lang="en-US" altLang="zh-CN" dirty="0" smtClean="0"/>
          </a:p>
          <a:p>
            <a:endParaRPr lang="zh-CN" altLang="en-US" dirty="0" smtClean="0"/>
          </a:p>
          <a:p>
            <a:r>
              <a:rPr lang="en-US" altLang="zh-CN" dirty="0" smtClean="0"/>
              <a:t>(2)</a:t>
            </a:r>
            <a:r>
              <a:rPr lang="zh-CN" altLang="en-US" dirty="0" smtClean="0"/>
              <a:t>接收调用请求</a:t>
            </a:r>
            <a:endParaRPr lang="en-US" altLang="zh-CN" dirty="0" smtClean="0"/>
          </a:p>
          <a:p>
            <a:r>
              <a:rPr lang="zh-CN" altLang="en-US" dirty="0" smtClean="0"/>
              <a:t>触发条件：调用</a:t>
            </a:r>
            <a:r>
              <a:rPr lang="en-US" altLang="zh-CN" dirty="0" err="1" smtClean="0"/>
              <a:t>Mybatis</a:t>
            </a:r>
            <a:r>
              <a:rPr lang="zh-CN" altLang="en-US" dirty="0" smtClean="0"/>
              <a:t>提供的</a:t>
            </a:r>
            <a:r>
              <a:rPr lang="en-US" altLang="zh-CN" dirty="0" smtClean="0"/>
              <a:t>API</a:t>
            </a:r>
            <a:endParaRPr lang="zh-CN" altLang="en-US" dirty="0" smtClean="0"/>
          </a:p>
          <a:p>
            <a:r>
              <a:rPr lang="zh-CN" altLang="en-US" dirty="0" smtClean="0"/>
              <a:t>传入参数：为</a:t>
            </a:r>
            <a:r>
              <a:rPr lang="en-US" altLang="zh-CN" dirty="0" smtClean="0"/>
              <a:t>SQL</a:t>
            </a:r>
            <a:r>
              <a:rPr lang="zh-CN" altLang="en-US" dirty="0" smtClean="0"/>
              <a:t>的</a:t>
            </a:r>
            <a:r>
              <a:rPr lang="en-US" altLang="zh-CN" dirty="0" smtClean="0"/>
              <a:t>ID</a:t>
            </a:r>
            <a:r>
              <a:rPr lang="zh-CN" altLang="en-US" dirty="0" smtClean="0"/>
              <a:t>和传入参数对象</a:t>
            </a:r>
          </a:p>
          <a:p>
            <a:r>
              <a:rPr lang="zh-CN" altLang="en-US" dirty="0" smtClean="0"/>
              <a:t>处理过程：将请求传递给下层的请求处理层进行处理。</a:t>
            </a:r>
            <a:endParaRPr lang="en-US" altLang="zh-CN" dirty="0" smtClean="0"/>
          </a:p>
          <a:p>
            <a:endParaRPr lang="zh-CN" altLang="en-US" dirty="0" smtClean="0"/>
          </a:p>
          <a:p>
            <a:r>
              <a:rPr lang="en-US" altLang="zh-CN" dirty="0" smtClean="0"/>
              <a:t>(3)</a:t>
            </a:r>
            <a:r>
              <a:rPr lang="zh-CN" altLang="en-US" dirty="0" smtClean="0"/>
              <a:t>处理操作请求 </a:t>
            </a:r>
            <a:endParaRPr lang="en-US" altLang="zh-CN" dirty="0" smtClean="0"/>
          </a:p>
          <a:p>
            <a:r>
              <a:rPr lang="zh-CN" altLang="en-US" dirty="0" smtClean="0"/>
              <a:t>触发条件：</a:t>
            </a:r>
            <a:r>
              <a:rPr lang="en-US" altLang="zh-CN" dirty="0" smtClean="0"/>
              <a:t>API</a:t>
            </a:r>
            <a:r>
              <a:rPr lang="zh-CN" altLang="en-US" dirty="0" smtClean="0"/>
              <a:t>接口层传递请求过来</a:t>
            </a:r>
          </a:p>
          <a:p>
            <a:r>
              <a:rPr lang="zh-CN" altLang="en-US" dirty="0" smtClean="0"/>
              <a:t>传入参数：为</a:t>
            </a:r>
            <a:r>
              <a:rPr lang="en-US" altLang="zh-CN" dirty="0" smtClean="0"/>
              <a:t>SQL</a:t>
            </a:r>
            <a:r>
              <a:rPr lang="zh-CN" altLang="en-US" dirty="0" smtClean="0"/>
              <a:t>的</a:t>
            </a:r>
            <a:r>
              <a:rPr lang="en-US" altLang="zh-CN" dirty="0" smtClean="0"/>
              <a:t>ID</a:t>
            </a:r>
            <a:r>
              <a:rPr lang="zh-CN" altLang="en-US" dirty="0" smtClean="0"/>
              <a:t>和传入参数对象</a:t>
            </a:r>
          </a:p>
          <a:p>
            <a:r>
              <a:rPr lang="zh-CN" altLang="en-US" dirty="0" smtClean="0"/>
              <a:t>处理过程：</a:t>
            </a:r>
          </a:p>
          <a:p>
            <a:r>
              <a:rPr lang="en-US" altLang="zh-CN" dirty="0" smtClean="0"/>
              <a:t>(A)</a:t>
            </a:r>
            <a:r>
              <a:rPr lang="zh-CN" altLang="en-US" dirty="0" smtClean="0"/>
              <a:t>根据</a:t>
            </a:r>
            <a:r>
              <a:rPr lang="en-US" altLang="zh-CN" dirty="0" smtClean="0"/>
              <a:t>SQL</a:t>
            </a:r>
            <a:r>
              <a:rPr lang="zh-CN" altLang="en-US" dirty="0" smtClean="0"/>
              <a:t>的</a:t>
            </a:r>
            <a:r>
              <a:rPr lang="en-US" altLang="zh-CN" dirty="0" smtClean="0"/>
              <a:t>ID</a:t>
            </a:r>
            <a:r>
              <a:rPr lang="zh-CN" altLang="en-US" dirty="0" smtClean="0"/>
              <a:t>查找对应的</a:t>
            </a:r>
            <a:r>
              <a:rPr lang="en-US" altLang="zh-CN" dirty="0" err="1" smtClean="0"/>
              <a:t>MappedStatement</a:t>
            </a:r>
            <a:r>
              <a:rPr lang="zh-CN" altLang="en-US" dirty="0" smtClean="0"/>
              <a:t>对象。</a:t>
            </a:r>
          </a:p>
          <a:p>
            <a:r>
              <a:rPr lang="en-US" altLang="zh-CN" dirty="0" smtClean="0"/>
              <a:t>(B)</a:t>
            </a:r>
            <a:r>
              <a:rPr lang="zh-CN" altLang="en-US" dirty="0" smtClean="0"/>
              <a:t>根据传入参数对象解析</a:t>
            </a:r>
            <a:r>
              <a:rPr lang="en-US" altLang="zh-CN" dirty="0" err="1" smtClean="0"/>
              <a:t>MappedStatement</a:t>
            </a:r>
            <a:r>
              <a:rPr lang="zh-CN" altLang="en-US" dirty="0" smtClean="0"/>
              <a:t>对象，得到最终要执行的</a:t>
            </a:r>
            <a:r>
              <a:rPr lang="en-US" altLang="zh-CN" dirty="0" smtClean="0"/>
              <a:t>SQL</a:t>
            </a:r>
            <a:r>
              <a:rPr lang="zh-CN" altLang="en-US" dirty="0" smtClean="0"/>
              <a:t>和执行传入参数。</a:t>
            </a:r>
          </a:p>
          <a:p>
            <a:r>
              <a:rPr lang="en-US" altLang="zh-CN" dirty="0" smtClean="0"/>
              <a:t>(C)</a:t>
            </a:r>
            <a:r>
              <a:rPr lang="zh-CN" altLang="en-US" dirty="0" smtClean="0"/>
              <a:t>获取数据库连接，根据得到的最终</a:t>
            </a:r>
            <a:r>
              <a:rPr lang="en-US" altLang="zh-CN" dirty="0" smtClean="0"/>
              <a:t>SQL</a:t>
            </a:r>
            <a:r>
              <a:rPr lang="zh-CN" altLang="en-US" dirty="0" smtClean="0"/>
              <a:t>语句和执行传入参数到数据库执行，并得到执行结果。</a:t>
            </a:r>
            <a:endParaRPr lang="en-US" altLang="zh-CN" dirty="0" smtClean="0"/>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结果映射</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将操作数据库的结果按照映射的配置进行转换，可以转换成</a:t>
            </a:r>
            <a:r>
              <a:rPr lang="en-US" altLang="zh-CN" sz="1200" b="0" i="0" kern="1200" dirty="0" err="1" smtClean="0">
                <a:solidFill>
                  <a:schemeClr val="tx1"/>
                </a:solidFill>
                <a:effectLst/>
                <a:latin typeface="+mn-lt"/>
                <a:ea typeface="+mn-ea"/>
                <a:cs typeface="+mn-cs"/>
              </a:rPr>
              <a:t>HashMap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JavaBean</a:t>
            </a:r>
            <a:r>
              <a:rPr lang="zh-CN" altLang="en-US" sz="1200" b="0" i="0" kern="1200" dirty="0" smtClean="0">
                <a:solidFill>
                  <a:schemeClr val="tx1"/>
                </a:solidFill>
                <a:effectLst/>
                <a:latin typeface="+mn-lt"/>
                <a:ea typeface="+mn-ea"/>
                <a:cs typeface="+mn-cs"/>
              </a:rPr>
              <a:t>或者基本数据类型，并将最终结果返回。</a:t>
            </a:r>
            <a:endParaRPr lang="zh-CN" altLang="en-US" dirty="0" smtClean="0"/>
          </a:p>
          <a:p>
            <a:r>
              <a:rPr lang="en-US" altLang="zh-CN" dirty="0" smtClean="0"/>
              <a:t>(A)</a:t>
            </a:r>
            <a:r>
              <a:rPr lang="zh-CN" altLang="en-US" dirty="0" smtClean="0"/>
              <a:t>根据</a:t>
            </a:r>
            <a:r>
              <a:rPr lang="en-US" altLang="zh-CN" dirty="0" err="1" smtClean="0"/>
              <a:t>MappedStatement</a:t>
            </a:r>
            <a:r>
              <a:rPr lang="zh-CN" altLang="en-US" dirty="0" smtClean="0"/>
              <a:t>对象中的结果映射配置对得到的执行结果进行转换处理，并得到最终的处理结果。</a:t>
            </a:r>
          </a:p>
          <a:p>
            <a:r>
              <a:rPr lang="en-US" altLang="zh-CN" dirty="0" smtClean="0"/>
              <a:t>(B)</a:t>
            </a:r>
            <a:r>
              <a:rPr lang="zh-CN" altLang="en-US" dirty="0" smtClean="0"/>
              <a:t>释放连接资源。</a:t>
            </a:r>
          </a:p>
          <a:p>
            <a:r>
              <a:rPr lang="en-US" altLang="zh-CN" dirty="0" smtClean="0"/>
              <a:t>(C)</a:t>
            </a:r>
            <a:r>
              <a:rPr lang="zh-CN" altLang="en-US" dirty="0" smtClean="0"/>
              <a:t>返回处理结果将最终的处理结果返回。</a:t>
            </a:r>
            <a:endParaRPr lang="zh-CN" altLang="en-US" dirty="0"/>
          </a:p>
        </p:txBody>
      </p:sp>
      <p:sp>
        <p:nvSpPr>
          <p:cNvPr id="4" name="灯片编号占位符 3"/>
          <p:cNvSpPr>
            <a:spLocks noGrp="1"/>
          </p:cNvSpPr>
          <p:nvPr>
            <p:ph type="sldNum" sz="quarter" idx="10"/>
          </p:nvPr>
        </p:nvSpPr>
        <p:spPr/>
        <p:txBody>
          <a:bodyPr/>
          <a:lstStyle/>
          <a:p>
            <a:fld id="{E858E658-6373-4BDC-B7CE-F4FD9B763C1B}" type="slidenum">
              <a:rPr lang="zh-CN" altLang="en-US" smtClean="0"/>
              <a:t>15</a:t>
            </a:fld>
            <a:endParaRPr lang="zh-CN" altLang="en-US"/>
          </a:p>
        </p:txBody>
      </p:sp>
    </p:spTree>
    <p:extLst>
      <p:ext uri="{BB962C8B-B14F-4D97-AF65-F5344CB8AC3E}">
        <p14:creationId xmlns:p14="http://schemas.microsoft.com/office/powerpoint/2010/main" val="3263181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E858E658-6373-4BDC-B7CE-F4FD9B763C1B}" type="slidenum">
              <a:rPr lang="zh-CN" altLang="en-US" smtClean="0"/>
              <a:t>17</a:t>
            </a:fld>
            <a:endParaRPr lang="zh-CN" altLang="en-US"/>
          </a:p>
        </p:txBody>
      </p:sp>
    </p:spTree>
    <p:extLst>
      <p:ext uri="{BB962C8B-B14F-4D97-AF65-F5344CB8AC3E}">
        <p14:creationId xmlns:p14="http://schemas.microsoft.com/office/powerpoint/2010/main" val="3545353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SqlSessionTemplate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是 </a:t>
            </a:r>
            <a:r>
              <a:rPr lang="en-US" altLang="zh-CN" sz="1200" b="0" i="0" kern="1200" dirty="0" err="1" smtClean="0">
                <a:solidFill>
                  <a:schemeClr val="tx1"/>
                </a:solidFill>
                <a:effectLst/>
                <a:latin typeface="+mn-lt"/>
                <a:ea typeface="+mn-ea"/>
                <a:cs typeface="+mn-cs"/>
              </a:rPr>
              <a:t>MyBatis</a:t>
            </a:r>
            <a:r>
              <a:rPr lang="en-US" altLang="zh-CN" sz="1200" b="0" i="0" kern="1200" dirty="0" smtClean="0">
                <a:solidFill>
                  <a:schemeClr val="tx1"/>
                </a:solidFill>
                <a:effectLst/>
                <a:latin typeface="+mn-lt"/>
                <a:ea typeface="+mn-ea"/>
                <a:cs typeface="+mn-cs"/>
              </a:rPr>
              <a:t>-Spring </a:t>
            </a:r>
            <a:r>
              <a:rPr lang="zh-CN" altLang="en-US" sz="1200" b="0" i="0" kern="1200" dirty="0" smtClean="0">
                <a:solidFill>
                  <a:schemeClr val="tx1"/>
                </a:solidFill>
                <a:effectLst/>
                <a:latin typeface="+mn-lt"/>
                <a:ea typeface="+mn-ea"/>
                <a:cs typeface="+mn-cs"/>
              </a:rPr>
              <a:t>的核心。 </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这个类负责管理 </a:t>
            </a:r>
            <a:r>
              <a:rPr lang="en-US" altLang="zh-CN" sz="1200" b="0" i="0" kern="1200" dirty="0" err="1" smtClean="0">
                <a:solidFill>
                  <a:schemeClr val="tx1"/>
                </a:solidFill>
                <a:effectLst/>
                <a:latin typeface="+mn-lt"/>
                <a:ea typeface="+mn-ea"/>
                <a:cs typeface="+mn-cs"/>
              </a:rPr>
              <a:t>MyBatis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 </a:t>
            </a:r>
            <a:r>
              <a:rPr lang="en-US" altLang="zh-CN" sz="1200" b="0" i="0" kern="1200" dirty="0" err="1" smtClean="0">
                <a:solidFill>
                  <a:schemeClr val="tx1"/>
                </a:solidFill>
                <a:effectLst/>
                <a:latin typeface="+mn-lt"/>
                <a:ea typeface="+mn-ea"/>
                <a:cs typeface="+mn-cs"/>
              </a:rPr>
              <a:t>SqlSession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调用 </a:t>
            </a:r>
            <a:r>
              <a:rPr lang="en-US" altLang="zh-CN" sz="1200" b="0" i="0" kern="1200" dirty="0" err="1" smtClean="0">
                <a:solidFill>
                  <a:schemeClr val="tx1"/>
                </a:solidFill>
                <a:effectLst/>
                <a:latin typeface="+mn-lt"/>
                <a:ea typeface="+mn-ea"/>
                <a:cs typeface="+mn-cs"/>
              </a:rPr>
              <a:t>MyBatis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 </a:t>
            </a:r>
            <a:r>
              <a:rPr lang="en-US" altLang="zh-CN" sz="1200" b="0" i="0" kern="1200" dirty="0" smtClean="0">
                <a:solidFill>
                  <a:schemeClr val="tx1"/>
                </a:solidFill>
                <a:effectLst/>
                <a:latin typeface="+mn-lt"/>
                <a:ea typeface="+mn-ea"/>
                <a:cs typeface="+mn-cs"/>
              </a:rPr>
              <a:t>SQL </a:t>
            </a:r>
            <a:r>
              <a:rPr lang="zh-CN" altLang="en-US" sz="1200" b="0" i="0" kern="1200" dirty="0" smtClean="0">
                <a:solidFill>
                  <a:schemeClr val="tx1"/>
                </a:solidFill>
                <a:effectLst/>
                <a:latin typeface="+mn-lt"/>
                <a:ea typeface="+mn-ea"/>
                <a:cs typeface="+mn-cs"/>
              </a:rPr>
              <a:t>方法</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翻译异常。 </a:t>
            </a:r>
            <a:r>
              <a:rPr lang="en-US" altLang="zh-CN" sz="1200" b="0" i="0" kern="1200" dirty="0" err="1" smtClean="0">
                <a:solidFill>
                  <a:schemeClr val="tx1"/>
                </a:solidFill>
                <a:effectLst/>
                <a:latin typeface="+mn-lt"/>
                <a:ea typeface="+mn-ea"/>
                <a:cs typeface="+mn-cs"/>
              </a:rPr>
              <a:t>SqlSessionTemplate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是线程安全的</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可以被多个 </a:t>
            </a:r>
            <a:r>
              <a:rPr lang="en-US" altLang="zh-CN" sz="1200" b="0" i="0" kern="1200" dirty="0" smtClean="0">
                <a:solidFill>
                  <a:schemeClr val="tx1"/>
                </a:solidFill>
                <a:effectLst/>
                <a:latin typeface="+mn-lt"/>
                <a:ea typeface="+mn-ea"/>
                <a:cs typeface="+mn-cs"/>
              </a:rPr>
              <a:t>DAO </a:t>
            </a:r>
            <a:r>
              <a:rPr lang="zh-CN" altLang="en-US" sz="1200" b="0" i="0" kern="1200" dirty="0" smtClean="0">
                <a:solidFill>
                  <a:schemeClr val="tx1"/>
                </a:solidFill>
                <a:effectLst/>
                <a:latin typeface="+mn-lt"/>
                <a:ea typeface="+mn-ea"/>
                <a:cs typeface="+mn-cs"/>
              </a:rPr>
              <a:t>所共享使用。</a:t>
            </a:r>
          </a:p>
          <a:p>
            <a:r>
              <a:rPr lang="zh-CN" altLang="en-US" sz="1200" b="0" i="0" kern="1200" dirty="0" smtClean="0">
                <a:solidFill>
                  <a:schemeClr val="tx1"/>
                </a:solidFill>
                <a:effectLst/>
                <a:latin typeface="+mn-lt"/>
                <a:ea typeface="+mn-ea"/>
                <a:cs typeface="+mn-cs"/>
              </a:rPr>
              <a:t>当调用 </a:t>
            </a:r>
            <a:r>
              <a:rPr lang="en-US" altLang="zh-CN" sz="1200" b="0" i="0" kern="1200" dirty="0" smtClean="0">
                <a:solidFill>
                  <a:schemeClr val="tx1"/>
                </a:solidFill>
                <a:effectLst/>
                <a:latin typeface="+mn-lt"/>
                <a:ea typeface="+mn-ea"/>
                <a:cs typeface="+mn-cs"/>
              </a:rPr>
              <a:t>SQL </a:t>
            </a:r>
            <a:r>
              <a:rPr lang="zh-CN" altLang="en-US" sz="1200" b="0" i="0" kern="1200" dirty="0" smtClean="0">
                <a:solidFill>
                  <a:schemeClr val="tx1"/>
                </a:solidFill>
                <a:effectLst/>
                <a:latin typeface="+mn-lt"/>
                <a:ea typeface="+mn-ea"/>
                <a:cs typeface="+mn-cs"/>
              </a:rPr>
              <a:t>方法时</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包含从映射器 </a:t>
            </a:r>
            <a:r>
              <a:rPr lang="en-US" altLang="zh-CN" sz="1200" b="0" i="0" kern="1200" dirty="0" err="1" smtClean="0">
                <a:solidFill>
                  <a:schemeClr val="tx1"/>
                </a:solidFill>
                <a:effectLst/>
                <a:latin typeface="+mn-lt"/>
                <a:ea typeface="+mn-ea"/>
                <a:cs typeface="+mn-cs"/>
              </a:rPr>
              <a:t>getMapper</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方法返回的方法</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SqlSessionTemplate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将会保证使用的 </a:t>
            </a:r>
            <a:r>
              <a:rPr lang="en-US" altLang="zh-CN" sz="1200" b="0" i="0" kern="1200" dirty="0" err="1" smtClean="0">
                <a:solidFill>
                  <a:schemeClr val="tx1"/>
                </a:solidFill>
                <a:effectLst/>
                <a:latin typeface="+mn-lt"/>
                <a:ea typeface="+mn-ea"/>
                <a:cs typeface="+mn-cs"/>
              </a:rPr>
              <a:t>SqlSession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是和当前 </a:t>
            </a:r>
            <a:r>
              <a:rPr lang="en-US" altLang="zh-CN" sz="1200" b="0" i="0" kern="1200" dirty="0" smtClean="0">
                <a:solidFill>
                  <a:schemeClr val="tx1"/>
                </a:solidFill>
                <a:effectLst/>
                <a:latin typeface="+mn-lt"/>
                <a:ea typeface="+mn-ea"/>
                <a:cs typeface="+mn-cs"/>
              </a:rPr>
              <a:t>Spring </a:t>
            </a:r>
            <a:r>
              <a:rPr lang="zh-CN" altLang="en-US" sz="1200" b="0" i="0" kern="1200" dirty="0" smtClean="0">
                <a:solidFill>
                  <a:schemeClr val="tx1"/>
                </a:solidFill>
                <a:effectLst/>
                <a:latin typeface="+mn-lt"/>
                <a:ea typeface="+mn-ea"/>
                <a:cs typeface="+mn-cs"/>
              </a:rPr>
              <a:t>的事务相关的。</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此外</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它管理 </a:t>
            </a:r>
            <a:r>
              <a:rPr lang="en-US" altLang="zh-CN" sz="1200" b="0" i="0" kern="1200" dirty="0" smtClean="0">
                <a:solidFill>
                  <a:schemeClr val="tx1"/>
                </a:solidFill>
                <a:effectLst/>
                <a:latin typeface="+mn-lt"/>
                <a:ea typeface="+mn-ea"/>
                <a:cs typeface="+mn-cs"/>
              </a:rPr>
              <a:t>session </a:t>
            </a:r>
            <a:r>
              <a:rPr lang="zh-CN" altLang="en-US" sz="1200" b="0" i="0" kern="1200" dirty="0" smtClean="0">
                <a:solidFill>
                  <a:schemeClr val="tx1"/>
                </a:solidFill>
                <a:effectLst/>
                <a:latin typeface="+mn-lt"/>
                <a:ea typeface="+mn-ea"/>
                <a:cs typeface="+mn-cs"/>
              </a:rPr>
              <a:t>的生命 周期</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包含必要的关闭</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提交或回滚操作。</a:t>
            </a:r>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SqlSessionTemplate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实现了 </a:t>
            </a:r>
            <a:r>
              <a:rPr lang="en-US" altLang="zh-CN" sz="1200" b="0" i="0" kern="1200" dirty="0" err="1" smtClean="0">
                <a:solidFill>
                  <a:schemeClr val="tx1"/>
                </a:solidFill>
                <a:effectLst/>
                <a:latin typeface="+mn-lt"/>
                <a:ea typeface="+mn-ea"/>
                <a:cs typeface="+mn-cs"/>
              </a:rPr>
              <a:t>SqlSession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接口</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这就是说</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在代码中无需对 </a:t>
            </a:r>
            <a:r>
              <a:rPr lang="en-US" altLang="zh-CN" sz="1200" b="0" i="0" kern="1200" dirty="0" err="1" smtClean="0">
                <a:solidFill>
                  <a:schemeClr val="tx1"/>
                </a:solidFill>
                <a:effectLst/>
                <a:latin typeface="+mn-lt"/>
                <a:ea typeface="+mn-ea"/>
                <a:cs typeface="+mn-cs"/>
              </a:rPr>
              <a:t>MyBatis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 </a:t>
            </a:r>
            <a:r>
              <a:rPr lang="en-US" altLang="zh-CN" sz="1200" b="0" i="0" kern="1200" dirty="0" err="1" smtClean="0">
                <a:solidFill>
                  <a:schemeClr val="tx1"/>
                </a:solidFill>
                <a:effectLst/>
                <a:latin typeface="+mn-lt"/>
                <a:ea typeface="+mn-ea"/>
                <a:cs typeface="+mn-cs"/>
              </a:rPr>
              <a:t>SqlSession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进行替换。 </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SqlSessionTemplate</a:t>
            </a:r>
            <a:r>
              <a:rPr lang="zh-CN" altLang="en-US" dirty="0" smtClean="0"/>
              <a:t>通常是被用来替代</a:t>
            </a:r>
            <a:r>
              <a:rPr lang="en-US" altLang="zh-CN" dirty="0" err="1" smtClean="0"/>
              <a:t>MyBatis</a:t>
            </a:r>
            <a:r>
              <a:rPr lang="zh-CN" altLang="en-US" dirty="0" smtClean="0"/>
              <a:t>默认实现的</a:t>
            </a:r>
            <a:r>
              <a:rPr lang="en-US" altLang="zh-CN" dirty="0" err="1" smtClean="0"/>
              <a:t>DefaultSqlSession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因为模板可以参与到 </a:t>
            </a:r>
            <a:r>
              <a:rPr lang="en-US" altLang="zh-CN" sz="1200" b="0" i="0" kern="1200" dirty="0" smtClean="0">
                <a:solidFill>
                  <a:schemeClr val="tx1"/>
                </a:solidFill>
                <a:effectLst/>
                <a:latin typeface="+mn-lt"/>
                <a:ea typeface="+mn-ea"/>
                <a:cs typeface="+mn-cs"/>
              </a:rPr>
              <a:t>Spring </a:t>
            </a:r>
            <a:r>
              <a:rPr lang="zh-CN" altLang="en-US" sz="1200" b="0" i="0" kern="1200" dirty="0" smtClean="0">
                <a:solidFill>
                  <a:schemeClr val="tx1"/>
                </a:solidFill>
                <a:effectLst/>
                <a:latin typeface="+mn-lt"/>
                <a:ea typeface="+mn-ea"/>
                <a:cs typeface="+mn-cs"/>
              </a:rPr>
              <a:t>的事务中并且被多个注入的映射器类所使用时也是线程安全的。相同应用程序中两个类之间的转换可能会引起数据一致性的问题。</a:t>
            </a:r>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SqlSessionTemplate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对象可以使用 </a:t>
            </a:r>
            <a:r>
              <a:rPr lang="en-US" altLang="zh-CN" sz="1200" b="0" i="0" kern="1200" dirty="0" err="1" smtClean="0">
                <a:solidFill>
                  <a:schemeClr val="tx1"/>
                </a:solidFill>
                <a:effectLst/>
                <a:latin typeface="+mn-lt"/>
                <a:ea typeface="+mn-ea"/>
                <a:cs typeface="+mn-cs"/>
              </a:rPr>
              <a:t>SqlSessionFactory</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作为构造方法的参数来创建。</a:t>
            </a:r>
          </a:p>
          <a:p>
            <a:endParaRPr lang="zh-CN" altLang="en-US" dirty="0"/>
          </a:p>
        </p:txBody>
      </p:sp>
      <p:sp>
        <p:nvSpPr>
          <p:cNvPr id="4" name="灯片编号占位符 3"/>
          <p:cNvSpPr>
            <a:spLocks noGrp="1"/>
          </p:cNvSpPr>
          <p:nvPr>
            <p:ph type="sldNum" sz="quarter" idx="10"/>
          </p:nvPr>
        </p:nvSpPr>
        <p:spPr/>
        <p:txBody>
          <a:bodyPr/>
          <a:lstStyle/>
          <a:p>
            <a:fld id="{E858E658-6373-4BDC-B7CE-F4FD9B763C1B}" type="slidenum">
              <a:rPr lang="zh-CN" altLang="en-US" smtClean="0"/>
              <a:t>19</a:t>
            </a:fld>
            <a:endParaRPr lang="zh-CN" altLang="en-US"/>
          </a:p>
        </p:txBody>
      </p:sp>
    </p:spTree>
    <p:extLst>
      <p:ext uri="{BB962C8B-B14F-4D97-AF65-F5344CB8AC3E}">
        <p14:creationId xmlns:p14="http://schemas.microsoft.com/office/powerpoint/2010/main" val="817253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58E658-6373-4BDC-B7CE-F4FD9B763C1B}" type="slidenum">
              <a:rPr lang="zh-CN" altLang="en-US" smtClean="0"/>
              <a:t>21</a:t>
            </a:fld>
            <a:endParaRPr lang="zh-CN" altLang="en-US"/>
          </a:p>
        </p:txBody>
      </p:sp>
    </p:spTree>
    <p:extLst>
      <p:ext uri="{BB962C8B-B14F-4D97-AF65-F5344CB8AC3E}">
        <p14:creationId xmlns:p14="http://schemas.microsoft.com/office/powerpoint/2010/main" val="4249344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2015/6/2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userDrawn="1"/>
        </p:nvSpPr>
        <p:spPr>
          <a:xfrm flipV="1">
            <a:off x="539552" y="1268760"/>
            <a:ext cx="8064896" cy="36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2015/6/2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2015/6/2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alpha val="58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2015/6/2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en-US" altLang="zh-CN" dirty="0" smtClean="0"/>
              <a:t>@</a:t>
            </a:r>
            <a:r>
              <a:rPr lang="en-US" altLang="zh-CN" dirty="0" err="1" smtClean="0"/>
              <a:t>hynd</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2158191"/>
            <a:ext cx="3335981" cy="838761"/>
          </a:xfrm>
          <a:prstGeom prst="rect">
            <a:avLst/>
          </a:prstGeom>
        </p:spPr>
      </p:pic>
    </p:spTree>
    <p:extLst>
      <p:ext uri="{BB962C8B-B14F-4D97-AF65-F5344CB8AC3E}">
        <p14:creationId xmlns:p14="http://schemas.microsoft.com/office/powerpoint/2010/main" val="32178556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ORM</a:t>
            </a:r>
            <a:r>
              <a:rPr lang="zh-CN" altLang="en-US" dirty="0"/>
              <a:t>基本知识</a:t>
            </a:r>
          </a:p>
        </p:txBody>
      </p:sp>
      <p:sp>
        <p:nvSpPr>
          <p:cNvPr id="3" name="内容占位符 2"/>
          <p:cNvSpPr>
            <a:spLocks noGrp="1"/>
          </p:cNvSpPr>
          <p:nvPr>
            <p:ph idx="1"/>
          </p:nvPr>
        </p:nvSpPr>
        <p:spPr/>
        <p:txBody>
          <a:bodyPr/>
          <a:lstStyle/>
          <a:p>
            <a:r>
              <a:rPr lang="zh-CN" altLang="en-US" dirty="0"/>
              <a:t>一般的</a:t>
            </a:r>
            <a:r>
              <a:rPr lang="en-US" altLang="zh-CN" dirty="0"/>
              <a:t>ORM</a:t>
            </a:r>
            <a:r>
              <a:rPr lang="zh-CN" altLang="en-US" dirty="0"/>
              <a:t>包括以下四部分：</a:t>
            </a:r>
            <a:br>
              <a:rPr lang="zh-CN" altLang="en-US" dirty="0"/>
            </a:br>
            <a:r>
              <a:rPr lang="en-US" altLang="zh-CN" dirty="0" smtClean="0"/>
              <a:t>1</a:t>
            </a:r>
            <a:r>
              <a:rPr lang="zh-CN" altLang="en-US" dirty="0" smtClean="0"/>
              <a:t>、一</a:t>
            </a:r>
            <a:r>
              <a:rPr lang="zh-CN" altLang="en-US" dirty="0"/>
              <a:t>个对持久类对象进行</a:t>
            </a:r>
            <a:r>
              <a:rPr lang="en-US" altLang="zh-CN" dirty="0"/>
              <a:t>CRUD</a:t>
            </a:r>
            <a:r>
              <a:rPr lang="zh-CN" altLang="en-US" dirty="0"/>
              <a:t>操作的</a:t>
            </a:r>
            <a:r>
              <a:rPr lang="en-US" altLang="zh-CN" dirty="0"/>
              <a:t>API</a:t>
            </a:r>
            <a:r>
              <a:rPr lang="zh-CN" altLang="en-US" dirty="0"/>
              <a:t>；</a:t>
            </a:r>
            <a:r>
              <a:rPr lang="en-US" altLang="zh-CN" dirty="0"/>
              <a:t/>
            </a:r>
            <a:br>
              <a:rPr lang="en-US" altLang="zh-CN" dirty="0"/>
            </a:br>
            <a:r>
              <a:rPr lang="en-US" altLang="zh-CN" dirty="0" smtClean="0"/>
              <a:t>2</a:t>
            </a:r>
            <a:r>
              <a:rPr lang="zh-CN" altLang="en-US" dirty="0" smtClean="0"/>
              <a:t>、一</a:t>
            </a:r>
            <a:r>
              <a:rPr lang="zh-CN" altLang="en-US" dirty="0"/>
              <a:t>个语言或</a:t>
            </a:r>
            <a:r>
              <a:rPr lang="en-US" altLang="zh-CN" dirty="0"/>
              <a:t>API</a:t>
            </a:r>
            <a:r>
              <a:rPr lang="zh-CN" altLang="en-US" dirty="0"/>
              <a:t>用来规定与类和类属性相关的查询；</a:t>
            </a:r>
            <a:br>
              <a:rPr lang="zh-CN" altLang="en-US" dirty="0"/>
            </a:br>
            <a:r>
              <a:rPr lang="en-US" altLang="zh-CN" dirty="0" smtClean="0"/>
              <a:t>3</a:t>
            </a:r>
            <a:r>
              <a:rPr lang="zh-CN" altLang="en-US" dirty="0" smtClean="0"/>
              <a:t>、一</a:t>
            </a:r>
            <a:r>
              <a:rPr lang="zh-CN" altLang="en-US" dirty="0"/>
              <a:t>个规定</a:t>
            </a:r>
            <a:r>
              <a:rPr lang="en-US" altLang="zh-CN" dirty="0"/>
              <a:t>mapping metadata</a:t>
            </a:r>
            <a:r>
              <a:rPr lang="zh-CN" altLang="en-US" dirty="0"/>
              <a:t>的工具；</a:t>
            </a:r>
            <a:br>
              <a:rPr lang="zh-CN" altLang="en-US" dirty="0"/>
            </a:br>
            <a:r>
              <a:rPr lang="en-US" altLang="zh-CN" dirty="0" smtClean="0"/>
              <a:t>4</a:t>
            </a:r>
            <a:r>
              <a:rPr lang="zh-CN" altLang="en-US" dirty="0" smtClean="0"/>
              <a:t>、一</a:t>
            </a:r>
            <a:r>
              <a:rPr lang="zh-CN" altLang="en-US" dirty="0"/>
              <a:t>种技术可以让</a:t>
            </a:r>
            <a:r>
              <a:rPr lang="en-US" altLang="zh-CN" dirty="0"/>
              <a:t>ORM</a:t>
            </a:r>
            <a:r>
              <a:rPr lang="zh-CN" altLang="en-US" dirty="0"/>
              <a:t>的实现同事务对象一起进行</a:t>
            </a:r>
            <a:r>
              <a:rPr lang="en-US" altLang="zh-CN" dirty="0"/>
              <a:t>dirty checking, lazy association fetching</a:t>
            </a:r>
            <a:r>
              <a:rPr lang="zh-CN" altLang="en-US" dirty="0"/>
              <a:t>以及其他的优化操作。</a:t>
            </a:r>
          </a:p>
        </p:txBody>
      </p:sp>
    </p:spTree>
    <p:extLst>
      <p:ext uri="{BB962C8B-B14F-4D97-AF65-F5344CB8AC3E}">
        <p14:creationId xmlns:p14="http://schemas.microsoft.com/office/powerpoint/2010/main" val="21591985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Hibernate &amp; </a:t>
            </a:r>
            <a:r>
              <a:rPr lang="en-US" altLang="zh-CN" dirty="0" err="1" smtClean="0"/>
              <a:t>MyBatis</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Hibernate: </a:t>
            </a:r>
          </a:p>
          <a:p>
            <a:pPr lvl="1"/>
            <a:r>
              <a:rPr lang="en-US" altLang="zh-CN" dirty="0"/>
              <a:t> </a:t>
            </a:r>
            <a:r>
              <a:rPr lang="en-US" altLang="zh-CN" dirty="0" smtClean="0"/>
              <a:t>POJO</a:t>
            </a:r>
            <a:r>
              <a:rPr lang="en-US" altLang="zh-CN" dirty="0" smtClean="0">
                <a:sym typeface="Wingdings" panose="05000000000000000000" pitchFamily="2" charset="2"/>
              </a:rPr>
              <a:t> Table</a:t>
            </a:r>
          </a:p>
          <a:p>
            <a:pPr lvl="1"/>
            <a:r>
              <a:rPr lang="en-US" altLang="zh-CN" dirty="0" smtClean="0">
                <a:sym typeface="Wingdings" panose="05000000000000000000" pitchFamily="2" charset="2"/>
              </a:rPr>
              <a:t> SQL</a:t>
            </a:r>
            <a:r>
              <a:rPr lang="zh-CN" altLang="en-US" dirty="0" smtClean="0">
                <a:sym typeface="Wingdings" panose="05000000000000000000" pitchFamily="2" charset="2"/>
              </a:rPr>
              <a:t>自动</a:t>
            </a:r>
            <a:r>
              <a:rPr lang="zh-CN" altLang="en-US" dirty="0">
                <a:sym typeface="Wingdings" panose="05000000000000000000" pitchFamily="2" charset="2"/>
              </a:rPr>
              <a:t>生成和</a:t>
            </a:r>
            <a:r>
              <a:rPr lang="zh-CN" altLang="en-US" dirty="0" smtClean="0">
                <a:sym typeface="Wingdings" panose="05000000000000000000" pitchFamily="2" charset="2"/>
              </a:rPr>
              <a:t>执行</a:t>
            </a:r>
            <a:endParaRPr lang="en-US" altLang="zh-CN" dirty="0" smtClean="0">
              <a:sym typeface="Wingdings" panose="05000000000000000000" pitchFamily="2" charset="2"/>
            </a:endParaRPr>
          </a:p>
          <a:p>
            <a:pPr lvl="1"/>
            <a:r>
              <a:rPr lang="zh-CN" altLang="en-US" dirty="0">
                <a:sym typeface="Wingdings" panose="05000000000000000000" pitchFamily="2" charset="2"/>
              </a:rPr>
              <a:t>关注对象的状态（</a:t>
            </a:r>
            <a:r>
              <a:rPr lang="en-US" altLang="zh-CN" dirty="0">
                <a:sym typeface="Wingdings" panose="05000000000000000000" pitchFamily="2" charset="2"/>
              </a:rPr>
              <a:t>state</a:t>
            </a:r>
            <a:r>
              <a:rPr lang="zh-CN" altLang="en-US" dirty="0" smtClean="0">
                <a:sym typeface="Wingdings" panose="05000000000000000000" pitchFamily="2" charset="2"/>
              </a:rPr>
              <a:t>）</a:t>
            </a:r>
            <a:endParaRPr lang="en-US" altLang="zh-CN" dirty="0" smtClean="0">
              <a:sym typeface="Wingdings" panose="05000000000000000000" pitchFamily="2" charset="2"/>
            </a:endParaRPr>
          </a:p>
          <a:p>
            <a:pPr lvl="1"/>
            <a:r>
              <a:rPr lang="zh-CN" altLang="en-US" dirty="0" smtClean="0">
                <a:sym typeface="Wingdings" panose="05000000000000000000" pitchFamily="2" charset="2"/>
              </a:rPr>
              <a:t>功能完整的</a:t>
            </a:r>
            <a:r>
              <a:rPr lang="en-US" altLang="zh-CN" dirty="0" smtClean="0">
                <a:sym typeface="Wingdings" panose="05000000000000000000" pitchFamily="2" charset="2"/>
              </a:rPr>
              <a:t>ORM</a:t>
            </a:r>
          </a:p>
          <a:p>
            <a:r>
              <a:rPr lang="en-US" altLang="zh-CN" dirty="0" err="1" smtClean="0">
                <a:sym typeface="Wingdings" panose="05000000000000000000" pitchFamily="2" charset="2"/>
              </a:rPr>
              <a:t>MyBatis</a:t>
            </a:r>
            <a:r>
              <a:rPr lang="en-US" altLang="zh-CN" dirty="0" smtClean="0">
                <a:sym typeface="Wingdings" panose="05000000000000000000" pitchFamily="2" charset="2"/>
              </a:rPr>
              <a:t>: </a:t>
            </a:r>
          </a:p>
          <a:p>
            <a:pPr lvl="1"/>
            <a:r>
              <a:rPr lang="en-US" altLang="zh-CN" dirty="0">
                <a:sym typeface="Wingdings" panose="05000000000000000000" pitchFamily="2" charset="2"/>
              </a:rPr>
              <a:t> </a:t>
            </a:r>
            <a:r>
              <a:rPr lang="en-US" altLang="zh-CN" dirty="0" smtClean="0">
                <a:sym typeface="Wingdings" panose="05000000000000000000" pitchFamily="2" charset="2"/>
              </a:rPr>
              <a:t>SQL(data</a:t>
            </a:r>
            <a:r>
              <a:rPr lang="en-US" altLang="zh-CN" dirty="0">
                <a:sym typeface="Wingdings" panose="05000000000000000000" pitchFamily="2" charset="2"/>
              </a:rPr>
              <a:t>)</a:t>
            </a:r>
            <a:r>
              <a:rPr lang="zh-CN" altLang="en-US" dirty="0" smtClean="0">
                <a:sym typeface="Wingdings" panose="05000000000000000000" pitchFamily="2" charset="2"/>
              </a:rPr>
              <a:t> </a:t>
            </a:r>
            <a:r>
              <a:rPr lang="en-US" altLang="zh-CN" dirty="0" smtClean="0">
                <a:sym typeface="Wingdings" panose="05000000000000000000" pitchFamily="2" charset="2"/>
              </a:rPr>
              <a:t> POJO</a:t>
            </a:r>
          </a:p>
          <a:p>
            <a:pPr lvl="1"/>
            <a:r>
              <a:rPr lang="zh-CN" altLang="en-US" dirty="0" smtClean="0">
                <a:sym typeface="Wingdings" panose="05000000000000000000" pitchFamily="2" charset="2"/>
              </a:rPr>
              <a:t> 手动编写</a:t>
            </a:r>
            <a:r>
              <a:rPr lang="en-US" altLang="zh-CN" dirty="0" smtClean="0">
                <a:sym typeface="Wingdings" panose="05000000000000000000" pitchFamily="2" charset="2"/>
              </a:rPr>
              <a:t>SQL</a:t>
            </a:r>
          </a:p>
          <a:p>
            <a:pPr lvl="1"/>
            <a:r>
              <a:rPr lang="en-US" altLang="zh-CN" dirty="0" smtClean="0"/>
              <a:t> </a:t>
            </a:r>
            <a:r>
              <a:rPr lang="en-US" altLang="zh-CN" b="1" dirty="0"/>
              <a:t>SQL mapping </a:t>
            </a:r>
            <a:r>
              <a:rPr lang="en-US" altLang="zh-CN" b="1" dirty="0" smtClean="0"/>
              <a:t>framework</a:t>
            </a:r>
            <a:r>
              <a:rPr lang="zh-CN" altLang="en-US" b="1" dirty="0" smtClean="0"/>
              <a:t>（老官网）</a:t>
            </a:r>
            <a:endParaRPr lang="en-US" altLang="zh-CN" b="1" dirty="0" smtClean="0"/>
          </a:p>
          <a:p>
            <a:pPr lvl="1"/>
            <a:r>
              <a:rPr lang="en-US" altLang="zh-CN" b="1" dirty="0" smtClean="0"/>
              <a:t> </a:t>
            </a:r>
            <a:r>
              <a:rPr lang="en-US" altLang="zh-CN" b="1" dirty="0"/>
              <a:t>data mapper framework</a:t>
            </a:r>
          </a:p>
          <a:p>
            <a:pPr lvl="1"/>
            <a:endParaRPr lang="en-US" altLang="zh-CN" dirty="0" smtClean="0"/>
          </a:p>
        </p:txBody>
      </p:sp>
    </p:spTree>
    <p:extLst>
      <p:ext uri="{BB962C8B-B14F-4D97-AF65-F5344CB8AC3E}">
        <p14:creationId xmlns:p14="http://schemas.microsoft.com/office/powerpoint/2010/main" val="31721655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b="1" dirty="0"/>
              <a:t>什么是 </a:t>
            </a:r>
            <a:r>
              <a:rPr lang="en-US" altLang="zh-CN" b="1" dirty="0" err="1"/>
              <a:t>MyBatis</a:t>
            </a:r>
            <a:r>
              <a:rPr lang="en-US" altLang="zh-CN" b="1" dirty="0"/>
              <a:t> </a:t>
            </a:r>
            <a:r>
              <a:rPr lang="zh-CN" altLang="en-US" b="1" dirty="0" smtClean="0"/>
              <a:t>？</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err="1" smtClean="0"/>
              <a:t>MyBatis</a:t>
            </a:r>
            <a:r>
              <a:rPr lang="en-US" altLang="zh-CN" dirty="0" smtClean="0"/>
              <a:t> </a:t>
            </a:r>
            <a:r>
              <a:rPr lang="zh-CN" altLang="en-US" dirty="0" smtClean="0"/>
              <a:t>是</a:t>
            </a:r>
            <a:r>
              <a:rPr lang="zh-CN" altLang="en-US" dirty="0"/>
              <a:t>支持定制化 </a:t>
            </a:r>
            <a:r>
              <a:rPr lang="en-US" altLang="zh-CN" dirty="0"/>
              <a:t>SQL</a:t>
            </a:r>
            <a:r>
              <a:rPr lang="zh-CN" altLang="en-US" dirty="0"/>
              <a:t>、存储过程以及高级映射的</a:t>
            </a:r>
            <a:r>
              <a:rPr lang="zh-CN" altLang="en-US" dirty="0" smtClean="0"/>
              <a:t>优秀持久</a:t>
            </a:r>
            <a:r>
              <a:rPr lang="zh-CN" altLang="en-US" dirty="0"/>
              <a:t>层框架</a:t>
            </a:r>
            <a:r>
              <a:rPr lang="zh-CN" altLang="en-US" dirty="0" smtClean="0"/>
              <a:t>。</a:t>
            </a:r>
            <a:endParaRPr lang="en-US" altLang="zh-CN" dirty="0" smtClean="0"/>
          </a:p>
          <a:p>
            <a:r>
              <a:rPr lang="en-US" altLang="zh-CN" dirty="0" err="1" smtClean="0"/>
              <a:t>MyBatis</a:t>
            </a:r>
            <a:r>
              <a:rPr lang="en-US" altLang="zh-CN" dirty="0" smtClean="0"/>
              <a:t> </a:t>
            </a:r>
            <a:r>
              <a:rPr lang="zh-CN" altLang="en-US" dirty="0"/>
              <a:t>避免了几乎所有的 </a:t>
            </a:r>
            <a:r>
              <a:rPr lang="en-US" altLang="zh-CN" dirty="0"/>
              <a:t>JDBC </a:t>
            </a:r>
            <a:r>
              <a:rPr lang="zh-CN" altLang="en-US" dirty="0"/>
              <a:t>代码和手动设置参数以及获取结果集</a:t>
            </a:r>
            <a:r>
              <a:rPr lang="zh-CN" altLang="en-US" dirty="0" smtClean="0"/>
              <a:t>。</a:t>
            </a:r>
            <a:endParaRPr lang="en-US" altLang="zh-CN" dirty="0" smtClean="0"/>
          </a:p>
          <a:p>
            <a:r>
              <a:rPr lang="en-US" altLang="zh-CN" dirty="0" err="1" smtClean="0"/>
              <a:t>MyBatis</a:t>
            </a:r>
            <a:r>
              <a:rPr lang="en-US" altLang="zh-CN" dirty="0" smtClean="0"/>
              <a:t> </a:t>
            </a:r>
            <a:r>
              <a:rPr lang="zh-CN" altLang="en-US" dirty="0" smtClean="0"/>
              <a:t>可以</a:t>
            </a:r>
            <a:r>
              <a:rPr lang="zh-CN" altLang="en-US" dirty="0"/>
              <a:t>使用</a:t>
            </a:r>
            <a:r>
              <a:rPr lang="zh-CN" altLang="en-US" dirty="0" smtClean="0"/>
              <a:t>简单的</a:t>
            </a:r>
            <a:r>
              <a:rPr lang="en-US" altLang="zh-CN" dirty="0" smtClean="0"/>
              <a:t>XML</a:t>
            </a:r>
            <a:r>
              <a:rPr lang="zh-CN" altLang="en-US" dirty="0"/>
              <a:t>或注解作为配置去映射基本类型、</a:t>
            </a:r>
            <a:r>
              <a:rPr lang="en-US" altLang="zh-CN" dirty="0"/>
              <a:t>Map</a:t>
            </a:r>
            <a:r>
              <a:rPr lang="zh-CN" altLang="en-US" dirty="0"/>
              <a:t>及</a:t>
            </a:r>
            <a:r>
              <a:rPr lang="en-US" altLang="zh-CN" dirty="0" smtClean="0"/>
              <a:t>POJOs</a:t>
            </a:r>
            <a:r>
              <a:rPr lang="zh-CN" altLang="en-US" dirty="0" smtClean="0"/>
              <a:t>到数据库</a:t>
            </a:r>
            <a:r>
              <a:rPr lang="zh-CN" altLang="en-US" dirty="0"/>
              <a:t>中的记录</a:t>
            </a:r>
            <a:r>
              <a:rPr lang="zh-CN" altLang="en-US" dirty="0" smtClean="0"/>
              <a:t>。</a:t>
            </a:r>
            <a:endParaRPr lang="en-US" altLang="zh-CN" dirty="0" smtClean="0"/>
          </a:p>
          <a:p>
            <a:r>
              <a:rPr lang="zh-CN" altLang="en-US" dirty="0" smtClean="0"/>
              <a:t>在所有</a:t>
            </a:r>
            <a:r>
              <a:rPr lang="en-US" altLang="zh-CN" dirty="0" smtClean="0"/>
              <a:t>ORM</a:t>
            </a:r>
            <a:r>
              <a:rPr lang="zh-CN" altLang="en-US" dirty="0" smtClean="0"/>
              <a:t>工具中，简单是</a:t>
            </a:r>
            <a:r>
              <a:rPr lang="en-US" altLang="zh-CN" dirty="0" err="1" smtClean="0"/>
              <a:t>MyBatis</a:t>
            </a:r>
            <a:r>
              <a:rPr lang="zh-CN" altLang="en-US" dirty="0" smtClean="0"/>
              <a:t>最大的优势。</a:t>
            </a:r>
            <a:endParaRPr lang="zh-CN" altLang="en-US" dirty="0"/>
          </a:p>
        </p:txBody>
      </p:sp>
    </p:spTree>
    <p:extLst>
      <p:ext uri="{BB962C8B-B14F-4D97-AF65-F5344CB8AC3E}">
        <p14:creationId xmlns:p14="http://schemas.microsoft.com/office/powerpoint/2010/main" val="33700443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功能</a:t>
            </a:r>
            <a:r>
              <a:rPr lang="zh-CN" altLang="en-US" dirty="0" smtClean="0"/>
              <a:t>架构</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0010" y="1628800"/>
            <a:ext cx="8022429" cy="4412902"/>
          </a:xfrm>
        </p:spPr>
      </p:pic>
    </p:spTree>
    <p:extLst>
      <p:ext uri="{BB962C8B-B14F-4D97-AF65-F5344CB8AC3E}">
        <p14:creationId xmlns:p14="http://schemas.microsoft.com/office/powerpoint/2010/main" val="18104229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功能</a:t>
            </a:r>
            <a:r>
              <a:rPr lang="zh-CN" altLang="en-US" dirty="0" smtClean="0"/>
              <a:t>架构</a:t>
            </a:r>
            <a:endParaRPr lang="zh-CN" altLang="en-US" dirty="0"/>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9552" y="1484784"/>
            <a:ext cx="8064895" cy="4752528"/>
          </a:xfrm>
        </p:spPr>
      </p:pic>
    </p:spTree>
    <p:extLst>
      <p:ext uri="{BB962C8B-B14F-4D97-AF65-F5344CB8AC3E}">
        <p14:creationId xmlns:p14="http://schemas.microsoft.com/office/powerpoint/2010/main" val="40609684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执行过程</a:t>
            </a:r>
          </a:p>
        </p:txBody>
      </p:sp>
      <p:pic>
        <p:nvPicPr>
          <p:cNvPr id="5" name="内容占位符 4" descr="flow.p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9552" y="1600200"/>
            <a:ext cx="8064896" cy="470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14303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主要类层次结构</a:t>
            </a:r>
            <a:endParaRPr lang="zh-CN" altLang="en-US" dirty="0"/>
          </a:p>
        </p:txBody>
      </p:sp>
      <p:pic>
        <p:nvPicPr>
          <p:cNvPr id="6"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5205" y="1340768"/>
            <a:ext cx="8213259"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52331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与</a:t>
            </a:r>
            <a:r>
              <a:rPr lang="en-US" altLang="zh-CN" dirty="0" smtClean="0"/>
              <a:t>Spring</a:t>
            </a:r>
            <a:r>
              <a:rPr lang="zh-CN" altLang="en-US" dirty="0"/>
              <a:t>的整合核心</a:t>
            </a:r>
            <a:r>
              <a:rPr lang="zh-CN" altLang="en-US" dirty="0" smtClean="0"/>
              <a:t>类</a:t>
            </a:r>
            <a:endParaRPr lang="zh-CN" altLang="en-US" dirty="0"/>
          </a:p>
        </p:txBody>
      </p:sp>
      <p:pic>
        <p:nvPicPr>
          <p:cNvPr id="4"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9552" y="1600200"/>
            <a:ext cx="813690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22962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err="1"/>
              <a:t>DefaultSqlSession</a:t>
            </a:r>
            <a:endParaRPr lang="zh-CN" altLang="en-US" dirty="0"/>
          </a:p>
        </p:txBody>
      </p:sp>
      <p:sp>
        <p:nvSpPr>
          <p:cNvPr id="3" name="内容占位符 2"/>
          <p:cNvSpPr>
            <a:spLocks noGrp="1"/>
          </p:cNvSpPr>
          <p:nvPr>
            <p:ph idx="1"/>
          </p:nvPr>
        </p:nvSpPr>
        <p:spPr/>
        <p:txBody>
          <a:bodyPr/>
          <a:lstStyle/>
          <a:p>
            <a:r>
              <a:rPr lang="en-US" altLang="zh-CN" dirty="0"/>
              <a:t>implements </a:t>
            </a:r>
            <a:r>
              <a:rPr lang="en-US" altLang="zh-CN" dirty="0" err="1" smtClean="0"/>
              <a:t>SqlSession</a:t>
            </a:r>
            <a:endParaRPr lang="en-US" altLang="zh-CN" dirty="0" smtClean="0"/>
          </a:p>
          <a:p>
            <a:r>
              <a:rPr lang="zh-CN" altLang="en-US" dirty="0"/>
              <a:t>不能参与到</a:t>
            </a:r>
            <a:r>
              <a:rPr lang="en-US" altLang="zh-CN" dirty="0"/>
              <a:t>Spring</a:t>
            </a:r>
            <a:r>
              <a:rPr lang="zh-CN" altLang="en-US" dirty="0"/>
              <a:t>的事务</a:t>
            </a:r>
            <a:r>
              <a:rPr lang="zh-CN" altLang="en-US" dirty="0" smtClean="0"/>
              <a:t>中</a:t>
            </a:r>
            <a:endParaRPr lang="en-US" altLang="zh-CN" dirty="0" smtClean="0"/>
          </a:p>
          <a:p>
            <a:r>
              <a:rPr lang="zh-CN" altLang="en-US" dirty="0" smtClean="0"/>
              <a:t>也</a:t>
            </a:r>
            <a:r>
              <a:rPr lang="zh-CN" altLang="en-US" dirty="0"/>
              <a:t>不能被</a:t>
            </a:r>
            <a:r>
              <a:rPr lang="zh-CN" altLang="en-US" dirty="0" smtClean="0"/>
              <a:t>注入</a:t>
            </a:r>
            <a:endParaRPr lang="en-US" altLang="zh-CN" dirty="0" smtClean="0"/>
          </a:p>
          <a:p>
            <a:r>
              <a:rPr lang="zh-CN" altLang="en-US" dirty="0"/>
              <a:t>它是线程不安全的</a:t>
            </a:r>
          </a:p>
        </p:txBody>
      </p:sp>
    </p:spTree>
    <p:extLst>
      <p:ext uri="{BB962C8B-B14F-4D97-AF65-F5344CB8AC3E}">
        <p14:creationId xmlns:p14="http://schemas.microsoft.com/office/powerpoint/2010/main" val="4122893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err="1"/>
              <a:t>SqlSessionTemplate</a:t>
            </a:r>
            <a:endParaRPr lang="zh-CN" altLang="en-US" dirty="0"/>
          </a:p>
        </p:txBody>
      </p:sp>
      <p:sp>
        <p:nvSpPr>
          <p:cNvPr id="3" name="内容占位符 2"/>
          <p:cNvSpPr>
            <a:spLocks noGrp="1"/>
          </p:cNvSpPr>
          <p:nvPr>
            <p:ph idx="1"/>
          </p:nvPr>
        </p:nvSpPr>
        <p:spPr/>
        <p:txBody>
          <a:bodyPr/>
          <a:lstStyle/>
          <a:p>
            <a:r>
              <a:rPr lang="en-US" altLang="zh-CN" dirty="0"/>
              <a:t>implements </a:t>
            </a:r>
            <a:r>
              <a:rPr lang="en-US" altLang="zh-CN" dirty="0" err="1"/>
              <a:t>SqlSession</a:t>
            </a:r>
            <a:endParaRPr lang="en-US" altLang="zh-CN" dirty="0"/>
          </a:p>
          <a:p>
            <a:r>
              <a:rPr lang="zh-CN" altLang="en-US" dirty="0" smtClean="0"/>
              <a:t>调用</a:t>
            </a:r>
            <a:r>
              <a:rPr lang="en-US" altLang="zh-CN" dirty="0" err="1"/>
              <a:t>MyBatis</a:t>
            </a:r>
            <a:r>
              <a:rPr lang="zh-CN" altLang="en-US" dirty="0"/>
              <a:t>的</a:t>
            </a:r>
            <a:r>
              <a:rPr lang="en-US" altLang="zh-CN" dirty="0"/>
              <a:t>SQL</a:t>
            </a:r>
            <a:r>
              <a:rPr lang="zh-CN" altLang="en-US" dirty="0"/>
              <a:t>方法，翻译异常</a:t>
            </a:r>
            <a:r>
              <a:rPr lang="zh-CN" altLang="en-US" dirty="0" smtClean="0"/>
              <a:t>。</a:t>
            </a:r>
            <a:endParaRPr lang="en-US" altLang="zh-CN" dirty="0" smtClean="0"/>
          </a:p>
          <a:p>
            <a:r>
              <a:rPr lang="zh-CN" altLang="en-US" dirty="0" smtClean="0"/>
              <a:t>管理</a:t>
            </a:r>
            <a:r>
              <a:rPr lang="en-US" altLang="zh-CN" dirty="0"/>
              <a:t>session</a:t>
            </a:r>
            <a:r>
              <a:rPr lang="zh-CN" altLang="en-US" dirty="0"/>
              <a:t>的生命周期</a:t>
            </a:r>
            <a:r>
              <a:rPr lang="zh-CN" altLang="en-US" dirty="0" smtClean="0"/>
              <a:t>，</a:t>
            </a:r>
            <a:r>
              <a:rPr lang="zh-CN" altLang="en-US" dirty="0"/>
              <a:t>可以参与到 </a:t>
            </a:r>
            <a:r>
              <a:rPr lang="en-US" altLang="zh-CN" dirty="0"/>
              <a:t>Spring </a:t>
            </a:r>
            <a:r>
              <a:rPr lang="zh-CN" altLang="en-US" dirty="0"/>
              <a:t>的事务</a:t>
            </a:r>
            <a:r>
              <a:rPr lang="zh-CN" altLang="en-US" dirty="0" smtClean="0"/>
              <a:t>中，包含</a:t>
            </a:r>
            <a:r>
              <a:rPr lang="zh-CN" altLang="en-US" dirty="0"/>
              <a:t>必要的关闭，提交或回滚</a:t>
            </a:r>
            <a:r>
              <a:rPr lang="zh-CN" altLang="en-US" dirty="0" smtClean="0"/>
              <a:t>操作。</a:t>
            </a:r>
            <a:endParaRPr lang="en-US" altLang="zh-CN" dirty="0" smtClean="0"/>
          </a:p>
          <a:p>
            <a:r>
              <a:rPr lang="zh-CN" altLang="en-US" dirty="0"/>
              <a:t>线程安全的，可以被多个</a:t>
            </a:r>
            <a:r>
              <a:rPr lang="en-US" altLang="zh-CN" dirty="0"/>
              <a:t>DAO</a:t>
            </a:r>
            <a:r>
              <a:rPr lang="zh-CN" altLang="en-US" dirty="0"/>
              <a:t>所共享使用。</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69419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一、整体介绍</a:t>
            </a:r>
            <a:endParaRPr lang="zh-CN" altLang="en-US" dirty="0"/>
          </a:p>
        </p:txBody>
      </p:sp>
    </p:spTree>
    <p:extLst>
      <p:ext uri="{BB962C8B-B14F-4D97-AF65-F5344CB8AC3E}">
        <p14:creationId xmlns:p14="http://schemas.microsoft.com/office/powerpoint/2010/main" val="12508510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“隔壁家的老王”</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smtClean="0"/>
              <a:t>与</a:t>
            </a:r>
            <a:r>
              <a:rPr lang="en-US" altLang="zh-CN" dirty="0" smtClean="0"/>
              <a:t>Spring</a:t>
            </a:r>
            <a:r>
              <a:rPr lang="zh-CN" altLang="en-US" dirty="0" smtClean="0"/>
              <a:t>整合后，</a:t>
            </a:r>
            <a:r>
              <a:rPr lang="en-US" altLang="zh-CN" dirty="0" err="1" smtClean="0"/>
              <a:t>SqlSessionTemplate</a:t>
            </a:r>
            <a:r>
              <a:rPr lang="zh-CN" altLang="en-US" dirty="0"/>
              <a:t>通常是被用来</a:t>
            </a:r>
            <a:r>
              <a:rPr lang="zh-CN" altLang="en-US" dirty="0" smtClean="0"/>
              <a:t>替代</a:t>
            </a:r>
            <a:r>
              <a:rPr lang="en-US" altLang="zh-CN" dirty="0" err="1" smtClean="0"/>
              <a:t>MyBatis</a:t>
            </a:r>
            <a:r>
              <a:rPr lang="zh-CN" altLang="en-US" dirty="0"/>
              <a:t>默认</a:t>
            </a:r>
            <a:r>
              <a:rPr lang="zh-CN" altLang="en-US" dirty="0" smtClean="0"/>
              <a:t>实现的</a:t>
            </a:r>
            <a:r>
              <a:rPr lang="en-US" altLang="zh-CN" dirty="0" err="1" smtClean="0"/>
              <a:t>DefaultSqlSession</a:t>
            </a:r>
            <a:r>
              <a:rPr lang="zh-CN" altLang="en-US" dirty="0" smtClean="0"/>
              <a:t>！</a:t>
            </a:r>
            <a:endParaRPr lang="zh-CN" altLang="en-US" dirty="0"/>
          </a:p>
        </p:txBody>
      </p:sp>
    </p:spTree>
    <p:extLst>
      <p:ext uri="{BB962C8B-B14F-4D97-AF65-F5344CB8AC3E}">
        <p14:creationId xmlns:p14="http://schemas.microsoft.com/office/powerpoint/2010/main" val="39301264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具体执行过程</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412776"/>
            <a:ext cx="9144000" cy="5256584"/>
          </a:xfrm>
        </p:spPr>
      </p:pic>
    </p:spTree>
    <p:extLst>
      <p:ext uri="{BB962C8B-B14F-4D97-AF65-F5344CB8AC3E}">
        <p14:creationId xmlns:p14="http://schemas.microsoft.com/office/powerpoint/2010/main" val="40019856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err="1" smtClean="0"/>
              <a:t>MyBatis</a:t>
            </a:r>
            <a:r>
              <a:rPr lang="zh-CN" altLang="en-US" dirty="0" smtClean="0"/>
              <a:t>做了什么</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总体来说 </a:t>
            </a:r>
            <a:r>
              <a:rPr lang="en-US" altLang="zh-CN" dirty="0" err="1"/>
              <a:t>MyBatis</a:t>
            </a:r>
            <a:r>
              <a:rPr lang="en-US" altLang="zh-CN" dirty="0"/>
              <a:t> </a:t>
            </a:r>
            <a:r>
              <a:rPr lang="zh-CN" altLang="en-US" dirty="0"/>
              <a:t>主要完成两件</a:t>
            </a:r>
            <a:r>
              <a:rPr lang="zh-CN" altLang="en-US" dirty="0" smtClean="0"/>
              <a:t>事情</a:t>
            </a:r>
            <a:endParaRPr lang="en-US" altLang="zh-CN" dirty="0" smtClean="0"/>
          </a:p>
          <a:p>
            <a:pPr lvl="1"/>
            <a:r>
              <a:rPr lang="en-US" altLang="zh-CN" dirty="0"/>
              <a:t> </a:t>
            </a:r>
            <a:r>
              <a:rPr lang="zh-CN" altLang="en-US" dirty="0" smtClean="0"/>
              <a:t>根据 </a:t>
            </a:r>
            <a:r>
              <a:rPr lang="en-US" altLang="zh-CN" dirty="0"/>
              <a:t>JDBC </a:t>
            </a:r>
            <a:r>
              <a:rPr lang="zh-CN" altLang="en-US" dirty="0"/>
              <a:t>规范建立与数据库的连接； </a:t>
            </a:r>
            <a:endParaRPr lang="en-US" altLang="zh-CN" dirty="0" smtClean="0"/>
          </a:p>
          <a:p>
            <a:pPr lvl="1"/>
            <a:r>
              <a:rPr lang="en-US" altLang="zh-CN" dirty="0"/>
              <a:t> </a:t>
            </a:r>
            <a:r>
              <a:rPr lang="zh-CN" altLang="en-US" dirty="0" smtClean="0"/>
              <a:t>通过</a:t>
            </a:r>
            <a:r>
              <a:rPr lang="en-US" altLang="zh-CN" b="1" dirty="0" err="1"/>
              <a:t>Annotaion</a:t>
            </a:r>
            <a:r>
              <a:rPr lang="en-US" altLang="zh-CN" b="1" dirty="0"/>
              <a:t>/XML+JAVA</a:t>
            </a:r>
            <a:r>
              <a:rPr lang="zh-CN" altLang="en-US" b="1" dirty="0"/>
              <a:t>反射</a:t>
            </a:r>
            <a:r>
              <a:rPr lang="zh-CN" altLang="en-US" dirty="0"/>
              <a:t>技术，实现 </a:t>
            </a:r>
            <a:r>
              <a:rPr lang="en-US" altLang="zh-CN" dirty="0"/>
              <a:t>Java </a:t>
            </a:r>
            <a:r>
              <a:rPr lang="zh-CN" altLang="en-US" dirty="0"/>
              <a:t>对象与关系数据库之间相互转化</a:t>
            </a:r>
            <a:r>
              <a:rPr lang="zh-CN" altLang="en-US" dirty="0" smtClean="0"/>
              <a:t>。</a:t>
            </a:r>
            <a:endParaRPr lang="en-US" altLang="zh-CN" dirty="0"/>
          </a:p>
          <a:p>
            <a:pPr marL="457200" lvl="1" indent="0">
              <a:buNone/>
            </a:pPr>
            <a:endParaRPr lang="zh-CN" altLang="en-US" dirty="0"/>
          </a:p>
          <a:p>
            <a:r>
              <a:rPr lang="en-US" altLang="zh-CN" dirty="0" err="1"/>
              <a:t>MyBatis</a:t>
            </a:r>
            <a:r>
              <a:rPr lang="en-US" altLang="zh-CN" dirty="0"/>
              <a:t> </a:t>
            </a:r>
            <a:r>
              <a:rPr lang="zh-CN" altLang="en-US" dirty="0"/>
              <a:t>是一种典型的交互式框架</a:t>
            </a:r>
            <a:endParaRPr lang="en-US" altLang="zh-CN" dirty="0"/>
          </a:p>
          <a:p>
            <a:pPr marL="457200" lvl="1" indent="0">
              <a:buNone/>
            </a:pPr>
            <a:r>
              <a:rPr lang="en-US" altLang="zh-CN" dirty="0" smtClean="0"/>
              <a:t>1. </a:t>
            </a:r>
            <a:r>
              <a:rPr lang="zh-CN" altLang="en-US" dirty="0" smtClean="0"/>
              <a:t>准备</a:t>
            </a:r>
            <a:r>
              <a:rPr lang="zh-CN" altLang="en-US" dirty="0"/>
              <a:t>交互的必要条件；</a:t>
            </a:r>
            <a:endParaRPr lang="en-US" altLang="zh-CN" dirty="0"/>
          </a:p>
          <a:p>
            <a:pPr marL="457200" lvl="1" indent="0">
              <a:buNone/>
            </a:pPr>
            <a:r>
              <a:rPr lang="en-US" altLang="zh-CN" dirty="0" smtClean="0"/>
              <a:t>2. </a:t>
            </a:r>
            <a:r>
              <a:rPr lang="zh-CN" altLang="en-US" dirty="0" smtClean="0"/>
              <a:t>构建</a:t>
            </a:r>
            <a:r>
              <a:rPr lang="zh-CN" altLang="en-US" dirty="0"/>
              <a:t>一个交互的环境；</a:t>
            </a:r>
            <a:endParaRPr lang="en-US" altLang="zh-CN" dirty="0"/>
          </a:p>
          <a:p>
            <a:pPr marL="457200" lvl="1" indent="0">
              <a:buNone/>
            </a:pPr>
            <a:r>
              <a:rPr lang="en-US" altLang="zh-CN" dirty="0" smtClean="0"/>
              <a:t>3. </a:t>
            </a:r>
            <a:r>
              <a:rPr lang="zh-CN" altLang="en-US" dirty="0" smtClean="0"/>
              <a:t>构建</a:t>
            </a:r>
            <a:r>
              <a:rPr lang="zh-CN" altLang="en-US" dirty="0"/>
              <a:t>会话环境；</a:t>
            </a:r>
            <a:endParaRPr lang="en-US" altLang="zh-CN" dirty="0"/>
          </a:p>
          <a:p>
            <a:pPr marL="457200" lvl="1" indent="0">
              <a:buNone/>
            </a:pPr>
            <a:r>
              <a:rPr lang="en-US" altLang="zh-CN" dirty="0" smtClean="0"/>
              <a:t>4. </a:t>
            </a:r>
            <a:r>
              <a:rPr lang="zh-CN" altLang="en-US" dirty="0" smtClean="0"/>
              <a:t>交换</a:t>
            </a:r>
            <a:r>
              <a:rPr lang="zh-CN" altLang="en-US" dirty="0"/>
              <a:t>数据。</a:t>
            </a:r>
          </a:p>
          <a:p>
            <a:endParaRPr lang="zh-CN" altLang="en-US" dirty="0"/>
          </a:p>
        </p:txBody>
      </p:sp>
    </p:spTree>
    <p:extLst>
      <p:ext uri="{BB962C8B-B14F-4D97-AF65-F5344CB8AC3E}">
        <p14:creationId xmlns:p14="http://schemas.microsoft.com/office/powerpoint/2010/main" val="11178474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err="1"/>
              <a:t>MyBatis</a:t>
            </a:r>
            <a:r>
              <a:rPr lang="zh-CN" altLang="en-US" dirty="0"/>
              <a:t>做了什么</a:t>
            </a:r>
          </a:p>
        </p:txBody>
      </p:sp>
      <p:pic>
        <p:nvPicPr>
          <p:cNvPr id="4" name="Picture 2"/>
          <p:cNvPicPr>
            <a:picLocks noGrp="1" noChangeAspect="1" noChangeArrowheads="1"/>
          </p:cNvPicPr>
          <p:nvPr>
            <p:ph idx="1"/>
          </p:nvPr>
        </p:nvPicPr>
        <p:blipFill>
          <a:blip r:embed="rId2"/>
          <a:srcRect/>
          <a:stretch>
            <a:fillRect/>
          </a:stretch>
        </p:blipFill>
        <p:spPr bwMode="auto">
          <a:xfrm>
            <a:off x="395536" y="1396625"/>
            <a:ext cx="8280920" cy="3544543"/>
          </a:xfrm>
          <a:prstGeom prst="rect">
            <a:avLst/>
          </a:prstGeom>
          <a:noFill/>
          <a:ln w="9525" cmpd="sng">
            <a:noFill/>
            <a:miter lim="800000"/>
            <a:headEnd/>
            <a:tailEnd/>
          </a:ln>
          <a:effectLst>
            <a:outerShdw dist="17961" dir="2700000" algn="ctr" rotWithShape="0">
              <a:schemeClr val="accent1">
                <a:gamma/>
                <a:shade val="60000"/>
                <a:invGamma/>
                <a:alpha val="50000"/>
              </a:schemeClr>
            </a:outerShdw>
          </a:effectLst>
        </p:spPr>
      </p:pic>
      <p:sp>
        <p:nvSpPr>
          <p:cNvPr id="5" name="TextBox 4"/>
          <p:cNvSpPr txBox="1"/>
          <p:nvPr/>
        </p:nvSpPr>
        <p:spPr>
          <a:xfrm>
            <a:off x="395536" y="5013176"/>
            <a:ext cx="8352928" cy="1631216"/>
          </a:xfrm>
          <a:prstGeom prst="rect">
            <a:avLst/>
          </a:prstGeom>
          <a:noFill/>
        </p:spPr>
        <p:txBody>
          <a:bodyPr wrap="square" rtlCol="0">
            <a:spAutoFit/>
          </a:bodyPr>
          <a:lstStyle/>
          <a:p>
            <a:r>
              <a:rPr lang="en-US" altLang="zh-CN" sz="2000" dirty="0" err="1"/>
              <a:t>MyBatis</a:t>
            </a:r>
            <a:r>
              <a:rPr lang="en-US" altLang="zh-CN" sz="2000" dirty="0"/>
              <a:t> </a:t>
            </a:r>
            <a:r>
              <a:rPr lang="zh-CN" altLang="en-US" sz="2000" dirty="0"/>
              <a:t>就是将上面这几行代码分解包装：</a:t>
            </a:r>
            <a:endParaRPr lang="en-US" altLang="zh-CN" sz="2000" dirty="0"/>
          </a:p>
          <a:p>
            <a:pPr lvl="1"/>
            <a:r>
              <a:rPr lang="en-US" altLang="zh-CN" sz="2000" dirty="0" smtClean="0"/>
              <a:t>- </a:t>
            </a:r>
            <a:r>
              <a:rPr lang="zh-CN" altLang="en-US" sz="2000" dirty="0" smtClean="0"/>
              <a:t>前</a:t>
            </a:r>
            <a:r>
              <a:rPr lang="zh-CN" altLang="en-US" sz="2000" dirty="0"/>
              <a:t>两行是对数据库的数据源的管理包括事务管理，</a:t>
            </a:r>
            <a:endParaRPr lang="en-US" altLang="zh-CN" sz="2000" dirty="0"/>
          </a:p>
          <a:p>
            <a:pPr lvl="1"/>
            <a:r>
              <a:rPr lang="en-US" altLang="zh-CN" sz="2000" dirty="0" smtClean="0"/>
              <a:t>- 3</a:t>
            </a:r>
            <a:r>
              <a:rPr lang="zh-CN" altLang="en-US" sz="2000" dirty="0"/>
              <a:t>、</a:t>
            </a:r>
            <a:r>
              <a:rPr lang="en-US" altLang="zh-CN" sz="2000" dirty="0"/>
              <a:t>4 </a:t>
            </a:r>
            <a:r>
              <a:rPr lang="zh-CN" altLang="en-US" sz="2000" dirty="0"/>
              <a:t>两行</a:t>
            </a:r>
            <a:r>
              <a:rPr lang="en-US" altLang="zh-CN" sz="2000" dirty="0" err="1"/>
              <a:t>MyBatis</a:t>
            </a:r>
            <a:r>
              <a:rPr lang="zh-CN" altLang="en-US" sz="2000" dirty="0"/>
              <a:t>通过配置文件来管理 </a:t>
            </a:r>
            <a:r>
              <a:rPr lang="en-US" altLang="zh-CN" sz="2000" dirty="0"/>
              <a:t>SQL </a:t>
            </a:r>
            <a:r>
              <a:rPr lang="zh-CN" altLang="en-US" sz="2000" dirty="0"/>
              <a:t>以及输入参数的映射，</a:t>
            </a:r>
            <a:endParaRPr lang="en-US" altLang="zh-CN" sz="2000" dirty="0"/>
          </a:p>
          <a:p>
            <a:pPr lvl="1"/>
            <a:r>
              <a:rPr lang="en-US" altLang="zh-CN" sz="2000" dirty="0" smtClean="0"/>
              <a:t>- 6</a:t>
            </a:r>
            <a:r>
              <a:rPr lang="zh-CN" altLang="en-US" sz="2000" dirty="0"/>
              <a:t>、</a:t>
            </a:r>
            <a:r>
              <a:rPr lang="en-US" altLang="zh-CN" sz="2000" dirty="0"/>
              <a:t>7</a:t>
            </a:r>
            <a:r>
              <a:rPr lang="zh-CN" altLang="en-US" sz="2000" dirty="0"/>
              <a:t>、</a:t>
            </a:r>
            <a:r>
              <a:rPr lang="en-US" altLang="zh-CN" sz="2000" dirty="0"/>
              <a:t>8 </a:t>
            </a:r>
            <a:r>
              <a:rPr lang="zh-CN" altLang="en-US" sz="2000" dirty="0"/>
              <a:t>行</a:t>
            </a:r>
            <a:r>
              <a:rPr lang="en-US" altLang="zh-CN" sz="2000" dirty="0" err="1"/>
              <a:t>MyBatis</a:t>
            </a:r>
            <a:r>
              <a:rPr lang="zh-CN" altLang="en-US" sz="2000" dirty="0"/>
              <a:t>获取返回结果到 </a:t>
            </a:r>
            <a:r>
              <a:rPr lang="en-US" altLang="zh-CN" sz="2000" dirty="0"/>
              <a:t>Java </a:t>
            </a:r>
            <a:r>
              <a:rPr lang="zh-CN" altLang="en-US" sz="2000" dirty="0"/>
              <a:t>对象的映射，也是通过配置文件管理。</a:t>
            </a:r>
          </a:p>
        </p:txBody>
      </p:sp>
    </p:spTree>
    <p:extLst>
      <p:ext uri="{BB962C8B-B14F-4D97-AF65-F5344CB8AC3E}">
        <p14:creationId xmlns:p14="http://schemas.microsoft.com/office/powerpoint/2010/main" val="1695106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95536" y="2492896"/>
            <a:ext cx="8229600" cy="1143000"/>
          </a:xfrm>
        </p:spPr>
        <p:txBody>
          <a:bodyPr/>
          <a:lstStyle/>
          <a:p>
            <a:r>
              <a:rPr lang="zh-CN" altLang="en-US" dirty="0" smtClean="0"/>
              <a:t>二、</a:t>
            </a:r>
            <a:r>
              <a:rPr lang="en-US" altLang="zh-CN" dirty="0" err="1" smtClean="0"/>
              <a:t>Mybatis</a:t>
            </a:r>
            <a:r>
              <a:rPr lang="zh-CN" altLang="en-US" dirty="0"/>
              <a:t>具体</a:t>
            </a:r>
            <a:r>
              <a:rPr lang="zh-CN" altLang="en-US" dirty="0" smtClean="0"/>
              <a:t>使用</a:t>
            </a:r>
            <a:endParaRPr lang="zh-CN" altLang="en-US" dirty="0"/>
          </a:p>
        </p:txBody>
      </p:sp>
    </p:spTree>
    <p:extLst>
      <p:ext uri="{BB962C8B-B14F-4D97-AF65-F5344CB8AC3E}">
        <p14:creationId xmlns:p14="http://schemas.microsoft.com/office/powerpoint/2010/main" val="24582323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zh-CN" altLang="en-US" dirty="0" smtClean="0"/>
              <a:t>配置文件</a:t>
            </a:r>
            <a:endParaRPr lang="zh-CN" altLang="en-US" dirty="0"/>
          </a:p>
        </p:txBody>
      </p:sp>
      <p:sp>
        <p:nvSpPr>
          <p:cNvPr id="4" name="内容占位符 3"/>
          <p:cNvSpPr>
            <a:spLocks noGrp="1"/>
          </p:cNvSpPr>
          <p:nvPr>
            <p:ph idx="1"/>
          </p:nvPr>
        </p:nvSpPr>
        <p:spPr/>
        <p:txBody>
          <a:bodyPr/>
          <a:lstStyle/>
          <a:p>
            <a:r>
              <a:rPr lang="zh-CN" altLang="en-US" dirty="0" smtClean="0"/>
              <a:t>环境配置文件：</a:t>
            </a:r>
            <a:r>
              <a:rPr lang="en-US" altLang="zh-CN" dirty="0" smtClean="0"/>
              <a:t>mybatis-config.xml</a:t>
            </a:r>
          </a:p>
          <a:p>
            <a:r>
              <a:rPr lang="zh-CN" altLang="en-US" dirty="0" smtClean="0"/>
              <a:t>具体的映射配置文件：</a:t>
            </a:r>
            <a:r>
              <a:rPr lang="en-US" altLang="zh-CN" dirty="0" smtClean="0"/>
              <a:t>FooMapper.xml</a:t>
            </a:r>
            <a:endParaRPr lang="zh-CN" altLang="en-US" dirty="0"/>
          </a:p>
        </p:txBody>
      </p:sp>
    </p:spTree>
    <p:extLst>
      <p:ext uri="{BB962C8B-B14F-4D97-AF65-F5344CB8AC3E}">
        <p14:creationId xmlns:p14="http://schemas.microsoft.com/office/powerpoint/2010/main" val="22550082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4989423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官方网站</a:t>
            </a:r>
            <a:endParaRPr lang="zh-CN" altLang="en-US" dirty="0"/>
          </a:p>
        </p:txBody>
      </p:sp>
      <p:sp>
        <p:nvSpPr>
          <p:cNvPr id="3" name="内容占位符 2"/>
          <p:cNvSpPr>
            <a:spLocks noGrp="1"/>
          </p:cNvSpPr>
          <p:nvPr>
            <p:ph idx="1"/>
          </p:nvPr>
        </p:nvSpPr>
        <p:spPr/>
        <p:txBody>
          <a:bodyPr>
            <a:normAutofit fontScale="92500"/>
          </a:bodyPr>
          <a:lstStyle/>
          <a:p>
            <a:r>
              <a:rPr lang="en-US" altLang="zh-CN" b="1" dirty="0" err="1" smtClean="0"/>
              <a:t>MyBatis</a:t>
            </a:r>
            <a:r>
              <a:rPr lang="zh-CN" altLang="en-US" b="1" dirty="0"/>
              <a:t>源</a:t>
            </a:r>
            <a:r>
              <a:rPr lang="zh-CN" altLang="en-US" b="1" dirty="0" smtClean="0"/>
              <a:t>代码</a:t>
            </a:r>
            <a:endParaRPr lang="en-US" altLang="zh-CN" b="1" dirty="0"/>
          </a:p>
          <a:p>
            <a:pPr marL="0" indent="0">
              <a:buNone/>
            </a:pPr>
            <a:r>
              <a:rPr lang="en-US" altLang="zh-CN" dirty="0"/>
              <a:t>https://github.com/mybatis/mybatis-3</a:t>
            </a:r>
          </a:p>
          <a:p>
            <a:r>
              <a:rPr lang="en-US" altLang="zh-CN" b="1" dirty="0" err="1" smtClean="0"/>
              <a:t>MyBatis</a:t>
            </a:r>
            <a:r>
              <a:rPr lang="zh-CN" altLang="en-US" b="1" dirty="0" smtClean="0"/>
              <a:t>官方文档</a:t>
            </a:r>
            <a:endParaRPr lang="en-US" altLang="zh-CN" b="1" dirty="0"/>
          </a:p>
          <a:p>
            <a:pPr marL="0" indent="0">
              <a:buNone/>
            </a:pPr>
            <a:r>
              <a:rPr lang="en-US" altLang="zh-CN" dirty="0"/>
              <a:t>http://mybatis.github.io/mybatis-3/zh/index.html</a:t>
            </a:r>
          </a:p>
          <a:p>
            <a:r>
              <a:rPr lang="en-US" altLang="zh-CN" b="1" dirty="0" err="1" smtClean="0"/>
              <a:t>MyBatis</a:t>
            </a:r>
            <a:r>
              <a:rPr lang="en-US" altLang="zh-CN" b="1" dirty="0" smtClean="0"/>
              <a:t>-Spring</a:t>
            </a:r>
            <a:r>
              <a:rPr lang="zh-CN" altLang="en-US" b="1" dirty="0" smtClean="0"/>
              <a:t>官方文档</a:t>
            </a:r>
            <a:endParaRPr lang="en-US" altLang="zh-CN" b="1" dirty="0"/>
          </a:p>
          <a:p>
            <a:pPr marL="0" indent="0">
              <a:buNone/>
            </a:pPr>
            <a:r>
              <a:rPr lang="en-US" altLang="zh-CN" dirty="0" smtClean="0"/>
              <a:t>http</a:t>
            </a:r>
            <a:r>
              <a:rPr lang="en-US" altLang="zh-CN" dirty="0"/>
              <a:t>://</a:t>
            </a:r>
            <a:r>
              <a:rPr lang="en-US" altLang="zh-CN" dirty="0" smtClean="0"/>
              <a:t>mybatis.github.io/spring/zh/index.html</a:t>
            </a:r>
          </a:p>
          <a:p>
            <a:r>
              <a:rPr lang="en-US" altLang="zh-CN" b="1" dirty="0" err="1"/>
              <a:t>MyBatis</a:t>
            </a:r>
            <a:r>
              <a:rPr lang="en-US" altLang="zh-CN" b="1" dirty="0"/>
              <a:t> Generator (MBG</a:t>
            </a:r>
            <a:r>
              <a:rPr lang="en-US" altLang="zh-CN" b="1" dirty="0" smtClean="0"/>
              <a:t>)</a:t>
            </a:r>
            <a:r>
              <a:rPr lang="zh-CN" altLang="en-US" b="1" dirty="0" smtClean="0"/>
              <a:t>代码生成器</a:t>
            </a:r>
            <a:endParaRPr lang="en-US" altLang="zh-CN" dirty="0" smtClean="0"/>
          </a:p>
          <a:p>
            <a:pPr marL="0" indent="0">
              <a:buNone/>
            </a:pPr>
            <a:r>
              <a:rPr lang="en-US" altLang="zh-CN" dirty="0"/>
              <a:t>https://github.com/mybatis/generator</a:t>
            </a:r>
            <a:endParaRPr lang="zh-CN" altLang="en-US" dirty="0"/>
          </a:p>
        </p:txBody>
      </p:sp>
    </p:spTree>
    <p:extLst>
      <p:ext uri="{BB962C8B-B14F-4D97-AF65-F5344CB8AC3E}">
        <p14:creationId xmlns:p14="http://schemas.microsoft.com/office/powerpoint/2010/main" val="18144834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95536" y="2492896"/>
            <a:ext cx="8229600" cy="1143000"/>
          </a:xfrm>
        </p:spPr>
        <p:txBody>
          <a:bodyPr/>
          <a:lstStyle/>
          <a:p>
            <a:r>
              <a:rPr lang="en-US" altLang="zh-CN" dirty="0" smtClean="0"/>
              <a:t>Thanks!</a:t>
            </a:r>
            <a:endParaRPr lang="zh-CN" altLang="en-US" dirty="0"/>
          </a:p>
        </p:txBody>
      </p:sp>
    </p:spTree>
    <p:extLst>
      <p:ext uri="{BB962C8B-B14F-4D97-AF65-F5344CB8AC3E}">
        <p14:creationId xmlns:p14="http://schemas.microsoft.com/office/powerpoint/2010/main" val="4245167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latin typeface="微软雅黑" panose="020B0503020204020204" pitchFamily="34" charset="-122"/>
                <a:ea typeface="微软雅黑" panose="020B0503020204020204" pitchFamily="34" charset="-122"/>
              </a:rPr>
              <a:t>前世今生</a:t>
            </a:r>
            <a:endParaRPr lang="zh-CN" altLang="en-US" dirty="0">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nvPr>
        </p:nvSpPr>
        <p:spPr/>
        <p:txBody>
          <a:bodyPr>
            <a:normAutofit fontScale="92500" lnSpcReduction="20000"/>
          </a:bodyPr>
          <a:lstStyle/>
          <a:p>
            <a:r>
              <a:rPr lang="en-US" altLang="zh-CN" dirty="0" smtClean="0"/>
              <a:t>2002</a:t>
            </a:r>
            <a:r>
              <a:rPr lang="zh-CN" altLang="en-US" dirty="0" smtClean="0"/>
              <a:t>年，</a:t>
            </a:r>
            <a:r>
              <a:rPr lang="en-US" altLang="zh-CN" dirty="0" err="1" smtClean="0"/>
              <a:t>iBATIS</a:t>
            </a:r>
            <a:r>
              <a:rPr lang="zh-CN" altLang="en-US" dirty="0" smtClean="0"/>
              <a:t>，由</a:t>
            </a:r>
            <a:r>
              <a:rPr lang="en-US" altLang="zh-CN" dirty="0"/>
              <a:t>Clinton </a:t>
            </a:r>
            <a:r>
              <a:rPr lang="en-US" altLang="zh-CN" dirty="0" smtClean="0"/>
              <a:t>Begin(Canada)</a:t>
            </a:r>
            <a:r>
              <a:rPr lang="zh-CN" altLang="en-US" dirty="0" smtClean="0"/>
              <a:t>发起。属于</a:t>
            </a:r>
            <a:r>
              <a:rPr lang="en-US" altLang="zh-CN" dirty="0" err="1" smtClean="0"/>
              <a:t>Apahce</a:t>
            </a:r>
            <a:r>
              <a:rPr lang="en-US" altLang="zh-CN" dirty="0" smtClean="0"/>
              <a:t> software foundation</a:t>
            </a:r>
            <a:r>
              <a:rPr lang="zh-CN" altLang="en-US" dirty="0" smtClean="0"/>
              <a:t>。</a:t>
            </a:r>
            <a:r>
              <a:rPr lang="en-US" altLang="zh-CN" dirty="0" smtClean="0"/>
              <a:t> </a:t>
            </a:r>
            <a:r>
              <a:rPr lang="en-US" altLang="zh-CN" dirty="0" err="1"/>
              <a:t>iBATIS</a:t>
            </a:r>
            <a:r>
              <a:rPr lang="zh-CN" altLang="en-US" dirty="0"/>
              <a:t>一词</a:t>
            </a:r>
            <a:r>
              <a:rPr lang="zh-CN" altLang="en-US" dirty="0" smtClean="0"/>
              <a:t>来源于</a:t>
            </a:r>
            <a:r>
              <a:rPr lang="zh-CN" altLang="en-US" dirty="0"/>
              <a:t>“</a:t>
            </a:r>
            <a:r>
              <a:rPr lang="en-US" altLang="zh-CN" dirty="0" smtClean="0"/>
              <a:t>internet</a:t>
            </a:r>
            <a:r>
              <a:rPr lang="zh-CN" altLang="en-US" dirty="0" smtClean="0"/>
              <a:t>”和</a:t>
            </a:r>
            <a:r>
              <a:rPr lang="zh-CN" altLang="en-US" dirty="0"/>
              <a:t>“</a:t>
            </a:r>
            <a:r>
              <a:rPr lang="en-US" altLang="zh-CN" dirty="0" err="1" smtClean="0"/>
              <a:t>abatis</a:t>
            </a:r>
            <a:r>
              <a:rPr lang="zh-CN" altLang="en-US" dirty="0" smtClean="0"/>
              <a:t>”的组合</a:t>
            </a:r>
            <a:r>
              <a:rPr lang="zh-CN" altLang="en-US" dirty="0"/>
              <a:t>。</a:t>
            </a:r>
            <a:endParaRPr lang="en-US" altLang="zh-CN" dirty="0"/>
          </a:p>
          <a:p>
            <a:r>
              <a:rPr lang="en-US" altLang="zh-CN" dirty="0" smtClean="0"/>
              <a:t>2010</a:t>
            </a:r>
            <a:r>
              <a:rPr lang="zh-CN" altLang="en-US" dirty="0" smtClean="0"/>
              <a:t>年</a:t>
            </a:r>
            <a:r>
              <a:rPr lang="en-US" altLang="zh-CN" dirty="0" smtClean="0"/>
              <a:t>6</a:t>
            </a:r>
            <a:r>
              <a:rPr lang="zh-CN" altLang="en-US" dirty="0" smtClean="0"/>
              <a:t>月，该</a:t>
            </a:r>
            <a:r>
              <a:rPr lang="zh-CN" altLang="en-US" dirty="0"/>
              <a:t>项目</a:t>
            </a:r>
            <a:r>
              <a:rPr lang="zh-CN" altLang="en-US" dirty="0" smtClean="0"/>
              <a:t>由</a:t>
            </a:r>
            <a:r>
              <a:rPr lang="en-US" altLang="zh-CN" dirty="0" smtClean="0"/>
              <a:t> </a:t>
            </a:r>
            <a:r>
              <a:rPr lang="en-US" altLang="zh-CN" dirty="0" err="1"/>
              <a:t>Apahce</a:t>
            </a:r>
            <a:r>
              <a:rPr lang="en-US" altLang="zh-CN" dirty="0"/>
              <a:t> software foundation</a:t>
            </a:r>
            <a:r>
              <a:rPr lang="zh-CN" altLang="en-US" dirty="0" smtClean="0"/>
              <a:t>迁移</a:t>
            </a:r>
            <a:r>
              <a:rPr lang="zh-CN" altLang="en-US" dirty="0"/>
              <a:t>到了</a:t>
            </a:r>
            <a:r>
              <a:rPr lang="en-US" altLang="zh-CN" dirty="0"/>
              <a:t>Google </a:t>
            </a:r>
            <a:r>
              <a:rPr lang="en-US" altLang="zh-CN" dirty="0" smtClean="0"/>
              <a:t>Code</a:t>
            </a:r>
            <a:r>
              <a:rPr lang="zh-CN" altLang="en-US" dirty="0" smtClean="0"/>
              <a:t>，</a:t>
            </a:r>
            <a:r>
              <a:rPr lang="zh-CN" altLang="en-US" dirty="0"/>
              <a:t>并且改名为</a:t>
            </a:r>
            <a:r>
              <a:rPr lang="en-US" altLang="zh-CN" dirty="0" err="1"/>
              <a:t>MyBatis</a:t>
            </a:r>
            <a:r>
              <a:rPr lang="zh-CN" altLang="en-US" dirty="0" smtClean="0"/>
              <a:t>。</a:t>
            </a:r>
            <a:endParaRPr lang="en-US" altLang="zh-CN" dirty="0" smtClean="0"/>
          </a:p>
          <a:p>
            <a:r>
              <a:rPr lang="en-US" altLang="zh-CN" dirty="0"/>
              <a:t>2013</a:t>
            </a:r>
            <a:r>
              <a:rPr lang="zh-CN" altLang="en-US" dirty="0"/>
              <a:t>年</a:t>
            </a:r>
            <a:r>
              <a:rPr lang="en-US" altLang="zh-CN" dirty="0"/>
              <a:t>11</a:t>
            </a:r>
            <a:r>
              <a:rPr lang="zh-CN" altLang="en-US" dirty="0" smtClean="0"/>
              <a:t>月，迁移</a:t>
            </a:r>
            <a:r>
              <a:rPr lang="zh-CN" altLang="en-US" dirty="0"/>
              <a:t>到</a:t>
            </a:r>
            <a:r>
              <a:rPr lang="en-US" altLang="zh-CN" dirty="0" err="1" smtClean="0"/>
              <a:t>Github</a:t>
            </a:r>
            <a:r>
              <a:rPr lang="zh-CN" altLang="en-US" dirty="0" smtClean="0"/>
              <a:t>。</a:t>
            </a:r>
            <a:endParaRPr lang="en-US" altLang="zh-CN" dirty="0" smtClean="0"/>
          </a:p>
          <a:p>
            <a:r>
              <a:rPr lang="zh-CN" altLang="en-US" dirty="0" smtClean="0"/>
              <a:t>目前最新版本：</a:t>
            </a:r>
            <a:r>
              <a:rPr lang="en-US" altLang="zh-CN" dirty="0" smtClean="0"/>
              <a:t>3.3.0</a:t>
            </a:r>
          </a:p>
          <a:p>
            <a:r>
              <a:rPr lang="zh-CN" altLang="en-US" dirty="0" smtClean="0"/>
              <a:t>存在一个</a:t>
            </a:r>
            <a:r>
              <a:rPr lang="en-US" altLang="zh-CN" dirty="0" smtClean="0"/>
              <a:t>MyBatis.NET</a:t>
            </a:r>
            <a:r>
              <a:rPr lang="zh-CN" altLang="en-US" dirty="0" smtClean="0"/>
              <a:t>版本</a:t>
            </a:r>
            <a:endParaRPr lang="zh-CN" altLang="en-US" dirty="0"/>
          </a:p>
        </p:txBody>
      </p:sp>
      <p:sp>
        <p:nvSpPr>
          <p:cNvPr id="6" name="矩形 5"/>
          <p:cNvSpPr/>
          <p:nvPr/>
        </p:nvSpPr>
        <p:spPr>
          <a:xfrm flipV="1">
            <a:off x="539552" y="1268760"/>
            <a:ext cx="8064896" cy="36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224570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未来</a:t>
            </a:r>
            <a:endParaRPr lang="zh-CN" altLang="en-US" dirty="0"/>
          </a:p>
        </p:txBody>
      </p:sp>
      <p:sp>
        <p:nvSpPr>
          <p:cNvPr id="3" name="内容占位符 2"/>
          <p:cNvSpPr>
            <a:spLocks noGrp="1"/>
          </p:cNvSpPr>
          <p:nvPr>
            <p:ph idx="1"/>
          </p:nvPr>
        </p:nvSpPr>
        <p:spPr/>
        <p:txBody>
          <a:bodyPr>
            <a:normAutofit/>
          </a:bodyPr>
          <a:lstStyle/>
          <a:p>
            <a:r>
              <a:rPr lang="en-US" altLang="zh-CN" dirty="0"/>
              <a:t>6</a:t>
            </a:r>
            <a:r>
              <a:rPr lang="zh-CN" altLang="en-US" dirty="0"/>
              <a:t>亿年后，太阳亮度提升，海洋蒸发，地壳运动停止，火山不再喷发，岩石变硬，二氧化碳被吸收成碳酸盐，导致空气中的二氧化碳浓度低到无法进行光合作用，地球上</a:t>
            </a:r>
            <a:r>
              <a:rPr lang="en-US" altLang="zh-CN" dirty="0"/>
              <a:t>99%</a:t>
            </a:r>
            <a:r>
              <a:rPr lang="zh-CN" altLang="en-US" dirty="0"/>
              <a:t>的植物死亡</a:t>
            </a:r>
            <a:r>
              <a:rPr lang="zh-CN" altLang="en-US" dirty="0" smtClean="0"/>
              <a:t>。</a:t>
            </a:r>
            <a:endParaRPr lang="en-US" altLang="zh-CN" dirty="0" smtClean="0"/>
          </a:p>
          <a:p>
            <a:endParaRPr lang="en-US" altLang="zh-CN" dirty="0"/>
          </a:p>
          <a:p>
            <a:pPr marL="0" indent="0">
              <a:buNone/>
            </a:pPr>
            <a:r>
              <a:rPr lang="zh-CN" altLang="en-US" sz="1600" dirty="0" smtClean="0">
                <a:solidFill>
                  <a:schemeClr val="bg1">
                    <a:lumMod val="50000"/>
                  </a:schemeClr>
                </a:solidFill>
              </a:rPr>
              <a:t>         遥远</a:t>
            </a:r>
            <a:r>
              <a:rPr lang="zh-CN" altLang="en-US" sz="1600" dirty="0">
                <a:solidFill>
                  <a:schemeClr val="bg1">
                    <a:lumMod val="50000"/>
                  </a:schemeClr>
                </a:solidFill>
              </a:rPr>
              <a:t>未来的</a:t>
            </a:r>
            <a:r>
              <a:rPr lang="zh-CN" altLang="en-US" sz="1600" dirty="0" smtClean="0">
                <a:solidFill>
                  <a:schemeClr val="bg1">
                    <a:lumMod val="50000"/>
                  </a:schemeClr>
                </a:solidFill>
              </a:rPr>
              <a:t>时间线 </a:t>
            </a:r>
            <a:r>
              <a:rPr lang="en-US" altLang="zh-CN" sz="1600" dirty="0" smtClean="0">
                <a:solidFill>
                  <a:schemeClr val="bg1">
                    <a:lumMod val="50000"/>
                  </a:schemeClr>
                </a:solidFill>
              </a:rPr>
              <a:t>http</a:t>
            </a:r>
            <a:r>
              <a:rPr lang="en-US" altLang="zh-CN" sz="1600" dirty="0">
                <a:solidFill>
                  <a:schemeClr val="bg1">
                    <a:lumMod val="50000"/>
                  </a:schemeClr>
                </a:solidFill>
              </a:rPr>
              <a:t>://en.wikipedia.org/wiki/Timeline_of_the_far_future</a:t>
            </a:r>
            <a:endParaRPr lang="zh-CN" altLang="en-US" sz="1600" dirty="0">
              <a:solidFill>
                <a:schemeClr val="bg1">
                  <a:lumMod val="50000"/>
                </a:schemeClr>
              </a:solidFill>
            </a:endParaRPr>
          </a:p>
        </p:txBody>
      </p:sp>
    </p:spTree>
    <p:extLst>
      <p:ext uri="{BB962C8B-B14F-4D97-AF65-F5344CB8AC3E}">
        <p14:creationId xmlns:p14="http://schemas.microsoft.com/office/powerpoint/2010/main" val="4632584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ORM</a:t>
            </a:r>
            <a:r>
              <a:rPr lang="zh-CN" altLang="en-US" dirty="0" smtClean="0"/>
              <a:t>基本知识</a:t>
            </a:r>
            <a:endParaRPr lang="zh-CN" altLang="en-US" dirty="0"/>
          </a:p>
        </p:txBody>
      </p:sp>
      <p:sp>
        <p:nvSpPr>
          <p:cNvPr id="3" name="内容占位符 2"/>
          <p:cNvSpPr>
            <a:spLocks noGrp="1"/>
          </p:cNvSpPr>
          <p:nvPr>
            <p:ph idx="1"/>
          </p:nvPr>
        </p:nvSpPr>
        <p:spPr>
          <a:xfrm>
            <a:off x="457200" y="1600201"/>
            <a:ext cx="8229600" cy="2404864"/>
          </a:xfrm>
        </p:spPr>
        <p:txBody>
          <a:bodyPr>
            <a:normAutofit fontScale="92500" lnSpcReduction="10000"/>
          </a:bodyPr>
          <a:lstStyle/>
          <a:p>
            <a:r>
              <a:rPr lang="en-US" altLang="zh-CN" dirty="0" smtClean="0"/>
              <a:t>ORM: </a:t>
            </a:r>
            <a:r>
              <a:rPr lang="en-US" altLang="zh-CN" dirty="0"/>
              <a:t>Object/Relational </a:t>
            </a:r>
            <a:r>
              <a:rPr lang="en-US" altLang="zh-CN" dirty="0" smtClean="0"/>
              <a:t>Mapping, </a:t>
            </a:r>
            <a:r>
              <a:rPr lang="zh-CN" altLang="en-US" dirty="0" smtClean="0"/>
              <a:t>对象关系映射。</a:t>
            </a:r>
            <a:endParaRPr lang="en-US" altLang="zh-CN" dirty="0" smtClean="0"/>
          </a:p>
          <a:p>
            <a:r>
              <a:rPr lang="zh-CN" altLang="en-US" dirty="0" smtClean="0"/>
              <a:t>管理持久化的中间件</a:t>
            </a:r>
            <a:endParaRPr lang="en-US" altLang="zh-CN" dirty="0" smtClean="0"/>
          </a:p>
          <a:p>
            <a:r>
              <a:rPr lang="zh-CN" altLang="en-US" dirty="0" smtClean="0"/>
              <a:t>解决的问题是：对象模型和关系模型之间“阻抗不匹配”。</a:t>
            </a:r>
          </a:p>
        </p:txBody>
      </p:sp>
      <p:sp>
        <p:nvSpPr>
          <p:cNvPr id="10" name="TextBox 9"/>
          <p:cNvSpPr txBox="1"/>
          <p:nvPr/>
        </p:nvSpPr>
        <p:spPr>
          <a:xfrm>
            <a:off x="694077" y="4293096"/>
            <a:ext cx="7632848" cy="1569660"/>
          </a:xfrm>
          <a:prstGeom prst="rect">
            <a:avLst/>
          </a:prstGeom>
          <a:noFill/>
        </p:spPr>
        <p:txBody>
          <a:bodyPr wrap="square" rtlCol="0">
            <a:spAutoFit/>
          </a:bodyPr>
          <a:lstStyle/>
          <a:p>
            <a:r>
              <a:rPr lang="en-US" altLang="zh-CN" sz="2400" dirty="0">
                <a:solidFill>
                  <a:schemeClr val="bg1">
                    <a:lumMod val="50000"/>
                  </a:schemeClr>
                </a:solidFill>
              </a:rPr>
              <a:t>'Object-Relational Impedance Mismatch' (sometimes called the 'paradigm mismatch') is just a fancy way of saying that object models and relational models do not work very well together.</a:t>
            </a:r>
            <a:endParaRPr lang="zh-CN" altLang="en-US" sz="2400" dirty="0">
              <a:solidFill>
                <a:schemeClr val="bg1">
                  <a:lumMod val="50000"/>
                </a:schemeClr>
              </a:solidFill>
            </a:endParaRPr>
          </a:p>
        </p:txBody>
      </p:sp>
    </p:spTree>
    <p:extLst>
      <p:ext uri="{BB962C8B-B14F-4D97-AF65-F5344CB8AC3E}">
        <p14:creationId xmlns:p14="http://schemas.microsoft.com/office/powerpoint/2010/main" val="41847774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ORM</a:t>
            </a:r>
            <a:r>
              <a:rPr lang="zh-CN" altLang="en-US" dirty="0"/>
              <a:t>基本知识</a:t>
            </a:r>
          </a:p>
        </p:txBody>
      </p:sp>
      <p:sp>
        <p:nvSpPr>
          <p:cNvPr id="3" name="内容占位符 2"/>
          <p:cNvSpPr>
            <a:spLocks noGrp="1"/>
          </p:cNvSpPr>
          <p:nvPr>
            <p:ph idx="1"/>
          </p:nvPr>
        </p:nvSpPr>
        <p:spPr/>
        <p:txBody>
          <a:bodyPr>
            <a:normAutofit lnSpcReduction="10000"/>
          </a:bodyPr>
          <a:lstStyle/>
          <a:p>
            <a:r>
              <a:rPr lang="en-US" altLang="zh-CN" dirty="0" smtClean="0"/>
              <a:t>5</a:t>
            </a:r>
            <a:r>
              <a:rPr lang="zh-CN" altLang="en-US" dirty="0" smtClean="0"/>
              <a:t>个不匹配问题：</a:t>
            </a:r>
            <a:endParaRPr lang="en-US" altLang="zh-CN" dirty="0" smtClean="0"/>
          </a:p>
          <a:p>
            <a:pPr lvl="1"/>
            <a:r>
              <a:rPr lang="en-US" altLang="zh-CN" b="1" dirty="0" smtClean="0"/>
              <a:t>Granularity </a:t>
            </a:r>
            <a:r>
              <a:rPr lang="zh-CN" altLang="en-US" dirty="0" smtClean="0"/>
              <a:t>粒度</a:t>
            </a:r>
            <a:endParaRPr lang="en-US" altLang="zh-CN" dirty="0" smtClean="0"/>
          </a:p>
          <a:p>
            <a:pPr lvl="1"/>
            <a:r>
              <a:rPr lang="en-US" altLang="zh-CN" b="1" dirty="0" smtClean="0"/>
              <a:t>Subtypes </a:t>
            </a:r>
            <a:r>
              <a:rPr lang="en-US" altLang="zh-CN" b="1" dirty="0"/>
              <a:t>(inheritance</a:t>
            </a:r>
            <a:r>
              <a:rPr lang="en-US" altLang="zh-CN" b="1" dirty="0" smtClean="0"/>
              <a:t>) </a:t>
            </a:r>
            <a:r>
              <a:rPr lang="zh-CN" altLang="en-US" dirty="0"/>
              <a:t>子</a:t>
            </a:r>
            <a:r>
              <a:rPr lang="zh-CN" altLang="en-US" dirty="0" smtClean="0"/>
              <a:t>类（“继承”，“组合”，“聚合”，“依赖”）</a:t>
            </a:r>
            <a:endParaRPr lang="en-US" altLang="zh-CN" dirty="0" smtClean="0"/>
          </a:p>
          <a:p>
            <a:pPr lvl="1"/>
            <a:r>
              <a:rPr lang="en-US" altLang="zh-CN" b="1" dirty="0" smtClean="0"/>
              <a:t>Identity </a:t>
            </a:r>
            <a:r>
              <a:rPr lang="zh-CN" altLang="en-US" dirty="0" smtClean="0"/>
              <a:t>唯一标识</a:t>
            </a:r>
            <a:endParaRPr lang="en-US" altLang="zh-CN" dirty="0" smtClean="0"/>
          </a:p>
          <a:p>
            <a:pPr lvl="1"/>
            <a:r>
              <a:rPr lang="en-US" altLang="zh-CN" b="1" dirty="0" smtClean="0"/>
              <a:t>Associations </a:t>
            </a:r>
            <a:r>
              <a:rPr lang="zh-CN" altLang="en-US" dirty="0" smtClean="0"/>
              <a:t>关联关系</a:t>
            </a:r>
            <a:endParaRPr lang="en-US" altLang="zh-CN" dirty="0" smtClean="0"/>
          </a:p>
          <a:p>
            <a:pPr lvl="1"/>
            <a:r>
              <a:rPr lang="en-US" altLang="zh-CN" b="1" dirty="0"/>
              <a:t>Data </a:t>
            </a:r>
            <a:r>
              <a:rPr lang="en-US" altLang="zh-CN" b="1" dirty="0" smtClean="0"/>
              <a:t>navigation </a:t>
            </a:r>
            <a:r>
              <a:rPr lang="zh-CN" altLang="en-US" dirty="0" smtClean="0"/>
              <a:t>数据导航</a:t>
            </a:r>
            <a:endParaRPr lang="en-US" altLang="zh-CN" dirty="0" smtClean="0"/>
          </a:p>
          <a:p>
            <a:pPr marL="457200" lvl="1" indent="0">
              <a:buNone/>
            </a:pPr>
            <a:endParaRPr lang="en-US" altLang="zh-CN" dirty="0" smtClean="0"/>
          </a:p>
          <a:p>
            <a:pPr marL="457200" lvl="1" indent="0">
              <a:buNone/>
            </a:pPr>
            <a:r>
              <a:rPr lang="zh-CN" altLang="en-US" dirty="0" smtClean="0"/>
              <a:t>参考：</a:t>
            </a:r>
            <a:r>
              <a:rPr lang="en-US" altLang="zh-CN" dirty="0"/>
              <a:t>http://hibernate.org/orm/what-is-an-orm/</a:t>
            </a: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13877621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ORM</a:t>
            </a:r>
            <a:r>
              <a:rPr lang="zh-CN" altLang="en-US" dirty="0"/>
              <a:t>基本知识</a:t>
            </a:r>
          </a:p>
        </p:txBody>
      </p:sp>
      <p:sp>
        <p:nvSpPr>
          <p:cNvPr id="3" name="内容占位符 2"/>
          <p:cNvSpPr>
            <a:spLocks noGrp="1"/>
          </p:cNvSpPr>
          <p:nvPr>
            <p:ph idx="1"/>
          </p:nvPr>
        </p:nvSpPr>
        <p:spPr>
          <a:xfrm>
            <a:off x="495932" y="1687751"/>
            <a:ext cx="8229600" cy="2476872"/>
          </a:xfrm>
        </p:spPr>
        <p:txBody>
          <a:bodyPr>
            <a:normAutofit/>
          </a:bodyPr>
          <a:lstStyle/>
          <a:p>
            <a:pPr marL="0" indent="0">
              <a:buNone/>
            </a:pPr>
            <a:r>
              <a:rPr lang="zh-CN" altLang="en-US" dirty="0" smtClean="0"/>
              <a:t>两者有“欺骗性的相似之处</a:t>
            </a:r>
            <a:r>
              <a:rPr lang="zh-CN" altLang="en-US" dirty="0"/>
              <a:t>！</a:t>
            </a:r>
            <a:r>
              <a:rPr lang="zh-CN" altLang="en-US" dirty="0" smtClean="0"/>
              <a:t>”</a:t>
            </a:r>
            <a:r>
              <a:rPr lang="en-US" altLang="zh-CN" dirty="0" smtClean="0"/>
              <a:t>-- </a:t>
            </a:r>
            <a:r>
              <a:rPr lang="zh-CN" altLang="en-US" dirty="0" smtClean="0"/>
              <a:t>斯</a:t>
            </a:r>
            <a:r>
              <a:rPr lang="zh-CN" altLang="en-US" dirty="0"/>
              <a:t>科特</a:t>
            </a:r>
            <a:r>
              <a:rPr lang="en-US" altLang="zh-CN" dirty="0"/>
              <a:t>·</a:t>
            </a:r>
            <a:r>
              <a:rPr lang="zh-CN" altLang="en-US" dirty="0" smtClean="0"/>
              <a:t>安布勒</a:t>
            </a:r>
            <a:endParaRPr lang="en-US" altLang="zh-CN" dirty="0" smtClean="0"/>
          </a:p>
        </p:txBody>
      </p:sp>
      <p:sp>
        <p:nvSpPr>
          <p:cNvPr id="8" name="TextBox 7"/>
          <p:cNvSpPr txBox="1"/>
          <p:nvPr/>
        </p:nvSpPr>
        <p:spPr>
          <a:xfrm>
            <a:off x="495932" y="2996952"/>
            <a:ext cx="8136904" cy="646331"/>
          </a:xfrm>
          <a:prstGeom prst="rect">
            <a:avLst/>
          </a:prstGeom>
          <a:noFill/>
        </p:spPr>
        <p:txBody>
          <a:bodyPr wrap="square" rtlCol="0">
            <a:spAutoFit/>
          </a:bodyPr>
          <a:lstStyle/>
          <a:p>
            <a:r>
              <a:rPr lang="zh-CN" altLang="en-US" dirty="0">
                <a:solidFill>
                  <a:schemeClr val="bg1">
                    <a:lumMod val="50000"/>
                  </a:schemeClr>
                </a:solidFill>
              </a:rPr>
              <a:t>斯科特</a:t>
            </a:r>
            <a:r>
              <a:rPr lang="en-US" altLang="zh-CN" dirty="0">
                <a:solidFill>
                  <a:schemeClr val="bg1">
                    <a:lumMod val="50000"/>
                  </a:schemeClr>
                </a:solidFill>
              </a:rPr>
              <a:t>·</a:t>
            </a:r>
            <a:r>
              <a:rPr lang="zh-CN" altLang="en-US" dirty="0">
                <a:solidFill>
                  <a:schemeClr val="bg1">
                    <a:lumMod val="50000"/>
                  </a:schemeClr>
                </a:solidFill>
              </a:rPr>
              <a:t>安布勒（</a:t>
            </a:r>
            <a:r>
              <a:rPr lang="en-US" altLang="zh-CN" dirty="0">
                <a:solidFill>
                  <a:schemeClr val="bg1">
                    <a:lumMod val="50000"/>
                  </a:schemeClr>
                </a:solidFill>
              </a:rPr>
              <a:t>Scott W. Ambler</a:t>
            </a:r>
            <a:r>
              <a:rPr lang="zh-CN" altLang="en-US" dirty="0">
                <a:solidFill>
                  <a:schemeClr val="bg1">
                    <a:lumMod val="50000"/>
                  </a:schemeClr>
                </a:solidFill>
              </a:rPr>
              <a:t>），</a:t>
            </a:r>
            <a:r>
              <a:rPr lang="en-US" altLang="zh-CN" dirty="0">
                <a:solidFill>
                  <a:schemeClr val="bg1">
                    <a:lumMod val="50000"/>
                  </a:schemeClr>
                </a:solidFill>
              </a:rPr>
              <a:t>IBM Rational</a:t>
            </a:r>
            <a:r>
              <a:rPr lang="zh-CN" altLang="en-US" dirty="0">
                <a:solidFill>
                  <a:schemeClr val="bg1">
                    <a:lumMod val="50000"/>
                  </a:schemeClr>
                </a:solidFill>
              </a:rPr>
              <a:t>首席敏捷软件开发专家和精益软件开发</a:t>
            </a:r>
            <a:r>
              <a:rPr lang="zh-CN" altLang="en-US" dirty="0" smtClean="0">
                <a:solidFill>
                  <a:schemeClr val="bg1">
                    <a:lumMod val="50000"/>
                  </a:schemeClr>
                </a:solidFill>
              </a:rPr>
              <a:t>专家。</a:t>
            </a:r>
            <a:endParaRPr lang="zh-CN" altLang="en-US" dirty="0"/>
          </a:p>
        </p:txBody>
      </p:sp>
    </p:spTree>
    <p:extLst>
      <p:ext uri="{BB962C8B-B14F-4D97-AF65-F5344CB8AC3E}">
        <p14:creationId xmlns:p14="http://schemas.microsoft.com/office/powerpoint/2010/main" val="971547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ORM</a:t>
            </a:r>
            <a:r>
              <a:rPr lang="zh-CN" altLang="en-US" dirty="0"/>
              <a:t>基本知识</a:t>
            </a:r>
          </a:p>
        </p:txBody>
      </p:sp>
      <p:sp>
        <p:nvSpPr>
          <p:cNvPr id="5" name="内容占位符 4"/>
          <p:cNvSpPr>
            <a:spLocks noGrp="1"/>
          </p:cNvSpPr>
          <p:nvPr>
            <p:ph idx="1"/>
          </p:nvPr>
        </p:nvSpPr>
        <p:spPr/>
        <p:txBody>
          <a:bodyPr>
            <a:normAutofit fontScale="77500" lnSpcReduction="20000"/>
          </a:bodyPr>
          <a:lstStyle/>
          <a:p>
            <a:r>
              <a:rPr lang="zh-CN" altLang="en-US" dirty="0"/>
              <a:t>第一范式： </a:t>
            </a:r>
            <a:br>
              <a:rPr lang="zh-CN" altLang="en-US" dirty="0"/>
            </a:br>
            <a:r>
              <a:rPr lang="en-US" altLang="zh-CN" dirty="0"/>
              <a:t>1</a:t>
            </a:r>
            <a:r>
              <a:rPr lang="zh-CN" altLang="en-US" dirty="0"/>
              <a:t>、内容相似的数据列必须消除</a:t>
            </a:r>
            <a:r>
              <a:rPr lang="en-US" altLang="zh-CN" dirty="0"/>
              <a:t>(</a:t>
            </a:r>
            <a:r>
              <a:rPr lang="zh-CN" altLang="en-US" dirty="0"/>
              <a:t>消除的办法就是再创建一个数据表来存放他们，建立关联关系</a:t>
            </a:r>
            <a:r>
              <a:rPr lang="en-US" altLang="zh-CN" dirty="0"/>
              <a:t>) </a:t>
            </a:r>
            <a:r>
              <a:rPr lang="zh-CN" altLang="en-US" dirty="0"/>
              <a:t/>
            </a:r>
            <a:br>
              <a:rPr lang="zh-CN" altLang="en-US" dirty="0"/>
            </a:br>
            <a:r>
              <a:rPr lang="en-US" altLang="zh-CN" dirty="0"/>
              <a:t>2</a:t>
            </a:r>
            <a:r>
              <a:rPr lang="zh-CN" altLang="en-US" dirty="0"/>
              <a:t>、必须为每一组相关数据分别创建一个表 </a:t>
            </a:r>
            <a:br>
              <a:rPr lang="zh-CN" altLang="en-US" dirty="0"/>
            </a:br>
            <a:r>
              <a:rPr lang="en-US" altLang="zh-CN" dirty="0"/>
              <a:t>3</a:t>
            </a:r>
            <a:r>
              <a:rPr lang="zh-CN" altLang="en-US" dirty="0"/>
              <a:t>、每条数据记录必须用一个主键来</a:t>
            </a:r>
            <a:r>
              <a:rPr lang="zh-CN" altLang="en-US" dirty="0" smtClean="0"/>
              <a:t>标识</a:t>
            </a:r>
            <a:r>
              <a:rPr lang="zh-CN" altLang="en-US" dirty="0"/>
              <a:t> </a:t>
            </a:r>
            <a:br>
              <a:rPr lang="zh-CN" altLang="en-US" dirty="0"/>
            </a:br>
            <a:endParaRPr lang="en-US" altLang="zh-CN" dirty="0" smtClean="0"/>
          </a:p>
          <a:p>
            <a:r>
              <a:rPr lang="zh-CN" altLang="en-US" dirty="0" smtClean="0"/>
              <a:t>第二</a:t>
            </a:r>
            <a:r>
              <a:rPr lang="zh-CN" altLang="en-US" dirty="0"/>
              <a:t>范式： </a:t>
            </a:r>
            <a:br>
              <a:rPr lang="zh-CN" altLang="en-US" dirty="0"/>
            </a:br>
            <a:r>
              <a:rPr lang="en-US" altLang="zh-CN" dirty="0"/>
              <a:t>1</a:t>
            </a:r>
            <a:r>
              <a:rPr lang="zh-CN" altLang="en-US" dirty="0"/>
              <a:t>、只要数据列里面的内容出现重复，就意味着应该把表拆分为多个表 </a:t>
            </a:r>
            <a:br>
              <a:rPr lang="zh-CN" altLang="en-US" dirty="0"/>
            </a:br>
            <a:r>
              <a:rPr lang="en-US" altLang="zh-CN" dirty="0"/>
              <a:t>2</a:t>
            </a:r>
            <a:r>
              <a:rPr lang="zh-CN" altLang="en-US" dirty="0"/>
              <a:t>、拆分形成的表必须用外键关联起来。 </a:t>
            </a:r>
            <a:br>
              <a:rPr lang="zh-CN" altLang="en-US" dirty="0"/>
            </a:br>
            <a:endParaRPr lang="en-US" altLang="zh-CN" dirty="0" smtClean="0"/>
          </a:p>
          <a:p>
            <a:r>
              <a:rPr lang="zh-CN" altLang="en-US" dirty="0" smtClean="0"/>
              <a:t>第三</a:t>
            </a:r>
            <a:r>
              <a:rPr lang="zh-CN" altLang="en-US" dirty="0"/>
              <a:t>范式： </a:t>
            </a:r>
            <a:br>
              <a:rPr lang="zh-CN" altLang="en-US" dirty="0"/>
            </a:br>
            <a:r>
              <a:rPr lang="en-US" altLang="zh-CN" dirty="0"/>
              <a:t>1</a:t>
            </a:r>
            <a:r>
              <a:rPr lang="zh-CN" altLang="en-US" dirty="0"/>
              <a:t>、与主键没有直接关系的数据列必须消除</a:t>
            </a:r>
            <a:r>
              <a:rPr lang="en-US" altLang="zh-CN" dirty="0"/>
              <a:t>(</a:t>
            </a:r>
            <a:r>
              <a:rPr lang="zh-CN" altLang="en-US" dirty="0"/>
              <a:t>消除的办法就是再创建一个表来存放他们</a:t>
            </a:r>
            <a:r>
              <a:rPr lang="en-US" altLang="zh-CN" dirty="0"/>
              <a:t>)</a:t>
            </a:r>
            <a:endParaRPr lang="zh-CN" altLang="en-US" dirty="0"/>
          </a:p>
        </p:txBody>
      </p:sp>
    </p:spTree>
    <p:extLst>
      <p:ext uri="{BB962C8B-B14F-4D97-AF65-F5344CB8AC3E}">
        <p14:creationId xmlns:p14="http://schemas.microsoft.com/office/powerpoint/2010/main" val="32199473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ORM</a:t>
            </a:r>
            <a:r>
              <a:rPr lang="zh-CN" altLang="en-US" dirty="0"/>
              <a:t>基本知识</a:t>
            </a:r>
          </a:p>
        </p:txBody>
      </p:sp>
      <p:sp>
        <p:nvSpPr>
          <p:cNvPr id="6" name="内容占位符 5"/>
          <p:cNvSpPr>
            <a:spLocks noGrp="1"/>
          </p:cNvSpPr>
          <p:nvPr>
            <p:ph idx="1"/>
          </p:nvPr>
        </p:nvSpPr>
        <p:spPr/>
        <p:txBody>
          <a:bodyPr>
            <a:normAutofit fontScale="85000" lnSpcReduction="20000"/>
          </a:bodyPr>
          <a:lstStyle/>
          <a:p>
            <a:r>
              <a:rPr lang="zh-CN" altLang="en-US" dirty="0"/>
              <a:t>第一范式： </a:t>
            </a:r>
            <a:br>
              <a:rPr lang="zh-CN" altLang="en-US" dirty="0"/>
            </a:br>
            <a:r>
              <a:rPr lang="en-US" altLang="zh-CN" dirty="0"/>
              <a:t>1</a:t>
            </a:r>
            <a:r>
              <a:rPr lang="zh-CN" altLang="en-US" dirty="0"/>
              <a:t>、每个持久对象映射一张表 </a:t>
            </a:r>
            <a:br>
              <a:rPr lang="zh-CN" altLang="en-US" dirty="0"/>
            </a:br>
            <a:r>
              <a:rPr lang="en-US" altLang="zh-CN" dirty="0"/>
              <a:t>2</a:t>
            </a:r>
            <a:r>
              <a:rPr lang="zh-CN" altLang="en-US" dirty="0"/>
              <a:t>、每个持久对象必须有一个主键 </a:t>
            </a:r>
            <a:br>
              <a:rPr lang="zh-CN" altLang="en-US" dirty="0"/>
            </a:br>
            <a:endParaRPr lang="en-US" altLang="zh-CN" dirty="0" smtClean="0"/>
          </a:p>
          <a:p>
            <a:r>
              <a:rPr lang="zh-CN" altLang="en-US" dirty="0" smtClean="0"/>
              <a:t>第二</a:t>
            </a:r>
            <a:r>
              <a:rPr lang="zh-CN" altLang="en-US" dirty="0"/>
              <a:t>范式： </a:t>
            </a:r>
            <a:br>
              <a:rPr lang="zh-CN" altLang="en-US" dirty="0"/>
            </a:br>
            <a:r>
              <a:rPr lang="en-US" altLang="zh-CN" dirty="0"/>
              <a:t>1</a:t>
            </a:r>
            <a:r>
              <a:rPr lang="zh-CN" altLang="en-US" dirty="0"/>
              <a:t>、持久对象要有内聚性，冗余的内容拿出去，单独创建持久对象 </a:t>
            </a:r>
            <a:br>
              <a:rPr lang="zh-CN" altLang="en-US" dirty="0"/>
            </a:br>
            <a:r>
              <a:rPr lang="en-US" altLang="zh-CN" dirty="0"/>
              <a:t>2</a:t>
            </a:r>
            <a:r>
              <a:rPr lang="zh-CN" altLang="en-US" dirty="0"/>
              <a:t>、持久对象之间的关系用外键关联 </a:t>
            </a:r>
            <a:br>
              <a:rPr lang="zh-CN" altLang="en-US" dirty="0"/>
            </a:br>
            <a:endParaRPr lang="en-US" altLang="zh-CN" dirty="0" smtClean="0"/>
          </a:p>
          <a:p>
            <a:r>
              <a:rPr lang="zh-CN" altLang="en-US" dirty="0" smtClean="0"/>
              <a:t>第三</a:t>
            </a:r>
            <a:r>
              <a:rPr lang="zh-CN" altLang="en-US" dirty="0"/>
              <a:t>范式： </a:t>
            </a:r>
            <a:br>
              <a:rPr lang="zh-CN" altLang="en-US" dirty="0"/>
            </a:br>
            <a:r>
              <a:rPr lang="en-US" altLang="zh-CN" dirty="0"/>
              <a:t>1</a:t>
            </a:r>
            <a:r>
              <a:rPr lang="zh-CN" altLang="en-US" dirty="0"/>
              <a:t>、持久对象要有内聚性，无关的内容拿出去，单独创建持久对象</a:t>
            </a:r>
          </a:p>
        </p:txBody>
      </p:sp>
    </p:spTree>
    <p:extLst>
      <p:ext uri="{BB962C8B-B14F-4D97-AF65-F5344CB8AC3E}">
        <p14:creationId xmlns:p14="http://schemas.microsoft.com/office/powerpoint/2010/main" val="6967333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2646</TotalTime>
  <Words>1478</Words>
  <Application>Microsoft Office PowerPoint</Application>
  <PresentationFormat>全屏显示(4:3)</PresentationFormat>
  <Paragraphs>152</Paragraphs>
  <Slides>28</Slides>
  <Notes>6</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主题</vt:lpstr>
      <vt:lpstr>PowerPoint 演示文稿</vt:lpstr>
      <vt:lpstr>一、整体介绍</vt:lpstr>
      <vt:lpstr>前世今生</vt:lpstr>
      <vt:lpstr>未来</vt:lpstr>
      <vt:lpstr>ORM基本知识</vt:lpstr>
      <vt:lpstr>ORM基本知识</vt:lpstr>
      <vt:lpstr>ORM基本知识</vt:lpstr>
      <vt:lpstr>ORM基本知识</vt:lpstr>
      <vt:lpstr>ORM基本知识</vt:lpstr>
      <vt:lpstr>ORM基本知识</vt:lpstr>
      <vt:lpstr>Hibernate &amp; MyBatis</vt:lpstr>
      <vt:lpstr>什么是 MyBatis ？</vt:lpstr>
      <vt:lpstr>功能架构</vt:lpstr>
      <vt:lpstr>功能架构</vt:lpstr>
      <vt:lpstr>执行过程</vt:lpstr>
      <vt:lpstr>主要类层次结构</vt:lpstr>
      <vt:lpstr>与Spring的整合核心类</vt:lpstr>
      <vt:lpstr>DefaultSqlSession</vt:lpstr>
      <vt:lpstr>SqlSessionTemplate</vt:lpstr>
      <vt:lpstr>“隔壁家的老王”</vt:lpstr>
      <vt:lpstr>具体执行过程</vt:lpstr>
      <vt:lpstr>MyBatis做了什么</vt:lpstr>
      <vt:lpstr>MyBatis做了什么</vt:lpstr>
      <vt:lpstr>二、Mybatis具体使用</vt:lpstr>
      <vt:lpstr>配置文件</vt:lpstr>
      <vt:lpstr>PowerPoint 演示文稿</vt:lpstr>
      <vt:lpstr>官方网站</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dc:creator>
  <cp:lastModifiedBy>H</cp:lastModifiedBy>
  <cp:revision>332</cp:revision>
  <dcterms:created xsi:type="dcterms:W3CDTF">2015-05-30T03:35:47Z</dcterms:created>
  <dcterms:modified xsi:type="dcterms:W3CDTF">2015-06-01T21:29:33Z</dcterms:modified>
</cp:coreProperties>
</file>