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274" r:id="rId2"/>
    <p:sldMasterId id="2147484302" r:id="rId3"/>
    <p:sldMasterId id="2147484308" r:id="rId4"/>
  </p:sldMasterIdLst>
  <p:notesMasterIdLst>
    <p:notesMasterId r:id="rId11"/>
  </p:notesMasterIdLst>
  <p:handoutMasterIdLst>
    <p:handoutMasterId r:id="rId12"/>
  </p:handoutMasterIdLst>
  <p:sldIdLst>
    <p:sldId id="266" r:id="rId5"/>
    <p:sldId id="361" r:id="rId6"/>
    <p:sldId id="314" r:id="rId7"/>
    <p:sldId id="1554" r:id="rId8"/>
    <p:sldId id="1553" r:id="rId9"/>
    <p:sldId id="158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Bookman Old Style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Bookman Old Style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Bookman Old Style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Bookman Old Style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B5ECFD"/>
    <a:srgbClr val="FFD5D5"/>
    <a:srgbClr val="C1FDCF"/>
    <a:srgbClr val="FFFFBF"/>
    <a:srgbClr val="CECEEF"/>
    <a:srgbClr val="FFFF00"/>
    <a:srgbClr val="99CC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5" autoAdjust="0"/>
    <p:restoredTop sz="73678" autoAdjust="0"/>
  </p:normalViewPr>
  <p:slideViewPr>
    <p:cSldViewPr>
      <p:cViewPr>
        <p:scale>
          <a:sx n="50" d="100"/>
          <a:sy n="50" d="100"/>
        </p:scale>
        <p:origin x="1517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4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fld id="{16194E6E-0E44-F04F-B99E-3E12459988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9647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fld id="{377457CD-C980-134C-A0B9-E33372EE9C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8854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08FA2-0CEB-3247-B49D-CDC91AB0CC8C}" type="slidenum">
              <a:rPr lang="en-US" altLang="ko-KR" sz="1200">
                <a:latin typeface="Arial" charset="0"/>
                <a:ea typeface="굴림" charset="0"/>
                <a:cs typeface="굴림" charset="0"/>
              </a:rPr>
              <a:pPr eaLnBrk="1" hangingPunct="1"/>
              <a:t>1</a:t>
            </a:fld>
            <a:endParaRPr lang="en-US" altLang="ko-KR" sz="120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ko-KR" dirty="0"/>
              <a:t>Hi everyone, my name is Hyunki seong, one of TAs in this lecture.</a:t>
            </a:r>
          </a:p>
          <a:p>
            <a:pPr eaLnBrk="1" hangingPunct="1"/>
            <a:r>
              <a:rPr lang="en-US" altLang="ko-KR" dirty="0"/>
              <a:t>Thank you for your attendance even it is Friday late afternoon.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Today, I will talk about the outline for the Experiment session,</a:t>
            </a:r>
          </a:p>
          <a:p>
            <a:pPr eaLnBrk="1" hangingPunct="1"/>
            <a:r>
              <a:rPr lang="en-US" altLang="ko-KR" dirty="0"/>
              <a:t>And then I will teach you some brief introduction of the ROS system.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04112-498E-C14A-8741-28BE3CB3CED6}" type="slidenum">
              <a:rPr lang="en-US" altLang="ko-KR" sz="1200">
                <a:latin typeface="Arial" charset="0"/>
                <a:ea typeface="굴림" charset="0"/>
                <a:cs typeface="굴림" charset="0"/>
              </a:rPr>
              <a:pPr eaLnBrk="1" hangingPunct="1"/>
              <a:t>2</a:t>
            </a:fld>
            <a:endParaRPr lang="en-US" altLang="ko-KR" sz="120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757" tIns="44879" rIns="89757" bIns="44879"/>
          <a:lstStyle/>
          <a:p>
            <a:pPr marL="171450" indent="-171450" eaLnBrk="1" hangingPunct="1">
              <a:buFontTx/>
              <a:buChar char="-"/>
            </a:pPr>
            <a:r>
              <a:rPr lang="en-US" altLang="ko-KR" dirty="0"/>
              <a:t>We have 3 goals in this experiment session.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ko-KR" dirty="0"/>
              <a:t>First,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ko-KR" dirty="0"/>
              <a:t>Second,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ko-KR" dirty="0"/>
              <a:t>Third,</a:t>
            </a:r>
          </a:p>
          <a:p>
            <a:pPr marL="171450" indent="-171450" eaLnBrk="1" hangingPunct="1">
              <a:buFontTx/>
              <a:buChar char="-"/>
            </a:pPr>
            <a:endParaRPr lang="en-US" altLang="ko-KR" dirty="0"/>
          </a:p>
          <a:p>
            <a:pPr marL="171450" indent="-171450" eaLnBrk="1" hangingPunct="1">
              <a:buFontTx/>
              <a:buChar char="-"/>
            </a:pPr>
            <a:r>
              <a:rPr lang="en-US" altLang="ko-KR" dirty="0"/>
              <a:t>From next week, the TA class will be on Wednesday 7 pm.</a:t>
            </a:r>
          </a:p>
          <a:p>
            <a:pPr marL="171450" indent="-171450" eaLnBrk="1" hangingPunct="1">
              <a:buFontTx/>
              <a:buChar char="-"/>
            </a:pPr>
            <a:endParaRPr lang="en-US" altLang="ko-KR" dirty="0"/>
          </a:p>
          <a:p>
            <a:pPr marL="171450" indent="-171450" eaLnBrk="1" hangingPunct="1">
              <a:buFontTx/>
              <a:buChar char="-"/>
            </a:pPr>
            <a:r>
              <a:rPr lang="en-US" altLang="ko-KR" dirty="0"/>
              <a:t>We have three TA s in this lecture. The number of TA is not enough, so please understand that our feedback from your email could be delayed little bit.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A1A516-8713-6B41-9BE3-3064C9B30E63}" type="slidenum">
              <a:rPr lang="en-US" altLang="ko-KR" sz="1200">
                <a:latin typeface="Arial" charset="0"/>
                <a:ea typeface="굴림" charset="0"/>
                <a:cs typeface="굴림" charset="0"/>
              </a:rPr>
              <a:pPr eaLnBrk="1" hangingPunct="1"/>
              <a:t>3</a:t>
            </a:fld>
            <a:endParaRPr lang="en-US" altLang="ko-KR" sz="120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757" tIns="44879" rIns="89757" bIns="44879"/>
          <a:lstStyle/>
          <a:p>
            <a:pPr marL="0" indent="0" eaLnBrk="1" hangingPunct="1">
              <a:buFontTx/>
              <a:buNone/>
            </a:pPr>
            <a:r>
              <a:rPr lang="en-US" altLang="ko-KR" dirty="0"/>
              <a:t>This is the Class outline. which is similar with our Syllabus.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ko-KR" dirty="0"/>
              <a:t>At first, all the lecture classes by professor Shim will be conducted online.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ko-KR" dirty="0"/>
              <a:t>TA classes and experiment will be conducted by online only or offline experiment with some recorded video.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In TA classes : we will provide background knowledge and details about the experiments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From week 2 to 4, There will be online TA classes and experiments by Zoom.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From week 5, some recorded videos will be uploaded at KLMS, and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each team will start to build the vehicle platform, so offline experiment will be conducted.</a:t>
            </a:r>
          </a:p>
          <a:p>
            <a:pPr marL="171450" indent="-171450" eaLnBrk="1" hangingPunct="1">
              <a:buFontTx/>
              <a:buChar char="-"/>
            </a:pPr>
            <a:endParaRPr lang="en-US" altLang="ko-KR" dirty="0"/>
          </a:p>
          <a:p>
            <a:pPr marL="171450" indent="-171450" eaLnBrk="1" hangingPunct="1">
              <a:buFontTx/>
              <a:buChar char="-"/>
            </a:pPr>
            <a:r>
              <a:rPr lang="en-US" altLang="ko-KR" dirty="0"/>
              <a:t>Of course, the simulation-based group will continuously do the experiments by offline.</a:t>
            </a:r>
          </a:p>
          <a:p>
            <a:pPr marL="171450" indent="-171450" eaLnBrk="1" hangingPunct="1">
              <a:buFontTx/>
              <a:buChar char="-"/>
            </a:pPr>
            <a:endParaRPr lang="en-US" altLang="ko-KR" dirty="0"/>
          </a:p>
          <a:p>
            <a:pPr marL="171450" indent="-171450" eaLnBrk="1" hangingPunct="1">
              <a:buFontTx/>
              <a:buChar char="-"/>
            </a:pPr>
            <a:r>
              <a:rPr lang="en-US" altLang="ko-KR" dirty="0"/>
              <a:t>You can see that there are some HomeWorks at Week 3, 4, 10 and 12. </a:t>
            </a:r>
          </a:p>
          <a:p>
            <a:pPr marL="171450" indent="-171450" eaLnBrk="1" hangingPunct="1">
              <a:buFontTx/>
              <a:buChar char="-"/>
            </a:pPr>
            <a:endParaRPr lang="en-US" altLang="ko-KR" dirty="0"/>
          </a:p>
          <a:p>
            <a:pPr marL="171450" indent="-171450" eaLnBrk="1" hangingPunct="1">
              <a:buFontTx/>
              <a:buChar char="-"/>
            </a:pPr>
            <a:r>
              <a:rPr lang="en-US" altLang="ko-KR" dirty="0"/>
              <a:t>This schedule may be subject to change as the semester processes.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ko-KR" dirty="0"/>
              <a:t>But We will explain the details of the experiment every week. So please don’t worry about the class schedule.</a:t>
            </a:r>
          </a:p>
          <a:p>
            <a:pPr marL="171450" indent="-171450" eaLnBrk="1" hangingPunct="1">
              <a:buFontTx/>
              <a:buChar char="-"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the team building, Please send an email to this address.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You need to inform us the following information.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Your project type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hands-on experiment / simulation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Your ID number and name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- If you have team members, you need to write all your member’s info.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- Only one of the team members needs to send an e-mail.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- If you don’t, we will assign you in a team later.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number of each team member will be from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 to 5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deadline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team building is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until 21.03.24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that, the rest of the students are randomly assigned to other teams.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team building results will be published through a google spreadsheet.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give the link after the team building is done.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7457CD-C980-134C-A0B9-E33372EE9CD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4647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Team scheduling for offline experiments will be also conducted by Google </a:t>
            </a:r>
            <a:r>
              <a:rPr lang="en-US" altLang="ko-KR" dirty="0" err="1"/>
              <a:t>spreedsheet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Please go to this link and write your team number at the time your team want to participate in.</a:t>
            </a:r>
          </a:p>
          <a:p>
            <a:r>
              <a:rPr lang="en-US" altLang="ko-KR" dirty="0"/>
              <a:t>The Team scheduling is first come, first served. In Korea, </a:t>
            </a:r>
            <a:r>
              <a:rPr lang="ko-KR" altLang="en-US" dirty="0"/>
              <a:t>선착순입니다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At each time, maximum 2 teams are allowed at one time.</a:t>
            </a:r>
          </a:p>
          <a:p>
            <a:r>
              <a:rPr lang="en-US" altLang="ko-KR" dirty="0"/>
              <a:t>And each team can participate in a maximum 3 times in a week, which is total 9 hours in a week.</a:t>
            </a:r>
          </a:p>
          <a:p>
            <a:r>
              <a:rPr lang="en-US" altLang="ko-KR" dirty="0"/>
              <a:t>It is because considering the COVID-19, it is not desirable that many students stay at a place densely.</a:t>
            </a:r>
          </a:p>
          <a:p>
            <a:r>
              <a:rPr lang="en-US" altLang="ko-KR" dirty="0"/>
              <a:t>Please note that our TAs do not stay at all the times.</a:t>
            </a:r>
          </a:p>
          <a:p>
            <a:endParaRPr lang="en-US" altLang="ko-KR" dirty="0"/>
          </a:p>
          <a:p>
            <a:r>
              <a:rPr lang="en-US" altLang="ko-KR" dirty="0"/>
              <a:t>The details are available in the link, so please read them, and if you have any questions, please email to </a:t>
            </a:r>
            <a:r>
              <a:rPr lang="en-US" altLang="ko-KR" dirty="0" err="1"/>
              <a:t>TAs.</a:t>
            </a:r>
            <a:endParaRPr lang="en-US" altLang="ko-KR" dirty="0"/>
          </a:p>
          <a:p>
            <a:r>
              <a:rPr lang="en-US" altLang="ko-KR" dirty="0"/>
              <a:t>I think there will be many, many questions about the experiments.</a:t>
            </a:r>
          </a:p>
          <a:p>
            <a:endParaRPr lang="en-US" altLang="ko-KR" dirty="0"/>
          </a:p>
          <a:p>
            <a:r>
              <a:rPr lang="en-US" altLang="ko-KR" dirty="0"/>
              <a:t>And we will give you the link of the google </a:t>
            </a:r>
            <a:r>
              <a:rPr lang="en-US" altLang="ko-KR" dirty="0" err="1"/>
              <a:t>spreedsheets</a:t>
            </a:r>
            <a:r>
              <a:rPr lang="en-US" altLang="ko-KR" dirty="0"/>
              <a:t> before the offline experiment week, which is Week 5.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7457CD-C980-134C-A0B9-E33372EE9CD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81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08FA2-0CEB-3247-B49D-CDC91AB0CC8C}" type="slidenum">
              <a:rPr lang="en-US" altLang="ko-KR" sz="1200">
                <a:latin typeface="Arial" charset="0"/>
                <a:ea typeface="굴림" charset="0"/>
                <a:cs typeface="굴림" charset="0"/>
              </a:rPr>
              <a:pPr eaLnBrk="1" hangingPunct="1"/>
              <a:t>6</a:t>
            </a:fld>
            <a:endParaRPr lang="en-US" altLang="ko-KR" sz="120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ko-KR" dirty="0"/>
              <a:t>Is there any question?</a:t>
            </a:r>
          </a:p>
          <a:p>
            <a:pPr eaLnBrk="1" hangingPunct="1"/>
            <a:r>
              <a:rPr lang="en-US" altLang="ko-KR" dirty="0"/>
              <a:t>(~~~~~)</a:t>
            </a:r>
          </a:p>
          <a:p>
            <a:pPr eaLnBrk="1" hangingPunct="1"/>
            <a:r>
              <a:rPr lang="en-US" altLang="ko-KR" dirty="0"/>
              <a:t>Let’s quickly move on to the ROS introduction.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27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914400"/>
            <a:ext cx="7391400" cy="2819400"/>
          </a:xfrm>
        </p:spPr>
        <p:txBody>
          <a:bodyPr lIns="0" rIns="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019800" cy="2133600"/>
          </a:xfrm>
        </p:spPr>
        <p:txBody>
          <a:bodyPr lIns="0" rIns="0" anchor="ctr"/>
          <a:lstStyle>
            <a:lvl1pPr marL="0" indent="0" algn="r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11" descr="top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" t="16800" r="4800" b="12000"/>
          <a:stretch>
            <a:fillRect/>
          </a:stretch>
        </p:blipFill>
        <p:spPr bwMode="auto">
          <a:xfrm>
            <a:off x="76200" y="6367463"/>
            <a:ext cx="16002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 bwMode="auto">
          <a:xfrm>
            <a:off x="7019163" y="6381750"/>
            <a:ext cx="1889611" cy="47625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charset="0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81750"/>
            <a:ext cx="4876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ja-JP" dirty="0"/>
              <a:t>EE 405A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DDDDDD"/>
                  </a:outerShdw>
                </a:effectLst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fld id="{8BB8C7F3-F64F-9A40-99FC-F84A840A0C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400095"/>
            <a:ext cx="1950422" cy="4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9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harteo.com / Desig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32366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555530"/>
          </a:xfrm>
          <a:prstGeom prst="rect">
            <a:avLst/>
          </a:prstGeom>
          <a:solidFill>
            <a:srgbClr val="FFFFFF">
              <a:alpha val="34902"/>
            </a:srgbClr>
          </a:solidFill>
        </p:spPr>
        <p:txBody>
          <a:bodyPr anchor="ctr">
            <a:normAutofit/>
          </a:bodyPr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73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8"/>
          <p:cNvSpPr>
            <a:spLocks noChangeArrowheads="1"/>
          </p:cNvSpPr>
          <p:nvPr userDrawn="1"/>
        </p:nvSpPr>
        <p:spPr bwMode="auto">
          <a:xfrm>
            <a:off x="0" y="838200"/>
            <a:ext cx="9144000" cy="825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CCFF">
                  <a:alpha val="20000"/>
                </a:srgbClr>
              </a:gs>
              <a:gs pos="100000">
                <a:srgbClr val="0000FF">
                  <a:alpha val="60001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4" name="직사각형 2"/>
          <p:cNvSpPr/>
          <p:nvPr userDrawn="1"/>
        </p:nvSpPr>
        <p:spPr bwMode="auto">
          <a:xfrm>
            <a:off x="0" y="-19050"/>
            <a:ext cx="9144000" cy="4286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5" name="직사각형 13"/>
          <p:cNvSpPr/>
          <p:nvPr userDrawn="1"/>
        </p:nvSpPr>
        <p:spPr bwMode="auto">
          <a:xfrm>
            <a:off x="0" y="409575"/>
            <a:ext cx="9140825" cy="4286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0" y="9525"/>
            <a:ext cx="9144000" cy="357188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CED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UAV + UGV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ED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432048"/>
          </a:xfrm>
          <a:solidFill>
            <a:schemeClr val="bg2">
              <a:lumMod val="10000"/>
              <a:lumOff val="90000"/>
            </a:schemeClr>
          </a:solidFill>
        </p:spPr>
        <p:txBody>
          <a:bodyPr tIns="144000" anchor="ctr"/>
          <a:lstStyle>
            <a:lvl1pPr marL="0" indent="0" algn="ctr">
              <a:lnSpc>
                <a:spcPct val="5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7288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50" y="6628755"/>
            <a:ext cx="655551" cy="226720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762BD2-C693-4C6E-B111-3CFB4832F36D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Bookman Old Style" panose="02050604050505020204" pitchFamily="18" charset="0"/>
                <a:ea typeface="굴림" pitchFamily="50" charset="-127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Bookman Old Style" panose="02050604050505020204" pitchFamily="18" charset="0"/>
              <a:ea typeface="굴림" pitchFamily="50" charset="-127"/>
              <a:cs typeface="+mn-cs"/>
            </a:endParaRPr>
          </a:p>
        </p:txBody>
      </p:sp>
      <p:sp>
        <p:nvSpPr>
          <p:cNvPr id="14" name="Title 2"/>
          <p:cNvSpPr>
            <a:spLocks noGrp="1"/>
          </p:cNvSpPr>
          <p:nvPr>
            <p:ph type="title" hasCustomPrompt="1"/>
          </p:nvPr>
        </p:nvSpPr>
        <p:spPr>
          <a:xfrm>
            <a:off x="394189" y="405032"/>
            <a:ext cx="7886700" cy="471121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4189" y="1099344"/>
            <a:ext cx="8380413" cy="52292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633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harteo.com / Desig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16849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555530"/>
          </a:xfrm>
          <a:prstGeom prst="rect">
            <a:avLst/>
          </a:prstGeom>
          <a:solidFill>
            <a:srgbClr val="FFFFFF">
              <a:alpha val="34902"/>
            </a:srgbClr>
          </a:solidFill>
        </p:spPr>
        <p:txBody>
          <a:bodyPr anchor="ctr">
            <a:normAutofit/>
          </a:bodyPr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07924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8"/>
          <p:cNvSpPr>
            <a:spLocks noChangeArrowheads="1"/>
          </p:cNvSpPr>
          <p:nvPr userDrawn="1"/>
        </p:nvSpPr>
        <p:spPr bwMode="auto">
          <a:xfrm>
            <a:off x="0" y="838200"/>
            <a:ext cx="9144000" cy="825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CCFF">
                  <a:alpha val="20000"/>
                </a:srgbClr>
              </a:gs>
              <a:gs pos="100000">
                <a:srgbClr val="0000FF">
                  <a:alpha val="60001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4" name="직사각형 2"/>
          <p:cNvSpPr/>
          <p:nvPr userDrawn="1"/>
        </p:nvSpPr>
        <p:spPr bwMode="auto">
          <a:xfrm>
            <a:off x="0" y="-19050"/>
            <a:ext cx="9144000" cy="4286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5" name="직사각형 13"/>
          <p:cNvSpPr/>
          <p:nvPr userDrawn="1"/>
        </p:nvSpPr>
        <p:spPr bwMode="auto">
          <a:xfrm>
            <a:off x="0" y="409575"/>
            <a:ext cx="9140825" cy="4286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0" y="9525"/>
            <a:ext cx="9144000" cy="357188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ED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EureCAR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CED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KAIST’s Driverless Car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ED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432048"/>
          </a:xfrm>
          <a:solidFill>
            <a:schemeClr val="bg2">
              <a:lumMod val="10000"/>
              <a:lumOff val="90000"/>
            </a:schemeClr>
          </a:solidFill>
        </p:spPr>
        <p:txBody>
          <a:bodyPr tIns="144000" anchor="ctr"/>
          <a:lstStyle>
            <a:lvl1pPr marL="0" indent="0" algn="ctr">
              <a:lnSpc>
                <a:spcPct val="5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1893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8"/>
          <p:cNvSpPr>
            <a:spLocks noChangeArrowheads="1"/>
          </p:cNvSpPr>
          <p:nvPr userDrawn="1"/>
        </p:nvSpPr>
        <p:spPr bwMode="auto">
          <a:xfrm>
            <a:off x="0" y="838200"/>
            <a:ext cx="9144000" cy="825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CCFF">
                  <a:alpha val="20000"/>
                </a:srgbClr>
              </a:gs>
              <a:gs pos="100000">
                <a:srgbClr val="0000FF">
                  <a:alpha val="60001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4" name="직사각형 2"/>
          <p:cNvSpPr/>
          <p:nvPr userDrawn="1"/>
        </p:nvSpPr>
        <p:spPr bwMode="auto">
          <a:xfrm>
            <a:off x="0" y="-19050"/>
            <a:ext cx="9144000" cy="4286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5" name="직사각형 13"/>
          <p:cNvSpPr/>
          <p:nvPr userDrawn="1"/>
        </p:nvSpPr>
        <p:spPr bwMode="auto">
          <a:xfrm>
            <a:off x="0" y="409575"/>
            <a:ext cx="9140825" cy="4286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0" y="9525"/>
            <a:ext cx="9144000" cy="357188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CED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UAV + UGV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ED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432048"/>
          </a:xfrm>
          <a:solidFill>
            <a:schemeClr val="bg2">
              <a:lumMod val="10000"/>
              <a:lumOff val="90000"/>
            </a:schemeClr>
          </a:solidFill>
        </p:spPr>
        <p:txBody>
          <a:bodyPr tIns="144000" anchor="ctr"/>
          <a:lstStyle>
            <a:lvl1pPr marL="0" indent="0" algn="ctr">
              <a:lnSpc>
                <a:spcPct val="5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0225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50" y="6628755"/>
            <a:ext cx="655551" cy="226720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762BD2-C693-4C6E-B111-3CFB4832F36D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Bookman Old Style" panose="02050604050505020204" pitchFamily="18" charset="0"/>
                <a:ea typeface="굴림" pitchFamily="50" charset="-127"/>
                <a:cs typeface="Arial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Bookman Old Style" panose="02050604050505020204" pitchFamily="18" charset="0"/>
              <a:ea typeface="굴림" pitchFamily="50" charset="-127"/>
              <a:cs typeface="Arial" charset="0"/>
            </a:endParaRPr>
          </a:p>
        </p:txBody>
      </p:sp>
      <p:sp>
        <p:nvSpPr>
          <p:cNvPr id="14" name="Title 2"/>
          <p:cNvSpPr>
            <a:spLocks noGrp="1"/>
          </p:cNvSpPr>
          <p:nvPr>
            <p:ph type="title" hasCustomPrompt="1"/>
          </p:nvPr>
        </p:nvSpPr>
        <p:spPr>
          <a:xfrm>
            <a:off x="394189" y="405032"/>
            <a:ext cx="7886700" cy="471121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4189" y="1099344"/>
            <a:ext cx="8380413" cy="52292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3606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914400"/>
            <a:ext cx="7391400" cy="2819400"/>
          </a:xfrm>
        </p:spPr>
        <p:txBody>
          <a:bodyPr lIns="0" rIns="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019800" cy="2133600"/>
          </a:xfrm>
        </p:spPr>
        <p:txBody>
          <a:bodyPr lIns="0" rIns="0" anchor="ctr"/>
          <a:lstStyle>
            <a:lvl1pPr marL="0" indent="0" algn="r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11" descr="top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" t="16800" r="4800" b="12000"/>
          <a:stretch>
            <a:fillRect/>
          </a:stretch>
        </p:blipFill>
        <p:spPr bwMode="auto">
          <a:xfrm>
            <a:off x="76200" y="6367463"/>
            <a:ext cx="16002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81750"/>
            <a:ext cx="4876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Bookman Old Style" charset="0"/>
                <a:ea typeface="ＭＳ Ｐゴシック" charset="0"/>
                <a:cs typeface="Arial" charset="0"/>
              </a:rPr>
              <a:t>EE 405A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DDDDDD"/>
                  </a:outerShdw>
                </a:effectLst>
                <a:ea typeface="굴림" charset="0"/>
                <a:cs typeface="굴림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B8C7F3-F64F-9A40-99FC-F84A840A0C7C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맑은 고딕" pitchFamily="50" charset="-127"/>
                <a:ea typeface="굴림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맑은 고딕" pitchFamily="50" charset="-127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5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81750"/>
            <a:ext cx="4876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ja-JP" dirty="0"/>
              <a:t>EE 405A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DDDDDD"/>
                  </a:outerShdw>
                </a:effectLst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fld id="{8BB8C7F3-F64F-9A40-99FC-F84A840A0C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4100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81750"/>
            <a:ext cx="4876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Bookman Old Style" charset="0"/>
                <a:ea typeface="ＭＳ Ｐゴシック" charset="0"/>
                <a:cs typeface="Arial" charset="0"/>
              </a:rPr>
              <a:t>EE 405A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DDDDDD"/>
                  </a:outerShdw>
                </a:effectLst>
                <a:ea typeface="굴림" charset="0"/>
                <a:cs typeface="굴림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B8C7F3-F64F-9A40-99FC-F84A840A0C7C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맑은 고딕" pitchFamily="50" charset="-127"/>
                <a:ea typeface="굴림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맑은 고딕" pitchFamily="50" charset="-127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67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385063"/>
            <a:ext cx="4876800" cy="476250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Bookman Old Style" charset="0"/>
                <a:ea typeface="ＭＳ Ｐゴシック" charset="0"/>
                <a:cs typeface="Arial" charset="0"/>
              </a:rPr>
              <a:t>EE 405A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9E68D2-F48D-2B4A-ACF3-B91AABD97D75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alibri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40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charset="0"/>
                <a:ea typeface="ＭＳ Ｐゴシック" charset="0"/>
                <a:cs typeface="Arial" charset="0"/>
              </a:rPr>
              <a:t>9/5/07</a:t>
            </a:r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Bookman Old Style" charset="0"/>
                <a:ea typeface="ＭＳ Ｐゴシック" charset="0"/>
                <a:cs typeface="Arial" charset="0"/>
              </a:rPr>
              <a:t>EE405A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329C06-08B2-1644-8C32-BB899E5C7C52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alibri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917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charset="0"/>
                <a:ea typeface="ＭＳ Ｐゴシック" charset="0"/>
                <a:cs typeface="Arial" charset="0"/>
              </a:rPr>
              <a:t>9/5/07</a:t>
            </a:r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charset="0"/>
              <a:ea typeface="ＭＳ Ｐゴシック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Bookman Old Style" charset="0"/>
                <a:ea typeface="ＭＳ Ｐゴシック" charset="0"/>
                <a:cs typeface="Arial" charset="0"/>
              </a:rPr>
              <a:t>EE405A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79375-7C6D-DB49-A948-643A8C320317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alibri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26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8"/>
          <p:cNvSpPr>
            <a:spLocks noChangeArrowheads="1"/>
          </p:cNvSpPr>
          <p:nvPr userDrawn="1"/>
        </p:nvSpPr>
        <p:spPr bwMode="auto">
          <a:xfrm>
            <a:off x="0" y="838200"/>
            <a:ext cx="9144000" cy="825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CCFF">
                  <a:alpha val="20000"/>
                </a:srgbClr>
              </a:gs>
              <a:gs pos="100000">
                <a:srgbClr val="0000FF">
                  <a:alpha val="60001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4" name="직사각형 2"/>
          <p:cNvSpPr/>
          <p:nvPr userDrawn="1"/>
        </p:nvSpPr>
        <p:spPr bwMode="auto">
          <a:xfrm>
            <a:off x="0" y="-19050"/>
            <a:ext cx="9144000" cy="4286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5" name="직사각형 13"/>
          <p:cNvSpPr/>
          <p:nvPr userDrawn="1"/>
        </p:nvSpPr>
        <p:spPr bwMode="auto">
          <a:xfrm>
            <a:off x="0" y="409575"/>
            <a:ext cx="9140825" cy="4286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0" y="9525"/>
            <a:ext cx="9144000" cy="357188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ED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EureCAR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CED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KAIST’s Driverless Car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ED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432048"/>
          </a:xfrm>
          <a:solidFill>
            <a:schemeClr val="bg2">
              <a:lumMod val="10000"/>
              <a:lumOff val="90000"/>
            </a:schemeClr>
          </a:solidFill>
        </p:spPr>
        <p:txBody>
          <a:bodyPr tIns="144000" anchor="ctr"/>
          <a:lstStyle>
            <a:lvl1pPr marL="0" indent="0" algn="ctr">
              <a:lnSpc>
                <a:spcPct val="5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8057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512" y="0"/>
            <a:ext cx="8050088" cy="55553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슬라이드 타이틀 </a:t>
            </a:r>
            <a:r>
              <a:rPr lang="en-US" altLang="ko-KR" dirty="0"/>
              <a:t>font size 24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8962" y="764704"/>
            <a:ext cx="8229600" cy="562816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–"/>
              <a:defRPr sz="1600"/>
            </a:lvl1pPr>
            <a:lvl2pPr marL="742950" indent="-285750">
              <a:buFont typeface="Arial" panose="020B0604020202020204" pitchFamily="34" charset="0"/>
              <a:buChar char="–"/>
              <a:defRPr sz="1400"/>
            </a:lvl2pPr>
            <a:lvl3pPr marL="1143000" indent="-228600">
              <a:buFont typeface="Arial" panose="020B0604020202020204" pitchFamily="34" charset="0"/>
              <a:buChar char="–"/>
              <a:defRPr sz="1400"/>
            </a:lvl3pPr>
            <a:lvl4pPr marL="1600200" indent="-228600">
              <a:buFont typeface="Arial" panose="020B0604020202020204" pitchFamily="34" charset="0"/>
              <a:buChar char="–"/>
              <a:defRPr sz="1400"/>
            </a:lvl4pPr>
            <a:lvl5pPr marL="205740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0516" b="30515"/>
          <a:stretch/>
        </p:blipFill>
        <p:spPr>
          <a:xfrm>
            <a:off x="7550473" y="6392868"/>
            <a:ext cx="1593527" cy="465132"/>
          </a:xfrm>
          <a:prstGeom prst="rect">
            <a:avLst/>
          </a:prstGeom>
        </p:spPr>
      </p:pic>
      <p:pic>
        <p:nvPicPr>
          <p:cNvPr id="1028" name="Picture 4" descr="KAIST에 대한 이미지 검색결과"/>
          <p:cNvPicPr>
            <a:picLocks noChangeAspect="1" noChangeArrowheads="1"/>
          </p:cNvPicPr>
          <p:nvPr userDrawn="1"/>
        </p:nvPicPr>
        <p:blipFill>
          <a:blip r:embed="rId3" cstate="hq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092" y="6442612"/>
            <a:ext cx="1281008" cy="42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587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 userDrawn="1"/>
        </p:nvCxnSpPr>
        <p:spPr>
          <a:xfrm flipV="1">
            <a:off x="175041" y="6733209"/>
            <a:ext cx="8633096" cy="316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31371" y="260648"/>
            <a:ext cx="1740363" cy="0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 userDrawn="1"/>
        </p:nvGrpSpPr>
        <p:grpSpPr>
          <a:xfrm>
            <a:off x="-183967" y="233165"/>
            <a:ext cx="543875" cy="833588"/>
            <a:chOff x="-155324" y="174873"/>
            <a:chExt cx="467590" cy="716668"/>
          </a:xfrm>
        </p:grpSpPr>
        <p:grpSp>
          <p:nvGrpSpPr>
            <p:cNvPr id="16" name="그룹 15"/>
            <p:cNvGrpSpPr/>
            <p:nvPr userDrawn="1"/>
          </p:nvGrpSpPr>
          <p:grpSpPr>
            <a:xfrm>
              <a:off x="-155324" y="198853"/>
              <a:ext cx="440977" cy="692688"/>
              <a:chOff x="-111567" y="351685"/>
              <a:chExt cx="336910" cy="529220"/>
            </a:xfrm>
          </p:grpSpPr>
          <p:sp>
            <p:nvSpPr>
              <p:cNvPr id="27" name="오각형 7"/>
              <p:cNvSpPr/>
              <p:nvPr userDrawn="1"/>
            </p:nvSpPr>
            <p:spPr>
              <a:xfrm rot="18900000" flipV="1">
                <a:off x="-111567" y="681497"/>
                <a:ext cx="316889" cy="199408"/>
              </a:xfrm>
              <a:custGeom>
                <a:avLst/>
                <a:gdLst/>
                <a:ahLst/>
                <a:cxnLst/>
                <a:rect l="l" t="t" r="r" b="b"/>
                <a:pathLst>
                  <a:path w="316889" h="199408">
                    <a:moveTo>
                      <a:pt x="217185" y="199408"/>
                    </a:moveTo>
                    <a:lnTo>
                      <a:pt x="316889" y="99704"/>
                    </a:lnTo>
                    <a:lnTo>
                      <a:pt x="217185" y="0"/>
                    </a:lnTo>
                    <a:lnTo>
                      <a:pt x="0" y="0"/>
                    </a:lnTo>
                    <a:lnTo>
                      <a:pt x="199408" y="19940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Arial"/>
                </a:endParaRPr>
              </a:p>
            </p:txBody>
          </p:sp>
          <p:sp>
            <p:nvSpPr>
              <p:cNvPr id="28" name="직사각형 52"/>
              <p:cNvSpPr/>
              <p:nvPr userDrawn="1"/>
            </p:nvSpPr>
            <p:spPr>
              <a:xfrm>
                <a:off x="0" y="351685"/>
                <a:ext cx="225343" cy="473271"/>
              </a:xfrm>
              <a:custGeom>
                <a:avLst/>
                <a:gdLst/>
                <a:ahLst/>
                <a:cxnLst/>
                <a:rect l="l" t="t" r="r" b="b"/>
                <a:pathLst>
                  <a:path w="225343" h="473271">
                    <a:moveTo>
                      <a:pt x="0" y="0"/>
                    </a:moveTo>
                    <a:lnTo>
                      <a:pt x="225343" y="0"/>
                    </a:lnTo>
                    <a:lnTo>
                      <a:pt x="225343" y="247927"/>
                    </a:lnTo>
                    <a:lnTo>
                      <a:pt x="0" y="473271"/>
                    </a:lnTo>
                    <a:close/>
                  </a:path>
                </a:pathLst>
              </a:custGeom>
              <a:gradFill>
                <a:gsLst>
                  <a:gs pos="10000">
                    <a:srgbClr val="00B0F0"/>
                  </a:gs>
                  <a:gs pos="78000">
                    <a:srgbClr val="00487E"/>
                  </a:gs>
                  <a:gs pos="44000">
                    <a:srgbClr val="0070C0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Arial"/>
                </a:endParaRPr>
              </a:p>
            </p:txBody>
          </p:sp>
        </p:grp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email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06658">
              <a:off x="-141346" y="177267"/>
              <a:ext cx="456006" cy="451218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75" y="-37060"/>
            <a:ext cx="3887755" cy="1379368"/>
          </a:xfrm>
          <a:prstGeom prst="rect">
            <a:avLst/>
          </a:prstGeom>
        </p:spPr>
      </p:pic>
      <p:pic>
        <p:nvPicPr>
          <p:cNvPr id="31" name="Picture 2" descr="E:\earlyD project\2017 project\KAIST_speech\Seal_of_KAIST.png"/>
          <p:cNvPicPr>
            <a:picLocks noChangeAspect="1" noChangeArrowheads="1"/>
          </p:cNvPicPr>
          <p:nvPr userDrawn="1"/>
        </p:nvPicPr>
        <p:blipFill>
          <a:blip r:embed="rId4" cstate="email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092" y="6577485"/>
            <a:ext cx="646437" cy="1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56536" y="-29100"/>
            <a:ext cx="185191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AI Flagship Workshop</a:t>
            </a:r>
            <a:endParaRPr kumimoji="0" lang="ko-KR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22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9/5/07</a:t>
            </a: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385063"/>
            <a:ext cx="4876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EE405A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E68D2-F48D-2B4A-ACF3-B91AABD97D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707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9/5/07</a:t>
            </a:r>
            <a:endParaRPr lang="en-US" altLang="ja-JP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EE405A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29C06-08B2-1644-8C32-BB899E5C7C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076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9/5/07</a:t>
            </a: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EE405A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79375-7C6D-DB49-A948-643A8C3203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568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858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67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267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9/5/07</a:t>
            </a: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EE405A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B231A-A485-9248-A666-D67246F0FF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15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harteo.com / Desig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58090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9/5/07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AE 552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DE0D4-0586-425F-ADA7-D0B511D314F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465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- charteo.com / Desig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40992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010400" y="6401628"/>
            <a:ext cx="1889611" cy="47625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2754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81750"/>
            <a:ext cx="4876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ja-JP" dirty="0"/>
              <a:t>EE 405A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H="1">
            <a:off x="0" y="762000"/>
            <a:ext cx="9144000" cy="0"/>
          </a:xfrm>
          <a:prstGeom prst="line">
            <a:avLst/>
          </a:prstGeom>
          <a:noFill/>
          <a:ln w="76200">
            <a:pattFill prst="dkHorz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9" name="Picture 11" descr="top_logo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" t="16800" r="4800" b="12000"/>
          <a:stretch>
            <a:fillRect/>
          </a:stretch>
        </p:blipFill>
        <p:spPr bwMode="auto">
          <a:xfrm>
            <a:off x="76200" y="6367463"/>
            <a:ext cx="16002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108" y="6419973"/>
            <a:ext cx="1950422" cy="4380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32" r:id="rId3"/>
    <p:sldLayoutId id="2147484233" r:id="rId4"/>
    <p:sldLayoutId id="2147484236" r:id="rId5"/>
    <p:sldLayoutId id="2147484239" r:id="rId6"/>
    <p:sldLayoutId id="2147484273" r:id="rId7"/>
    <p:sldLayoutId id="2147484300" r:id="rId8"/>
    <p:sldLayoutId id="2147484301" r:id="rId9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v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q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Ø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" y="1036638"/>
            <a:ext cx="88995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3"/>
            <a:endParaRPr lang="en-US" altLang="ko-KR"/>
          </a:p>
        </p:txBody>
      </p:sp>
      <p:sp>
        <p:nvSpPr>
          <p:cNvPr id="4099" name="AutoShape 9"/>
          <p:cNvSpPr>
            <a:spLocks noChangeArrowheads="1"/>
          </p:cNvSpPr>
          <p:nvPr userDrawn="1"/>
        </p:nvSpPr>
        <p:spPr bwMode="auto">
          <a:xfrm>
            <a:off x="8281988" y="6464300"/>
            <a:ext cx="677862" cy="20478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prstShdw prst="shdw17" dist="12700" dir="16200000">
              <a:srgbClr val="00003D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386" tIns="45691" rIns="91386" bIns="45691" anchor="ctr"/>
          <a:lstStyle>
            <a:lvl1pPr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Verdana" panose="020B0604030504040204" pitchFamily="34" charset="0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100" name="Rectangle 10"/>
          <p:cNvSpPr>
            <a:spLocks noChangeArrowheads="1"/>
          </p:cNvSpPr>
          <p:nvPr userDrawn="1"/>
        </p:nvSpPr>
        <p:spPr bwMode="auto">
          <a:xfrm>
            <a:off x="8451850" y="6421438"/>
            <a:ext cx="3524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20" tIns="46012" rIns="92020" bIns="46012" anchor="ctr"/>
          <a:lstStyle>
            <a:lvl1pPr defTabSz="7620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B9B058-AECD-4BB4-AB54-A3348B76B532}" type="slidenum">
              <a:rPr kumimoji="1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HY견고딕" panose="02030600000101010101" pitchFamily="18" charset="-127"/>
                <a:cs typeface="+mn-cs"/>
              </a:rPr>
              <a:pPr marL="0" marR="0" lvl="0" indent="0" algn="ctr" defTabSz="7620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Times New Roman" panose="02020603050405020304" pitchFamily="18" charset="0"/>
              <a:ea typeface="HY견고딕" panose="02030600000101010101" pitchFamily="18" charset="-127"/>
              <a:cs typeface="+mn-cs"/>
            </a:endParaRPr>
          </a:p>
        </p:txBody>
      </p:sp>
      <p:cxnSp>
        <p:nvCxnSpPr>
          <p:cNvPr id="4101" name="직선 연결선 8"/>
          <p:cNvCxnSpPr>
            <a:cxnSpLocks noChangeShapeType="1"/>
          </p:cNvCxnSpPr>
          <p:nvPr userDrawn="1"/>
        </p:nvCxnSpPr>
        <p:spPr bwMode="auto">
          <a:xfrm>
            <a:off x="1204913" y="241300"/>
            <a:ext cx="0" cy="593725"/>
          </a:xfrm>
          <a:prstGeom prst="line">
            <a:avLst/>
          </a:prstGeom>
          <a:noFill/>
          <a:ln w="9525" algn="ctr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02" name="Picture 9" descr="D:\kaist\proposal\KI Center\logoKAIST.gif"/>
          <p:cNvPicPr>
            <a:picLocks noChangeAspect="1" noChangeArrowheads="1"/>
          </p:cNvPicPr>
          <p:nvPr userDrawn="1"/>
        </p:nvPicPr>
        <p:blipFill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6281738"/>
            <a:ext cx="14033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00"/>
          <a:stretch/>
        </p:blipFill>
        <p:spPr>
          <a:xfrm>
            <a:off x="-762000" y="114396"/>
            <a:ext cx="2124269" cy="7210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25829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8" r:id="rId3"/>
    <p:sldLayoutId id="2147484279" r:id="rId4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CEDA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CEDAFF"/>
          </a:solidFill>
          <a:latin typeface="Calibri" panose="020F0502020204030204" pitchFamily="34" charset="0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CEDAFF"/>
          </a:solidFill>
          <a:latin typeface="Calibri" panose="020F0502020204030204" pitchFamily="34" charset="0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CEDAFF"/>
          </a:solidFill>
          <a:latin typeface="Calibri" panose="020F0502020204030204" pitchFamily="34" charset="0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CEDAFF"/>
          </a:solidFill>
          <a:latin typeface="Calibri" panose="020F0502020204030204" pitchFamily="34" charset="0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F08C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F08C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F08C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F08C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195263" indent="-195263" algn="l" rtl="0" eaLnBrk="0" fontAlgn="ctr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rgbClr val="003DB8"/>
        </a:buClr>
        <a:buFont typeface="Wingdings" panose="05000000000000000000" pitchFamily="2" charset="2"/>
        <a:buChar char="q"/>
        <a:defRPr kumimoji="1" sz="2000" b="1">
          <a:solidFill>
            <a:srgbClr val="003DB8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41338" indent="-166688" algn="l" rtl="0" eaLnBrk="0" fontAlgn="ctr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v"/>
        <a:defRPr kumimoji="1" sz="2800">
          <a:solidFill>
            <a:schemeClr val="bg2"/>
          </a:solidFill>
          <a:latin typeface="맑은 고딕" pitchFamily="50" charset="-127"/>
          <a:ea typeface="맑은 고딕" pitchFamily="50" charset="-127"/>
        </a:defRPr>
      </a:lvl2pPr>
      <a:lvl3pPr marL="895350" indent="-174625" algn="l" rtl="0" eaLnBrk="0" fontAlgn="ctr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ü"/>
        <a:defRPr kumimoji="1" sz="1600">
          <a:solidFill>
            <a:schemeClr val="bg2"/>
          </a:solidFill>
          <a:latin typeface="맑은 고딕" pitchFamily="50" charset="-127"/>
          <a:ea typeface="맑은 고딕" pitchFamily="50" charset="-127"/>
        </a:defRPr>
      </a:lvl3pPr>
      <a:lvl4pPr marL="1258888" indent="-184150" algn="l" rtl="0" eaLnBrk="0" fontAlgn="ctr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kumimoji="1" sz="1400">
          <a:solidFill>
            <a:schemeClr val="bg2"/>
          </a:solidFill>
          <a:latin typeface="맑은 고딕" pitchFamily="50" charset="-127"/>
          <a:ea typeface="맑은 고딕" pitchFamily="50" charset="-127"/>
        </a:defRPr>
      </a:lvl4pPr>
      <a:lvl5pPr marL="1614488" indent="-176213" algn="l" rtl="0" eaLnBrk="0" fontAlgn="ctr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71688" indent="-176213" algn="l" rtl="0" fontAlgn="ctr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28888" indent="-176213" algn="l" rtl="0" fontAlgn="ctr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986088" indent="-176213" algn="l" rtl="0" fontAlgn="ctr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43288" indent="-176213" algn="l" rtl="0" fontAlgn="ctr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" y="1036638"/>
            <a:ext cx="88995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3"/>
            <a:endParaRPr lang="en-US" altLang="ko-KR"/>
          </a:p>
        </p:txBody>
      </p:sp>
      <p:sp>
        <p:nvSpPr>
          <p:cNvPr id="4099" name="AutoShape 9"/>
          <p:cNvSpPr>
            <a:spLocks noChangeArrowheads="1"/>
          </p:cNvSpPr>
          <p:nvPr userDrawn="1"/>
        </p:nvSpPr>
        <p:spPr bwMode="auto">
          <a:xfrm>
            <a:off x="8281988" y="6464300"/>
            <a:ext cx="677862" cy="20478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prstShdw prst="shdw17" dist="12700" dir="16200000">
              <a:srgbClr val="00003D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386" tIns="45691" rIns="91386" bIns="45691" anchor="ctr"/>
          <a:lstStyle>
            <a:lvl1pPr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Verdana" panose="020B0604030504040204" pitchFamily="34" charset="0"/>
              <a:ea typeface="HY견고딕" panose="02030600000101010101" pitchFamily="18" charset="-127"/>
              <a:cs typeface="Arial" charset="0"/>
            </a:endParaRPr>
          </a:p>
        </p:txBody>
      </p:sp>
      <p:sp>
        <p:nvSpPr>
          <p:cNvPr id="4100" name="Rectangle 10"/>
          <p:cNvSpPr>
            <a:spLocks noChangeArrowheads="1"/>
          </p:cNvSpPr>
          <p:nvPr userDrawn="1"/>
        </p:nvSpPr>
        <p:spPr bwMode="auto">
          <a:xfrm>
            <a:off x="8451850" y="6421438"/>
            <a:ext cx="3524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20" tIns="46012" rIns="92020" bIns="46012" anchor="ctr"/>
          <a:lstStyle>
            <a:lvl1pPr defTabSz="7620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B9B058-AECD-4BB4-AB54-A3348B76B532}" type="slidenum">
              <a:rPr kumimoji="1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HY견고딕" panose="02030600000101010101" pitchFamily="18" charset="-127"/>
                <a:cs typeface="Arial" charset="0"/>
              </a:rPr>
              <a:pPr marL="0" marR="0" lvl="0" indent="0" algn="ctr" defTabSz="7620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Times New Roman" panose="02020603050405020304" pitchFamily="18" charset="0"/>
              <a:ea typeface="HY견고딕" panose="02030600000101010101" pitchFamily="18" charset="-127"/>
              <a:cs typeface="Arial" charset="0"/>
            </a:endParaRPr>
          </a:p>
        </p:txBody>
      </p:sp>
      <p:cxnSp>
        <p:nvCxnSpPr>
          <p:cNvPr id="4101" name="직선 연결선 8"/>
          <p:cNvCxnSpPr>
            <a:cxnSpLocks noChangeShapeType="1"/>
          </p:cNvCxnSpPr>
          <p:nvPr userDrawn="1"/>
        </p:nvCxnSpPr>
        <p:spPr bwMode="auto">
          <a:xfrm>
            <a:off x="1204913" y="241300"/>
            <a:ext cx="0" cy="593725"/>
          </a:xfrm>
          <a:prstGeom prst="line">
            <a:avLst/>
          </a:prstGeom>
          <a:noFill/>
          <a:ln w="9525" algn="ctr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02" name="Picture 9" descr="D:\kaist\proposal\KI Center\logoKAIST.gif"/>
          <p:cNvPicPr>
            <a:picLocks noChangeAspect="1" noChangeArrowheads="1"/>
          </p:cNvPicPr>
          <p:nvPr userDrawn="1"/>
        </p:nvPicPr>
        <p:blipFill>
          <a:blip r:embed="rId7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6281738"/>
            <a:ext cx="14033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00"/>
          <a:stretch/>
        </p:blipFill>
        <p:spPr>
          <a:xfrm>
            <a:off x="-762000" y="114396"/>
            <a:ext cx="2124269" cy="7210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9192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  <p:sldLayoutId id="2147484306" r:id="rId4"/>
    <p:sldLayoutId id="2147484307" r:id="rId5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CEDA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CEDAFF"/>
          </a:solidFill>
          <a:latin typeface="Calibri" panose="020F0502020204030204" pitchFamily="34" charset="0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CEDAFF"/>
          </a:solidFill>
          <a:latin typeface="Calibri" panose="020F0502020204030204" pitchFamily="34" charset="0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CEDAFF"/>
          </a:solidFill>
          <a:latin typeface="Calibri" panose="020F0502020204030204" pitchFamily="34" charset="0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CEDAFF"/>
          </a:solidFill>
          <a:latin typeface="Calibri" panose="020F0502020204030204" pitchFamily="34" charset="0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F08C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F08C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F08C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F08C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195263" indent="-195263" algn="l" rtl="0" eaLnBrk="0" fontAlgn="ctr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rgbClr val="003DB8"/>
        </a:buClr>
        <a:buFont typeface="Wingdings" panose="05000000000000000000" pitchFamily="2" charset="2"/>
        <a:buChar char="q"/>
        <a:defRPr kumimoji="1" sz="2000" b="1">
          <a:solidFill>
            <a:srgbClr val="003DB8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41338" indent="-166688" algn="l" rtl="0" eaLnBrk="0" fontAlgn="ctr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v"/>
        <a:defRPr kumimoji="1" sz="2800">
          <a:solidFill>
            <a:schemeClr val="bg2"/>
          </a:solidFill>
          <a:latin typeface="맑은 고딕" pitchFamily="50" charset="-127"/>
          <a:ea typeface="맑은 고딕" pitchFamily="50" charset="-127"/>
        </a:defRPr>
      </a:lvl2pPr>
      <a:lvl3pPr marL="895350" indent="-174625" algn="l" rtl="0" eaLnBrk="0" fontAlgn="ctr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ü"/>
        <a:defRPr kumimoji="1" sz="1600">
          <a:solidFill>
            <a:schemeClr val="bg2"/>
          </a:solidFill>
          <a:latin typeface="맑은 고딕" pitchFamily="50" charset="-127"/>
          <a:ea typeface="맑은 고딕" pitchFamily="50" charset="-127"/>
        </a:defRPr>
      </a:lvl3pPr>
      <a:lvl4pPr marL="1258888" indent="-184150" algn="l" rtl="0" eaLnBrk="0" fontAlgn="ctr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kumimoji="1" sz="1400">
          <a:solidFill>
            <a:schemeClr val="bg2"/>
          </a:solidFill>
          <a:latin typeface="맑은 고딕" pitchFamily="50" charset="-127"/>
          <a:ea typeface="맑은 고딕" pitchFamily="50" charset="-127"/>
        </a:defRPr>
      </a:lvl4pPr>
      <a:lvl5pPr marL="1614488" indent="-176213" algn="l" rtl="0" eaLnBrk="0" fontAlgn="ctr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71688" indent="-176213" algn="l" rtl="0" fontAlgn="ctr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28888" indent="-176213" algn="l" rtl="0" fontAlgn="ctr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986088" indent="-176213" algn="l" rtl="0" fontAlgn="ctr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43288" indent="-176213" algn="l" rtl="0" fontAlgn="ctr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2754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81750"/>
            <a:ext cx="4876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Bookman Old Style" charset="0"/>
                <a:ea typeface="ＭＳ Ｐゴシック" charset="0"/>
                <a:cs typeface="Arial" charset="0"/>
              </a:rPr>
              <a:t>EE 405A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H="1">
            <a:off x="0" y="762000"/>
            <a:ext cx="9144000" cy="0"/>
          </a:xfrm>
          <a:prstGeom prst="line">
            <a:avLst/>
          </a:prstGeom>
          <a:noFill/>
          <a:ln w="76200">
            <a:pattFill prst="dkHorz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charset="0"/>
              <a:ea typeface="ＭＳ Ｐゴシック" charset="0"/>
              <a:cs typeface="Arial" charset="0"/>
            </a:endParaRPr>
          </a:p>
        </p:txBody>
      </p:sp>
      <p:pic>
        <p:nvPicPr>
          <p:cNvPr id="7170" name="Picture 2" descr="KAIST ELECTRICAL ENGINEERI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493098"/>
            <a:ext cx="1714500" cy="25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9"/>
          <p:cNvSpPr/>
          <p:nvPr userDrawn="1"/>
        </p:nvSpPr>
        <p:spPr>
          <a:xfrm>
            <a:off x="8172450" y="6464300"/>
            <a:ext cx="984250" cy="395288"/>
          </a:xfrm>
          <a:prstGeom prst="rect">
            <a:avLst/>
          </a:prstGeom>
          <a:solidFill>
            <a:srgbClr val="1F497D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15300" y="6470016"/>
            <a:ext cx="1028700" cy="39687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76D0A7-9625-4670-A0DE-76E41F018E90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alibri" pitchFamily="34" charset="0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1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6" r:id="rId6"/>
    <p:sldLayoutId id="2147484317" r:id="rId7"/>
    <p:sldLayoutId id="2147484318" r:id="rId8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v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q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Ø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ynkis@kaist.ac.k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0"/>
            <a:ext cx="8686800" cy="1905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4400" dirty="0">
                <a:solidFill>
                  <a:srgbClr val="0B057B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  <a:ea typeface="굴림" charset="0"/>
                <a:cs typeface="굴림" charset="0"/>
              </a:rPr>
              <a:t>EE405A</a:t>
            </a:r>
            <a:br>
              <a:rPr lang="en-US" altLang="ko-KR" sz="4400" dirty="0">
                <a:solidFill>
                  <a:srgbClr val="0B057B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  <a:ea typeface="굴림" charset="0"/>
                <a:cs typeface="굴림" charset="0"/>
              </a:rPr>
            </a:br>
            <a:r>
              <a:rPr lang="en-US" altLang="ko-KR" sz="4400" dirty="0">
                <a:solidFill>
                  <a:srgbClr val="0B057B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  <a:ea typeface="굴림" charset="0"/>
                <a:cs typeface="굴림" charset="0"/>
              </a:rPr>
              <a:t>Experiment Session</a:t>
            </a:r>
            <a:br>
              <a:rPr lang="en-US" altLang="ko-KR" sz="4400" dirty="0">
                <a:solidFill>
                  <a:srgbClr val="0B057B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  <a:ea typeface="굴림" charset="0"/>
                <a:cs typeface="굴림" charset="0"/>
              </a:rPr>
            </a:br>
            <a:r>
              <a:rPr lang="en-US" altLang="ko-KR" sz="4400" dirty="0">
                <a:solidFill>
                  <a:srgbClr val="0B057B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  <a:ea typeface="굴림" charset="0"/>
                <a:cs typeface="굴림" charset="0"/>
              </a:rPr>
              <a:t>Outline</a:t>
            </a:r>
            <a:endParaRPr lang="en-US" altLang="ko-KR" dirty="0">
              <a:solidFill>
                <a:srgbClr val="0B057B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Bookman Old Style" charset="0"/>
              <a:ea typeface="굴림" charset="0"/>
              <a:cs typeface="굴림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dirty="0">
                <a:ea typeface="굴림" charset="0"/>
                <a:cs typeface="굴림" charset="0"/>
              </a:rPr>
              <a:t>EE 405A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3657600"/>
            <a:ext cx="8235950" cy="23622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  <a:ea typeface="굴림" charset="0"/>
                <a:cs typeface="굴림" charset="0"/>
              </a:rPr>
              <a:t>(TA) Hyunki Seong</a:t>
            </a:r>
            <a:endParaRPr lang="en-US" altLang="ko-KR" sz="2800" dirty="0">
              <a:effectLst>
                <a:outerShdw blurRad="38100" dist="38100" dir="2700000" algn="tl">
                  <a:srgbClr val="DDDDDD"/>
                </a:outerShdw>
              </a:effectLst>
              <a:latin typeface="Bookman Old Style" charset="0"/>
              <a:ea typeface="굴림" charset="0"/>
              <a:cs typeface="굴림" charset="0"/>
            </a:endParaRPr>
          </a:p>
          <a:p>
            <a:pPr algn="ctr" eaLnBrk="1" hangingPunct="1"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ko-KR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  <a:ea typeface="굴림" charset="0"/>
                <a:cs typeface="굴림" charset="0"/>
              </a:rPr>
              <a:t>School of Electrical Engineering</a:t>
            </a:r>
          </a:p>
          <a:p>
            <a:pPr algn="ctr" eaLnBrk="1" hangingPunct="1"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ko-KR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  <a:ea typeface="굴림" charset="0"/>
                <a:cs typeface="굴림" charset="0"/>
              </a:rPr>
              <a:t>KAIST</a:t>
            </a:r>
          </a:p>
          <a:p>
            <a:pPr algn="ctr" eaLnBrk="1" hangingPunct="1">
              <a:spcBef>
                <a:spcPct val="0"/>
              </a:spcBef>
              <a:buFont typeface="Wingdings" charset="0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DDDDDD"/>
                </a:outerShdw>
              </a:effectLst>
              <a:latin typeface="Bookman Old Style" charset="0"/>
              <a:ea typeface="굴림" charset="0"/>
              <a:cs typeface="굴림" charset="0"/>
            </a:endParaRPr>
          </a:p>
          <a:p>
            <a:pPr algn="ctr" eaLnBrk="1" hangingPunct="1"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  <a:ea typeface="굴림" charset="0"/>
                <a:cs typeface="굴림" charset="0"/>
              </a:rPr>
              <a:t>March 12, 2021</a:t>
            </a:r>
          </a:p>
          <a:p>
            <a:pPr algn="ctr" eaLnBrk="1" hangingPunct="1">
              <a:spcBef>
                <a:spcPct val="0"/>
              </a:spcBef>
              <a:buFont typeface="Wingdings" charset="0"/>
              <a:buNone/>
              <a:defRPr/>
            </a:pPr>
            <a:endParaRPr lang="en-US" altLang="ko-KR" sz="2400" dirty="0">
              <a:effectLst>
                <a:outerShdw blurRad="38100" dist="38100" dir="2700000" algn="tl">
                  <a:srgbClr val="DDDDDD"/>
                </a:outerShdw>
              </a:effectLst>
              <a:latin typeface="Bookman Old Style" charset="0"/>
              <a:ea typeface="굴림" charset="0"/>
              <a:cs typeface="굴림" charset="0"/>
            </a:endParaRPr>
          </a:p>
          <a:p>
            <a:pPr algn="ctr" eaLnBrk="1" hangingPunct="1"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ko-KR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  <a:ea typeface="굴림" charset="0"/>
                <a:cs typeface="굴림" charset="0"/>
              </a:rPr>
              <a:t>hynkis@kaist.ac.kr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  <a:ea typeface="굴림" charset="0"/>
                <a:cs typeface="굴림" charset="0"/>
              </a:rPr>
              <a:t>Experiment Session</a:t>
            </a:r>
          </a:p>
        </p:txBody>
      </p:sp>
      <p:sp>
        <p:nvSpPr>
          <p:cNvPr id="4" name="Footer Placeholder 17">
            <a:extLst>
              <a:ext uri="{FF2B5EF4-FFF2-40B4-BE49-F238E27FC236}">
                <a16:creationId xmlns:a16="http://schemas.microsoft.com/office/drawing/2014/main" id="{54D271E5-6A13-8945-AF13-F3290BF33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ln w="19050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dirty="0"/>
              <a:t>EE 405A</a:t>
            </a:r>
          </a:p>
        </p:txBody>
      </p:sp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304800" y="1582340"/>
            <a:ext cx="85344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en-US" altLang="ko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a set of software libraries and tools for robotic applications, Robotics Operation System (ROS).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en-US" altLang="ko-KR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Control, Planning, Mapping and Localization modules for autonomous driving.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en-US" altLang="ko-KR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and control a vehicle platform for autonomous driving on a track.</a:t>
            </a: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Hours (Experiment Session)</a:t>
            </a:r>
            <a:endParaRPr lang="en-US" altLang="ja-JP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: Online experiment class by TAs: Wednesday(7~8:30pm)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※ Offline experiment will be determined soon.</a:t>
            </a: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TA: Mr.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Daegyu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Lee,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Seungwook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Lee, Hyunki Seong 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          {lee.dk,seungwook1024,hynkis}@kaist.ac.kr</a:t>
            </a:r>
          </a:p>
        </p:txBody>
      </p:sp>
      <p:sp>
        <p:nvSpPr>
          <p:cNvPr id="8" name="슬라이드 번호 개체 틀 3"/>
          <p:cNvSpPr txBox="1">
            <a:spLocks/>
          </p:cNvSpPr>
          <p:nvPr/>
        </p:nvSpPr>
        <p:spPr>
          <a:xfrm>
            <a:off x="8115300" y="6470016"/>
            <a:ext cx="1028700" cy="3968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E376D0A7-9625-4670-A0DE-76E41F018E90}" type="slidenum">
              <a:rPr lang="en-US" altLang="ko-KR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ko-KR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200"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  <a:ea typeface="굴림" charset="0"/>
                <a:cs typeface="굴림" charset="0"/>
              </a:rPr>
              <a:t>Class Outline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ln w="19050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dirty="0"/>
              <a:t>EE 405A</a:t>
            </a:r>
          </a:p>
        </p:txBody>
      </p:sp>
      <p:sp>
        <p:nvSpPr>
          <p:cNvPr id="15" name="슬라이드 번호 개체 틀 3"/>
          <p:cNvSpPr txBox="1">
            <a:spLocks/>
          </p:cNvSpPr>
          <p:nvPr/>
        </p:nvSpPr>
        <p:spPr>
          <a:xfrm>
            <a:off x="8115300" y="6470016"/>
            <a:ext cx="1028700" cy="3968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E376D0A7-9625-4670-A0DE-76E41F018E90}" type="slidenum">
              <a:rPr lang="en-US" altLang="ko-KR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altLang="ko-KR" dirty="0">
              <a:solidFill>
                <a:srgbClr val="FFFFFF"/>
              </a:solidFill>
            </a:endParaRPr>
          </a:p>
        </p:txBody>
      </p:sp>
      <p:graphicFrame>
        <p:nvGraphicFramePr>
          <p:cNvPr id="19" name="Table 23">
            <a:extLst>
              <a:ext uri="{FF2B5EF4-FFF2-40B4-BE49-F238E27FC236}">
                <a16:creationId xmlns:a16="http://schemas.microsoft.com/office/drawing/2014/main" id="{D0E6EDDF-1985-482D-944E-91CCF2E79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67622"/>
              </p:ext>
            </p:extLst>
          </p:nvPr>
        </p:nvGraphicFramePr>
        <p:xfrm>
          <a:off x="117231" y="1152577"/>
          <a:ext cx="7118838" cy="4783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018">
                  <a:extLst>
                    <a:ext uri="{9D8B030D-6E8A-4147-A177-3AD203B41FA5}">
                      <a16:colId xmlns:a16="http://schemas.microsoft.com/office/drawing/2014/main" val="3171932293"/>
                    </a:ext>
                  </a:extLst>
                </a:gridCol>
                <a:gridCol w="2410356">
                  <a:extLst>
                    <a:ext uri="{9D8B030D-6E8A-4147-A177-3AD203B41FA5}">
                      <a16:colId xmlns:a16="http://schemas.microsoft.com/office/drawing/2014/main" val="2249093231"/>
                    </a:ext>
                  </a:extLst>
                </a:gridCol>
                <a:gridCol w="2410356">
                  <a:extLst>
                    <a:ext uri="{9D8B030D-6E8A-4147-A177-3AD203B41FA5}">
                      <a16:colId xmlns:a16="http://schemas.microsoft.com/office/drawing/2014/main" val="3560991953"/>
                    </a:ext>
                  </a:extLst>
                </a:gridCol>
                <a:gridCol w="800054">
                  <a:extLst>
                    <a:ext uri="{9D8B030D-6E8A-4147-A177-3AD203B41FA5}">
                      <a16:colId xmlns:a16="http://schemas.microsoft.com/office/drawing/2014/main" val="3952577446"/>
                    </a:ext>
                  </a:extLst>
                </a:gridCol>
                <a:gridCol w="800054">
                  <a:extLst>
                    <a:ext uri="{9D8B030D-6E8A-4147-A177-3AD203B41FA5}">
                      <a16:colId xmlns:a16="http://schemas.microsoft.com/office/drawing/2014/main" val="484031033"/>
                    </a:ext>
                  </a:extLst>
                </a:gridCol>
              </a:tblGrid>
              <a:tr h="2539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Period: </a:t>
                      </a:r>
                      <a:endParaRPr lang="en-US" altLang="ko-KR" sz="1100" kern="1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Topics</a:t>
                      </a:r>
                      <a:endParaRPr lang="en-US" sz="1100" kern="1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86299" marR="86299" marT="43149" marB="43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Class &amp; Experiment</a:t>
                      </a:r>
                    </a:p>
                  </a:txBody>
                  <a:tcPr marL="86299" marR="86299" marT="43149" marB="43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35518"/>
                  </a:ext>
                </a:extLst>
              </a:tr>
              <a:tr h="253938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Lecture Session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Experiment Session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TA class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Assignment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741412"/>
                  </a:ext>
                </a:extLst>
              </a:tr>
              <a:tr h="2539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</a:t>
                      </a:r>
                      <a:endParaRPr lang="en-US" sz="1100" kern="1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Introduction to the class</a:t>
                      </a:r>
                      <a:endParaRPr lang="en-US" sz="1100" kern="5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53978"/>
                  </a:ext>
                </a:extLst>
              </a:tr>
              <a:tr h="2539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2</a:t>
                      </a:r>
                      <a:endParaRPr lang="en-US" sz="1100" kern="1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C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Basics of Robot Systems</a:t>
                      </a:r>
                      <a:endParaRPr lang="en-US" sz="1100" kern="5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C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ROS – 1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C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Online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C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Online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890935"/>
                  </a:ext>
                </a:extLst>
              </a:tr>
              <a:tr h="2539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3</a:t>
                      </a:r>
                      <a:endParaRPr lang="en-US" sz="1100" kern="1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C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History of Self-driving Cars</a:t>
                      </a:r>
                      <a:endParaRPr lang="en-US" sz="1100" kern="5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C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ROS – 2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C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Online</a:t>
                      </a:r>
                      <a:endParaRPr lang="en-US" sz="1100" kern="5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C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Online H.W.</a:t>
                      </a:r>
                      <a:endParaRPr lang="en-US" sz="1100" kern="5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893666"/>
                  </a:ext>
                </a:extLst>
              </a:tr>
              <a:tr h="2539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4</a:t>
                      </a:r>
                      <a:endParaRPr lang="en-US" sz="1100" kern="1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C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Vehicle Dynamics</a:t>
                      </a:r>
                      <a:endParaRPr lang="en-US" sz="1100" kern="5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C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Vehicle Control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C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Online</a:t>
                      </a:r>
                      <a:endParaRPr lang="en-US" sz="1100" kern="5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C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Online H.W.</a:t>
                      </a:r>
                      <a:endParaRPr lang="en-US" sz="1100" kern="5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449284"/>
                  </a:ext>
                </a:extLst>
              </a:tr>
              <a:tr h="2539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5</a:t>
                      </a:r>
                      <a:endParaRPr lang="en-US" sz="1100" kern="1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Vehicle Control I</a:t>
                      </a:r>
                      <a:endParaRPr lang="en-US" sz="1100" kern="5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Platform – Software Config.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Recorded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Offline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337472"/>
                  </a:ext>
                </a:extLst>
              </a:tr>
              <a:tr h="2539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6</a:t>
                      </a:r>
                      <a:endParaRPr lang="en-US" sz="1100" kern="1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Navigation Sensors: INS</a:t>
                      </a:r>
                      <a:endParaRPr lang="en-US" sz="1100" kern="5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Platform – Hardware Config. – 1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Recorded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Offline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14452"/>
                  </a:ext>
                </a:extLst>
              </a:tr>
              <a:tr h="2539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7</a:t>
                      </a:r>
                      <a:endParaRPr lang="en-US" sz="1100" kern="10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Navigation Sensors: GPS</a:t>
                      </a:r>
                      <a:endParaRPr lang="en-US" sz="1100" kern="5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Platform – Hardware Config. – 2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Offline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919790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8</a:t>
                      </a:r>
                      <a:endParaRPr lang="en-US" sz="1100" kern="1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CI Poppy"/>
                          <a:cs typeface="Arial" panose="020B0604020202020204" pitchFamily="34" charset="0"/>
                        </a:rPr>
                        <a:t>Checkpoint: Robot Assembly Progress</a:t>
                      </a:r>
                      <a:endParaRPr lang="en-US" sz="1100" kern="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5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64392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9</a:t>
                      </a:r>
                      <a:endParaRPr lang="en-US" sz="1100" kern="10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Guidance</a:t>
                      </a:r>
                      <a:endParaRPr lang="en-US" sz="1100" kern="5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57722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10</a:t>
                      </a:r>
                      <a:endParaRPr lang="en-US" sz="1100" kern="10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Path Planning</a:t>
                      </a:r>
                      <a:endParaRPr lang="en-US" sz="1100" kern="5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Motion Planning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Recorded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Offline H.W.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73485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11</a:t>
                      </a:r>
                      <a:endParaRPr lang="en-US" sz="1100" kern="1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Visual Navigation</a:t>
                      </a:r>
                      <a:endParaRPr lang="en-US" sz="1100" kern="5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Mapping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Recorded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Offline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983686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12</a:t>
                      </a:r>
                      <a:endParaRPr lang="en-US" sz="1100" kern="10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LiDAR-based Navigation</a:t>
                      </a:r>
                      <a:endParaRPr lang="en-US" sz="1100" kern="5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Recorded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Offline H.W.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453780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Week13</a:t>
                      </a:r>
                      <a:endParaRPr lang="en-US" sz="1100" kern="10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Deep Learning based approach</a:t>
                      </a:r>
                      <a:endParaRPr lang="en-US" sz="1100" kern="5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Project – 1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Recorded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526426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14</a:t>
                      </a:r>
                      <a:endParaRPr lang="en-US" sz="1100" kern="1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Putting them all together: System Operation</a:t>
                      </a:r>
                      <a:endParaRPr lang="en-US" sz="1100" kern="5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Project – 2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504190"/>
                  </a:ext>
                </a:extLst>
              </a:tr>
              <a:tr h="2564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15</a:t>
                      </a:r>
                      <a:endParaRPr lang="en-US" sz="1100" kern="10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How we proceed from here: future robots</a:t>
                      </a:r>
                      <a:endParaRPr lang="en-US" sz="1100" kern="5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Project – 3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168585"/>
                  </a:ext>
                </a:extLst>
              </a:tr>
              <a:tr h="2564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16</a:t>
                      </a:r>
                      <a:endParaRPr lang="en-US" sz="1100" kern="10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Final Individual Demo </a:t>
                      </a:r>
                      <a:endParaRPr lang="en-US" sz="1100" kern="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6780" marR="16780" marT="16780" marB="16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442038"/>
                  </a:ext>
                </a:extLst>
              </a:tr>
            </a:tbl>
          </a:graphicData>
        </a:graphic>
      </p:graphicFrame>
      <p:sp>
        <p:nvSpPr>
          <p:cNvPr id="28" name="Rectangle 7">
            <a:extLst>
              <a:ext uri="{FF2B5EF4-FFF2-40B4-BE49-F238E27FC236}">
                <a16:creationId xmlns:a16="http://schemas.microsoft.com/office/drawing/2014/main" id="{00277297-6295-47BB-83BB-5E7464486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067" y="2586980"/>
            <a:ext cx="194310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※ </a:t>
            </a:r>
            <a:r>
              <a:rPr lang="en-US" altLang="ja-JP" sz="1000" b="1" dirty="0">
                <a:latin typeface="Arial" panose="020B0604020202020204" pitchFamily="34" charset="0"/>
                <a:cs typeface="Arial" panose="020B0604020202020204" pitchFamily="34" charset="0"/>
              </a:rPr>
              <a:t>Online TA class</a:t>
            </a:r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 will be conducted by </a:t>
            </a:r>
            <a:r>
              <a:rPr lang="en-US" altLang="ja-JP" sz="1000" b="1" dirty="0">
                <a:latin typeface="Arial" panose="020B0604020202020204" pitchFamily="34" charset="0"/>
                <a:cs typeface="Arial" panose="020B0604020202020204" pitchFamily="34" charset="0"/>
              </a:rPr>
              <a:t>Zoom</a:t>
            </a:r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Arial" panose="020B0604020202020204" pitchFamily="34" charset="0"/>
                <a:cs typeface="Arial" panose="020B0604020202020204" pitchFamily="34" charset="0"/>
              </a:rPr>
              <a:t>until Week 4.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924B93BC-805C-427B-9017-C9980C910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067" y="4027784"/>
            <a:ext cx="161318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※ </a:t>
            </a:r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en-US" altLang="ja-JP" sz="1000" b="1" dirty="0">
                <a:latin typeface="Arial" panose="020B0604020202020204" pitchFamily="34" charset="0"/>
                <a:cs typeface="Arial" panose="020B0604020202020204" pitchFamily="34" charset="0"/>
              </a:rPr>
              <a:t> experiment </a:t>
            </a:r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will be conducted at </a:t>
            </a:r>
            <a:r>
              <a:rPr lang="en-US" altLang="ja-JP" sz="1000" b="1" dirty="0">
                <a:latin typeface="Arial" panose="020B0604020202020204" pitchFamily="34" charset="0"/>
                <a:cs typeface="Arial" panose="020B0604020202020204" pitchFamily="34" charset="0"/>
              </a:rPr>
              <a:t>KI building (E4), C303.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A2095EA-ACD2-4062-8923-A2787140A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067" y="1728945"/>
            <a:ext cx="18669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※ In the </a:t>
            </a:r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TA classes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, we will provide </a:t>
            </a:r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about the experiments.</a:t>
            </a:r>
            <a:endParaRPr lang="en-US" altLang="ja-JP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1E6993DC-FDE0-4D5C-ACE4-E3BA9E88F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067" y="4945233"/>
            <a:ext cx="16793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※ This schedule may be subject to change as the semester processes.</a:t>
            </a:r>
            <a:endParaRPr lang="en-US" altLang="ja-JP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FC55EE67-54E1-4841-B889-A5BF01D12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067" y="3267216"/>
            <a:ext cx="161318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※ </a:t>
            </a:r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Recorded videos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will be uploaded at </a:t>
            </a:r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KLMS from Week 5.</a:t>
            </a:r>
            <a:endParaRPr lang="en-US" altLang="ja-JP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EEE7F-28E5-43A4-8203-0AA76866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Building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492286-0AAE-47C3-821A-DC0B8278A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Bookman Old Style" charset="0"/>
                <a:ea typeface="ＭＳ Ｐゴシック" charset="0"/>
                <a:cs typeface="Arial" charset="0"/>
              </a:rPr>
              <a:t>EE 405A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Bookman Old Style" charset="0"/>
              <a:ea typeface="ＭＳ Ｐゴシック" charset="0"/>
              <a:cs typeface="Arial" charset="0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D9D707C4-601D-49CE-8260-D825C1C80FCF}"/>
              </a:ext>
            </a:extLst>
          </p:cNvPr>
          <p:cNvSpPr txBox="1">
            <a:spLocks/>
          </p:cNvSpPr>
          <p:nvPr/>
        </p:nvSpPr>
        <p:spPr>
          <a:xfrm>
            <a:off x="8115300" y="6470016"/>
            <a:ext cx="1028700" cy="3968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E376D0A7-9625-4670-A0DE-76E41F018E90}" type="slidenum">
              <a:rPr lang="en-US" altLang="ko-KR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06E62-01C3-481D-A0DC-A41629BD4B5E}"/>
              </a:ext>
            </a:extLst>
          </p:cNvPr>
          <p:cNvSpPr txBox="1"/>
          <p:nvPr/>
        </p:nvSpPr>
        <p:spPr>
          <a:xfrm>
            <a:off x="445662" y="1210260"/>
            <a:ext cx="8354568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Please send an email to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hynkis@kaist.ac.kr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for the team building.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You need to inform us the following information.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Your project type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hands-on experiment / simulation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Your ID number and name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- If you have team members, you need to write all your member’s info.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- Only one of the team members needs to send an e-mail.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- If you don’t, we will assign you in a team later.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number of each team member will be from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 to 5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deadline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team building is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until 21.03.24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that, the rest of the students are randomly assigned to other teams.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team building results will be published through a google spreadsheet.</a:t>
            </a:r>
            <a:endParaRPr lang="ko-KR" altLang="en-US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3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EEE7F-28E5-43A4-8203-0AA76866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Offline Team Scheduling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492286-0AAE-47C3-821A-DC0B8278A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Bookman Old Style" charset="0"/>
                <a:ea typeface="ＭＳ Ｐゴシック" charset="0"/>
                <a:cs typeface="Arial" charset="0"/>
              </a:rPr>
              <a:t>EE 405A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A0DE4D1-FF77-4C2C-AD07-6FAC30979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62867"/>
              </p:ext>
            </p:extLst>
          </p:nvPr>
        </p:nvGraphicFramePr>
        <p:xfrm>
          <a:off x="953370" y="2286000"/>
          <a:ext cx="7237260" cy="3081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210">
                  <a:extLst>
                    <a:ext uri="{9D8B030D-6E8A-4147-A177-3AD203B41FA5}">
                      <a16:colId xmlns:a16="http://schemas.microsoft.com/office/drawing/2014/main" val="3326393406"/>
                    </a:ext>
                  </a:extLst>
                </a:gridCol>
                <a:gridCol w="1206210">
                  <a:extLst>
                    <a:ext uri="{9D8B030D-6E8A-4147-A177-3AD203B41FA5}">
                      <a16:colId xmlns:a16="http://schemas.microsoft.com/office/drawing/2014/main" val="4021483728"/>
                    </a:ext>
                  </a:extLst>
                </a:gridCol>
                <a:gridCol w="1206210">
                  <a:extLst>
                    <a:ext uri="{9D8B030D-6E8A-4147-A177-3AD203B41FA5}">
                      <a16:colId xmlns:a16="http://schemas.microsoft.com/office/drawing/2014/main" val="217601516"/>
                    </a:ext>
                  </a:extLst>
                </a:gridCol>
                <a:gridCol w="1206210">
                  <a:extLst>
                    <a:ext uri="{9D8B030D-6E8A-4147-A177-3AD203B41FA5}">
                      <a16:colId xmlns:a16="http://schemas.microsoft.com/office/drawing/2014/main" val="1597020096"/>
                    </a:ext>
                  </a:extLst>
                </a:gridCol>
                <a:gridCol w="1206210">
                  <a:extLst>
                    <a:ext uri="{9D8B030D-6E8A-4147-A177-3AD203B41FA5}">
                      <a16:colId xmlns:a16="http://schemas.microsoft.com/office/drawing/2014/main" val="4066553371"/>
                    </a:ext>
                  </a:extLst>
                </a:gridCol>
                <a:gridCol w="1206210">
                  <a:extLst>
                    <a:ext uri="{9D8B030D-6E8A-4147-A177-3AD203B41FA5}">
                      <a16:colId xmlns:a16="http://schemas.microsoft.com/office/drawing/2014/main" val="2375525297"/>
                    </a:ext>
                  </a:extLst>
                </a:gridCol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ko-KR" altLang="en-US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</a:t>
                      </a:r>
                      <a:endParaRPr lang="ko-KR" altLang="en-US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Tus</a:t>
                      </a:r>
                      <a:endParaRPr lang="ko-KR" altLang="en-US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</a:t>
                      </a:r>
                      <a:endParaRPr lang="ko-KR" altLang="en-US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</a:t>
                      </a:r>
                      <a:endParaRPr lang="ko-KR" altLang="en-US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</a:t>
                      </a:r>
                      <a:endParaRPr lang="ko-KR" altLang="en-US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921108"/>
                  </a:ext>
                </a:extLst>
              </a:tr>
              <a:tr h="4402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~ 15</a:t>
                      </a:r>
                      <a:endParaRPr lang="ko-KR" altLang="en-US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1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1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extLst>
                  <a:ext uri="{0D108BD9-81ED-4DB2-BD59-A6C34878D82A}">
                    <a16:rowId xmlns:a16="http://schemas.microsoft.com/office/drawing/2014/main" val="1813687694"/>
                  </a:ext>
                </a:extLst>
              </a:tr>
              <a:tr h="4402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2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extLst>
                  <a:ext uri="{0D108BD9-81ED-4DB2-BD59-A6C34878D82A}">
                    <a16:rowId xmlns:a16="http://schemas.microsoft.com/office/drawing/2014/main" val="691388233"/>
                  </a:ext>
                </a:extLst>
              </a:tr>
              <a:tr h="4402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~ 18</a:t>
                      </a:r>
                      <a:endParaRPr lang="ko-KR" altLang="en-US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1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extLst>
                  <a:ext uri="{0D108BD9-81ED-4DB2-BD59-A6C34878D82A}">
                    <a16:rowId xmlns:a16="http://schemas.microsoft.com/office/drawing/2014/main" val="479104864"/>
                  </a:ext>
                </a:extLst>
              </a:tr>
              <a:tr h="4402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2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2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extLst>
                  <a:ext uri="{0D108BD9-81ED-4DB2-BD59-A6C34878D82A}">
                    <a16:rowId xmlns:a16="http://schemas.microsoft.com/office/drawing/2014/main" val="2366137271"/>
                  </a:ext>
                </a:extLst>
              </a:tr>
              <a:tr h="44026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~ 21</a:t>
                      </a:r>
                      <a:endParaRPr lang="ko-KR" altLang="en-US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552719"/>
                  </a:ext>
                </a:extLst>
              </a:tr>
              <a:tr h="4402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59" marR="108559" marT="54279" marB="54279" anchor="ctr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95296"/>
                  </a:ext>
                </a:extLst>
              </a:tr>
            </a:tbl>
          </a:graphicData>
        </a:graphic>
      </p:graphicFrame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1B915CB0-DECB-4D82-BB19-D31B5A7AB3A9}"/>
              </a:ext>
            </a:extLst>
          </p:cNvPr>
          <p:cNvSpPr txBox="1">
            <a:spLocks/>
          </p:cNvSpPr>
          <p:nvPr/>
        </p:nvSpPr>
        <p:spPr>
          <a:xfrm>
            <a:off x="8115300" y="6470016"/>
            <a:ext cx="1028700" cy="3968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E376D0A7-9625-4670-A0DE-76E41F018E90}" type="slidenum">
              <a:rPr lang="en-US" altLang="ko-KR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0E911-8104-4474-8B0B-487AF012C234}"/>
              </a:ext>
            </a:extLst>
          </p:cNvPr>
          <p:cNvSpPr txBox="1"/>
          <p:nvPr/>
        </p:nvSpPr>
        <p:spPr>
          <a:xfrm>
            <a:off x="457200" y="1251411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Example of the Timetable</a:t>
            </a:r>
            <a:endParaRPr lang="ko-KR" alt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2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124808"/>
            <a:ext cx="8686800" cy="1905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4400" b="0" dirty="0">
                <a:solidFill>
                  <a:srgbClr val="0B057B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  <a:ea typeface="굴림" charset="0"/>
                <a:cs typeface="굴림" charset="0"/>
              </a:rPr>
              <a:t>Q &amp; A</a:t>
            </a:r>
            <a:endParaRPr lang="en-US" altLang="ko-KR" b="0" dirty="0">
              <a:solidFill>
                <a:srgbClr val="0B057B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Bookman Old Style" charset="0"/>
              <a:ea typeface="굴림" charset="0"/>
              <a:cs typeface="굴림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dirty="0">
                <a:ea typeface="굴림" charset="0"/>
                <a:cs typeface="굴림" charset="0"/>
              </a:rPr>
              <a:t>EE 405A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C9DC18C7-8D07-4542-9D53-9C434473AF18}"/>
              </a:ext>
            </a:extLst>
          </p:cNvPr>
          <p:cNvSpPr txBox="1">
            <a:spLocks/>
          </p:cNvSpPr>
          <p:nvPr/>
        </p:nvSpPr>
        <p:spPr>
          <a:xfrm>
            <a:off x="8115300" y="6470018"/>
            <a:ext cx="1028700" cy="3968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E376D0A7-9625-4670-A0DE-76E41F018E90}" type="slidenum">
              <a:rPr lang="en-US" altLang="ko-KR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84D93D6-0290-4048-A76B-15F7DA596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4395071"/>
            <a:ext cx="3041650" cy="8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v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q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Ø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ko-KR" sz="1800" kern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굴림" charset="0"/>
                <a:cs typeface="Arial" panose="020B0604020202020204" pitchFamily="34" charset="0"/>
              </a:rPr>
              <a:t>Email : hynkis@kaist.ac.kr</a:t>
            </a:r>
          </a:p>
        </p:txBody>
      </p:sp>
    </p:spTree>
    <p:extLst>
      <p:ext uri="{BB962C8B-B14F-4D97-AF65-F5344CB8AC3E}">
        <p14:creationId xmlns:p14="http://schemas.microsoft.com/office/powerpoint/2010/main" val="1424745552"/>
      </p:ext>
    </p:extLst>
  </p:cSld>
  <p:clrMapOvr>
    <a:masterClrMapping/>
  </p:clrMapOvr>
</p:sld>
</file>

<file path=ppt/theme/theme1.xml><?xml version="1.0" encoding="utf-8"?>
<a:theme xmlns:a="http://schemas.openxmlformats.org/drawingml/2006/main" name="chessTemplate-smithchart-white">
  <a:themeElements>
    <a:clrScheme name="chessTemplate-smithchart-whi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69696"/>
      </a:accent1>
      <a:accent2>
        <a:srgbClr val="333399"/>
      </a:accent2>
      <a:accent3>
        <a:srgbClr val="FFFFFF"/>
      </a:accent3>
      <a:accent4>
        <a:srgbClr val="000000"/>
      </a:accent4>
      <a:accent5>
        <a:srgbClr val="C9C9C9"/>
      </a:accent5>
      <a:accent6>
        <a:srgbClr val="2D2D8A"/>
      </a:accent6>
      <a:hlink>
        <a:srgbClr val="0000CC"/>
      </a:hlink>
      <a:folHlink>
        <a:srgbClr val="0000CC"/>
      </a:folHlink>
    </a:clrScheme>
    <a:fontScheme name="chessTemplate-smithchart-white">
      <a:majorFont>
        <a:latin typeface="Bookman Old Style"/>
        <a:ea typeface=""/>
        <a:cs typeface="Arial"/>
      </a:majorFont>
      <a:minorFont>
        <a:latin typeface="Bookman Old Styl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man Old Style" pitchFamily="18" charset="0"/>
            <a:cs typeface="Arial" charset="0"/>
          </a:defRPr>
        </a:defPPr>
      </a:lstStyle>
    </a:spDef>
    <a:lnDef>
      <a:spPr/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raClrSchemeLst>
    <a:extraClrScheme>
      <a:clrScheme name="chessTemplate-smithchart-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essTemplate-smithchart-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essTemplate-smithchart-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essTemplate-smithchart-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essTemplate-smithchart-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essTemplate-smithchart-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essTemplate-smithchart-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essTemplate-smithchart-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essTemplate-smithchart-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essTemplate-smithchart-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essTemplate-smithchart-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essTemplate-smithchart-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essTemplate-smithchart-whi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essTemplate-smithchart-whi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2D2D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흐름">
  <a:themeElements>
    <a:clrScheme name="1_흐름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흐름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흐름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흐름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흐름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흐름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흐름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흐름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흐름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흐름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흐름">
  <a:themeElements>
    <a:clrScheme name="1_흐름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흐름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흐름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흐름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흐름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흐름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흐름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흐름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흐름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흐름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hessTemplate-smithchart-white">
  <a:themeElements>
    <a:clrScheme name="chessTemplate-smithchart-whi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69696"/>
      </a:accent1>
      <a:accent2>
        <a:srgbClr val="333399"/>
      </a:accent2>
      <a:accent3>
        <a:srgbClr val="FFFFFF"/>
      </a:accent3>
      <a:accent4>
        <a:srgbClr val="000000"/>
      </a:accent4>
      <a:accent5>
        <a:srgbClr val="C9C9C9"/>
      </a:accent5>
      <a:accent6>
        <a:srgbClr val="2D2D8A"/>
      </a:accent6>
      <a:hlink>
        <a:srgbClr val="0000CC"/>
      </a:hlink>
      <a:folHlink>
        <a:srgbClr val="0000CC"/>
      </a:folHlink>
    </a:clrScheme>
    <a:fontScheme name="chessTemplate-smithchart-white">
      <a:majorFont>
        <a:latin typeface="Bookman Old Style"/>
        <a:ea typeface=""/>
        <a:cs typeface="Arial"/>
      </a:majorFont>
      <a:minorFont>
        <a:latin typeface="Bookman Old Styl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chessTemplate-smithchart-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essTemplate-smithchart-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essTemplate-smithchart-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essTemplate-smithchart-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essTemplate-smithchart-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essTemplate-smithchart-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essTemplate-smithchart-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essTemplate-smithchart-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essTemplate-smithchart-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essTemplate-smithchart-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essTemplate-smithchart-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essTemplate-smithchart-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essTemplate-smithchart-whi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essTemplate-smithchart-whi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2D2D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30995</TotalTime>
  <Words>1228</Words>
  <Application>Microsoft Office PowerPoint</Application>
  <PresentationFormat>화면 슬라이드 쇼(4:3)</PresentationFormat>
  <Paragraphs>215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Bookman Old Style</vt:lpstr>
      <vt:lpstr>Calibri</vt:lpstr>
      <vt:lpstr>Tahoma</vt:lpstr>
      <vt:lpstr>Times New Roman</vt:lpstr>
      <vt:lpstr>Verdana</vt:lpstr>
      <vt:lpstr>Wingdings</vt:lpstr>
      <vt:lpstr>chessTemplate-smithchart-white</vt:lpstr>
      <vt:lpstr>5_흐름</vt:lpstr>
      <vt:lpstr>6_흐름</vt:lpstr>
      <vt:lpstr>1_chessTemplate-smithchart-white</vt:lpstr>
      <vt:lpstr>EE405A Experiment Session Outline</vt:lpstr>
      <vt:lpstr>Experiment Session</vt:lpstr>
      <vt:lpstr>Class Outline</vt:lpstr>
      <vt:lpstr>Team Building</vt:lpstr>
      <vt:lpstr>Offline Team Scheduling</vt:lpstr>
      <vt:lpstr>Q &amp; A</vt:lpstr>
    </vt:vector>
  </TitlesOfParts>
  <Company>EECS - 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ESCHER Update  Moving OCP to embedded linux</dc:title>
  <dc:creator>Jonathan Sprinkle</dc:creator>
  <cp:lastModifiedBy>Seong Hyunki</cp:lastModifiedBy>
  <cp:revision>903</cp:revision>
  <dcterms:created xsi:type="dcterms:W3CDTF">2005-11-28T18:15:20Z</dcterms:created>
  <dcterms:modified xsi:type="dcterms:W3CDTF">2021-03-12T06:34:06Z</dcterms:modified>
</cp:coreProperties>
</file>