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5"/>
  </p:notesMasterIdLst>
  <p:sldIdLst>
    <p:sldId id="256" r:id="rId5"/>
    <p:sldId id="2146847054" r:id="rId6"/>
    <p:sldId id="262" r:id="rId7"/>
    <p:sldId id="265" r:id="rId8"/>
    <p:sldId id="2146847056" r:id="rId9"/>
    <p:sldId id="266" r:id="rId10"/>
    <p:sldId id="2146847057" r:id="rId11"/>
    <p:sldId id="2146847062" r:id="rId12"/>
    <p:sldId id="267" r:id="rId13"/>
    <p:sldId id="2146847058" r:id="rId14"/>
    <p:sldId id="2146847061" r:id="rId15"/>
    <p:sldId id="2146847059" r:id="rId16"/>
    <p:sldId id="2146847060" r:id="rId17"/>
    <p:sldId id="2146847063" r:id="rId18"/>
    <p:sldId id="268" r:id="rId19"/>
    <p:sldId id="2146847055" r:id="rId20"/>
    <p:sldId id="269" r:id="rId21"/>
    <p:sldId id="2146847064" r:id="rId22"/>
    <p:sldId id="2146847065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59" d="100"/>
          <a:sy n="59" d="100"/>
        </p:scale>
        <p:origin x="95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ynko431/Employee-Salary-Predic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Salary 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3515" y="3639308"/>
            <a:ext cx="10667999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Irakam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Siva Venkata Bhanu Prakash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Roll no: - 22191A0515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JNTUA College of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Enginnering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Pulivendula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Computer Science and Engineering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AICTE Internship Student Registration ID : STU6798dd10d3b1f1738071312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FC540-AEC1-E5C0-EF59-8D09CD3B8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A6A89C-E7D3-26DD-0D9A-0D08D5F9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2D77CC-980E-9293-EEC6-FC2962D5D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599" y="1563007"/>
            <a:ext cx="4615543" cy="4673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75271D-59F5-8137-4E6A-05EA4854E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869" y="1472969"/>
            <a:ext cx="6197919" cy="450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26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1F7D8-6147-683A-1F18-A38EE9C0A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EDBB84-BE97-B2E7-59C3-2E50E08B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8EA630-C0C9-1E0D-AC18-D8D513661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330423"/>
            <a:ext cx="10287000" cy="5440490"/>
          </a:xfrm>
        </p:spPr>
      </p:pic>
    </p:spTree>
    <p:extLst>
      <p:ext uri="{BB962C8B-B14F-4D97-AF65-F5344CB8AC3E}">
        <p14:creationId xmlns:p14="http://schemas.microsoft.com/office/powerpoint/2010/main" val="376635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0C373-0936-684B-F69D-DEBFA9897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4E1C18E-C02D-359B-7485-D1850A03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1A867A-2849-7273-DB0A-40935E4C1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703" y="1301750"/>
            <a:ext cx="10926594" cy="4673600"/>
          </a:xfrm>
        </p:spPr>
      </p:pic>
    </p:spTree>
    <p:extLst>
      <p:ext uri="{BB962C8B-B14F-4D97-AF65-F5344CB8AC3E}">
        <p14:creationId xmlns:p14="http://schemas.microsoft.com/office/powerpoint/2010/main" val="2594263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61008-CEBC-BE8A-D8B8-C328FEB79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12F2A99-F238-DA40-0B7D-90921988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D585E5F-4B5E-DFBD-6C21-4FB08304A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1800225"/>
            <a:ext cx="11029950" cy="3676650"/>
          </a:xfrm>
        </p:spPr>
      </p:pic>
    </p:spTree>
    <p:extLst>
      <p:ext uri="{BB962C8B-B14F-4D97-AF65-F5344CB8AC3E}">
        <p14:creationId xmlns:p14="http://schemas.microsoft.com/office/powerpoint/2010/main" val="2945083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F3868-4926-024A-7AB2-F782D54AB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08D2B0-32C0-A3E5-2C42-0B7871ED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58C5A4-EAD8-4621-3F7B-1C9097181C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400059"/>
            <a:ext cx="10467808" cy="4978969"/>
          </a:xfrm>
        </p:spPr>
      </p:pic>
    </p:spTree>
    <p:extLst>
      <p:ext uri="{BB962C8B-B14F-4D97-AF65-F5344CB8AC3E}">
        <p14:creationId xmlns:p14="http://schemas.microsoft.com/office/powerpoint/2010/main" val="1168965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B7C14F8-9F54-685E-F7C3-FA1779DE5C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07528"/>
            <a:ext cx="1121653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Findings: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achieved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86% 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0.82 F1‑score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effectively distinguishing high vs. low earners.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predictors: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education‑num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hours‑per‑week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occupation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capital‑gain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 Effectiveness: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Ensemble methods (Random Forest/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outperformed basic logistic regression, capturing non‑linear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Stable performance across cross‑validation folds indicates strong generalization.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377343-F6CA-1871-2C4C-4FD86223C1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536" y="2468355"/>
            <a:ext cx="11937883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advanced techniques (e.g., SMOTE for balancing, feature embedding for categories).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explainability tools (SHAP/LIME) to provide transparent salary drivers.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as a scalable microservice (Kubernetes) with continuous monitoring and retraining pipeline.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504753C-670F-F777-5D86-0F91893111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086" y="2346026"/>
            <a:ext cx="1168037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Dua, D. &amp; Graff, C. (2019).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UCI Machine Learning Repository: Adult Dataset (Census Income)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URL: https://archive.ics.uci.edu/ml/datasets/adult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dataset used for salary prediction tasks based on demographic attributes.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Kohavi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R. (1996).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Scaling Up the Accuracy of Naive-Bayes Classifiers: A Decision-Tree Hybrid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Proceedings of the 2nd International Conference on Knowledge Discovery and Data Mining (KDD-96), 202–207.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Demonstrates performance benchmarking using the UCI Adult dataset for classification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8DA24-6B92-2601-A988-E850D2107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2492C8-751B-0B99-DDA3-887D587A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CA070EF-E609-57B8-2941-6AF4679DAE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Pedregosa et al. (2011).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Scikit-learn: Machine Learning in Python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 of Machine Learning Research, 12, 2825–2830.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URL: https://jmlr.org/papers/v12/pedregosa11a.html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Documentation and implementation reference for building ML models used in this project.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 Documentation.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Streamlit: Turn data scripts into shareable web apps in minutes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URL: https://docs.streamlit.io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building the interactive user interface for EDA and predictions.</a:t>
            </a:r>
          </a:p>
        </p:txBody>
      </p:sp>
    </p:spTree>
    <p:extLst>
      <p:ext uri="{BB962C8B-B14F-4D97-AF65-F5344CB8AC3E}">
        <p14:creationId xmlns:p14="http://schemas.microsoft.com/office/powerpoint/2010/main" val="1586622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261AE-D10B-EA76-EBE4-E4873015B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07F0D8-73A6-9C2D-5468-F220562BF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91F5813-1DDE-C4B2-B92B-3B54EC6AEC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Chollet, F. (2018).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with Python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Manning Publications.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theoretical insights into model design, preprocessing, and data handling.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 Development Team (2020).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pandas-dev/pandas: Powerful Python data analysis toolkit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URL: https://pandas.pydata.org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data cleaning, preprocessing, and manipulation in the pipeline.</a:t>
            </a:r>
          </a:p>
        </p:txBody>
      </p:sp>
    </p:spTree>
    <p:extLst>
      <p:ext uri="{BB962C8B-B14F-4D97-AF65-F5344CB8AC3E}">
        <p14:creationId xmlns:p14="http://schemas.microsoft.com/office/powerpoint/2010/main" val="70465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</a:t>
            </a:r>
            <a:r>
              <a:rPr lang="en-US" sz="2000" b="1" dirty="0" err="1">
                <a:latin typeface="Arial"/>
                <a:ea typeface="+mn-lt"/>
                <a:cs typeface="Arial"/>
              </a:rPr>
              <a:t>Optonal</a:t>
            </a:r>
            <a:r>
              <a:rPr lang="en-US" sz="2000" b="1" dirty="0">
                <a:latin typeface="Arial"/>
                <a:ea typeface="+mn-lt"/>
                <a:cs typeface="Arial"/>
              </a:rPr>
              <a:t>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2209800"/>
            <a:ext cx="10075985" cy="2133598"/>
          </a:xfrm>
        </p:spPr>
        <p:txBody>
          <a:bodyPr>
            <a:noAutofit/>
          </a:bodyPr>
          <a:lstStyle/>
          <a:p>
            <a:pPr algn="ctr"/>
            <a:r>
              <a:rPr lang="en-US" sz="8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B52E9C2-BC67-74BF-C8B8-3A2F9C3AD4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7638" y="1793237"/>
            <a:ext cx="1131495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Predict if an employee’s annual salary exceeds $50K using demographic, education and work‑related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attributes.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Age, gender, native country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 level &amp; years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education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Workclass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occupation, hours‑per‑week, experience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capital‑gain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capital‑loss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Binary salary class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≤ 50K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vs.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 50K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it matters: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Informs compensation budgeting &amp; pay equity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data‑driven HR decisions and talent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97501CA2-B49A-DF69-7FD8-56D3CB974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38" y="1238250"/>
            <a:ext cx="11029950" cy="4814888"/>
          </a:xfrm>
        </p:spPr>
        <p:txBody>
          <a:bodyPr>
            <a:normAutofit/>
          </a:bodyPr>
          <a:lstStyle/>
          <a:p>
            <a:r>
              <a:rPr lang="en-IN" b="1" dirty="0"/>
              <a:t>1. System Requirements</a:t>
            </a:r>
            <a:endParaRPr lang="en-IN" dirty="0"/>
          </a:p>
          <a:p>
            <a:r>
              <a:rPr lang="en-IN" b="1" dirty="0"/>
              <a:t>Hardware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CPU: Quad‑core 2.5 GHz+</a:t>
            </a:r>
          </a:p>
          <a:p>
            <a:pPr lvl="1"/>
            <a:r>
              <a:rPr lang="en-IN" dirty="0"/>
              <a:t>RAM: 16 GB (32 GB recommended)</a:t>
            </a:r>
          </a:p>
          <a:p>
            <a:pPr lvl="1"/>
            <a:r>
              <a:rPr lang="en-IN" dirty="0"/>
              <a:t>Storage: 100 GB+ SSD</a:t>
            </a:r>
          </a:p>
          <a:p>
            <a:pPr lvl="1"/>
            <a:r>
              <a:rPr lang="en-IN" dirty="0"/>
              <a:t>GPU (optional): NVIDIA GTX 1060/RTX series</a:t>
            </a:r>
          </a:p>
          <a:p>
            <a:r>
              <a:rPr lang="en-IN" b="1" dirty="0"/>
              <a:t>Software &amp; Environment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OS: Windows 10/11, Ubuntu 20.04+, or macOS 10.15+</a:t>
            </a:r>
          </a:p>
          <a:p>
            <a:pPr lvl="1"/>
            <a:r>
              <a:rPr lang="en-IN" dirty="0"/>
              <a:t>Python 3.8+ with virtual environment (</a:t>
            </a:r>
            <a:r>
              <a:rPr lang="en-IN" dirty="0" err="1"/>
              <a:t>venv</a:t>
            </a:r>
            <a:r>
              <a:rPr lang="en-IN" dirty="0"/>
              <a:t>/</a:t>
            </a:r>
            <a:r>
              <a:rPr lang="en-IN" dirty="0" err="1"/>
              <a:t>conda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Git for version control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70E71-7DD6-EAFE-B48A-21BAC3065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70EBBF-C47D-8467-1245-4A24A5C3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BB2285B2-9980-2119-17F5-98283CA605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9659" y="1607990"/>
            <a:ext cx="9818598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Key Libraries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Handling &amp; Preprocessing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pandas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scikit-learn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StandardScaler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OneHotEncoder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Modeling &amp; Evaluation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scikit-learn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(Logistic Regression, Random Forest)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xgboost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lightgbm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joblib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model persistence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matplotlib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seaborn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FastAPI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Flask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Docker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containerization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CI/CD tooling (GitHub Actions)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887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58902B73-2F61-E5DB-B54A-3770CFD677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361144"/>
            <a:ext cx="10391608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Algorithm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Preparation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Train/test split (e.g., 80/20)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Categorical encoding (One‑Hot,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LabelEncoder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scaling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StandardScaler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Selection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Baseline linear classifier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Classifier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Ensemble of decision trees for non‑linear relationships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Metrics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Accuracy, F1‑score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Precision, Recall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E524A-90FD-35E4-7161-A2E66F0BA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AB37C3-DD07-29DA-CA63-6E2E4BA1D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58D702-6568-5122-1AB8-3C2DE769F3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1915003"/>
            <a:ext cx="9281432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Deployment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Serialization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Export trained pipeline 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joblib.dump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pickle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Application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front end: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serialized model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inputs via sliders/dropdowns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Real‑time salary‑class prediction display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Next‑Step Packaging (Optional)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Containerize with Docker for reproducible environments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CI/CD pipeline for automated testing &amp; deployment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4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FF351-FB0F-76CD-2533-4C3287DFC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48BB73-35C8-E071-9740-D23CF2DB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1F04D7-E067-7DF6-5965-B9BF85F2B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b="1" dirty="0"/>
              <a:t>Attach your </a:t>
            </a:r>
            <a:r>
              <a:rPr lang="en-US" sz="2800" b="1" dirty="0" err="1"/>
              <a:t>Github</a:t>
            </a:r>
            <a:r>
              <a:rPr lang="en-US" sz="2800" b="1" dirty="0"/>
              <a:t> link: - </a:t>
            </a:r>
            <a:r>
              <a:rPr lang="en-US" sz="2800" b="1" dirty="0">
                <a:hlinkClick r:id="rId2"/>
              </a:rPr>
              <a:t>https://github.com/hynko431/Employee-Salary-Prediction</a:t>
            </a:r>
            <a:endParaRPr lang="en-US" sz="2800" b="1" dirty="0"/>
          </a:p>
          <a:p>
            <a:pPr marL="305435" indent="-305435"/>
            <a:r>
              <a:rPr lang="en-US" sz="2800" b="1" dirty="0"/>
              <a:t>Attach screen snaps of the output in next slides</a:t>
            </a:r>
          </a:p>
        </p:txBody>
      </p:sp>
    </p:spTree>
    <p:extLst>
      <p:ext uri="{BB962C8B-B14F-4D97-AF65-F5344CB8AC3E}">
        <p14:creationId xmlns:p14="http://schemas.microsoft.com/office/powerpoint/2010/main" val="5049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67A1CC-D890-C8D6-9CBD-9BDC42F3A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301749"/>
            <a:ext cx="10696408" cy="5153479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116</TotalTime>
  <Words>837</Words>
  <Application>Microsoft Office PowerPoint</Application>
  <PresentationFormat>Widescreen</PresentationFormat>
  <Paragraphs>123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 2</vt:lpstr>
      <vt:lpstr>DividendVTI</vt:lpstr>
      <vt:lpstr>Employee Salary Prediction</vt:lpstr>
      <vt:lpstr>OUTLINE</vt:lpstr>
      <vt:lpstr>Problem Statement</vt:lpstr>
      <vt:lpstr>System  Approach</vt:lpstr>
      <vt:lpstr>System  Approach</vt:lpstr>
      <vt:lpstr>Algorithm &amp; Deployment</vt:lpstr>
      <vt:lpstr>Algorithm &amp; Deployment</vt:lpstr>
      <vt:lpstr>Result</vt:lpstr>
      <vt:lpstr>Result</vt:lpstr>
      <vt:lpstr>Result</vt:lpstr>
      <vt:lpstr>Result</vt:lpstr>
      <vt:lpstr>Result</vt:lpstr>
      <vt:lpstr>Result</vt:lpstr>
      <vt:lpstr>Result</vt:lpstr>
      <vt:lpstr>Conclusion</vt:lpstr>
      <vt:lpstr>PowerPoint Presentation</vt:lpstr>
      <vt:lpstr>References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hema latha</cp:lastModifiedBy>
  <cp:revision>40</cp:revision>
  <dcterms:created xsi:type="dcterms:W3CDTF">2021-05-26T16:50:10Z</dcterms:created>
  <dcterms:modified xsi:type="dcterms:W3CDTF">2025-07-22T18:28:57Z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