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1" r:id="rId3"/>
    <p:sldId id="300" r:id="rId4"/>
    <p:sldId id="302" r:id="rId5"/>
    <p:sldId id="299" r:id="rId6"/>
    <p:sldId id="298" r:id="rId7"/>
    <p:sldId id="297" r:id="rId8"/>
    <p:sldId id="295" r:id="rId9"/>
    <p:sldId id="296" r:id="rId10"/>
    <p:sldId id="293" r:id="rId11"/>
    <p:sldId id="292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540" r:id="rId20"/>
    <p:sldId id="541" r:id="rId21"/>
    <p:sldId id="421" r:id="rId22"/>
    <p:sldId id="422" r:id="rId23"/>
    <p:sldId id="545" r:id="rId24"/>
    <p:sldId id="544" r:id="rId25"/>
    <p:sldId id="543" r:id="rId26"/>
    <p:sldId id="425" r:id="rId27"/>
    <p:sldId id="426" r:id="rId28"/>
    <p:sldId id="427" r:id="rId29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0000"/>
    <a:srgbClr val="677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88" autoAdjust="0"/>
    <p:restoredTop sz="94660"/>
  </p:normalViewPr>
  <p:slideViewPr>
    <p:cSldViewPr>
      <p:cViewPr varScale="1">
        <p:scale>
          <a:sx n="121" d="100"/>
          <a:sy n="121" d="100"/>
        </p:scale>
        <p:origin x="19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7CAC9-13A3-4B15-B2FB-7E4CBF765A72}" type="datetimeFigureOut">
              <a:rPr lang="cs-CZ" smtClean="0"/>
              <a:t>19.11.2019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9EEAE-5ED6-4AAC-B5BB-8185C6F1F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9627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F4E5D35-4E42-419E-AD3C-53338384C6F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4592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C22BE-C237-49E6-8098-C33A48402A3F}" type="slidenum">
              <a:rPr lang="cs-CZ" smtClean="0"/>
              <a:pPr/>
              <a:t>1</a:t>
            </a:fld>
            <a:endParaRPr lang="cs-CZ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552" y="3036499"/>
            <a:ext cx="7920880" cy="176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20688"/>
            <a:ext cx="7858180" cy="2088232"/>
          </a:xfrm>
        </p:spPr>
        <p:txBody>
          <a:bodyPr anchor="b" anchorCtr="0">
            <a:noAutofit/>
          </a:bodyPr>
          <a:lstStyle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cs-CZ"/>
              <a:t>Klepnutím lze upravit styl předlohy nadpisů.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290114"/>
            <a:ext cx="4968552" cy="1723062"/>
          </a:xfrm>
        </p:spPr>
        <p:txBody>
          <a:bodyPr/>
          <a:lstStyle>
            <a:lvl1pPr marL="0" indent="0" algn="r">
              <a:buNone/>
              <a:defRPr b="1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Author</a:t>
            </a:r>
            <a:r>
              <a:rPr lang="en-US" dirty="0"/>
              <a:t>(s)</a:t>
            </a:r>
          </a:p>
        </p:txBody>
      </p:sp>
      <p:pic>
        <p:nvPicPr>
          <p:cNvPr id="3074" name="Picture 2" descr="C:\Repositories\MFF\organisation\MFF\DDDS\Logo\D3S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98" y="3361552"/>
            <a:ext cx="2773982" cy="857256"/>
          </a:xfrm>
          <a:prstGeom prst="rect">
            <a:avLst/>
          </a:prstGeom>
          <a:noFill/>
        </p:spPr>
      </p:pic>
      <p:pic>
        <p:nvPicPr>
          <p:cNvPr id="3076" name="Picture 4" descr="C:\Repositories\MFF\organisation\MFF\DDDS\Logo\karelI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/>
          </a:blip>
          <a:srcRect/>
          <a:stretch>
            <a:fillRect/>
          </a:stretch>
        </p:blipFill>
        <p:spPr bwMode="auto">
          <a:xfrm>
            <a:off x="1113554" y="4531943"/>
            <a:ext cx="1496672" cy="14524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17201" y="6007860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CHARLES UNIVERSITY </a:t>
            </a:r>
            <a:r>
              <a:rPr lang="cs-CZ" sz="1200" b="1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200" b="1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PRAGUE</a:t>
            </a:r>
            <a:endParaRPr lang="cs-CZ" sz="1200" b="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529" y="2989372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u="non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http://d3s.mff.cuni.cz/~jezek</a:t>
            </a:r>
            <a:endParaRPr lang="cs-CZ" sz="1200" b="0" u="none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6248345"/>
            <a:ext cx="265435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faculty of mathematics and physics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cs-CZ"/>
              <a:t>Klepnutím lze upravit styl předlohy nadpisů.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 altLang="en-US" dirty="0"/>
              <a:t>Pavel Ježek, Charles University in Prague: </a:t>
            </a:r>
            <a:r>
              <a:rPr lang="cs-CZ" altLang="en-US" dirty="0" err="1"/>
              <a:t>Principles</a:t>
            </a:r>
            <a:r>
              <a:rPr lang="cs-CZ" altLang="en-US" dirty="0"/>
              <a:t> </a:t>
            </a:r>
            <a:r>
              <a:rPr lang="cs-CZ" altLang="en-US" dirty="0" err="1"/>
              <a:t>of</a:t>
            </a:r>
            <a:r>
              <a:rPr lang="cs-CZ" altLang="en-US" dirty="0"/>
              <a:t> </a:t>
            </a:r>
            <a:r>
              <a:rPr lang="cs-CZ" altLang="en-US" dirty="0" err="1"/>
              <a:t>Computers</a:t>
            </a:r>
            <a:endParaRPr lang="cs-CZ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8361A1-175A-42D3-BB19-9AEE94864B6C}" type="slidenum">
              <a:rPr lang="cs-CZ" altLang="en-US" smtClean="0"/>
              <a:pPr>
                <a:defRPr/>
              </a:pPr>
              <a:t>‹#›</a:t>
            </a:fld>
            <a:endParaRPr lang="cs-CZ" altLang="en-US"/>
          </a:p>
        </p:txBody>
      </p:sp>
      <p:pic>
        <p:nvPicPr>
          <p:cNvPr id="1027" name="Picture 3" descr="C:\Repositories\MFF\organisation\MFF\DDDS\Slides\bar2.png"/>
          <p:cNvPicPr>
            <a:picLocks noChangeAspect="1" noChangeArrowheads="1"/>
          </p:cNvPicPr>
          <p:nvPr/>
        </p:nvPicPr>
        <p:blipFill>
          <a:blip r:embed="rId3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76" y="71414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level`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444189-8B34-413A-9B65-B8341BD389A4}" type="slidenum">
              <a:rPr lang="cs-CZ" altLang="en-US" smtClean="0"/>
              <a:pPr>
                <a:defRPr/>
              </a:pPr>
              <a:t>‹#›</a:t>
            </a:fld>
            <a:endParaRPr lang="cs-C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10000"/>
        <a:buFontTx/>
        <a:buBlip>
          <a:blip r:embed="rId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110000"/>
        <a:buFontTx/>
        <a:buBlip>
          <a:blip r:embed="rId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110000"/>
        <a:buFontTx/>
        <a:buBlip>
          <a:blip r:embed="rId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110000"/>
        <a:buFontTx/>
        <a:buBlip>
          <a:blip r:embed="rId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110000"/>
        <a:buFontTx/>
        <a:buBlip>
          <a:blip r:embed="rId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Computers</a:t>
            </a:r>
            <a:br>
              <a:rPr lang="en-US" dirty="0"/>
            </a:br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Lecture</a:t>
            </a:r>
            <a:endParaRPr lang="cs-CZ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Pavel Je</a:t>
            </a:r>
            <a:r>
              <a:rPr lang="cs-CZ" dirty="0" err="1"/>
              <a:t>žek</a:t>
            </a:r>
            <a:r>
              <a:rPr lang="en-US" dirty="0"/>
              <a:t>, Ph.D.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pavel.jezek@d3s.mff.cuni.cz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cs-CZ" dirty="0"/>
          </a:p>
        </p:txBody>
      </p:sp>
      <p:sp>
        <p:nvSpPr>
          <p:cNvPr id="5" name="Zaoblený obdélník 4"/>
          <p:cNvSpPr/>
          <p:nvPr/>
        </p:nvSpPr>
        <p:spPr>
          <a:xfrm>
            <a:off x="323528" y="1124744"/>
            <a:ext cx="13681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UNIVAC</a:t>
            </a:r>
          </a:p>
          <a:p>
            <a:pPr algn="ctr"/>
            <a:r>
              <a:rPr lang="en-US" dirty="0"/>
              <a:t>(1951)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5" idx="3"/>
          </p:cNvCxnSpPr>
          <p:nvPr/>
        </p:nvCxnSpPr>
        <p:spPr>
          <a:xfrm>
            <a:off x="1691680" y="148478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aoblený obdélník 7"/>
          <p:cNvSpPr/>
          <p:nvPr/>
        </p:nvSpPr>
        <p:spPr>
          <a:xfrm>
            <a:off x="755576" y="2036222"/>
            <a:ext cx="129614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Altair 8800</a:t>
            </a:r>
          </a:p>
          <a:p>
            <a:pPr algn="ctr"/>
            <a:r>
              <a:rPr lang="en-US" dirty="0"/>
              <a:t>(1974)</a:t>
            </a:r>
            <a:endParaRPr lang="cs-CZ" dirty="0"/>
          </a:p>
        </p:txBody>
      </p:sp>
      <p:sp>
        <p:nvSpPr>
          <p:cNvPr id="11" name="Zaoblený obdélník 10"/>
          <p:cNvSpPr/>
          <p:nvPr/>
        </p:nvSpPr>
        <p:spPr>
          <a:xfrm>
            <a:off x="1115616" y="2996952"/>
            <a:ext cx="1203761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Apple I</a:t>
            </a:r>
          </a:p>
          <a:p>
            <a:pPr algn="ctr"/>
            <a:r>
              <a:rPr lang="en-US" dirty="0"/>
              <a:t>(1976)</a:t>
            </a:r>
            <a:endParaRPr lang="cs-CZ" dirty="0"/>
          </a:p>
        </p:txBody>
      </p:sp>
      <p:cxnSp>
        <p:nvCxnSpPr>
          <p:cNvPr id="12" name="Přímá spojnice se šipkou 11"/>
          <p:cNvCxnSpPr>
            <a:stCxn id="11" idx="3"/>
          </p:cNvCxnSpPr>
          <p:nvPr/>
        </p:nvCxnSpPr>
        <p:spPr>
          <a:xfrm>
            <a:off x="2319377" y="335699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aoblený obdélník 12"/>
          <p:cNvSpPr/>
          <p:nvPr/>
        </p:nvSpPr>
        <p:spPr>
          <a:xfrm>
            <a:off x="2967449" y="2996952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Apple II</a:t>
            </a:r>
          </a:p>
          <a:p>
            <a:pPr algn="ctr"/>
            <a:r>
              <a:rPr lang="en-US" dirty="0"/>
              <a:t>(1977)</a:t>
            </a:r>
            <a:endParaRPr lang="cs-CZ" dirty="0"/>
          </a:p>
        </p:txBody>
      </p:sp>
      <p:cxnSp>
        <p:nvCxnSpPr>
          <p:cNvPr id="14" name="Přímá spojnice se šipkou 13"/>
          <p:cNvCxnSpPr/>
          <p:nvPr/>
        </p:nvCxnSpPr>
        <p:spPr>
          <a:xfrm>
            <a:off x="4312803" y="4149080"/>
            <a:ext cx="302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Zaoblený obdélník 24"/>
          <p:cNvSpPr/>
          <p:nvPr/>
        </p:nvSpPr>
        <p:spPr>
          <a:xfrm>
            <a:off x="2967449" y="3789040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Atari 2600</a:t>
            </a:r>
          </a:p>
          <a:p>
            <a:pPr algn="ctr"/>
            <a:r>
              <a:rPr lang="en-US" dirty="0"/>
              <a:t>(1977)</a:t>
            </a:r>
            <a:endParaRPr lang="cs-CZ" dirty="0"/>
          </a:p>
        </p:txBody>
      </p:sp>
      <p:sp>
        <p:nvSpPr>
          <p:cNvPr id="26" name="Zaoblený obdélník 25"/>
          <p:cNvSpPr/>
          <p:nvPr/>
        </p:nvSpPr>
        <p:spPr>
          <a:xfrm>
            <a:off x="4644008" y="3770663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Atari 800</a:t>
            </a:r>
          </a:p>
          <a:p>
            <a:pPr algn="ctr"/>
            <a:r>
              <a:rPr lang="en-US" dirty="0"/>
              <a:t>(1979)</a:t>
            </a:r>
            <a:endParaRPr lang="cs-CZ" dirty="0"/>
          </a:p>
        </p:txBody>
      </p:sp>
      <p:cxnSp>
        <p:nvCxnSpPr>
          <p:cNvPr id="28" name="Přímá spojnice se šipkou 27"/>
          <p:cNvCxnSpPr/>
          <p:nvPr/>
        </p:nvCxnSpPr>
        <p:spPr>
          <a:xfrm>
            <a:off x="5982492" y="4149080"/>
            <a:ext cx="302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Zaoblený obdélník 28"/>
          <p:cNvSpPr/>
          <p:nvPr/>
        </p:nvSpPr>
        <p:spPr>
          <a:xfrm>
            <a:off x="6285358" y="3789040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Atari 800XE</a:t>
            </a:r>
          </a:p>
          <a:p>
            <a:pPr algn="ctr"/>
            <a:r>
              <a:rPr lang="en-US" dirty="0"/>
              <a:t>(1985)</a:t>
            </a:r>
            <a:endParaRPr lang="cs-CZ" dirty="0"/>
          </a:p>
        </p:txBody>
      </p:sp>
      <p:cxnSp>
        <p:nvCxnSpPr>
          <p:cNvPr id="30" name="Přímá spojnice se šipkou 29"/>
          <p:cNvCxnSpPr/>
          <p:nvPr/>
        </p:nvCxnSpPr>
        <p:spPr>
          <a:xfrm>
            <a:off x="7623842" y="4149080"/>
            <a:ext cx="302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Přímá spojnice se šipkou 30"/>
          <p:cNvCxnSpPr/>
          <p:nvPr/>
        </p:nvCxnSpPr>
        <p:spPr>
          <a:xfrm>
            <a:off x="4305933" y="3357692"/>
            <a:ext cx="3620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>
            <a:off x="251520" y="1916832"/>
            <a:ext cx="82809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/>
          <p:cNvCxnSpPr/>
          <p:nvPr/>
        </p:nvCxnSpPr>
        <p:spPr>
          <a:xfrm>
            <a:off x="179512" y="4653136"/>
            <a:ext cx="82809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Zaoblený obdélník 40"/>
          <p:cNvSpPr/>
          <p:nvPr/>
        </p:nvSpPr>
        <p:spPr>
          <a:xfrm>
            <a:off x="5198902" y="4797152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IBM PC</a:t>
            </a:r>
          </a:p>
          <a:p>
            <a:pPr algn="ctr"/>
            <a:r>
              <a:rPr lang="en-US" dirty="0"/>
              <a:t>(1981)</a:t>
            </a:r>
            <a:endParaRPr lang="cs-CZ" dirty="0"/>
          </a:p>
        </p:txBody>
      </p:sp>
      <p:cxnSp>
        <p:nvCxnSpPr>
          <p:cNvPr id="43" name="Přímá spojnice se šipkou 42"/>
          <p:cNvCxnSpPr/>
          <p:nvPr/>
        </p:nvCxnSpPr>
        <p:spPr>
          <a:xfrm>
            <a:off x="6537386" y="5157192"/>
            <a:ext cx="6989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Zaoblený obdélník 26"/>
          <p:cNvSpPr/>
          <p:nvPr/>
        </p:nvSpPr>
        <p:spPr>
          <a:xfrm>
            <a:off x="4572000" y="2060848"/>
            <a:ext cx="1472311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Commodore</a:t>
            </a:r>
            <a:endParaRPr lang="cs-CZ" dirty="0"/>
          </a:p>
        </p:txBody>
      </p:sp>
      <p:sp>
        <p:nvSpPr>
          <p:cNvPr id="32" name="Zaoblený obdélník 31"/>
          <p:cNvSpPr/>
          <p:nvPr/>
        </p:nvSpPr>
        <p:spPr>
          <a:xfrm>
            <a:off x="4752901" y="2412395"/>
            <a:ext cx="1472311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ZX Spectrum</a:t>
            </a:r>
            <a:endParaRPr lang="cs-CZ" dirty="0"/>
          </a:p>
        </p:txBody>
      </p:sp>
      <p:sp>
        <p:nvSpPr>
          <p:cNvPr id="37" name="Zaoblený obdélník 36"/>
          <p:cNvSpPr/>
          <p:nvPr/>
        </p:nvSpPr>
        <p:spPr>
          <a:xfrm>
            <a:off x="1835695" y="2492896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8080</a:t>
            </a:r>
            <a:endParaRPr lang="cs-CZ" dirty="0"/>
          </a:p>
        </p:txBody>
      </p:sp>
      <p:sp>
        <p:nvSpPr>
          <p:cNvPr id="39" name="Zaoblený obdélník 38"/>
          <p:cNvSpPr/>
          <p:nvPr/>
        </p:nvSpPr>
        <p:spPr>
          <a:xfrm>
            <a:off x="2051720" y="3501008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 6502</a:t>
            </a:r>
            <a:endParaRPr lang="cs-CZ" dirty="0"/>
          </a:p>
        </p:txBody>
      </p:sp>
      <p:sp>
        <p:nvSpPr>
          <p:cNvPr id="45" name="Zaoblený obdélník 44"/>
          <p:cNvSpPr/>
          <p:nvPr/>
        </p:nvSpPr>
        <p:spPr>
          <a:xfrm>
            <a:off x="5504251" y="3437384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 6502</a:t>
            </a:r>
            <a:endParaRPr lang="cs-CZ" dirty="0"/>
          </a:p>
        </p:txBody>
      </p:sp>
      <p:sp>
        <p:nvSpPr>
          <p:cNvPr id="50" name="Zaoblený obdélník 49"/>
          <p:cNvSpPr/>
          <p:nvPr/>
        </p:nvSpPr>
        <p:spPr>
          <a:xfrm>
            <a:off x="5613143" y="5445224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8088</a:t>
            </a:r>
            <a:endParaRPr lang="cs-CZ" dirty="0"/>
          </a:p>
        </p:txBody>
      </p:sp>
      <p:sp>
        <p:nvSpPr>
          <p:cNvPr id="55" name="Zaoblený obdélník 54"/>
          <p:cNvSpPr/>
          <p:nvPr/>
        </p:nvSpPr>
        <p:spPr>
          <a:xfrm>
            <a:off x="4990095" y="2772435"/>
            <a:ext cx="1472311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Tesla PMD 85</a:t>
            </a:r>
            <a:endParaRPr lang="cs-CZ" dirty="0"/>
          </a:p>
        </p:txBody>
      </p:sp>
      <p:sp>
        <p:nvSpPr>
          <p:cNvPr id="56" name="Zaoblený obdélník 55"/>
          <p:cNvSpPr/>
          <p:nvPr/>
        </p:nvSpPr>
        <p:spPr>
          <a:xfrm>
            <a:off x="6012160" y="2060848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6502</a:t>
            </a:r>
            <a:endParaRPr lang="cs-CZ" dirty="0"/>
          </a:p>
        </p:txBody>
      </p:sp>
      <p:sp>
        <p:nvSpPr>
          <p:cNvPr id="57" name="Zaoblený obdélník 56"/>
          <p:cNvSpPr/>
          <p:nvPr/>
        </p:nvSpPr>
        <p:spPr>
          <a:xfrm>
            <a:off x="6228184" y="2420888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Zilog</a:t>
            </a:r>
            <a:r>
              <a:rPr lang="en-US" dirty="0"/>
              <a:t> Z80</a:t>
            </a:r>
            <a:endParaRPr lang="cs-CZ" dirty="0"/>
          </a:p>
        </p:txBody>
      </p:sp>
      <p:sp>
        <p:nvSpPr>
          <p:cNvPr id="58" name="Zaoblený obdélník 57"/>
          <p:cNvSpPr/>
          <p:nvPr/>
        </p:nvSpPr>
        <p:spPr>
          <a:xfrm>
            <a:off x="6444207" y="2772435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8080</a:t>
            </a:r>
            <a:endParaRPr lang="cs-CZ" dirty="0"/>
          </a:p>
        </p:txBody>
      </p:sp>
      <p:sp>
        <p:nvSpPr>
          <p:cNvPr id="33" name="Mrak 32"/>
          <p:cNvSpPr/>
          <p:nvPr/>
        </p:nvSpPr>
        <p:spPr>
          <a:xfrm>
            <a:off x="1401512" y="800708"/>
            <a:ext cx="1730328" cy="648072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150.000 – 1.500.000 USD</a:t>
            </a:r>
            <a:endParaRPr lang="cs-CZ" sz="1200" dirty="0"/>
          </a:p>
        </p:txBody>
      </p:sp>
      <p:sp>
        <p:nvSpPr>
          <p:cNvPr id="34" name="Mrak 33"/>
          <p:cNvSpPr/>
          <p:nvPr/>
        </p:nvSpPr>
        <p:spPr>
          <a:xfrm>
            <a:off x="1303450" y="3630784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666 USD</a:t>
            </a:r>
            <a:endParaRPr lang="cs-CZ" sz="1200" dirty="0"/>
          </a:p>
        </p:txBody>
      </p:sp>
      <p:sp>
        <p:nvSpPr>
          <p:cNvPr id="35" name="Šipka doleva 34"/>
          <p:cNvSpPr/>
          <p:nvPr/>
        </p:nvSpPr>
        <p:spPr>
          <a:xfrm rot="20197094">
            <a:off x="1900979" y="1842718"/>
            <a:ext cx="1525619" cy="360040"/>
          </a:xfrm>
          <a:prstGeom prst="leftArrow">
            <a:avLst>
              <a:gd name="adj1" fmla="val 100000"/>
              <a:gd name="adj2" fmla="val 558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Bill Gates/Paul Allen</a:t>
            </a:r>
          </a:p>
          <a:p>
            <a:pPr algn="ctr"/>
            <a:r>
              <a:rPr lang="en-US" sz="1050" b="1" dirty="0"/>
              <a:t>Microsoft BASIC</a:t>
            </a:r>
            <a:endParaRPr lang="cs-CZ" sz="1050" b="1" dirty="0"/>
          </a:p>
        </p:txBody>
      </p:sp>
      <p:sp>
        <p:nvSpPr>
          <p:cNvPr id="36" name="Šipka doleva 35"/>
          <p:cNvSpPr/>
          <p:nvPr/>
        </p:nvSpPr>
        <p:spPr>
          <a:xfrm rot="2637884">
            <a:off x="1701756" y="4208662"/>
            <a:ext cx="755269" cy="212021"/>
          </a:xfrm>
          <a:prstGeom prst="leftArrow">
            <a:avLst>
              <a:gd name="adj1" fmla="val 100000"/>
              <a:gd name="adj2" fmla="val 558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Steve Jobs</a:t>
            </a:r>
            <a:endParaRPr lang="cs-CZ" sz="800" dirty="0"/>
          </a:p>
        </p:txBody>
      </p:sp>
      <p:sp>
        <p:nvSpPr>
          <p:cNvPr id="42" name="Šipka doprava 41"/>
          <p:cNvSpPr/>
          <p:nvPr/>
        </p:nvSpPr>
        <p:spPr>
          <a:xfrm rot="20780721">
            <a:off x="207425" y="3376248"/>
            <a:ext cx="1080120" cy="365798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Steve Wozniak</a:t>
            </a:r>
            <a:endParaRPr lang="cs-CZ" sz="1050" b="1" dirty="0"/>
          </a:p>
        </p:txBody>
      </p:sp>
      <p:sp>
        <p:nvSpPr>
          <p:cNvPr id="44" name="Mrak 43"/>
          <p:cNvSpPr/>
          <p:nvPr/>
        </p:nvSpPr>
        <p:spPr>
          <a:xfrm>
            <a:off x="3743909" y="2648160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1.200 USD</a:t>
            </a:r>
            <a:endParaRPr lang="cs-CZ" sz="1200" dirty="0"/>
          </a:p>
        </p:txBody>
      </p:sp>
      <p:sp>
        <p:nvSpPr>
          <p:cNvPr id="46" name="Mrak 45"/>
          <p:cNvSpPr/>
          <p:nvPr/>
        </p:nvSpPr>
        <p:spPr>
          <a:xfrm>
            <a:off x="4576049" y="3437384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495 USD</a:t>
            </a:r>
            <a:endParaRPr lang="cs-CZ" sz="1200" dirty="0"/>
          </a:p>
        </p:txBody>
      </p:sp>
      <p:sp>
        <p:nvSpPr>
          <p:cNvPr id="47" name="Mrak 46"/>
          <p:cNvSpPr/>
          <p:nvPr/>
        </p:nvSpPr>
        <p:spPr>
          <a:xfrm>
            <a:off x="7020119" y="3437383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120 USD</a:t>
            </a:r>
            <a:endParaRPr lang="cs-CZ" sz="1200" dirty="0"/>
          </a:p>
        </p:txBody>
      </p:sp>
      <p:sp>
        <p:nvSpPr>
          <p:cNvPr id="48" name="Mrak 47"/>
          <p:cNvSpPr/>
          <p:nvPr/>
        </p:nvSpPr>
        <p:spPr>
          <a:xfrm>
            <a:off x="3770911" y="5278584"/>
            <a:ext cx="1746193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1.565 – 3.100 USD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3225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cs-CZ" dirty="0"/>
          </a:p>
        </p:txBody>
      </p:sp>
      <p:sp>
        <p:nvSpPr>
          <p:cNvPr id="5" name="Zaoblený obdélník 4"/>
          <p:cNvSpPr/>
          <p:nvPr/>
        </p:nvSpPr>
        <p:spPr>
          <a:xfrm>
            <a:off x="323528" y="1124744"/>
            <a:ext cx="13681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UNIVAC</a:t>
            </a:r>
          </a:p>
          <a:p>
            <a:pPr algn="ctr"/>
            <a:r>
              <a:rPr lang="en-US" dirty="0"/>
              <a:t>(1951)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5" idx="3"/>
          </p:cNvCxnSpPr>
          <p:nvPr/>
        </p:nvCxnSpPr>
        <p:spPr>
          <a:xfrm>
            <a:off x="1691680" y="148478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aoblený obdélník 7"/>
          <p:cNvSpPr/>
          <p:nvPr/>
        </p:nvSpPr>
        <p:spPr>
          <a:xfrm>
            <a:off x="755576" y="2036222"/>
            <a:ext cx="129614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Altair 8800</a:t>
            </a:r>
          </a:p>
          <a:p>
            <a:pPr algn="ctr"/>
            <a:r>
              <a:rPr lang="en-US" dirty="0"/>
              <a:t>(1974)</a:t>
            </a:r>
            <a:endParaRPr lang="cs-CZ" dirty="0"/>
          </a:p>
        </p:txBody>
      </p:sp>
      <p:sp>
        <p:nvSpPr>
          <p:cNvPr id="11" name="Zaoblený obdélník 10"/>
          <p:cNvSpPr/>
          <p:nvPr/>
        </p:nvSpPr>
        <p:spPr>
          <a:xfrm>
            <a:off x="1115616" y="2996952"/>
            <a:ext cx="1203761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Apple I</a:t>
            </a:r>
          </a:p>
          <a:p>
            <a:pPr algn="ctr"/>
            <a:r>
              <a:rPr lang="en-US" dirty="0"/>
              <a:t>(1976)</a:t>
            </a:r>
            <a:endParaRPr lang="cs-CZ" dirty="0"/>
          </a:p>
        </p:txBody>
      </p:sp>
      <p:cxnSp>
        <p:nvCxnSpPr>
          <p:cNvPr id="12" name="Přímá spojnice se šipkou 11"/>
          <p:cNvCxnSpPr>
            <a:stCxn id="11" idx="3"/>
          </p:cNvCxnSpPr>
          <p:nvPr/>
        </p:nvCxnSpPr>
        <p:spPr>
          <a:xfrm>
            <a:off x="2319377" y="335699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aoblený obdélník 12"/>
          <p:cNvSpPr/>
          <p:nvPr/>
        </p:nvSpPr>
        <p:spPr>
          <a:xfrm>
            <a:off x="2967449" y="2996952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Apple II</a:t>
            </a:r>
          </a:p>
          <a:p>
            <a:pPr algn="ctr"/>
            <a:r>
              <a:rPr lang="en-US" dirty="0"/>
              <a:t>(1977)</a:t>
            </a:r>
            <a:endParaRPr lang="cs-CZ" dirty="0"/>
          </a:p>
        </p:txBody>
      </p:sp>
      <p:cxnSp>
        <p:nvCxnSpPr>
          <p:cNvPr id="14" name="Přímá spojnice se šipkou 13"/>
          <p:cNvCxnSpPr/>
          <p:nvPr/>
        </p:nvCxnSpPr>
        <p:spPr>
          <a:xfrm>
            <a:off x="4312803" y="4149080"/>
            <a:ext cx="302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Zaoblený obdélník 24"/>
          <p:cNvSpPr/>
          <p:nvPr/>
        </p:nvSpPr>
        <p:spPr>
          <a:xfrm>
            <a:off x="2967449" y="3789040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Atari 2600</a:t>
            </a:r>
          </a:p>
          <a:p>
            <a:pPr algn="ctr"/>
            <a:r>
              <a:rPr lang="en-US" dirty="0"/>
              <a:t>(1977)</a:t>
            </a:r>
            <a:endParaRPr lang="cs-CZ" dirty="0"/>
          </a:p>
        </p:txBody>
      </p:sp>
      <p:sp>
        <p:nvSpPr>
          <p:cNvPr id="26" name="Zaoblený obdélník 25"/>
          <p:cNvSpPr/>
          <p:nvPr/>
        </p:nvSpPr>
        <p:spPr>
          <a:xfrm>
            <a:off x="4644008" y="3770663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Atari 800</a:t>
            </a:r>
          </a:p>
          <a:p>
            <a:pPr algn="ctr"/>
            <a:r>
              <a:rPr lang="en-US" dirty="0"/>
              <a:t>(1979)</a:t>
            </a:r>
            <a:endParaRPr lang="cs-CZ" dirty="0"/>
          </a:p>
        </p:txBody>
      </p:sp>
      <p:cxnSp>
        <p:nvCxnSpPr>
          <p:cNvPr id="28" name="Přímá spojnice se šipkou 27"/>
          <p:cNvCxnSpPr/>
          <p:nvPr/>
        </p:nvCxnSpPr>
        <p:spPr>
          <a:xfrm>
            <a:off x="5982492" y="4149080"/>
            <a:ext cx="302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Zaoblený obdélník 28"/>
          <p:cNvSpPr/>
          <p:nvPr/>
        </p:nvSpPr>
        <p:spPr>
          <a:xfrm>
            <a:off x="6285358" y="3789040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Atari 800XE</a:t>
            </a:r>
          </a:p>
          <a:p>
            <a:pPr algn="ctr"/>
            <a:r>
              <a:rPr lang="en-US" dirty="0"/>
              <a:t>(1985)</a:t>
            </a:r>
            <a:endParaRPr lang="cs-CZ" dirty="0"/>
          </a:p>
        </p:txBody>
      </p:sp>
      <p:cxnSp>
        <p:nvCxnSpPr>
          <p:cNvPr id="30" name="Přímá spojnice se šipkou 29"/>
          <p:cNvCxnSpPr/>
          <p:nvPr/>
        </p:nvCxnSpPr>
        <p:spPr>
          <a:xfrm>
            <a:off x="7623842" y="4149080"/>
            <a:ext cx="302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Přímá spojnice se šipkou 30"/>
          <p:cNvCxnSpPr/>
          <p:nvPr/>
        </p:nvCxnSpPr>
        <p:spPr>
          <a:xfrm>
            <a:off x="4305933" y="3357692"/>
            <a:ext cx="3620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Přímá spojnice 33"/>
          <p:cNvCxnSpPr/>
          <p:nvPr/>
        </p:nvCxnSpPr>
        <p:spPr>
          <a:xfrm>
            <a:off x="7956376" y="2636912"/>
            <a:ext cx="0" cy="180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>
            <a:off x="251520" y="1916832"/>
            <a:ext cx="82809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/>
          <p:cNvCxnSpPr/>
          <p:nvPr/>
        </p:nvCxnSpPr>
        <p:spPr>
          <a:xfrm>
            <a:off x="179512" y="4653136"/>
            <a:ext cx="82809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Zaoblený obdélník 40"/>
          <p:cNvSpPr/>
          <p:nvPr/>
        </p:nvSpPr>
        <p:spPr>
          <a:xfrm>
            <a:off x="5198902" y="4797152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IBM PC</a:t>
            </a:r>
          </a:p>
          <a:p>
            <a:pPr algn="ctr"/>
            <a:r>
              <a:rPr lang="en-US" dirty="0"/>
              <a:t>(1981)</a:t>
            </a:r>
            <a:endParaRPr lang="cs-CZ" dirty="0"/>
          </a:p>
        </p:txBody>
      </p:sp>
      <p:sp>
        <p:nvSpPr>
          <p:cNvPr id="42" name="Zaoblený obdélník 41"/>
          <p:cNvSpPr/>
          <p:nvPr/>
        </p:nvSpPr>
        <p:spPr>
          <a:xfrm>
            <a:off x="8100392" y="4797152"/>
            <a:ext cx="97844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  <a:p>
            <a:pPr algn="ctr"/>
            <a:r>
              <a:rPr lang="en-US" dirty="0"/>
              <a:t>201</a:t>
            </a:r>
            <a:r>
              <a:rPr lang="cs-CZ"/>
              <a:t>9</a:t>
            </a:r>
            <a:endParaRPr lang="cs-CZ" dirty="0"/>
          </a:p>
        </p:txBody>
      </p:sp>
      <p:cxnSp>
        <p:nvCxnSpPr>
          <p:cNvPr id="43" name="Přímá spojnice se šipkou 42"/>
          <p:cNvCxnSpPr/>
          <p:nvPr/>
        </p:nvCxnSpPr>
        <p:spPr>
          <a:xfrm>
            <a:off x="6537386" y="5157192"/>
            <a:ext cx="6989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Přímá spojnice se šipkou 43"/>
          <p:cNvCxnSpPr/>
          <p:nvPr/>
        </p:nvCxnSpPr>
        <p:spPr>
          <a:xfrm>
            <a:off x="7797526" y="5157192"/>
            <a:ext cx="302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Přímá spojnice 46"/>
          <p:cNvCxnSpPr/>
          <p:nvPr/>
        </p:nvCxnSpPr>
        <p:spPr>
          <a:xfrm>
            <a:off x="7308304" y="5157192"/>
            <a:ext cx="466971" cy="0"/>
          </a:xfrm>
          <a:prstGeom prst="line">
            <a:avLst/>
          </a:prstGeom>
          <a:ln w="254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Zaoblený obdélník 49"/>
          <p:cNvSpPr/>
          <p:nvPr/>
        </p:nvSpPr>
        <p:spPr>
          <a:xfrm>
            <a:off x="4572000" y="2060848"/>
            <a:ext cx="1472311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Commodore</a:t>
            </a:r>
            <a:endParaRPr lang="cs-CZ" dirty="0"/>
          </a:p>
        </p:txBody>
      </p:sp>
      <p:sp>
        <p:nvSpPr>
          <p:cNvPr id="51" name="Zaoblený obdélník 50"/>
          <p:cNvSpPr/>
          <p:nvPr/>
        </p:nvSpPr>
        <p:spPr>
          <a:xfrm>
            <a:off x="4752901" y="2412395"/>
            <a:ext cx="1472311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ZX Spectrum</a:t>
            </a:r>
            <a:endParaRPr lang="cs-CZ" dirty="0"/>
          </a:p>
        </p:txBody>
      </p:sp>
      <p:sp>
        <p:nvSpPr>
          <p:cNvPr id="53" name="Zaoblený obdélník 52"/>
          <p:cNvSpPr/>
          <p:nvPr/>
        </p:nvSpPr>
        <p:spPr>
          <a:xfrm>
            <a:off x="1835695" y="2492896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8080</a:t>
            </a:r>
            <a:endParaRPr lang="cs-CZ" dirty="0"/>
          </a:p>
        </p:txBody>
      </p:sp>
      <p:sp>
        <p:nvSpPr>
          <p:cNvPr id="54" name="Zaoblený obdélník 53"/>
          <p:cNvSpPr/>
          <p:nvPr/>
        </p:nvSpPr>
        <p:spPr>
          <a:xfrm>
            <a:off x="2051720" y="3501008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 6502</a:t>
            </a:r>
            <a:endParaRPr lang="cs-CZ" dirty="0"/>
          </a:p>
        </p:txBody>
      </p:sp>
      <p:sp>
        <p:nvSpPr>
          <p:cNvPr id="55" name="Zaoblený obdélník 54"/>
          <p:cNvSpPr/>
          <p:nvPr/>
        </p:nvSpPr>
        <p:spPr>
          <a:xfrm>
            <a:off x="5504251" y="3437384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 6502</a:t>
            </a:r>
            <a:endParaRPr lang="cs-CZ" dirty="0"/>
          </a:p>
        </p:txBody>
      </p:sp>
      <p:sp>
        <p:nvSpPr>
          <p:cNvPr id="59" name="Zaoblený obdélník 58"/>
          <p:cNvSpPr/>
          <p:nvPr/>
        </p:nvSpPr>
        <p:spPr>
          <a:xfrm>
            <a:off x="5613143" y="5445224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8088</a:t>
            </a:r>
            <a:endParaRPr lang="cs-CZ" dirty="0"/>
          </a:p>
        </p:txBody>
      </p:sp>
      <p:sp>
        <p:nvSpPr>
          <p:cNvPr id="60" name="Zaoblený obdélník 59"/>
          <p:cNvSpPr/>
          <p:nvPr/>
        </p:nvSpPr>
        <p:spPr>
          <a:xfrm>
            <a:off x="7668344" y="5445224"/>
            <a:ext cx="1410493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i3/i5/i7</a:t>
            </a:r>
            <a:endParaRPr lang="cs-CZ" dirty="0"/>
          </a:p>
        </p:txBody>
      </p:sp>
      <p:sp>
        <p:nvSpPr>
          <p:cNvPr id="61" name="Zaoblený obdélník 60"/>
          <p:cNvSpPr/>
          <p:nvPr/>
        </p:nvSpPr>
        <p:spPr>
          <a:xfrm>
            <a:off x="4990095" y="2772435"/>
            <a:ext cx="1472311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Tesla PMD 85</a:t>
            </a:r>
            <a:endParaRPr lang="cs-CZ" dirty="0"/>
          </a:p>
        </p:txBody>
      </p:sp>
      <p:sp>
        <p:nvSpPr>
          <p:cNvPr id="62" name="Zaoblený obdélník 61"/>
          <p:cNvSpPr/>
          <p:nvPr/>
        </p:nvSpPr>
        <p:spPr>
          <a:xfrm>
            <a:off x="6012160" y="2060848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6502</a:t>
            </a:r>
            <a:endParaRPr lang="cs-CZ" dirty="0"/>
          </a:p>
        </p:txBody>
      </p:sp>
      <p:sp>
        <p:nvSpPr>
          <p:cNvPr id="63" name="Zaoblený obdélník 62"/>
          <p:cNvSpPr/>
          <p:nvPr/>
        </p:nvSpPr>
        <p:spPr>
          <a:xfrm>
            <a:off x="6228184" y="2420888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Zilog</a:t>
            </a:r>
            <a:r>
              <a:rPr lang="en-US" dirty="0"/>
              <a:t> Z80</a:t>
            </a:r>
            <a:endParaRPr lang="cs-CZ" dirty="0"/>
          </a:p>
        </p:txBody>
      </p:sp>
      <p:sp>
        <p:nvSpPr>
          <p:cNvPr id="64" name="Zaoblený obdélník 63"/>
          <p:cNvSpPr/>
          <p:nvPr/>
        </p:nvSpPr>
        <p:spPr>
          <a:xfrm>
            <a:off x="6444207" y="2772435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8080</a:t>
            </a:r>
            <a:endParaRPr lang="cs-CZ" dirty="0"/>
          </a:p>
        </p:txBody>
      </p:sp>
      <p:sp>
        <p:nvSpPr>
          <p:cNvPr id="35" name="Mrak 34"/>
          <p:cNvSpPr/>
          <p:nvPr/>
        </p:nvSpPr>
        <p:spPr>
          <a:xfrm>
            <a:off x="1401512" y="800708"/>
            <a:ext cx="1730328" cy="648072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150.000 – 1.500.000 USD</a:t>
            </a:r>
            <a:endParaRPr lang="cs-CZ" sz="1200" dirty="0"/>
          </a:p>
        </p:txBody>
      </p:sp>
      <p:sp>
        <p:nvSpPr>
          <p:cNvPr id="36" name="Mrak 35"/>
          <p:cNvSpPr/>
          <p:nvPr/>
        </p:nvSpPr>
        <p:spPr>
          <a:xfrm>
            <a:off x="1303450" y="3630784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666 USD</a:t>
            </a:r>
            <a:endParaRPr lang="cs-CZ" sz="1200" dirty="0"/>
          </a:p>
        </p:txBody>
      </p:sp>
      <p:sp>
        <p:nvSpPr>
          <p:cNvPr id="9" name="Šipka doleva 8"/>
          <p:cNvSpPr/>
          <p:nvPr/>
        </p:nvSpPr>
        <p:spPr>
          <a:xfrm rot="20197094">
            <a:off x="1900979" y="1842718"/>
            <a:ext cx="1525619" cy="360040"/>
          </a:xfrm>
          <a:prstGeom prst="leftArrow">
            <a:avLst>
              <a:gd name="adj1" fmla="val 100000"/>
              <a:gd name="adj2" fmla="val 558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Bill Gates/Paul Allen</a:t>
            </a:r>
          </a:p>
          <a:p>
            <a:pPr algn="ctr"/>
            <a:r>
              <a:rPr lang="en-US" sz="1050" b="1" dirty="0"/>
              <a:t>Microsoft BASIC</a:t>
            </a:r>
            <a:endParaRPr lang="cs-CZ" sz="1050" b="1" dirty="0"/>
          </a:p>
        </p:txBody>
      </p:sp>
      <p:sp>
        <p:nvSpPr>
          <p:cNvPr id="45" name="Šipka doleva 44"/>
          <p:cNvSpPr/>
          <p:nvPr/>
        </p:nvSpPr>
        <p:spPr>
          <a:xfrm rot="2637884">
            <a:off x="1701756" y="4208662"/>
            <a:ext cx="755269" cy="212021"/>
          </a:xfrm>
          <a:prstGeom prst="leftArrow">
            <a:avLst>
              <a:gd name="adj1" fmla="val 100000"/>
              <a:gd name="adj2" fmla="val 558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Steve Jobs</a:t>
            </a:r>
            <a:endParaRPr lang="cs-CZ" sz="800" dirty="0"/>
          </a:p>
        </p:txBody>
      </p:sp>
      <p:sp>
        <p:nvSpPr>
          <p:cNvPr id="10" name="Šipka doprava 9"/>
          <p:cNvSpPr/>
          <p:nvPr/>
        </p:nvSpPr>
        <p:spPr>
          <a:xfrm rot="20780721">
            <a:off x="207425" y="3376248"/>
            <a:ext cx="1080120" cy="365798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Steve Wozniak</a:t>
            </a:r>
            <a:endParaRPr lang="cs-CZ" sz="1050" b="1" dirty="0"/>
          </a:p>
        </p:txBody>
      </p:sp>
      <p:sp>
        <p:nvSpPr>
          <p:cNvPr id="48" name="Mrak 47"/>
          <p:cNvSpPr/>
          <p:nvPr/>
        </p:nvSpPr>
        <p:spPr>
          <a:xfrm>
            <a:off x="3743909" y="2648160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1.200 USD</a:t>
            </a:r>
            <a:endParaRPr lang="cs-CZ" sz="1200" dirty="0"/>
          </a:p>
        </p:txBody>
      </p:sp>
      <p:sp>
        <p:nvSpPr>
          <p:cNvPr id="49" name="Mrak 48"/>
          <p:cNvSpPr/>
          <p:nvPr/>
        </p:nvSpPr>
        <p:spPr>
          <a:xfrm>
            <a:off x="4576049" y="3437384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495 USD</a:t>
            </a:r>
            <a:endParaRPr lang="cs-CZ" sz="1200" dirty="0"/>
          </a:p>
        </p:txBody>
      </p:sp>
      <p:sp>
        <p:nvSpPr>
          <p:cNvPr id="52" name="Mrak 51"/>
          <p:cNvSpPr/>
          <p:nvPr/>
        </p:nvSpPr>
        <p:spPr>
          <a:xfrm>
            <a:off x="7020119" y="3437383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120 USD</a:t>
            </a:r>
            <a:endParaRPr lang="cs-CZ" sz="1200" dirty="0"/>
          </a:p>
        </p:txBody>
      </p:sp>
      <p:sp>
        <p:nvSpPr>
          <p:cNvPr id="56" name="Mrak 55"/>
          <p:cNvSpPr/>
          <p:nvPr/>
        </p:nvSpPr>
        <p:spPr>
          <a:xfrm>
            <a:off x="3770911" y="5278584"/>
            <a:ext cx="1746193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1.565 – 3.100 USD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78657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Instructions (6502 vs. x86)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/>
          </p:nvPr>
        </p:nvGraphicFramePr>
        <p:xfrm>
          <a:off x="107505" y="1110952"/>
          <a:ext cx="9000999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r>
                        <a:rPr lang="en-US" sz="1400" b="1" dirty="0"/>
                        <a:t>6502 machine</a:t>
                      </a:r>
                      <a:r>
                        <a:rPr lang="en-US" sz="1400" b="1" baseline="0" dirty="0"/>
                        <a:t>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Intel</a:t>
                      </a:r>
                      <a:r>
                        <a:rPr lang="en-US" sz="1400" b="1" baseline="0" dirty="0"/>
                        <a:t> x86 (IA-32) machine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Comment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33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201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Instructions (6502 vs. x86)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/>
          </p:nvPr>
        </p:nvGraphicFramePr>
        <p:xfrm>
          <a:off x="107505" y="1110952"/>
          <a:ext cx="9000999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r>
                        <a:rPr lang="en-US" sz="1400" b="1" dirty="0"/>
                        <a:t>6502 machine</a:t>
                      </a:r>
                      <a:r>
                        <a:rPr lang="en-US" sz="1400" b="1" baseline="0" dirty="0"/>
                        <a:t>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Intel</a:t>
                      </a:r>
                      <a:r>
                        <a:rPr lang="en-US" sz="1400" b="1" baseline="0" dirty="0"/>
                        <a:t> x86 (IA-32) machine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Comment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33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$EA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$90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en-US" sz="1400" i="1" dirty="0"/>
                        <a:t>No operation (just do nothing</a:t>
                      </a:r>
                      <a:r>
                        <a:rPr lang="en-US" sz="1400" i="1" baseline="0" dirty="0"/>
                        <a:t>)</a:t>
                      </a:r>
                      <a:endParaRPr lang="cs-CZ" sz="1400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02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Instructions (6502 vs. x86)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/>
          </p:nvPr>
        </p:nvGraphicFramePr>
        <p:xfrm>
          <a:off x="107505" y="1110952"/>
          <a:ext cx="9000999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r>
                        <a:rPr lang="en-US" sz="1400" b="1" dirty="0"/>
                        <a:t>6502 machine</a:t>
                      </a:r>
                      <a:r>
                        <a:rPr lang="en-US" sz="1400" b="1" baseline="0" dirty="0"/>
                        <a:t>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Intel</a:t>
                      </a:r>
                      <a:r>
                        <a:rPr lang="en-US" sz="1400" b="1" baseline="0" dirty="0"/>
                        <a:t> x86 (IA-32) machine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Comment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33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$EA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PC + 1</a:t>
                      </a: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$90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EIP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EIP + 1</a:t>
                      </a: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en-US" sz="1400" i="1" dirty="0"/>
                        <a:t>No operation (just do nothing</a:t>
                      </a:r>
                      <a:r>
                        <a:rPr lang="en-US" sz="1400" i="1" baseline="0" dirty="0"/>
                        <a:t> </a:t>
                      </a:r>
                      <a:r>
                        <a:rPr lang="en-US" sz="1400" b="1" i="1" baseline="0" dirty="0"/>
                        <a:t>and continue to next instruction</a:t>
                      </a:r>
                      <a:r>
                        <a:rPr lang="en-US" sz="1400" i="1" baseline="0" dirty="0"/>
                        <a:t>)</a:t>
                      </a:r>
                      <a:endParaRPr lang="cs-CZ" sz="1400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Volný tvar 4"/>
          <p:cNvSpPr/>
          <p:nvPr/>
        </p:nvSpPr>
        <p:spPr>
          <a:xfrm>
            <a:off x="1206393" y="2105425"/>
            <a:ext cx="852928" cy="775439"/>
          </a:xfrm>
          <a:custGeom>
            <a:avLst/>
            <a:gdLst>
              <a:gd name="connsiteX0" fmla="*/ 207469 w 852928"/>
              <a:gd name="connsiteY0" fmla="*/ 30736 h 775439"/>
              <a:gd name="connsiteX1" fmla="*/ 169049 w 852928"/>
              <a:gd name="connsiteY1" fmla="*/ 15368 h 775439"/>
              <a:gd name="connsiteX2" fmla="*/ 122945 w 852928"/>
              <a:gd name="connsiteY2" fmla="*/ 0 h 775439"/>
              <a:gd name="connsiteX3" fmla="*/ 46104 w 852928"/>
              <a:gd name="connsiteY3" fmla="*/ 15368 h 775439"/>
              <a:gd name="connsiteX4" fmla="*/ 23052 w 852928"/>
              <a:gd name="connsiteY4" fmla="*/ 30736 h 775439"/>
              <a:gd name="connsiteX5" fmla="*/ 7684 w 852928"/>
              <a:gd name="connsiteY5" fmla="*/ 76841 h 775439"/>
              <a:gd name="connsiteX6" fmla="*/ 0 w 852928"/>
              <a:gd name="connsiteY6" fmla="*/ 99893 h 775439"/>
              <a:gd name="connsiteX7" fmla="*/ 7684 w 852928"/>
              <a:gd name="connsiteY7" fmla="*/ 207469 h 775439"/>
              <a:gd name="connsiteX8" fmla="*/ 46104 w 852928"/>
              <a:gd name="connsiteY8" fmla="*/ 253573 h 775439"/>
              <a:gd name="connsiteX9" fmla="*/ 69157 w 852928"/>
              <a:gd name="connsiteY9" fmla="*/ 268941 h 775439"/>
              <a:gd name="connsiteX10" fmla="*/ 92209 w 852928"/>
              <a:gd name="connsiteY10" fmla="*/ 291993 h 775439"/>
              <a:gd name="connsiteX11" fmla="*/ 169049 w 852928"/>
              <a:gd name="connsiteY11" fmla="*/ 315046 h 775439"/>
              <a:gd name="connsiteX12" fmla="*/ 284310 w 852928"/>
              <a:gd name="connsiteY12" fmla="*/ 299678 h 775439"/>
              <a:gd name="connsiteX13" fmla="*/ 330414 w 852928"/>
              <a:gd name="connsiteY13" fmla="*/ 268941 h 775439"/>
              <a:gd name="connsiteX14" fmla="*/ 345782 w 852928"/>
              <a:gd name="connsiteY14" fmla="*/ 245889 h 775439"/>
              <a:gd name="connsiteX15" fmla="*/ 345782 w 852928"/>
              <a:gd name="connsiteY15" fmla="*/ 153681 h 775439"/>
              <a:gd name="connsiteX16" fmla="*/ 330414 w 852928"/>
              <a:gd name="connsiteY16" fmla="*/ 107577 h 775439"/>
              <a:gd name="connsiteX17" fmla="*/ 307362 w 852928"/>
              <a:gd name="connsiteY17" fmla="*/ 92209 h 775439"/>
              <a:gd name="connsiteX18" fmla="*/ 299678 w 852928"/>
              <a:gd name="connsiteY18" fmla="*/ 69157 h 775439"/>
              <a:gd name="connsiteX19" fmla="*/ 253573 w 852928"/>
              <a:gd name="connsiteY19" fmla="*/ 53788 h 775439"/>
              <a:gd name="connsiteX20" fmla="*/ 207469 w 852928"/>
              <a:gd name="connsiteY20" fmla="*/ 61472 h 775439"/>
              <a:gd name="connsiteX21" fmla="*/ 199785 w 852928"/>
              <a:gd name="connsiteY21" fmla="*/ 84525 h 775439"/>
              <a:gd name="connsiteX22" fmla="*/ 207469 w 852928"/>
              <a:gd name="connsiteY22" fmla="*/ 138313 h 775439"/>
              <a:gd name="connsiteX23" fmla="*/ 276625 w 852928"/>
              <a:gd name="connsiteY23" fmla="*/ 199785 h 775439"/>
              <a:gd name="connsiteX24" fmla="*/ 338098 w 852928"/>
              <a:gd name="connsiteY24" fmla="*/ 245889 h 775439"/>
              <a:gd name="connsiteX25" fmla="*/ 384202 w 852928"/>
              <a:gd name="connsiteY25" fmla="*/ 291993 h 775439"/>
              <a:gd name="connsiteX26" fmla="*/ 399570 w 852928"/>
              <a:gd name="connsiteY26" fmla="*/ 307362 h 775439"/>
              <a:gd name="connsiteX27" fmla="*/ 414938 w 852928"/>
              <a:gd name="connsiteY27" fmla="*/ 330414 h 775439"/>
              <a:gd name="connsiteX28" fmla="*/ 437990 w 852928"/>
              <a:gd name="connsiteY28" fmla="*/ 376518 h 775439"/>
              <a:gd name="connsiteX29" fmla="*/ 445674 w 852928"/>
              <a:gd name="connsiteY29" fmla="*/ 422622 h 775439"/>
              <a:gd name="connsiteX30" fmla="*/ 453358 w 852928"/>
              <a:gd name="connsiteY30" fmla="*/ 453358 h 775439"/>
              <a:gd name="connsiteX31" fmla="*/ 461042 w 852928"/>
              <a:gd name="connsiteY31" fmla="*/ 660827 h 775439"/>
              <a:gd name="connsiteX32" fmla="*/ 476410 w 852928"/>
              <a:gd name="connsiteY32" fmla="*/ 683879 h 775439"/>
              <a:gd name="connsiteX33" fmla="*/ 537883 w 852928"/>
              <a:gd name="connsiteY33" fmla="*/ 729983 h 775439"/>
              <a:gd name="connsiteX34" fmla="*/ 568619 w 852928"/>
              <a:gd name="connsiteY34" fmla="*/ 737667 h 775439"/>
              <a:gd name="connsiteX35" fmla="*/ 583987 w 852928"/>
              <a:gd name="connsiteY35" fmla="*/ 753036 h 775439"/>
              <a:gd name="connsiteX36" fmla="*/ 852928 w 852928"/>
              <a:gd name="connsiteY36" fmla="*/ 768404 h 77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52928" h="775439">
                <a:moveTo>
                  <a:pt x="207469" y="30736"/>
                </a:moveTo>
                <a:cubicBezTo>
                  <a:pt x="194662" y="25613"/>
                  <a:pt x="182012" y="20082"/>
                  <a:pt x="169049" y="15368"/>
                </a:cubicBezTo>
                <a:cubicBezTo>
                  <a:pt x="153825" y="9832"/>
                  <a:pt x="122945" y="0"/>
                  <a:pt x="122945" y="0"/>
                </a:cubicBezTo>
                <a:cubicBezTo>
                  <a:pt x="103124" y="2832"/>
                  <a:pt x="67562" y="4639"/>
                  <a:pt x="46104" y="15368"/>
                </a:cubicBezTo>
                <a:cubicBezTo>
                  <a:pt x="37844" y="19498"/>
                  <a:pt x="30736" y="25613"/>
                  <a:pt x="23052" y="30736"/>
                </a:cubicBezTo>
                <a:lnTo>
                  <a:pt x="7684" y="76841"/>
                </a:lnTo>
                <a:lnTo>
                  <a:pt x="0" y="99893"/>
                </a:lnTo>
                <a:cubicBezTo>
                  <a:pt x="2561" y="135752"/>
                  <a:pt x="1436" y="172066"/>
                  <a:pt x="7684" y="207469"/>
                </a:cubicBezTo>
                <a:cubicBezTo>
                  <a:pt x="9768" y="219280"/>
                  <a:pt x="39246" y="247858"/>
                  <a:pt x="46104" y="253573"/>
                </a:cubicBezTo>
                <a:cubicBezTo>
                  <a:pt x="53199" y="259485"/>
                  <a:pt x="62062" y="263029"/>
                  <a:pt x="69157" y="268941"/>
                </a:cubicBezTo>
                <a:cubicBezTo>
                  <a:pt x="77505" y="275898"/>
                  <a:pt x="82710" y="286716"/>
                  <a:pt x="92209" y="291993"/>
                </a:cubicBezTo>
                <a:cubicBezTo>
                  <a:pt x="107518" y="300498"/>
                  <a:pt x="149204" y="310085"/>
                  <a:pt x="169049" y="315046"/>
                </a:cubicBezTo>
                <a:cubicBezTo>
                  <a:pt x="175583" y="314501"/>
                  <a:pt x="256617" y="315063"/>
                  <a:pt x="284310" y="299678"/>
                </a:cubicBezTo>
                <a:cubicBezTo>
                  <a:pt x="300456" y="290708"/>
                  <a:pt x="330414" y="268941"/>
                  <a:pt x="330414" y="268941"/>
                </a:cubicBezTo>
                <a:cubicBezTo>
                  <a:pt x="335537" y="261257"/>
                  <a:pt x="342144" y="254377"/>
                  <a:pt x="345782" y="245889"/>
                </a:cubicBezTo>
                <a:cubicBezTo>
                  <a:pt x="359306" y="214333"/>
                  <a:pt x="353150" y="188063"/>
                  <a:pt x="345782" y="153681"/>
                </a:cubicBezTo>
                <a:cubicBezTo>
                  <a:pt x="342388" y="137841"/>
                  <a:pt x="343893" y="116563"/>
                  <a:pt x="330414" y="107577"/>
                </a:cubicBezTo>
                <a:lnTo>
                  <a:pt x="307362" y="92209"/>
                </a:lnTo>
                <a:cubicBezTo>
                  <a:pt x="304801" y="84525"/>
                  <a:pt x="306269" y="73865"/>
                  <a:pt x="299678" y="69157"/>
                </a:cubicBezTo>
                <a:cubicBezTo>
                  <a:pt x="286496" y="59741"/>
                  <a:pt x="253573" y="53788"/>
                  <a:pt x="253573" y="53788"/>
                </a:cubicBezTo>
                <a:cubicBezTo>
                  <a:pt x="238205" y="56349"/>
                  <a:pt x="220996" y="53742"/>
                  <a:pt x="207469" y="61472"/>
                </a:cubicBezTo>
                <a:cubicBezTo>
                  <a:pt x="200436" y="65491"/>
                  <a:pt x="199785" y="76425"/>
                  <a:pt x="199785" y="84525"/>
                </a:cubicBezTo>
                <a:cubicBezTo>
                  <a:pt x="199785" y="102636"/>
                  <a:pt x="198882" y="122366"/>
                  <a:pt x="207469" y="138313"/>
                </a:cubicBezTo>
                <a:cubicBezTo>
                  <a:pt x="234702" y="188888"/>
                  <a:pt x="246283" y="173236"/>
                  <a:pt x="276625" y="199785"/>
                </a:cubicBezTo>
                <a:cubicBezTo>
                  <a:pt x="330961" y="247328"/>
                  <a:pt x="293308" y="230959"/>
                  <a:pt x="338098" y="245889"/>
                </a:cubicBezTo>
                <a:lnTo>
                  <a:pt x="384202" y="291993"/>
                </a:lnTo>
                <a:cubicBezTo>
                  <a:pt x="389325" y="297116"/>
                  <a:pt x="395551" y="301334"/>
                  <a:pt x="399570" y="307362"/>
                </a:cubicBezTo>
                <a:cubicBezTo>
                  <a:pt x="404693" y="315046"/>
                  <a:pt x="410808" y="322154"/>
                  <a:pt x="414938" y="330414"/>
                </a:cubicBezTo>
                <a:cubicBezTo>
                  <a:pt x="446751" y="394040"/>
                  <a:pt x="393947" y="310454"/>
                  <a:pt x="437990" y="376518"/>
                </a:cubicBezTo>
                <a:cubicBezTo>
                  <a:pt x="440551" y="391886"/>
                  <a:pt x="442619" y="407345"/>
                  <a:pt x="445674" y="422622"/>
                </a:cubicBezTo>
                <a:cubicBezTo>
                  <a:pt x="447745" y="432978"/>
                  <a:pt x="452678" y="442819"/>
                  <a:pt x="453358" y="453358"/>
                </a:cubicBezTo>
                <a:cubicBezTo>
                  <a:pt x="457813" y="522418"/>
                  <a:pt x="454156" y="591967"/>
                  <a:pt x="461042" y="660827"/>
                </a:cubicBezTo>
                <a:cubicBezTo>
                  <a:pt x="461961" y="670016"/>
                  <a:pt x="470329" y="676929"/>
                  <a:pt x="476410" y="683879"/>
                </a:cubicBezTo>
                <a:cubicBezTo>
                  <a:pt x="508202" y="720212"/>
                  <a:pt x="503175" y="720066"/>
                  <a:pt x="537883" y="729983"/>
                </a:cubicBezTo>
                <a:cubicBezTo>
                  <a:pt x="548037" y="732884"/>
                  <a:pt x="558374" y="735106"/>
                  <a:pt x="568619" y="737667"/>
                </a:cubicBezTo>
                <a:cubicBezTo>
                  <a:pt x="573742" y="742790"/>
                  <a:pt x="577507" y="749796"/>
                  <a:pt x="583987" y="753036"/>
                </a:cubicBezTo>
                <a:cubicBezTo>
                  <a:pt x="661699" y="791893"/>
                  <a:pt x="792076" y="768404"/>
                  <a:pt x="852928" y="768404"/>
                </a:cubicBezTo>
              </a:path>
            </a:pathLst>
          </a:custGeom>
          <a:ln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6" name="Zaoblený obdélník 5"/>
          <p:cNvSpPr/>
          <p:nvPr/>
        </p:nvSpPr>
        <p:spPr>
          <a:xfrm>
            <a:off x="2051720" y="2708920"/>
            <a:ext cx="2304256" cy="341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Instruction size in bytes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78794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Instructions (6502 vs. x86)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/>
          </p:nvPr>
        </p:nvGraphicFramePr>
        <p:xfrm>
          <a:off x="107505" y="1110952"/>
          <a:ext cx="9000999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r>
                        <a:rPr lang="en-US" sz="1400" b="1" dirty="0"/>
                        <a:t>6502 machine</a:t>
                      </a:r>
                      <a:r>
                        <a:rPr lang="en-US" sz="1400" b="1" baseline="0" dirty="0"/>
                        <a:t>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Intel</a:t>
                      </a:r>
                      <a:r>
                        <a:rPr lang="en-US" sz="1400" b="1" baseline="0" dirty="0"/>
                        <a:t> x86 (IA-32) machine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Comment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33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$EA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PC + 1</a:t>
                      </a: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$90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EIP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EIP + 1</a:t>
                      </a: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en-US" sz="1400" i="1" dirty="0"/>
                        <a:t>No operation (just do nothing</a:t>
                      </a:r>
                      <a:r>
                        <a:rPr lang="en-US" sz="1400" i="1" baseline="0" dirty="0"/>
                        <a:t> and continue to next instruction)</a:t>
                      </a:r>
                      <a:endParaRPr lang="cs-CZ" sz="1400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0   1   2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$4C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 := $xx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0   1 </a:t>
                      </a:r>
                      <a:r>
                        <a:rPr lang="en-US" sz="105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 </a:t>
                      </a:r>
                      <a:r>
                        <a:rPr lang="en-US" sz="9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3  </a:t>
                      </a:r>
                      <a:r>
                        <a:rPr lang="en-US" sz="8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$E9 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endParaRPr lang="en-US" sz="1400" b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EIP := $xx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0000" marR="18000" marT="46800" marB="468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  <a:endParaRPr lang="en-US" sz="14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en-US" sz="1400" i="1" dirty="0"/>
                        <a:t>Direct jump to target</a:t>
                      </a:r>
                      <a:r>
                        <a:rPr lang="en-US" sz="1400" i="1" baseline="0" dirty="0"/>
                        <a:t> address x</a:t>
                      </a:r>
                    </a:p>
                    <a:p>
                      <a:endParaRPr lang="en-US" sz="1400" i="1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Zaoblený obdélník 2"/>
          <p:cNvSpPr/>
          <p:nvPr/>
        </p:nvSpPr>
        <p:spPr>
          <a:xfrm>
            <a:off x="971600" y="4113076"/>
            <a:ext cx="295232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Jump/branch instruction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29221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Instructions (6502 vs. x86)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/>
          </p:nvPr>
        </p:nvGraphicFramePr>
        <p:xfrm>
          <a:off x="107505" y="1110952"/>
          <a:ext cx="9000999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r>
                        <a:rPr lang="en-US" sz="1400" b="1" dirty="0"/>
                        <a:t>6502 machine</a:t>
                      </a:r>
                      <a:r>
                        <a:rPr lang="en-US" sz="1400" b="1" baseline="0" dirty="0"/>
                        <a:t>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Intel</a:t>
                      </a:r>
                      <a:r>
                        <a:rPr lang="en-US" sz="1400" b="1" baseline="0" dirty="0"/>
                        <a:t> x86 (IA-32) machine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Comment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33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$EA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PC + 1</a:t>
                      </a: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$90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EIP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EIP + 1</a:t>
                      </a: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en-US" sz="1400" i="1" dirty="0"/>
                        <a:t>No operation (just do nothing</a:t>
                      </a:r>
                      <a:r>
                        <a:rPr lang="en-US" sz="1400" i="1" baseline="0" dirty="0"/>
                        <a:t> and continue to next instruction)</a:t>
                      </a:r>
                      <a:endParaRPr lang="cs-CZ" sz="1400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0   1   2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$4C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 := $xx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0   1 </a:t>
                      </a:r>
                      <a:r>
                        <a:rPr lang="en-US" sz="105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 </a:t>
                      </a:r>
                      <a:r>
                        <a:rPr lang="en-US" sz="9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3  </a:t>
                      </a:r>
                      <a:r>
                        <a:rPr lang="en-US" sz="8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$E9 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endParaRPr lang="en-US" sz="1400" b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EIP := $xx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0000" marR="18000" marT="46800" marB="468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  <a:endParaRPr lang="en-US" sz="14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en-US" sz="1400" i="1" dirty="0"/>
                        <a:t>Direct jump to target</a:t>
                      </a:r>
                      <a:r>
                        <a:rPr lang="en-US" sz="1400" i="1" baseline="0" dirty="0"/>
                        <a:t> address x</a:t>
                      </a:r>
                    </a:p>
                    <a:p>
                      <a:endParaRPr lang="en-US" sz="1400" i="1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Zaoblený obdélník 2"/>
          <p:cNvSpPr/>
          <p:nvPr/>
        </p:nvSpPr>
        <p:spPr>
          <a:xfrm>
            <a:off x="971600" y="4113076"/>
            <a:ext cx="295232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Jump/branch instruction</a:t>
            </a:r>
            <a:endParaRPr lang="cs-CZ" b="1" dirty="0"/>
          </a:p>
        </p:txBody>
      </p:sp>
      <p:sp>
        <p:nvSpPr>
          <p:cNvPr id="6" name="Pravá složená závorka 5"/>
          <p:cNvSpPr/>
          <p:nvPr/>
        </p:nvSpPr>
        <p:spPr>
          <a:xfrm rot="16200000">
            <a:off x="806948" y="2888940"/>
            <a:ext cx="216024" cy="7200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Pravá složená závorka 6"/>
          <p:cNvSpPr/>
          <p:nvPr/>
        </p:nvSpPr>
        <p:spPr>
          <a:xfrm rot="16200000">
            <a:off x="3535288" y="2564904"/>
            <a:ext cx="196385" cy="13681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Zaoblený obdélník 10"/>
          <p:cNvSpPr/>
          <p:nvPr/>
        </p:nvSpPr>
        <p:spPr>
          <a:xfrm>
            <a:off x="1187624" y="2564904"/>
            <a:ext cx="2016224" cy="270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16-bit PC → 2 byte argument</a:t>
            </a:r>
            <a:endParaRPr lang="cs-CZ" sz="1200" dirty="0"/>
          </a:p>
        </p:txBody>
      </p:sp>
      <p:sp>
        <p:nvSpPr>
          <p:cNvPr id="9" name="Volný tvar 8"/>
          <p:cNvSpPr/>
          <p:nvPr/>
        </p:nvSpPr>
        <p:spPr>
          <a:xfrm>
            <a:off x="753035" y="2620255"/>
            <a:ext cx="499462" cy="560935"/>
          </a:xfrm>
          <a:custGeom>
            <a:avLst/>
            <a:gdLst>
              <a:gd name="connsiteX0" fmla="*/ 169049 w 499462"/>
              <a:gd name="connsiteY0" fmla="*/ 560935 h 560935"/>
              <a:gd name="connsiteX1" fmla="*/ 161365 w 499462"/>
              <a:gd name="connsiteY1" fmla="*/ 522515 h 560935"/>
              <a:gd name="connsiteX2" fmla="*/ 153681 w 499462"/>
              <a:gd name="connsiteY2" fmla="*/ 368834 h 560935"/>
              <a:gd name="connsiteX3" fmla="*/ 145997 w 499462"/>
              <a:gd name="connsiteY3" fmla="*/ 345782 h 560935"/>
              <a:gd name="connsiteX4" fmla="*/ 138313 w 499462"/>
              <a:gd name="connsiteY4" fmla="*/ 315046 h 560935"/>
              <a:gd name="connsiteX5" fmla="*/ 76841 w 499462"/>
              <a:gd name="connsiteY5" fmla="*/ 261258 h 560935"/>
              <a:gd name="connsiteX6" fmla="*/ 53789 w 499462"/>
              <a:gd name="connsiteY6" fmla="*/ 245890 h 560935"/>
              <a:gd name="connsiteX7" fmla="*/ 38420 w 499462"/>
              <a:gd name="connsiteY7" fmla="*/ 222837 h 560935"/>
              <a:gd name="connsiteX8" fmla="*/ 15368 w 499462"/>
              <a:gd name="connsiteY8" fmla="*/ 199785 h 560935"/>
              <a:gd name="connsiteX9" fmla="*/ 0 w 499462"/>
              <a:gd name="connsiteY9" fmla="*/ 145997 h 560935"/>
              <a:gd name="connsiteX10" fmla="*/ 23052 w 499462"/>
              <a:gd name="connsiteY10" fmla="*/ 46105 h 560935"/>
              <a:gd name="connsiteX11" fmla="*/ 69157 w 499462"/>
              <a:gd name="connsiteY11" fmla="*/ 23053 h 560935"/>
              <a:gd name="connsiteX12" fmla="*/ 115261 w 499462"/>
              <a:gd name="connsiteY12" fmla="*/ 0 h 560935"/>
              <a:gd name="connsiteX13" fmla="*/ 145997 w 499462"/>
              <a:gd name="connsiteY13" fmla="*/ 7684 h 560935"/>
              <a:gd name="connsiteX14" fmla="*/ 192101 w 499462"/>
              <a:gd name="connsiteY14" fmla="*/ 23053 h 560935"/>
              <a:gd name="connsiteX15" fmla="*/ 245889 w 499462"/>
              <a:gd name="connsiteY15" fmla="*/ 38421 h 560935"/>
              <a:gd name="connsiteX16" fmla="*/ 268941 w 499462"/>
              <a:gd name="connsiteY16" fmla="*/ 53789 h 560935"/>
              <a:gd name="connsiteX17" fmla="*/ 307362 w 499462"/>
              <a:gd name="connsiteY17" fmla="*/ 76841 h 560935"/>
              <a:gd name="connsiteX18" fmla="*/ 499462 w 499462"/>
              <a:gd name="connsiteY18" fmla="*/ 76841 h 5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9462" h="560935">
                <a:moveTo>
                  <a:pt x="169049" y="560935"/>
                </a:moveTo>
                <a:cubicBezTo>
                  <a:pt x="166488" y="548128"/>
                  <a:pt x="162406" y="535534"/>
                  <a:pt x="161365" y="522515"/>
                </a:cubicBezTo>
                <a:cubicBezTo>
                  <a:pt x="157275" y="471387"/>
                  <a:pt x="158124" y="419932"/>
                  <a:pt x="153681" y="368834"/>
                </a:cubicBezTo>
                <a:cubicBezTo>
                  <a:pt x="152979" y="360765"/>
                  <a:pt x="148222" y="353570"/>
                  <a:pt x="145997" y="345782"/>
                </a:cubicBezTo>
                <a:cubicBezTo>
                  <a:pt x="143096" y="335628"/>
                  <a:pt x="142473" y="324753"/>
                  <a:pt x="138313" y="315046"/>
                </a:cubicBezTo>
                <a:cubicBezTo>
                  <a:pt x="125506" y="285164"/>
                  <a:pt x="105016" y="280041"/>
                  <a:pt x="76841" y="261258"/>
                </a:cubicBezTo>
                <a:lnTo>
                  <a:pt x="53789" y="245890"/>
                </a:lnTo>
                <a:cubicBezTo>
                  <a:pt x="48666" y="238206"/>
                  <a:pt x="44332" y="229932"/>
                  <a:pt x="38420" y="222837"/>
                </a:cubicBezTo>
                <a:cubicBezTo>
                  <a:pt x="31463" y="214489"/>
                  <a:pt x="21396" y="208827"/>
                  <a:pt x="15368" y="199785"/>
                </a:cubicBezTo>
                <a:cubicBezTo>
                  <a:pt x="10959" y="193171"/>
                  <a:pt x="1025" y="150096"/>
                  <a:pt x="0" y="145997"/>
                </a:cubicBezTo>
                <a:cubicBezTo>
                  <a:pt x="1286" y="136998"/>
                  <a:pt x="9729" y="54987"/>
                  <a:pt x="23052" y="46105"/>
                </a:cubicBezTo>
                <a:cubicBezTo>
                  <a:pt x="52844" y="26244"/>
                  <a:pt x="37343" y="33657"/>
                  <a:pt x="69157" y="23053"/>
                </a:cubicBezTo>
                <a:cubicBezTo>
                  <a:pt x="80813" y="15282"/>
                  <a:pt x="99353" y="0"/>
                  <a:pt x="115261" y="0"/>
                </a:cubicBezTo>
                <a:cubicBezTo>
                  <a:pt x="125822" y="0"/>
                  <a:pt x="135882" y="4649"/>
                  <a:pt x="145997" y="7684"/>
                </a:cubicBezTo>
                <a:cubicBezTo>
                  <a:pt x="161513" y="12339"/>
                  <a:pt x="176385" y="19124"/>
                  <a:pt x="192101" y="23053"/>
                </a:cubicBezTo>
                <a:cubicBezTo>
                  <a:pt x="201949" y="25515"/>
                  <a:pt x="234865" y="32909"/>
                  <a:pt x="245889" y="38421"/>
                </a:cubicBezTo>
                <a:cubicBezTo>
                  <a:pt x="254149" y="42551"/>
                  <a:pt x="261730" y="48020"/>
                  <a:pt x="268941" y="53789"/>
                </a:cubicBezTo>
                <a:cubicBezTo>
                  <a:pt x="285134" y="66743"/>
                  <a:pt x="282920" y="75968"/>
                  <a:pt x="307362" y="76841"/>
                </a:cubicBezTo>
                <a:cubicBezTo>
                  <a:pt x="371355" y="79126"/>
                  <a:pt x="435429" y="76841"/>
                  <a:pt x="499462" y="76841"/>
                </a:cubicBezTo>
              </a:path>
            </a:pathLst>
          </a:custGeom>
          <a:ln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2" name="Zaoblený obdélník 11"/>
          <p:cNvSpPr/>
          <p:nvPr/>
        </p:nvSpPr>
        <p:spPr>
          <a:xfrm>
            <a:off x="4139952" y="2563840"/>
            <a:ext cx="2232248" cy="270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32-bit EIP → 4 byte argument</a:t>
            </a:r>
            <a:endParaRPr lang="cs-CZ" sz="1200" dirty="0"/>
          </a:p>
        </p:txBody>
      </p:sp>
      <p:sp>
        <p:nvSpPr>
          <p:cNvPr id="13" name="Volný tvar 12"/>
          <p:cNvSpPr/>
          <p:nvPr/>
        </p:nvSpPr>
        <p:spPr>
          <a:xfrm>
            <a:off x="3563538" y="2611983"/>
            <a:ext cx="662680" cy="561523"/>
          </a:xfrm>
          <a:custGeom>
            <a:avLst/>
            <a:gdLst>
              <a:gd name="connsiteX0" fmla="*/ 78694 w 662680"/>
              <a:gd name="connsiteY0" fmla="*/ 561523 h 561523"/>
              <a:gd name="connsiteX1" fmla="*/ 71010 w 662680"/>
              <a:gd name="connsiteY1" fmla="*/ 523103 h 561523"/>
              <a:gd name="connsiteX2" fmla="*/ 63326 w 662680"/>
              <a:gd name="connsiteY2" fmla="*/ 361738 h 561523"/>
              <a:gd name="connsiteX3" fmla="*/ 47958 w 662680"/>
              <a:gd name="connsiteY3" fmla="*/ 315634 h 561523"/>
              <a:gd name="connsiteX4" fmla="*/ 40274 w 662680"/>
              <a:gd name="connsiteY4" fmla="*/ 292582 h 561523"/>
              <a:gd name="connsiteX5" fmla="*/ 32590 w 662680"/>
              <a:gd name="connsiteY5" fmla="*/ 269530 h 561523"/>
              <a:gd name="connsiteX6" fmla="*/ 17222 w 662680"/>
              <a:gd name="connsiteY6" fmla="*/ 246478 h 561523"/>
              <a:gd name="connsiteX7" fmla="*/ 9538 w 662680"/>
              <a:gd name="connsiteY7" fmla="*/ 223425 h 561523"/>
              <a:gd name="connsiteX8" fmla="*/ 9538 w 662680"/>
              <a:gd name="connsiteY8" fmla="*/ 77429 h 561523"/>
              <a:gd name="connsiteX9" fmla="*/ 24906 w 662680"/>
              <a:gd name="connsiteY9" fmla="*/ 54377 h 561523"/>
              <a:gd name="connsiteX10" fmla="*/ 55642 w 662680"/>
              <a:gd name="connsiteY10" fmla="*/ 23641 h 561523"/>
              <a:gd name="connsiteX11" fmla="*/ 71010 w 662680"/>
              <a:gd name="connsiteY11" fmla="*/ 8272 h 561523"/>
              <a:gd name="connsiteX12" fmla="*/ 163218 w 662680"/>
              <a:gd name="connsiteY12" fmla="*/ 8272 h 561523"/>
              <a:gd name="connsiteX13" fmla="*/ 186270 w 662680"/>
              <a:gd name="connsiteY13" fmla="*/ 15956 h 561523"/>
              <a:gd name="connsiteX14" fmla="*/ 232375 w 662680"/>
              <a:gd name="connsiteY14" fmla="*/ 54377 h 561523"/>
              <a:gd name="connsiteX15" fmla="*/ 247743 w 662680"/>
              <a:gd name="connsiteY15" fmla="*/ 77429 h 561523"/>
              <a:gd name="connsiteX16" fmla="*/ 293847 w 662680"/>
              <a:gd name="connsiteY16" fmla="*/ 108165 h 561523"/>
              <a:gd name="connsiteX17" fmla="*/ 363003 w 662680"/>
              <a:gd name="connsiteY17" fmla="*/ 138901 h 561523"/>
              <a:gd name="connsiteX18" fmla="*/ 662680 w 662680"/>
              <a:gd name="connsiteY18" fmla="*/ 138901 h 56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2680" h="561523">
                <a:moveTo>
                  <a:pt x="78694" y="561523"/>
                </a:moveTo>
                <a:cubicBezTo>
                  <a:pt x="76133" y="548716"/>
                  <a:pt x="72012" y="536125"/>
                  <a:pt x="71010" y="523103"/>
                </a:cubicBezTo>
                <a:cubicBezTo>
                  <a:pt x="66880" y="469412"/>
                  <a:pt x="69273" y="415258"/>
                  <a:pt x="63326" y="361738"/>
                </a:cubicBezTo>
                <a:cubicBezTo>
                  <a:pt x="61537" y="345638"/>
                  <a:pt x="53081" y="331002"/>
                  <a:pt x="47958" y="315634"/>
                </a:cubicBezTo>
                <a:lnTo>
                  <a:pt x="40274" y="292582"/>
                </a:lnTo>
                <a:cubicBezTo>
                  <a:pt x="37713" y="284898"/>
                  <a:pt x="37083" y="276269"/>
                  <a:pt x="32590" y="269530"/>
                </a:cubicBezTo>
                <a:lnTo>
                  <a:pt x="17222" y="246478"/>
                </a:lnTo>
                <a:cubicBezTo>
                  <a:pt x="14661" y="238794"/>
                  <a:pt x="11502" y="231283"/>
                  <a:pt x="9538" y="223425"/>
                </a:cubicBezTo>
                <a:cubicBezTo>
                  <a:pt x="-4023" y="169182"/>
                  <a:pt x="-2307" y="144553"/>
                  <a:pt x="9538" y="77429"/>
                </a:cubicBezTo>
                <a:cubicBezTo>
                  <a:pt x="11143" y="68335"/>
                  <a:pt x="20776" y="62637"/>
                  <a:pt x="24906" y="54377"/>
                </a:cubicBezTo>
                <a:cubicBezTo>
                  <a:pt x="41299" y="21592"/>
                  <a:pt x="18759" y="35935"/>
                  <a:pt x="55642" y="23641"/>
                </a:cubicBezTo>
                <a:cubicBezTo>
                  <a:pt x="60765" y="18518"/>
                  <a:pt x="64798" y="12000"/>
                  <a:pt x="71010" y="8272"/>
                </a:cubicBezTo>
                <a:cubicBezTo>
                  <a:pt x="99169" y="-8624"/>
                  <a:pt x="134397" y="5070"/>
                  <a:pt x="163218" y="8272"/>
                </a:cubicBezTo>
                <a:cubicBezTo>
                  <a:pt x="170902" y="10833"/>
                  <a:pt x="179025" y="12334"/>
                  <a:pt x="186270" y="15956"/>
                </a:cubicBezTo>
                <a:cubicBezTo>
                  <a:pt x="203539" y="24591"/>
                  <a:pt x="220237" y="39811"/>
                  <a:pt x="232375" y="54377"/>
                </a:cubicBezTo>
                <a:cubicBezTo>
                  <a:pt x="238287" y="61472"/>
                  <a:pt x="240793" y="71348"/>
                  <a:pt x="247743" y="77429"/>
                </a:cubicBezTo>
                <a:cubicBezTo>
                  <a:pt x="261643" y="89592"/>
                  <a:pt x="278479" y="97920"/>
                  <a:pt x="293847" y="108165"/>
                </a:cubicBezTo>
                <a:cubicBezTo>
                  <a:pt x="314739" y="122093"/>
                  <a:pt x="335570" y="138901"/>
                  <a:pt x="363003" y="138901"/>
                </a:cubicBezTo>
                <a:lnTo>
                  <a:pt x="662680" y="138901"/>
                </a:lnTo>
              </a:path>
            </a:pathLst>
          </a:custGeom>
          <a:ln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30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Instructions (6502 vs. x86)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/>
          </p:nvPr>
        </p:nvGraphicFramePr>
        <p:xfrm>
          <a:off x="107505" y="1110952"/>
          <a:ext cx="9000999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r>
                        <a:rPr lang="en-US" sz="1400" b="1" dirty="0"/>
                        <a:t>6502 machine</a:t>
                      </a:r>
                      <a:r>
                        <a:rPr lang="en-US" sz="1400" b="1" baseline="0" dirty="0"/>
                        <a:t>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Intel</a:t>
                      </a:r>
                      <a:r>
                        <a:rPr lang="en-US" sz="1400" b="1" baseline="0" dirty="0"/>
                        <a:t> x86 (IA-32) machine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Comment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33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$EA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PC + 1</a:t>
                      </a: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$90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EIP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EIP + 1</a:t>
                      </a: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en-US" sz="1400" i="1" dirty="0"/>
                        <a:t>No operation (just do nothing</a:t>
                      </a:r>
                      <a:r>
                        <a:rPr lang="en-US" sz="1400" i="1" baseline="0" dirty="0"/>
                        <a:t> and continue to next instruction)</a:t>
                      </a:r>
                      <a:endParaRPr lang="cs-CZ" sz="1400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0   1   2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$4C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 := $xx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0   1 </a:t>
                      </a:r>
                      <a:r>
                        <a:rPr lang="en-US" sz="105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 </a:t>
                      </a:r>
                      <a:r>
                        <a:rPr lang="en-US" sz="9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3  </a:t>
                      </a:r>
                      <a:r>
                        <a:rPr lang="en-US" sz="8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$E9 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endParaRPr lang="en-US" sz="1400" b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EIP := $xx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0000" marR="18000" marT="46800" marB="468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  <a:endParaRPr lang="en-US" sz="14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en-US" sz="1400" i="1" dirty="0"/>
                        <a:t>Direct jump to target</a:t>
                      </a:r>
                      <a:r>
                        <a:rPr lang="en-US" sz="1400" i="1" baseline="0" dirty="0"/>
                        <a:t> address x</a:t>
                      </a:r>
                    </a:p>
                    <a:p>
                      <a:endParaRPr lang="en-US" sz="1400" i="1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Zaoblený obdélník 2"/>
          <p:cNvSpPr/>
          <p:nvPr/>
        </p:nvSpPr>
        <p:spPr>
          <a:xfrm>
            <a:off x="971600" y="4113076"/>
            <a:ext cx="295232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Jump/branch instruction</a:t>
            </a:r>
            <a:endParaRPr lang="cs-CZ" b="1" dirty="0"/>
          </a:p>
        </p:txBody>
      </p:sp>
      <p:sp>
        <p:nvSpPr>
          <p:cNvPr id="6" name="Pravá složená závorka 5"/>
          <p:cNvSpPr/>
          <p:nvPr/>
        </p:nvSpPr>
        <p:spPr>
          <a:xfrm rot="16200000">
            <a:off x="806948" y="2888940"/>
            <a:ext cx="216024" cy="7200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Pravá složená závorka 6"/>
          <p:cNvSpPr/>
          <p:nvPr/>
        </p:nvSpPr>
        <p:spPr>
          <a:xfrm rot="16200000">
            <a:off x="3535288" y="2564904"/>
            <a:ext cx="196385" cy="13681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Zaoblený obdélník 10"/>
          <p:cNvSpPr/>
          <p:nvPr/>
        </p:nvSpPr>
        <p:spPr>
          <a:xfrm>
            <a:off x="1187624" y="2564904"/>
            <a:ext cx="2016224" cy="270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16-bit PC → 2 byte argument</a:t>
            </a:r>
            <a:endParaRPr lang="cs-CZ" sz="1200" dirty="0"/>
          </a:p>
        </p:txBody>
      </p:sp>
      <p:sp>
        <p:nvSpPr>
          <p:cNvPr id="9" name="Volný tvar 8"/>
          <p:cNvSpPr/>
          <p:nvPr/>
        </p:nvSpPr>
        <p:spPr>
          <a:xfrm>
            <a:off x="753035" y="2620255"/>
            <a:ext cx="499462" cy="560935"/>
          </a:xfrm>
          <a:custGeom>
            <a:avLst/>
            <a:gdLst>
              <a:gd name="connsiteX0" fmla="*/ 169049 w 499462"/>
              <a:gd name="connsiteY0" fmla="*/ 560935 h 560935"/>
              <a:gd name="connsiteX1" fmla="*/ 161365 w 499462"/>
              <a:gd name="connsiteY1" fmla="*/ 522515 h 560935"/>
              <a:gd name="connsiteX2" fmla="*/ 153681 w 499462"/>
              <a:gd name="connsiteY2" fmla="*/ 368834 h 560935"/>
              <a:gd name="connsiteX3" fmla="*/ 145997 w 499462"/>
              <a:gd name="connsiteY3" fmla="*/ 345782 h 560935"/>
              <a:gd name="connsiteX4" fmla="*/ 138313 w 499462"/>
              <a:gd name="connsiteY4" fmla="*/ 315046 h 560935"/>
              <a:gd name="connsiteX5" fmla="*/ 76841 w 499462"/>
              <a:gd name="connsiteY5" fmla="*/ 261258 h 560935"/>
              <a:gd name="connsiteX6" fmla="*/ 53789 w 499462"/>
              <a:gd name="connsiteY6" fmla="*/ 245890 h 560935"/>
              <a:gd name="connsiteX7" fmla="*/ 38420 w 499462"/>
              <a:gd name="connsiteY7" fmla="*/ 222837 h 560935"/>
              <a:gd name="connsiteX8" fmla="*/ 15368 w 499462"/>
              <a:gd name="connsiteY8" fmla="*/ 199785 h 560935"/>
              <a:gd name="connsiteX9" fmla="*/ 0 w 499462"/>
              <a:gd name="connsiteY9" fmla="*/ 145997 h 560935"/>
              <a:gd name="connsiteX10" fmla="*/ 23052 w 499462"/>
              <a:gd name="connsiteY10" fmla="*/ 46105 h 560935"/>
              <a:gd name="connsiteX11" fmla="*/ 69157 w 499462"/>
              <a:gd name="connsiteY11" fmla="*/ 23053 h 560935"/>
              <a:gd name="connsiteX12" fmla="*/ 115261 w 499462"/>
              <a:gd name="connsiteY12" fmla="*/ 0 h 560935"/>
              <a:gd name="connsiteX13" fmla="*/ 145997 w 499462"/>
              <a:gd name="connsiteY13" fmla="*/ 7684 h 560935"/>
              <a:gd name="connsiteX14" fmla="*/ 192101 w 499462"/>
              <a:gd name="connsiteY14" fmla="*/ 23053 h 560935"/>
              <a:gd name="connsiteX15" fmla="*/ 245889 w 499462"/>
              <a:gd name="connsiteY15" fmla="*/ 38421 h 560935"/>
              <a:gd name="connsiteX16" fmla="*/ 268941 w 499462"/>
              <a:gd name="connsiteY16" fmla="*/ 53789 h 560935"/>
              <a:gd name="connsiteX17" fmla="*/ 307362 w 499462"/>
              <a:gd name="connsiteY17" fmla="*/ 76841 h 560935"/>
              <a:gd name="connsiteX18" fmla="*/ 499462 w 499462"/>
              <a:gd name="connsiteY18" fmla="*/ 76841 h 5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9462" h="560935">
                <a:moveTo>
                  <a:pt x="169049" y="560935"/>
                </a:moveTo>
                <a:cubicBezTo>
                  <a:pt x="166488" y="548128"/>
                  <a:pt x="162406" y="535534"/>
                  <a:pt x="161365" y="522515"/>
                </a:cubicBezTo>
                <a:cubicBezTo>
                  <a:pt x="157275" y="471387"/>
                  <a:pt x="158124" y="419932"/>
                  <a:pt x="153681" y="368834"/>
                </a:cubicBezTo>
                <a:cubicBezTo>
                  <a:pt x="152979" y="360765"/>
                  <a:pt x="148222" y="353570"/>
                  <a:pt x="145997" y="345782"/>
                </a:cubicBezTo>
                <a:cubicBezTo>
                  <a:pt x="143096" y="335628"/>
                  <a:pt x="142473" y="324753"/>
                  <a:pt x="138313" y="315046"/>
                </a:cubicBezTo>
                <a:cubicBezTo>
                  <a:pt x="125506" y="285164"/>
                  <a:pt x="105016" y="280041"/>
                  <a:pt x="76841" y="261258"/>
                </a:cubicBezTo>
                <a:lnTo>
                  <a:pt x="53789" y="245890"/>
                </a:lnTo>
                <a:cubicBezTo>
                  <a:pt x="48666" y="238206"/>
                  <a:pt x="44332" y="229932"/>
                  <a:pt x="38420" y="222837"/>
                </a:cubicBezTo>
                <a:cubicBezTo>
                  <a:pt x="31463" y="214489"/>
                  <a:pt x="21396" y="208827"/>
                  <a:pt x="15368" y="199785"/>
                </a:cubicBezTo>
                <a:cubicBezTo>
                  <a:pt x="10959" y="193171"/>
                  <a:pt x="1025" y="150096"/>
                  <a:pt x="0" y="145997"/>
                </a:cubicBezTo>
                <a:cubicBezTo>
                  <a:pt x="1286" y="136998"/>
                  <a:pt x="9729" y="54987"/>
                  <a:pt x="23052" y="46105"/>
                </a:cubicBezTo>
                <a:cubicBezTo>
                  <a:pt x="52844" y="26244"/>
                  <a:pt x="37343" y="33657"/>
                  <a:pt x="69157" y="23053"/>
                </a:cubicBezTo>
                <a:cubicBezTo>
                  <a:pt x="80813" y="15282"/>
                  <a:pt x="99353" y="0"/>
                  <a:pt x="115261" y="0"/>
                </a:cubicBezTo>
                <a:cubicBezTo>
                  <a:pt x="125822" y="0"/>
                  <a:pt x="135882" y="4649"/>
                  <a:pt x="145997" y="7684"/>
                </a:cubicBezTo>
                <a:cubicBezTo>
                  <a:pt x="161513" y="12339"/>
                  <a:pt x="176385" y="19124"/>
                  <a:pt x="192101" y="23053"/>
                </a:cubicBezTo>
                <a:cubicBezTo>
                  <a:pt x="201949" y="25515"/>
                  <a:pt x="234865" y="32909"/>
                  <a:pt x="245889" y="38421"/>
                </a:cubicBezTo>
                <a:cubicBezTo>
                  <a:pt x="254149" y="42551"/>
                  <a:pt x="261730" y="48020"/>
                  <a:pt x="268941" y="53789"/>
                </a:cubicBezTo>
                <a:cubicBezTo>
                  <a:pt x="285134" y="66743"/>
                  <a:pt x="282920" y="75968"/>
                  <a:pt x="307362" y="76841"/>
                </a:cubicBezTo>
                <a:cubicBezTo>
                  <a:pt x="371355" y="79126"/>
                  <a:pt x="435429" y="76841"/>
                  <a:pt x="499462" y="76841"/>
                </a:cubicBezTo>
              </a:path>
            </a:pathLst>
          </a:custGeom>
          <a:ln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2" name="Zaoblený obdélník 11"/>
          <p:cNvSpPr/>
          <p:nvPr/>
        </p:nvSpPr>
        <p:spPr>
          <a:xfrm>
            <a:off x="4139952" y="2563840"/>
            <a:ext cx="2232248" cy="270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32-bit EIP → 4 byte argument</a:t>
            </a:r>
            <a:endParaRPr lang="cs-CZ" sz="1200" dirty="0"/>
          </a:p>
        </p:txBody>
      </p:sp>
      <p:sp>
        <p:nvSpPr>
          <p:cNvPr id="13" name="Volný tvar 12"/>
          <p:cNvSpPr/>
          <p:nvPr/>
        </p:nvSpPr>
        <p:spPr>
          <a:xfrm>
            <a:off x="3563538" y="2611983"/>
            <a:ext cx="662680" cy="561523"/>
          </a:xfrm>
          <a:custGeom>
            <a:avLst/>
            <a:gdLst>
              <a:gd name="connsiteX0" fmla="*/ 78694 w 662680"/>
              <a:gd name="connsiteY0" fmla="*/ 561523 h 561523"/>
              <a:gd name="connsiteX1" fmla="*/ 71010 w 662680"/>
              <a:gd name="connsiteY1" fmla="*/ 523103 h 561523"/>
              <a:gd name="connsiteX2" fmla="*/ 63326 w 662680"/>
              <a:gd name="connsiteY2" fmla="*/ 361738 h 561523"/>
              <a:gd name="connsiteX3" fmla="*/ 47958 w 662680"/>
              <a:gd name="connsiteY3" fmla="*/ 315634 h 561523"/>
              <a:gd name="connsiteX4" fmla="*/ 40274 w 662680"/>
              <a:gd name="connsiteY4" fmla="*/ 292582 h 561523"/>
              <a:gd name="connsiteX5" fmla="*/ 32590 w 662680"/>
              <a:gd name="connsiteY5" fmla="*/ 269530 h 561523"/>
              <a:gd name="connsiteX6" fmla="*/ 17222 w 662680"/>
              <a:gd name="connsiteY6" fmla="*/ 246478 h 561523"/>
              <a:gd name="connsiteX7" fmla="*/ 9538 w 662680"/>
              <a:gd name="connsiteY7" fmla="*/ 223425 h 561523"/>
              <a:gd name="connsiteX8" fmla="*/ 9538 w 662680"/>
              <a:gd name="connsiteY8" fmla="*/ 77429 h 561523"/>
              <a:gd name="connsiteX9" fmla="*/ 24906 w 662680"/>
              <a:gd name="connsiteY9" fmla="*/ 54377 h 561523"/>
              <a:gd name="connsiteX10" fmla="*/ 55642 w 662680"/>
              <a:gd name="connsiteY10" fmla="*/ 23641 h 561523"/>
              <a:gd name="connsiteX11" fmla="*/ 71010 w 662680"/>
              <a:gd name="connsiteY11" fmla="*/ 8272 h 561523"/>
              <a:gd name="connsiteX12" fmla="*/ 163218 w 662680"/>
              <a:gd name="connsiteY12" fmla="*/ 8272 h 561523"/>
              <a:gd name="connsiteX13" fmla="*/ 186270 w 662680"/>
              <a:gd name="connsiteY13" fmla="*/ 15956 h 561523"/>
              <a:gd name="connsiteX14" fmla="*/ 232375 w 662680"/>
              <a:gd name="connsiteY14" fmla="*/ 54377 h 561523"/>
              <a:gd name="connsiteX15" fmla="*/ 247743 w 662680"/>
              <a:gd name="connsiteY15" fmla="*/ 77429 h 561523"/>
              <a:gd name="connsiteX16" fmla="*/ 293847 w 662680"/>
              <a:gd name="connsiteY16" fmla="*/ 108165 h 561523"/>
              <a:gd name="connsiteX17" fmla="*/ 363003 w 662680"/>
              <a:gd name="connsiteY17" fmla="*/ 138901 h 561523"/>
              <a:gd name="connsiteX18" fmla="*/ 662680 w 662680"/>
              <a:gd name="connsiteY18" fmla="*/ 138901 h 56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2680" h="561523">
                <a:moveTo>
                  <a:pt x="78694" y="561523"/>
                </a:moveTo>
                <a:cubicBezTo>
                  <a:pt x="76133" y="548716"/>
                  <a:pt x="72012" y="536125"/>
                  <a:pt x="71010" y="523103"/>
                </a:cubicBezTo>
                <a:cubicBezTo>
                  <a:pt x="66880" y="469412"/>
                  <a:pt x="69273" y="415258"/>
                  <a:pt x="63326" y="361738"/>
                </a:cubicBezTo>
                <a:cubicBezTo>
                  <a:pt x="61537" y="345638"/>
                  <a:pt x="53081" y="331002"/>
                  <a:pt x="47958" y="315634"/>
                </a:cubicBezTo>
                <a:lnTo>
                  <a:pt x="40274" y="292582"/>
                </a:lnTo>
                <a:cubicBezTo>
                  <a:pt x="37713" y="284898"/>
                  <a:pt x="37083" y="276269"/>
                  <a:pt x="32590" y="269530"/>
                </a:cubicBezTo>
                <a:lnTo>
                  <a:pt x="17222" y="246478"/>
                </a:lnTo>
                <a:cubicBezTo>
                  <a:pt x="14661" y="238794"/>
                  <a:pt x="11502" y="231283"/>
                  <a:pt x="9538" y="223425"/>
                </a:cubicBezTo>
                <a:cubicBezTo>
                  <a:pt x="-4023" y="169182"/>
                  <a:pt x="-2307" y="144553"/>
                  <a:pt x="9538" y="77429"/>
                </a:cubicBezTo>
                <a:cubicBezTo>
                  <a:pt x="11143" y="68335"/>
                  <a:pt x="20776" y="62637"/>
                  <a:pt x="24906" y="54377"/>
                </a:cubicBezTo>
                <a:cubicBezTo>
                  <a:pt x="41299" y="21592"/>
                  <a:pt x="18759" y="35935"/>
                  <a:pt x="55642" y="23641"/>
                </a:cubicBezTo>
                <a:cubicBezTo>
                  <a:pt x="60765" y="18518"/>
                  <a:pt x="64798" y="12000"/>
                  <a:pt x="71010" y="8272"/>
                </a:cubicBezTo>
                <a:cubicBezTo>
                  <a:pt x="99169" y="-8624"/>
                  <a:pt x="134397" y="5070"/>
                  <a:pt x="163218" y="8272"/>
                </a:cubicBezTo>
                <a:cubicBezTo>
                  <a:pt x="170902" y="10833"/>
                  <a:pt x="179025" y="12334"/>
                  <a:pt x="186270" y="15956"/>
                </a:cubicBezTo>
                <a:cubicBezTo>
                  <a:pt x="203539" y="24591"/>
                  <a:pt x="220237" y="39811"/>
                  <a:pt x="232375" y="54377"/>
                </a:cubicBezTo>
                <a:cubicBezTo>
                  <a:pt x="238287" y="61472"/>
                  <a:pt x="240793" y="71348"/>
                  <a:pt x="247743" y="77429"/>
                </a:cubicBezTo>
                <a:cubicBezTo>
                  <a:pt x="261643" y="89592"/>
                  <a:pt x="278479" y="97920"/>
                  <a:pt x="293847" y="108165"/>
                </a:cubicBezTo>
                <a:cubicBezTo>
                  <a:pt x="314739" y="122093"/>
                  <a:pt x="335570" y="138901"/>
                  <a:pt x="363003" y="138901"/>
                </a:cubicBezTo>
                <a:lnTo>
                  <a:pt x="662680" y="138901"/>
                </a:lnTo>
              </a:path>
            </a:pathLst>
          </a:custGeom>
          <a:ln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6" name="Zaoblený obdélník 15"/>
          <p:cNvSpPr/>
          <p:nvPr/>
        </p:nvSpPr>
        <p:spPr>
          <a:xfrm>
            <a:off x="1696248" y="2904675"/>
            <a:ext cx="728464" cy="62986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6502 is </a:t>
            </a:r>
            <a:r>
              <a:rPr lang="en-US" sz="1200" b="1" dirty="0"/>
              <a:t>LE</a:t>
            </a:r>
            <a:r>
              <a:rPr lang="en-US" sz="1200" dirty="0"/>
              <a:t> CPU arch.</a:t>
            </a:r>
            <a:endParaRPr lang="cs-CZ" sz="1200" dirty="0"/>
          </a:p>
        </p:txBody>
      </p:sp>
      <p:sp>
        <p:nvSpPr>
          <p:cNvPr id="17" name="Volný tvar 16"/>
          <p:cNvSpPr/>
          <p:nvPr/>
        </p:nvSpPr>
        <p:spPr>
          <a:xfrm>
            <a:off x="1329338" y="3426867"/>
            <a:ext cx="640717" cy="376730"/>
          </a:xfrm>
          <a:custGeom>
            <a:avLst/>
            <a:gdLst>
              <a:gd name="connsiteX0" fmla="*/ 153680 w 640717"/>
              <a:gd name="connsiteY0" fmla="*/ 376730 h 376730"/>
              <a:gd name="connsiteX1" fmla="*/ 499462 w 640717"/>
              <a:gd name="connsiteY1" fmla="*/ 369046 h 376730"/>
              <a:gd name="connsiteX2" fmla="*/ 545566 w 640717"/>
              <a:gd name="connsiteY2" fmla="*/ 353678 h 376730"/>
              <a:gd name="connsiteX3" fmla="*/ 568618 w 640717"/>
              <a:gd name="connsiteY3" fmla="*/ 345994 h 376730"/>
              <a:gd name="connsiteX4" fmla="*/ 583986 w 640717"/>
              <a:gd name="connsiteY4" fmla="*/ 330625 h 376730"/>
              <a:gd name="connsiteX5" fmla="*/ 607038 w 640717"/>
              <a:gd name="connsiteY5" fmla="*/ 315257 h 376730"/>
              <a:gd name="connsiteX6" fmla="*/ 614723 w 640717"/>
              <a:gd name="connsiteY6" fmla="*/ 292205 h 376730"/>
              <a:gd name="connsiteX7" fmla="*/ 630091 w 640717"/>
              <a:gd name="connsiteY7" fmla="*/ 269153 h 376730"/>
              <a:gd name="connsiteX8" fmla="*/ 630091 w 640717"/>
              <a:gd name="connsiteY8" fmla="*/ 123157 h 376730"/>
              <a:gd name="connsiteX9" fmla="*/ 622407 w 640717"/>
              <a:gd name="connsiteY9" fmla="*/ 100104 h 376730"/>
              <a:gd name="connsiteX10" fmla="*/ 583986 w 640717"/>
              <a:gd name="connsiteY10" fmla="*/ 69368 h 376730"/>
              <a:gd name="connsiteX11" fmla="*/ 568618 w 640717"/>
              <a:gd name="connsiteY11" fmla="*/ 46316 h 376730"/>
              <a:gd name="connsiteX12" fmla="*/ 522514 w 640717"/>
              <a:gd name="connsiteY12" fmla="*/ 30948 h 376730"/>
              <a:gd name="connsiteX13" fmla="*/ 476410 w 640717"/>
              <a:gd name="connsiteY13" fmla="*/ 15580 h 376730"/>
              <a:gd name="connsiteX14" fmla="*/ 453358 w 640717"/>
              <a:gd name="connsiteY14" fmla="*/ 7896 h 376730"/>
              <a:gd name="connsiteX15" fmla="*/ 84524 w 640717"/>
              <a:gd name="connsiteY15" fmla="*/ 212 h 376730"/>
              <a:gd name="connsiteX16" fmla="*/ 0 w 640717"/>
              <a:gd name="connsiteY16" fmla="*/ 212 h 37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0717" h="376730">
                <a:moveTo>
                  <a:pt x="153680" y="376730"/>
                </a:moveTo>
                <a:cubicBezTo>
                  <a:pt x="268941" y="374169"/>
                  <a:pt x="384372" y="375816"/>
                  <a:pt x="499462" y="369046"/>
                </a:cubicBezTo>
                <a:cubicBezTo>
                  <a:pt x="515633" y="368095"/>
                  <a:pt x="530198" y="358801"/>
                  <a:pt x="545566" y="353678"/>
                </a:cubicBezTo>
                <a:lnTo>
                  <a:pt x="568618" y="345994"/>
                </a:lnTo>
                <a:cubicBezTo>
                  <a:pt x="573741" y="340871"/>
                  <a:pt x="578329" y="335151"/>
                  <a:pt x="583986" y="330625"/>
                </a:cubicBezTo>
                <a:cubicBezTo>
                  <a:pt x="591197" y="324856"/>
                  <a:pt x="601269" y="322468"/>
                  <a:pt x="607038" y="315257"/>
                </a:cubicBezTo>
                <a:cubicBezTo>
                  <a:pt x="612098" y="308932"/>
                  <a:pt x="611101" y="299450"/>
                  <a:pt x="614723" y="292205"/>
                </a:cubicBezTo>
                <a:cubicBezTo>
                  <a:pt x="618853" y="283945"/>
                  <a:pt x="624968" y="276837"/>
                  <a:pt x="630091" y="269153"/>
                </a:cubicBezTo>
                <a:cubicBezTo>
                  <a:pt x="646052" y="205308"/>
                  <a:pt x="642348" y="233472"/>
                  <a:pt x="630091" y="123157"/>
                </a:cubicBezTo>
                <a:cubicBezTo>
                  <a:pt x="629197" y="115107"/>
                  <a:pt x="626574" y="107050"/>
                  <a:pt x="622407" y="100104"/>
                </a:cubicBezTo>
                <a:cubicBezTo>
                  <a:pt x="615108" y="87940"/>
                  <a:pt x="594454" y="76347"/>
                  <a:pt x="583986" y="69368"/>
                </a:cubicBezTo>
                <a:cubicBezTo>
                  <a:pt x="578863" y="61684"/>
                  <a:pt x="576449" y="51211"/>
                  <a:pt x="568618" y="46316"/>
                </a:cubicBezTo>
                <a:cubicBezTo>
                  <a:pt x="554881" y="37730"/>
                  <a:pt x="537882" y="36071"/>
                  <a:pt x="522514" y="30948"/>
                </a:cubicBezTo>
                <a:lnTo>
                  <a:pt x="476410" y="15580"/>
                </a:lnTo>
                <a:cubicBezTo>
                  <a:pt x="468726" y="13019"/>
                  <a:pt x="461456" y="8065"/>
                  <a:pt x="453358" y="7896"/>
                </a:cubicBezTo>
                <a:lnTo>
                  <a:pt x="84524" y="212"/>
                </a:lnTo>
                <a:cubicBezTo>
                  <a:pt x="56353" y="-265"/>
                  <a:pt x="28175" y="212"/>
                  <a:pt x="0" y="212"/>
                </a:cubicBezTo>
              </a:path>
            </a:pathLst>
          </a:custGeom>
          <a:ln>
            <a:tailEnd type="arrow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8" name="Zaoblený obdélník 17"/>
          <p:cNvSpPr/>
          <p:nvPr/>
        </p:nvSpPr>
        <p:spPr>
          <a:xfrm>
            <a:off x="4779640" y="2904675"/>
            <a:ext cx="728464" cy="62986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x86 is </a:t>
            </a:r>
            <a:r>
              <a:rPr lang="en-US" sz="1200" b="1" dirty="0"/>
              <a:t>LE</a:t>
            </a:r>
            <a:r>
              <a:rPr lang="en-US" sz="1200" dirty="0"/>
              <a:t> CPU arch.</a:t>
            </a:r>
            <a:endParaRPr lang="cs-CZ" sz="1200" dirty="0"/>
          </a:p>
        </p:txBody>
      </p:sp>
      <p:sp>
        <p:nvSpPr>
          <p:cNvPr id="19" name="Volný tvar 18"/>
          <p:cNvSpPr/>
          <p:nvPr/>
        </p:nvSpPr>
        <p:spPr>
          <a:xfrm>
            <a:off x="4412730" y="3426867"/>
            <a:ext cx="640717" cy="376730"/>
          </a:xfrm>
          <a:custGeom>
            <a:avLst/>
            <a:gdLst>
              <a:gd name="connsiteX0" fmla="*/ 153680 w 640717"/>
              <a:gd name="connsiteY0" fmla="*/ 376730 h 376730"/>
              <a:gd name="connsiteX1" fmla="*/ 499462 w 640717"/>
              <a:gd name="connsiteY1" fmla="*/ 369046 h 376730"/>
              <a:gd name="connsiteX2" fmla="*/ 545566 w 640717"/>
              <a:gd name="connsiteY2" fmla="*/ 353678 h 376730"/>
              <a:gd name="connsiteX3" fmla="*/ 568618 w 640717"/>
              <a:gd name="connsiteY3" fmla="*/ 345994 h 376730"/>
              <a:gd name="connsiteX4" fmla="*/ 583986 w 640717"/>
              <a:gd name="connsiteY4" fmla="*/ 330625 h 376730"/>
              <a:gd name="connsiteX5" fmla="*/ 607038 w 640717"/>
              <a:gd name="connsiteY5" fmla="*/ 315257 h 376730"/>
              <a:gd name="connsiteX6" fmla="*/ 614723 w 640717"/>
              <a:gd name="connsiteY6" fmla="*/ 292205 h 376730"/>
              <a:gd name="connsiteX7" fmla="*/ 630091 w 640717"/>
              <a:gd name="connsiteY7" fmla="*/ 269153 h 376730"/>
              <a:gd name="connsiteX8" fmla="*/ 630091 w 640717"/>
              <a:gd name="connsiteY8" fmla="*/ 123157 h 376730"/>
              <a:gd name="connsiteX9" fmla="*/ 622407 w 640717"/>
              <a:gd name="connsiteY9" fmla="*/ 100104 h 376730"/>
              <a:gd name="connsiteX10" fmla="*/ 583986 w 640717"/>
              <a:gd name="connsiteY10" fmla="*/ 69368 h 376730"/>
              <a:gd name="connsiteX11" fmla="*/ 568618 w 640717"/>
              <a:gd name="connsiteY11" fmla="*/ 46316 h 376730"/>
              <a:gd name="connsiteX12" fmla="*/ 522514 w 640717"/>
              <a:gd name="connsiteY12" fmla="*/ 30948 h 376730"/>
              <a:gd name="connsiteX13" fmla="*/ 476410 w 640717"/>
              <a:gd name="connsiteY13" fmla="*/ 15580 h 376730"/>
              <a:gd name="connsiteX14" fmla="*/ 453358 w 640717"/>
              <a:gd name="connsiteY14" fmla="*/ 7896 h 376730"/>
              <a:gd name="connsiteX15" fmla="*/ 84524 w 640717"/>
              <a:gd name="connsiteY15" fmla="*/ 212 h 376730"/>
              <a:gd name="connsiteX16" fmla="*/ 0 w 640717"/>
              <a:gd name="connsiteY16" fmla="*/ 212 h 37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0717" h="376730">
                <a:moveTo>
                  <a:pt x="153680" y="376730"/>
                </a:moveTo>
                <a:cubicBezTo>
                  <a:pt x="268941" y="374169"/>
                  <a:pt x="384372" y="375816"/>
                  <a:pt x="499462" y="369046"/>
                </a:cubicBezTo>
                <a:cubicBezTo>
                  <a:pt x="515633" y="368095"/>
                  <a:pt x="530198" y="358801"/>
                  <a:pt x="545566" y="353678"/>
                </a:cubicBezTo>
                <a:lnTo>
                  <a:pt x="568618" y="345994"/>
                </a:lnTo>
                <a:cubicBezTo>
                  <a:pt x="573741" y="340871"/>
                  <a:pt x="578329" y="335151"/>
                  <a:pt x="583986" y="330625"/>
                </a:cubicBezTo>
                <a:cubicBezTo>
                  <a:pt x="591197" y="324856"/>
                  <a:pt x="601269" y="322468"/>
                  <a:pt x="607038" y="315257"/>
                </a:cubicBezTo>
                <a:cubicBezTo>
                  <a:pt x="612098" y="308932"/>
                  <a:pt x="611101" y="299450"/>
                  <a:pt x="614723" y="292205"/>
                </a:cubicBezTo>
                <a:cubicBezTo>
                  <a:pt x="618853" y="283945"/>
                  <a:pt x="624968" y="276837"/>
                  <a:pt x="630091" y="269153"/>
                </a:cubicBezTo>
                <a:cubicBezTo>
                  <a:pt x="646052" y="205308"/>
                  <a:pt x="642348" y="233472"/>
                  <a:pt x="630091" y="123157"/>
                </a:cubicBezTo>
                <a:cubicBezTo>
                  <a:pt x="629197" y="115107"/>
                  <a:pt x="626574" y="107050"/>
                  <a:pt x="622407" y="100104"/>
                </a:cubicBezTo>
                <a:cubicBezTo>
                  <a:pt x="615108" y="87940"/>
                  <a:pt x="594454" y="76347"/>
                  <a:pt x="583986" y="69368"/>
                </a:cubicBezTo>
                <a:cubicBezTo>
                  <a:pt x="578863" y="61684"/>
                  <a:pt x="576449" y="51211"/>
                  <a:pt x="568618" y="46316"/>
                </a:cubicBezTo>
                <a:cubicBezTo>
                  <a:pt x="554881" y="37730"/>
                  <a:pt x="537882" y="36071"/>
                  <a:pt x="522514" y="30948"/>
                </a:cubicBezTo>
                <a:lnTo>
                  <a:pt x="476410" y="15580"/>
                </a:lnTo>
                <a:cubicBezTo>
                  <a:pt x="468726" y="13019"/>
                  <a:pt x="461456" y="8065"/>
                  <a:pt x="453358" y="7896"/>
                </a:cubicBezTo>
                <a:lnTo>
                  <a:pt x="84524" y="212"/>
                </a:lnTo>
                <a:cubicBezTo>
                  <a:pt x="56353" y="-265"/>
                  <a:pt x="28175" y="212"/>
                  <a:pt x="0" y="212"/>
                </a:cubicBezTo>
              </a:path>
            </a:pathLst>
          </a:custGeom>
          <a:ln>
            <a:tailEnd type="arrow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23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Instructions (6502 vs. x86)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/>
          </p:nvPr>
        </p:nvGraphicFramePr>
        <p:xfrm>
          <a:off x="107505" y="1110952"/>
          <a:ext cx="9000999" cy="369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r>
                        <a:rPr lang="en-US" sz="1400" b="1" dirty="0"/>
                        <a:t>6502 machine</a:t>
                      </a:r>
                      <a:r>
                        <a:rPr lang="en-US" sz="1400" b="1" baseline="0" dirty="0"/>
                        <a:t>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Intel</a:t>
                      </a:r>
                      <a:r>
                        <a:rPr lang="en-US" sz="1400" b="1" baseline="0" dirty="0"/>
                        <a:t> x86 (IA-32) machine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Comment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33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$EA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PC + 1</a:t>
                      </a: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6502 assembler: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$90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EIP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EIP + 1</a:t>
                      </a: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Intel assembler: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NOP</a:t>
                      </a:r>
                      <a:endParaRPr lang="cs-CZ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en-US" sz="1400" i="1" dirty="0"/>
                        <a:t>No operation (just do nothing</a:t>
                      </a:r>
                      <a:r>
                        <a:rPr lang="en-US" sz="1400" i="1" baseline="0" dirty="0"/>
                        <a:t> and continue to next instruction)</a:t>
                      </a:r>
                      <a:endParaRPr lang="cs-CZ" sz="1400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0   1   2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$4C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 := $xx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6502 assembler: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JMP $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0   1 </a:t>
                      </a:r>
                      <a:r>
                        <a:rPr lang="en-US" sz="105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 </a:t>
                      </a:r>
                      <a:r>
                        <a:rPr lang="en-US" sz="9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3  </a:t>
                      </a:r>
                      <a:r>
                        <a:rPr lang="en-US" sz="8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$E9 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endParaRPr lang="en-US" sz="1400" b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EIP := $xx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Intel assembler: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JMP 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cs-CZ" sz="1400" dirty="0"/>
                    </a:p>
                  </a:txBody>
                  <a:tcPr marL="90000" marR="18000" marT="46800" marB="468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  <a:endParaRPr lang="en-US" sz="14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en-US" sz="1400" i="1" dirty="0"/>
                        <a:t>Direct jump to target</a:t>
                      </a:r>
                      <a:r>
                        <a:rPr lang="en-US" sz="1400" i="1" baseline="0" dirty="0"/>
                        <a:t> address x</a:t>
                      </a:r>
                    </a:p>
                    <a:p>
                      <a:endParaRPr lang="en-US" sz="1400" i="1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03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Instructions (6502 vs. x86)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/>
          </p:nvPr>
        </p:nvGraphicFramePr>
        <p:xfrm>
          <a:off x="107505" y="1110952"/>
          <a:ext cx="9000999" cy="369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r>
                        <a:rPr lang="en-US" sz="1400" b="1" dirty="0"/>
                        <a:t>6502 machine</a:t>
                      </a:r>
                      <a:r>
                        <a:rPr lang="en-US" sz="1400" b="1" baseline="0" dirty="0"/>
                        <a:t>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Intel</a:t>
                      </a:r>
                      <a:r>
                        <a:rPr lang="en-US" sz="1400" b="1" baseline="0" dirty="0"/>
                        <a:t> x86 (IA-32) machine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Comment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33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$EA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PC + 1</a:t>
                      </a: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6502 assembler: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$90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EIP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EIP + 1</a:t>
                      </a: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Intel assembler: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NOP</a:t>
                      </a:r>
                      <a:endParaRPr lang="cs-CZ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en-US" sz="1400" i="1" dirty="0"/>
                        <a:t>No operation (just do nothing</a:t>
                      </a:r>
                      <a:r>
                        <a:rPr lang="en-US" sz="1400" i="1" baseline="0" dirty="0"/>
                        <a:t> and continue to next instruction)</a:t>
                      </a:r>
                      <a:endParaRPr lang="cs-CZ" sz="1400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0   1   2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$4C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 := $xx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6502 assembler: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JMP $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0   1 </a:t>
                      </a:r>
                      <a:r>
                        <a:rPr lang="en-US" sz="105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 </a:t>
                      </a:r>
                      <a:r>
                        <a:rPr lang="en-US" sz="9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3  </a:t>
                      </a:r>
                      <a:r>
                        <a:rPr lang="en-US" sz="8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$E9 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endParaRPr lang="en-US" sz="1400" b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EIP := $xx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Intel assembler: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JMP 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cs-CZ" sz="1400" dirty="0"/>
                    </a:p>
                  </a:txBody>
                  <a:tcPr marL="90000" marR="18000" marT="46800" marB="468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  <a:endParaRPr lang="en-US" sz="14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en-US" sz="1400" i="1" dirty="0"/>
                        <a:t>Direct jump to target</a:t>
                      </a:r>
                      <a:r>
                        <a:rPr lang="en-US" sz="1400" i="1" baseline="0" dirty="0"/>
                        <a:t> address x</a:t>
                      </a:r>
                    </a:p>
                    <a:p>
                      <a:endParaRPr lang="en-US" sz="1400" i="1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Zaoblený obdélník 2"/>
          <p:cNvSpPr/>
          <p:nvPr/>
        </p:nvSpPr>
        <p:spPr>
          <a:xfrm>
            <a:off x="156270" y="4941168"/>
            <a:ext cx="8448178" cy="792088"/>
          </a:xfrm>
          <a:prstGeom prst="roundRect">
            <a:avLst>
              <a:gd name="adj" fmla="val 1005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00000005h</a:t>
            </a:r>
            <a:r>
              <a:rPr lang="en-US" dirty="0"/>
              <a:t> in assembler is 15 bytes in </a:t>
            </a:r>
            <a:r>
              <a:rPr lang="en-US" dirty="0" err="1"/>
              <a:t>UTF</a:t>
            </a:r>
            <a:r>
              <a:rPr lang="en-US" dirty="0"/>
              <a:t>-8 encoding including newline: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00" y="5373216"/>
            <a:ext cx="8262918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aoblený obdélník 5"/>
          <p:cNvSpPr/>
          <p:nvPr/>
        </p:nvSpPr>
        <p:spPr>
          <a:xfrm>
            <a:off x="156270" y="5809989"/>
            <a:ext cx="7152034" cy="648072"/>
          </a:xfrm>
          <a:prstGeom prst="roundRect">
            <a:avLst>
              <a:gd name="adj" fmla="val 100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In machine code = 5 bytes:</a:t>
            </a:r>
          </a:p>
          <a:p>
            <a:r>
              <a:rPr lang="en-US" b="1" dirty="0" err="1"/>
              <a:t>E9</a:t>
            </a:r>
            <a:r>
              <a:rPr lang="en-US" b="1" dirty="0"/>
              <a:t> 05 00 00 00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44188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cs-CZ" dirty="0"/>
          </a:p>
        </p:txBody>
      </p:sp>
      <p:sp>
        <p:nvSpPr>
          <p:cNvPr id="5" name="Zaoblený obdélník 4"/>
          <p:cNvSpPr/>
          <p:nvPr/>
        </p:nvSpPr>
        <p:spPr>
          <a:xfrm>
            <a:off x="323528" y="1124744"/>
            <a:ext cx="13681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UNIVAC</a:t>
            </a:r>
          </a:p>
          <a:p>
            <a:pPr algn="ctr"/>
            <a:r>
              <a:rPr lang="en-US" dirty="0"/>
              <a:t>(1951)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5" idx="3"/>
          </p:cNvCxnSpPr>
          <p:nvPr/>
        </p:nvCxnSpPr>
        <p:spPr>
          <a:xfrm>
            <a:off x="1691680" y="148478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Mrak 5"/>
          <p:cNvSpPr/>
          <p:nvPr/>
        </p:nvSpPr>
        <p:spPr>
          <a:xfrm>
            <a:off x="1401512" y="800708"/>
            <a:ext cx="1730328" cy="648072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150.000 – 1.500.000 USD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47061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Instructions (6502 vs. x86)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/>
          </p:nvPr>
        </p:nvGraphicFramePr>
        <p:xfrm>
          <a:off x="107505" y="1110952"/>
          <a:ext cx="9000999" cy="369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r>
                        <a:rPr lang="en-US" sz="1400" b="1" dirty="0"/>
                        <a:t>6502 machine</a:t>
                      </a:r>
                      <a:r>
                        <a:rPr lang="en-US" sz="1400" b="1" baseline="0" dirty="0"/>
                        <a:t>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Intel</a:t>
                      </a:r>
                      <a:r>
                        <a:rPr lang="en-US" sz="1400" b="1" baseline="0" dirty="0"/>
                        <a:t> x86 (IA-32) machine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Comment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33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$EA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PC + 1</a:t>
                      </a: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6502 assembler: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$90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EIP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EIP + 1</a:t>
                      </a: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Intel assembler: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NOP</a:t>
                      </a:r>
                      <a:endParaRPr lang="cs-CZ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en-US" sz="1400" i="1" dirty="0"/>
                        <a:t>No operation (just do nothing</a:t>
                      </a:r>
                      <a:r>
                        <a:rPr lang="en-US" sz="1400" i="1" baseline="0" dirty="0"/>
                        <a:t> and continue to next instruction)</a:t>
                      </a:r>
                      <a:endParaRPr lang="cs-CZ" sz="1400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0   1   2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$4C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 := $xx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6502 assembler:</a:t>
                      </a: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JMP $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0   1 </a:t>
                      </a:r>
                      <a:r>
                        <a:rPr lang="en-US" sz="105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 </a:t>
                      </a:r>
                      <a:r>
                        <a:rPr lang="en-US" sz="9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3  </a:t>
                      </a:r>
                      <a:r>
                        <a:rPr lang="en-US" sz="8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$E9 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xx</a:t>
                      </a:r>
                      <a:r>
                        <a:rPr lang="en-US" sz="1400" b="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endParaRPr lang="en-US" sz="1400" b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EIP := $xx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Intel assembler: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JMP 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cs-CZ" sz="1400" dirty="0"/>
                    </a:p>
                  </a:txBody>
                  <a:tcPr marL="90000" marR="18000" marT="46800" marB="468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  <a:endParaRPr lang="en-US" sz="14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en-US" sz="1400" i="1" dirty="0"/>
                        <a:t>Direct jump to target</a:t>
                      </a:r>
                      <a:r>
                        <a:rPr lang="en-US" sz="1400" i="1" baseline="0" dirty="0"/>
                        <a:t> address x</a:t>
                      </a:r>
                    </a:p>
                    <a:p>
                      <a:endParaRPr lang="en-US" sz="1400" i="1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Zaoblený obdélník 2"/>
          <p:cNvSpPr/>
          <p:nvPr/>
        </p:nvSpPr>
        <p:spPr>
          <a:xfrm>
            <a:off x="156270" y="4941168"/>
            <a:ext cx="8448178" cy="792088"/>
          </a:xfrm>
          <a:prstGeom prst="roundRect">
            <a:avLst>
              <a:gd name="adj" fmla="val 1005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00000005h</a:t>
            </a:r>
            <a:r>
              <a:rPr lang="en-US" dirty="0"/>
              <a:t> in assembler is 15 bytes in </a:t>
            </a:r>
            <a:r>
              <a:rPr lang="en-US" dirty="0" err="1"/>
              <a:t>UTF</a:t>
            </a:r>
            <a:r>
              <a:rPr lang="en-US" dirty="0"/>
              <a:t>-8 encoding: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00" y="5373216"/>
            <a:ext cx="8262918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aoblený obdélník 5"/>
          <p:cNvSpPr/>
          <p:nvPr/>
        </p:nvSpPr>
        <p:spPr>
          <a:xfrm>
            <a:off x="156270" y="5809989"/>
            <a:ext cx="7152034" cy="648072"/>
          </a:xfrm>
          <a:prstGeom prst="roundRect">
            <a:avLst>
              <a:gd name="adj" fmla="val 100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In machine code = 5 bytes:</a:t>
            </a:r>
          </a:p>
          <a:p>
            <a:r>
              <a:rPr lang="en-US" b="1" dirty="0" err="1"/>
              <a:t>E9</a:t>
            </a:r>
            <a:r>
              <a:rPr lang="en-US" b="1" dirty="0"/>
              <a:t> 05 00 00 00</a:t>
            </a:r>
            <a:endParaRPr lang="cs-CZ" b="1" dirty="0"/>
          </a:p>
        </p:txBody>
      </p:sp>
      <p:sp>
        <p:nvSpPr>
          <p:cNvPr id="7" name="Zaoblený obdélník 6"/>
          <p:cNvSpPr/>
          <p:nvPr/>
        </p:nvSpPr>
        <p:spPr>
          <a:xfrm>
            <a:off x="3732287" y="5661248"/>
            <a:ext cx="3096344" cy="394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x86</a:t>
            </a:r>
            <a:r>
              <a:rPr lang="en-US" dirty="0"/>
              <a:t> assembler (compiler)</a:t>
            </a:r>
            <a:endParaRPr lang="cs-CZ" dirty="0"/>
          </a:p>
        </p:txBody>
      </p:sp>
      <p:sp>
        <p:nvSpPr>
          <p:cNvPr id="5" name="Šipka dolů 4"/>
          <p:cNvSpPr/>
          <p:nvPr/>
        </p:nvSpPr>
        <p:spPr>
          <a:xfrm rot="2015976">
            <a:off x="3303274" y="5600118"/>
            <a:ext cx="576064" cy="79350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396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ISA Arithmetic Instructions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MIPS: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:= b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</a:p>
          <a:p>
            <a:pPr marL="0" indent="0">
              <a:buNone/>
            </a:pPr>
            <a:r>
              <a:rPr lang="en-US" dirty="0"/>
              <a:t>x86, 6502: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:= a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8006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6502 Registers (Accumulator Architecture)</a:t>
            </a:r>
            <a:endParaRPr lang="cs-CZ" sz="3600" b="0" i="1" dirty="0"/>
          </a:p>
        </p:txBody>
      </p:sp>
      <p:sp>
        <p:nvSpPr>
          <p:cNvPr id="9" name="Obdélník 8"/>
          <p:cNvSpPr/>
          <p:nvPr/>
        </p:nvSpPr>
        <p:spPr>
          <a:xfrm>
            <a:off x="4977760" y="2316489"/>
            <a:ext cx="913244" cy="32403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7       0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3563888" y="2368309"/>
            <a:ext cx="427092" cy="2203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bdélník 18"/>
          <p:cNvSpPr/>
          <p:nvPr/>
        </p:nvSpPr>
        <p:spPr>
          <a:xfrm>
            <a:off x="4977760" y="2716669"/>
            <a:ext cx="913244" cy="324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7       0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3563888" y="2768489"/>
            <a:ext cx="427092" cy="2203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Obdélník 22"/>
          <p:cNvSpPr/>
          <p:nvPr/>
        </p:nvSpPr>
        <p:spPr>
          <a:xfrm>
            <a:off x="4977760" y="3120462"/>
            <a:ext cx="913244" cy="324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7       0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Obdélník 24"/>
          <p:cNvSpPr/>
          <p:nvPr/>
        </p:nvSpPr>
        <p:spPr>
          <a:xfrm>
            <a:off x="3563888" y="3172282"/>
            <a:ext cx="427092" cy="2203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Obdélník 25"/>
          <p:cNvSpPr/>
          <p:nvPr/>
        </p:nvSpPr>
        <p:spPr>
          <a:xfrm>
            <a:off x="4067944" y="3524255"/>
            <a:ext cx="913244" cy="32403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0000 0001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4981188" y="3524255"/>
            <a:ext cx="913244" cy="3240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7       0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bdélník 28"/>
          <p:cNvSpPr/>
          <p:nvPr/>
        </p:nvSpPr>
        <p:spPr>
          <a:xfrm>
            <a:off x="3563888" y="3576075"/>
            <a:ext cx="427092" cy="2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3563888" y="3977127"/>
            <a:ext cx="427092" cy="2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bdélník 33"/>
          <p:cNvSpPr/>
          <p:nvPr/>
        </p:nvSpPr>
        <p:spPr>
          <a:xfrm>
            <a:off x="4064516" y="4329100"/>
            <a:ext cx="1826488" cy="3240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15                 0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Obdélník 34"/>
          <p:cNvSpPr/>
          <p:nvPr/>
        </p:nvSpPr>
        <p:spPr>
          <a:xfrm>
            <a:off x="3563888" y="4380920"/>
            <a:ext cx="427092" cy="2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Obdélník 38"/>
          <p:cNvSpPr/>
          <p:nvPr/>
        </p:nvSpPr>
        <p:spPr>
          <a:xfrm>
            <a:off x="4981188" y="3925307"/>
            <a:ext cx="913244" cy="3240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7       0</a:t>
            </a:r>
            <a:endParaRPr lang="cs-CZ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Zaoblený obdélník 15"/>
          <p:cNvSpPr/>
          <p:nvPr/>
        </p:nvSpPr>
        <p:spPr>
          <a:xfrm>
            <a:off x="179512" y="5877272"/>
            <a:ext cx="7272808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6502</a:t>
            </a:r>
            <a:r>
              <a:rPr lang="en-US" sz="1600" dirty="0"/>
              <a:t>: </a:t>
            </a:r>
            <a:r>
              <a:rPr lang="en-US" sz="1600" b="1" dirty="0"/>
              <a:t>8-bit CPU </a:t>
            </a:r>
            <a:r>
              <a:rPr lang="en-US" sz="1600" dirty="0"/>
              <a:t>with </a:t>
            </a:r>
            <a:r>
              <a:rPr lang="en-US" sz="1600" b="1" dirty="0"/>
              <a:t>16-bit</a:t>
            </a:r>
            <a:r>
              <a:rPr lang="en-US" sz="1600" dirty="0"/>
              <a:t> logical and physical </a:t>
            </a:r>
            <a:r>
              <a:rPr lang="en-US" sz="1600" b="1" dirty="0"/>
              <a:t>address space</a:t>
            </a:r>
            <a:r>
              <a:rPr lang="en-US" sz="1600" dirty="0"/>
              <a:t>s (1:1 mapping between logical and physical addresses, i.e. logical address = physical address)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511398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Load</a:t>
            </a:r>
            <a:r>
              <a:rPr lang="en-US" dirty="0"/>
              <a:t> Instructions (6502)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37619"/>
              </p:ext>
            </p:extLst>
          </p:nvPr>
        </p:nvGraphicFramePr>
        <p:xfrm>
          <a:off x="179512" y="1124744"/>
          <a:ext cx="72008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r>
                        <a:rPr lang="en-US" sz="1400" b="1" dirty="0"/>
                        <a:t>6502 machine</a:t>
                      </a:r>
                      <a:r>
                        <a:rPr lang="en-US" sz="1400" b="1" baseline="0" dirty="0"/>
                        <a:t>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Comment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33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1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cs-CZ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A9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:= $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PC + </a:t>
                      </a:r>
                      <a:r>
                        <a:rPr lang="cs-CZ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cs-CZ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6502 assembler:</a:t>
                      </a:r>
                    </a:p>
                    <a:p>
                      <a:r>
                        <a:rPr lang="cs-CZ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LDA #$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cs-CZ" sz="1400" i="1" dirty="0" err="1"/>
                        <a:t>Load</a:t>
                      </a:r>
                      <a:r>
                        <a:rPr lang="cs-CZ" sz="1400" i="1" dirty="0"/>
                        <a:t> 8-bit </a:t>
                      </a:r>
                      <a:r>
                        <a:rPr lang="cs-CZ" sz="1400" i="1" dirty="0" err="1"/>
                        <a:t>constant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sz="1400" i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i="1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cs-CZ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cs-CZ" sz="1400" i="1" dirty="0" err="1"/>
                        <a:t>into</a:t>
                      </a:r>
                      <a:r>
                        <a:rPr lang="cs-CZ" sz="1400" i="1" dirty="0"/>
                        <a:t> A </a:t>
                      </a:r>
                      <a:r>
                        <a:rPr lang="cs-CZ" sz="1400" i="1" dirty="0" err="1"/>
                        <a:t>register</a:t>
                      </a:r>
                      <a:r>
                        <a:rPr lang="cs-CZ" sz="1400" i="1" dirty="0"/>
                        <a:t>.</a:t>
                      </a:r>
                    </a:p>
                    <a:p>
                      <a:r>
                        <a:rPr lang="cs-CZ" sz="1400" i="1" dirty="0"/>
                        <a:t>(</a:t>
                      </a:r>
                      <a:r>
                        <a:rPr lang="cs-CZ" sz="1400" i="1" dirty="0" err="1"/>
                        <a:t>Immediate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load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instruction</a:t>
                      </a:r>
                      <a:r>
                        <a:rPr lang="cs-CZ" sz="1400" i="1" dirty="0"/>
                        <a:t>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313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Load</a:t>
            </a:r>
            <a:r>
              <a:rPr lang="en-US" dirty="0"/>
              <a:t> Instructions (6502)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83670"/>
              </p:ext>
            </p:extLst>
          </p:nvPr>
        </p:nvGraphicFramePr>
        <p:xfrm>
          <a:off x="179512" y="1124744"/>
          <a:ext cx="7200800" cy="390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r>
                        <a:rPr lang="en-US" sz="1400" b="1" dirty="0"/>
                        <a:t>6502 machine</a:t>
                      </a:r>
                      <a:r>
                        <a:rPr lang="en-US" sz="1400" b="1" baseline="0" dirty="0"/>
                        <a:t> code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Comment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33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1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cs-CZ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A9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:= $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PC + </a:t>
                      </a:r>
                      <a:r>
                        <a:rPr lang="cs-CZ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cs-CZ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6502 assembler:</a:t>
                      </a:r>
                    </a:p>
                    <a:p>
                      <a:r>
                        <a:rPr lang="cs-CZ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LDA #$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cs-CZ" sz="1400" i="1" dirty="0" err="1"/>
                        <a:t>Load</a:t>
                      </a:r>
                      <a:r>
                        <a:rPr lang="cs-CZ" sz="1400" i="1" dirty="0"/>
                        <a:t> 8-bit </a:t>
                      </a:r>
                      <a:r>
                        <a:rPr lang="cs-CZ" sz="1400" i="1" dirty="0" err="1"/>
                        <a:t>constant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sz="1400" i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i="1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cs-CZ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cs-CZ" sz="1400" i="1" dirty="0" err="1"/>
                        <a:t>into</a:t>
                      </a:r>
                      <a:r>
                        <a:rPr lang="cs-CZ" sz="1400" i="1" dirty="0"/>
                        <a:t> A </a:t>
                      </a:r>
                      <a:r>
                        <a:rPr lang="cs-CZ" sz="1400" i="1" dirty="0" err="1"/>
                        <a:t>register</a:t>
                      </a:r>
                      <a:r>
                        <a:rPr lang="cs-CZ" sz="1400" i="1" dirty="0"/>
                        <a:t>.</a:t>
                      </a:r>
                    </a:p>
                    <a:p>
                      <a:r>
                        <a:rPr lang="cs-CZ" sz="1400" i="1" dirty="0"/>
                        <a:t>(</a:t>
                      </a:r>
                      <a:r>
                        <a:rPr lang="cs-CZ" sz="1400" i="1" dirty="0" err="1"/>
                        <a:t>Immediate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load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instruction</a:t>
                      </a:r>
                      <a:r>
                        <a:rPr lang="cs-CZ" sz="1400" i="1" dirty="0"/>
                        <a:t>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0   1   2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cs-CZ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</a:t>
                      </a:r>
                      <a:r>
                        <a:rPr lang="cs-CZ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MemReadByte</a:t>
                      </a:r>
                      <a:r>
                        <a:rPr lang="cs-CZ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cs-CZ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</a:t>
                      </a:r>
                      <a:r>
                        <a:rPr lang="en-US" sz="1400" b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PC + </a:t>
                      </a:r>
                      <a:r>
                        <a:rPr lang="cs-CZ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400" b="1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6502 assembler:</a:t>
                      </a:r>
                    </a:p>
                    <a:p>
                      <a:r>
                        <a:rPr lang="cs-CZ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LDA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  <a:endParaRPr lang="en-US" sz="14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endParaRPr lang="en-US" sz="1400" i="1" dirty="0"/>
                    </a:p>
                    <a:p>
                      <a:r>
                        <a:rPr lang="cs-CZ" sz="1400" i="1" dirty="0" err="1"/>
                        <a:t>Read</a:t>
                      </a:r>
                      <a:r>
                        <a:rPr lang="cs-CZ" sz="1400" i="1" dirty="0"/>
                        <a:t> 8-bit </a:t>
                      </a:r>
                      <a:r>
                        <a:rPr lang="cs-CZ" sz="1400" i="1" dirty="0" err="1"/>
                        <a:t>value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from</a:t>
                      </a:r>
                      <a:r>
                        <a:rPr lang="cs-CZ" sz="1400" i="1" dirty="0"/>
                        <a:t> (16-bit) </a:t>
                      </a:r>
                      <a:r>
                        <a:rPr lang="cs-CZ" sz="1400" i="1" dirty="0" err="1"/>
                        <a:t>address</a:t>
                      </a:r>
                      <a:r>
                        <a:rPr lang="cs-CZ" sz="1400" i="1" dirty="0"/>
                        <a:t> </a:t>
                      </a:r>
                      <a:r>
                        <a:rPr lang="en-US" sz="1400" i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$xx</a:t>
                      </a:r>
                      <a:r>
                        <a:rPr lang="en-US" sz="1400" i="1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i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i="1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cs-CZ" sz="1400" i="1" dirty="0"/>
                        <a:t> and </a:t>
                      </a:r>
                      <a:r>
                        <a:rPr lang="cs-CZ" sz="1400" i="1" dirty="0" err="1"/>
                        <a:t>load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the</a:t>
                      </a:r>
                      <a:r>
                        <a:rPr lang="cs-CZ" sz="1400" i="1" dirty="0"/>
                        <a:t> 8-bit </a:t>
                      </a:r>
                      <a:r>
                        <a:rPr lang="cs-CZ" sz="1400" i="1" dirty="0" err="1"/>
                        <a:t>value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into</a:t>
                      </a:r>
                      <a:r>
                        <a:rPr lang="cs-CZ" sz="1400" i="1" dirty="0"/>
                        <a:t> A </a:t>
                      </a:r>
                      <a:r>
                        <a:rPr lang="cs-CZ" sz="1400" i="1" dirty="0" err="1"/>
                        <a:t>register</a:t>
                      </a:r>
                      <a:r>
                        <a:rPr lang="cs-CZ" sz="1400" i="1" dirty="0"/>
                        <a:t>.</a:t>
                      </a:r>
                    </a:p>
                    <a:p>
                      <a:r>
                        <a:rPr lang="cs-CZ" sz="1400" i="1" baseline="0" dirty="0"/>
                        <a:t>(</a:t>
                      </a:r>
                      <a:r>
                        <a:rPr lang="cs-CZ" sz="1400" i="1" baseline="0" dirty="0" err="1"/>
                        <a:t>Load</a:t>
                      </a:r>
                      <a:r>
                        <a:rPr lang="cs-CZ" sz="1400" i="1" baseline="0" dirty="0"/>
                        <a:t> </a:t>
                      </a:r>
                      <a:r>
                        <a:rPr lang="cs-CZ" sz="1400" i="1" baseline="0" dirty="0" err="1"/>
                        <a:t>from</a:t>
                      </a:r>
                      <a:r>
                        <a:rPr lang="cs-CZ" sz="1400" i="1" baseline="0" dirty="0"/>
                        <a:t> </a:t>
                      </a:r>
                      <a:r>
                        <a:rPr lang="cs-CZ" sz="1400" i="1" baseline="0" dirty="0" err="1"/>
                        <a:t>absolute</a:t>
                      </a:r>
                      <a:r>
                        <a:rPr lang="cs-CZ" sz="1400" i="1" baseline="0" dirty="0"/>
                        <a:t> </a:t>
                      </a:r>
                      <a:r>
                        <a:rPr lang="cs-CZ" sz="1400" i="1" baseline="0" dirty="0" err="1"/>
                        <a:t>address</a:t>
                      </a:r>
                      <a:r>
                        <a:rPr lang="cs-CZ" sz="1400" i="1" baseline="0" dirty="0"/>
                        <a:t>)</a:t>
                      </a:r>
                      <a:endParaRPr lang="en-US" sz="1400" i="1" baseline="0" dirty="0"/>
                    </a:p>
                    <a:p>
                      <a:endParaRPr lang="en-US" sz="1400" i="1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14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Load</a:t>
            </a:r>
            <a:r>
              <a:rPr lang="en-US" dirty="0"/>
              <a:t> Instructions (6502)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223623"/>
              </p:ext>
            </p:extLst>
          </p:nvPr>
        </p:nvGraphicFramePr>
        <p:xfrm>
          <a:off x="179512" y="1052736"/>
          <a:ext cx="8136904" cy="226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8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71">
                <a:tc>
                  <a:txBody>
                    <a:bodyPr/>
                    <a:lstStyle/>
                    <a:p>
                      <a:r>
                        <a:rPr lang="en-US" sz="1400" b="1" dirty="0"/>
                        <a:t>6502 machine</a:t>
                      </a:r>
                      <a:r>
                        <a:rPr lang="en-US" sz="1400" b="1" baseline="0" dirty="0"/>
                        <a:t> code</a:t>
                      </a:r>
                      <a:r>
                        <a:rPr lang="cs-CZ" sz="1400" b="1" baseline="0" dirty="0"/>
                        <a:t> </a:t>
                      </a:r>
                      <a:r>
                        <a:rPr lang="cs-CZ" sz="1400" b="1" baseline="0" dirty="0">
                          <a:solidFill>
                            <a:srgbClr val="FF0000"/>
                          </a:solidFill>
                        </a:rPr>
                        <a:t>(LDA </a:t>
                      </a:r>
                      <a:r>
                        <a:rPr lang="cs-CZ" sz="1400" b="1" baseline="0" dirty="0" err="1">
                          <a:solidFill>
                            <a:srgbClr val="FF0000"/>
                          </a:solidFill>
                        </a:rPr>
                        <a:t>instruction</a:t>
                      </a:r>
                      <a:r>
                        <a:rPr lang="cs-CZ" sz="14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cs-CZ" sz="1400" b="1" baseline="0" dirty="0" err="1">
                          <a:solidFill>
                            <a:srgbClr val="FF0000"/>
                          </a:solidFill>
                        </a:rPr>
                        <a:t>variants</a:t>
                      </a:r>
                      <a:r>
                        <a:rPr lang="cs-CZ" sz="1400" b="1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cs-CZ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Comment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54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1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cs-CZ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A9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A := $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cs-CZ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LDA #$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cs-CZ" sz="12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</a:t>
                      </a:r>
                      <a:r>
                        <a:rPr lang="en-US" sz="1200" dirty="0"/>
                        <a:t> </a:t>
                      </a:r>
                      <a:r>
                        <a:rPr lang="cs-CZ" sz="1200" dirty="0" err="1"/>
                        <a:t>Instruction</a:t>
                      </a:r>
                      <a:r>
                        <a:rPr lang="cs-CZ" sz="1200" dirty="0"/>
                        <a:t> </a:t>
                      </a:r>
                      <a:r>
                        <a:rPr lang="cs-CZ" sz="1200" dirty="0" err="1"/>
                        <a:t>behavior</a:t>
                      </a:r>
                      <a:endParaRPr lang="en-US" sz="1200" dirty="0"/>
                    </a:p>
                    <a:p>
                      <a:r>
                        <a:rPr lang="cs-CZ" sz="1400" i="1" dirty="0"/>
                        <a:t>8-bit </a:t>
                      </a:r>
                      <a:r>
                        <a:rPr lang="cs-CZ" sz="1400" i="1" dirty="0" err="1"/>
                        <a:t>immediate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load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into</a:t>
                      </a:r>
                      <a:r>
                        <a:rPr lang="cs-CZ" sz="1400" i="1" dirty="0"/>
                        <a:t> A </a:t>
                      </a:r>
                      <a:r>
                        <a:rPr lang="cs-CZ" sz="1400" i="1" dirty="0" err="1"/>
                        <a:t>register</a:t>
                      </a:r>
                      <a:endParaRPr lang="cs-CZ" sz="1400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435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0   1   2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cs-CZ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A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</a:t>
                      </a:r>
                      <a:r>
                        <a:rPr lang="cs-CZ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MemReadByte</a:t>
                      </a:r>
                      <a:r>
                        <a:rPr lang="cs-CZ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cs-CZ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cs-CZ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LDA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  <a:endParaRPr lang="en-US" sz="14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cs-CZ" sz="1200" dirty="0" err="1"/>
                        <a:t>Instruction</a:t>
                      </a:r>
                      <a:r>
                        <a:rPr lang="cs-CZ" sz="1200" dirty="0"/>
                        <a:t> </a:t>
                      </a:r>
                      <a:r>
                        <a:rPr lang="cs-CZ" sz="1200" dirty="0" err="1"/>
                        <a:t>behavior</a:t>
                      </a:r>
                      <a:endParaRPr lang="en-US" sz="1400" dirty="0"/>
                    </a:p>
                    <a:p>
                      <a:r>
                        <a:rPr lang="cs-CZ" sz="1400" i="1" dirty="0"/>
                        <a:t>8-bit </a:t>
                      </a:r>
                      <a:r>
                        <a:rPr lang="cs-CZ" sz="1400" i="1" dirty="0" err="1"/>
                        <a:t>load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from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absolute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address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into</a:t>
                      </a:r>
                      <a:r>
                        <a:rPr lang="cs-CZ" sz="1400" i="1" dirty="0"/>
                        <a:t> A </a:t>
                      </a:r>
                      <a:r>
                        <a:rPr lang="cs-CZ" sz="1400" i="1" dirty="0" err="1"/>
                        <a:t>register</a:t>
                      </a:r>
                      <a:endParaRPr lang="en-US" sz="1400" i="1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143E6FAB-EACA-4C46-B8B7-09A83B9D6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38117"/>
              </p:ext>
            </p:extLst>
          </p:nvPr>
        </p:nvGraphicFramePr>
        <p:xfrm>
          <a:off x="179512" y="3429000"/>
          <a:ext cx="8136904" cy="226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8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71">
                <a:tc>
                  <a:txBody>
                    <a:bodyPr/>
                    <a:lstStyle/>
                    <a:p>
                      <a:r>
                        <a:rPr lang="en-US" sz="1400" b="1" dirty="0"/>
                        <a:t>6502 machine</a:t>
                      </a:r>
                      <a:r>
                        <a:rPr lang="en-US" sz="1400" b="1" baseline="0" dirty="0"/>
                        <a:t> code</a:t>
                      </a:r>
                      <a:r>
                        <a:rPr lang="cs-CZ" sz="1400" b="1" baseline="0" dirty="0"/>
                        <a:t> </a:t>
                      </a:r>
                      <a:r>
                        <a:rPr lang="cs-CZ" sz="1400" b="1" baseline="0" dirty="0">
                          <a:solidFill>
                            <a:srgbClr val="00B050"/>
                          </a:solidFill>
                        </a:rPr>
                        <a:t>(LDX </a:t>
                      </a:r>
                      <a:r>
                        <a:rPr lang="cs-CZ" sz="1400" b="1" baseline="0" dirty="0" err="1">
                          <a:solidFill>
                            <a:srgbClr val="00B050"/>
                          </a:solidFill>
                        </a:rPr>
                        <a:t>instruction</a:t>
                      </a:r>
                      <a:r>
                        <a:rPr lang="cs-CZ" sz="14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cs-CZ" sz="1400" b="1" baseline="0" dirty="0" err="1">
                          <a:solidFill>
                            <a:srgbClr val="00B050"/>
                          </a:solidFill>
                        </a:rPr>
                        <a:t>variants</a:t>
                      </a:r>
                      <a:r>
                        <a:rPr lang="cs-CZ" sz="1400" b="1" baseline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cs-CZ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Comment</a:t>
                      </a:r>
                      <a:endParaRPr lang="cs-CZ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54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1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cs-CZ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A2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X := $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cs-CZ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cs-CZ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LDX #$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cs-CZ" sz="12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</a:t>
                      </a:r>
                      <a:r>
                        <a:rPr lang="en-US" sz="1200" dirty="0"/>
                        <a:t> </a:t>
                      </a:r>
                      <a:r>
                        <a:rPr lang="cs-CZ" sz="1200" dirty="0" err="1"/>
                        <a:t>Instruction</a:t>
                      </a:r>
                      <a:r>
                        <a:rPr lang="cs-CZ" sz="1200" dirty="0"/>
                        <a:t> </a:t>
                      </a:r>
                      <a:r>
                        <a:rPr lang="cs-CZ" sz="1200" dirty="0" err="1"/>
                        <a:t>behavior</a:t>
                      </a:r>
                      <a:endParaRPr lang="en-US" sz="1200" dirty="0"/>
                    </a:p>
                    <a:p>
                      <a:r>
                        <a:rPr lang="cs-CZ" sz="1400" i="1" dirty="0"/>
                        <a:t>8-bit </a:t>
                      </a:r>
                      <a:r>
                        <a:rPr lang="cs-CZ" sz="1400" i="1" dirty="0" err="1"/>
                        <a:t>immediate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load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into</a:t>
                      </a:r>
                      <a:r>
                        <a:rPr lang="cs-CZ" sz="1400" i="1" dirty="0"/>
                        <a:t> X </a:t>
                      </a:r>
                      <a:r>
                        <a:rPr lang="cs-CZ" sz="1400" i="1" dirty="0" err="1"/>
                        <a:t>register</a:t>
                      </a:r>
                      <a:endParaRPr lang="cs-CZ" sz="1400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435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0   1   2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cs-CZ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AE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X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:= </a:t>
                      </a:r>
                      <a:r>
                        <a:rPr lang="cs-CZ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MemReadByte</a:t>
                      </a:r>
                      <a:r>
                        <a:rPr lang="cs-CZ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cs-CZ" sz="14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14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cs-CZ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LDX</a:t>
                      </a:r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en-US" sz="1400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Offset fro</a:t>
                      </a:r>
                      <a:r>
                        <a:rPr lang="en-US" sz="1200" baseline="0" dirty="0"/>
                        <a:t>m instruction’s start (base) address</a:t>
                      </a:r>
                      <a:endParaRPr lang="en-US" sz="14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en-US" sz="1200" dirty="0"/>
                        <a:t>Actual</a:t>
                      </a:r>
                      <a:r>
                        <a:rPr lang="en-US" sz="1200" baseline="0" dirty="0"/>
                        <a:t> bytes of instruction’s machine code</a:t>
                      </a: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← </a:t>
                      </a:r>
                      <a:r>
                        <a:rPr lang="cs-CZ" sz="1200" dirty="0" err="1"/>
                        <a:t>Instruction</a:t>
                      </a:r>
                      <a:r>
                        <a:rPr lang="cs-CZ" sz="1200" dirty="0"/>
                        <a:t> </a:t>
                      </a:r>
                      <a:r>
                        <a:rPr lang="cs-CZ" sz="1200" dirty="0" err="1"/>
                        <a:t>behavior</a:t>
                      </a:r>
                      <a:endParaRPr lang="en-US" sz="1400" dirty="0"/>
                    </a:p>
                    <a:p>
                      <a:r>
                        <a:rPr lang="cs-CZ" sz="1400" i="1" dirty="0"/>
                        <a:t>8-bit </a:t>
                      </a:r>
                      <a:r>
                        <a:rPr lang="cs-CZ" sz="1400" i="1" dirty="0" err="1"/>
                        <a:t>load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from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absolute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address</a:t>
                      </a:r>
                      <a:r>
                        <a:rPr lang="cs-CZ" sz="1400" i="1" dirty="0"/>
                        <a:t> </a:t>
                      </a:r>
                      <a:r>
                        <a:rPr lang="cs-CZ" sz="1400" i="1" dirty="0" err="1"/>
                        <a:t>into</a:t>
                      </a:r>
                      <a:r>
                        <a:rPr lang="cs-CZ" sz="1400" i="1" dirty="0"/>
                        <a:t> X </a:t>
                      </a:r>
                      <a:r>
                        <a:rPr lang="cs-CZ" sz="1400" i="1" dirty="0" err="1"/>
                        <a:t>register</a:t>
                      </a:r>
                      <a:endParaRPr lang="en-US" sz="1400" i="1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810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Value Into Register</a:t>
            </a:r>
            <a:endParaRPr lang="cs-CZ" dirty="0"/>
          </a:p>
        </p:txBody>
      </p:sp>
      <p:sp>
        <p:nvSpPr>
          <p:cNvPr id="5" name="Zaoblený obdélník 4"/>
          <p:cNvSpPr/>
          <p:nvPr/>
        </p:nvSpPr>
        <p:spPr>
          <a:xfrm>
            <a:off x="179512" y="1052736"/>
            <a:ext cx="1359768" cy="4104456"/>
          </a:xfrm>
          <a:prstGeom prst="roundRect">
            <a:avLst>
              <a:gd name="adj" fmla="val 62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LDA #$xx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LDA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xxxx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cs-CZ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cs-CZ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cs-CZ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LDX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LDY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aoblený obdélník 5"/>
          <p:cNvSpPr/>
          <p:nvPr/>
        </p:nvSpPr>
        <p:spPr>
          <a:xfrm>
            <a:off x="1763688" y="1052736"/>
            <a:ext cx="1728192" cy="4104456"/>
          </a:xfrm>
          <a:prstGeom prst="roundRect">
            <a:avLst>
              <a:gd name="adj" fmla="val 62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:= xx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:= ($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xxxx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)^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cs-CZ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cs-CZ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cs-CZ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X :=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Y :=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Volný tvar 2"/>
          <p:cNvSpPr/>
          <p:nvPr/>
        </p:nvSpPr>
        <p:spPr>
          <a:xfrm>
            <a:off x="2235978" y="2550906"/>
            <a:ext cx="407330" cy="315723"/>
          </a:xfrm>
          <a:custGeom>
            <a:avLst/>
            <a:gdLst>
              <a:gd name="connsiteX0" fmla="*/ 199861 w 407330"/>
              <a:gd name="connsiteY0" fmla="*/ 15561 h 315723"/>
              <a:gd name="connsiteX1" fmla="*/ 161440 w 407330"/>
              <a:gd name="connsiteY1" fmla="*/ 193 h 315723"/>
              <a:gd name="connsiteX2" fmla="*/ 53864 w 407330"/>
              <a:gd name="connsiteY2" fmla="*/ 15561 h 315723"/>
              <a:gd name="connsiteX3" fmla="*/ 30812 w 407330"/>
              <a:gd name="connsiteY3" fmla="*/ 30929 h 315723"/>
              <a:gd name="connsiteX4" fmla="*/ 76 w 407330"/>
              <a:gd name="connsiteY4" fmla="*/ 77033 h 315723"/>
              <a:gd name="connsiteX5" fmla="*/ 15444 w 407330"/>
              <a:gd name="connsiteY5" fmla="*/ 192294 h 315723"/>
              <a:gd name="connsiteX6" fmla="*/ 23128 w 407330"/>
              <a:gd name="connsiteY6" fmla="*/ 223030 h 315723"/>
              <a:gd name="connsiteX7" fmla="*/ 53864 w 407330"/>
              <a:gd name="connsiteY7" fmla="*/ 269134 h 315723"/>
              <a:gd name="connsiteX8" fmla="*/ 99968 w 407330"/>
              <a:gd name="connsiteY8" fmla="*/ 292186 h 315723"/>
              <a:gd name="connsiteX9" fmla="*/ 115336 w 407330"/>
              <a:gd name="connsiteY9" fmla="*/ 307555 h 315723"/>
              <a:gd name="connsiteX10" fmla="*/ 299753 w 407330"/>
              <a:gd name="connsiteY10" fmla="*/ 307555 h 315723"/>
              <a:gd name="connsiteX11" fmla="*/ 368909 w 407330"/>
              <a:gd name="connsiteY11" fmla="*/ 269134 h 315723"/>
              <a:gd name="connsiteX12" fmla="*/ 384277 w 407330"/>
              <a:gd name="connsiteY12" fmla="*/ 246082 h 315723"/>
              <a:gd name="connsiteX13" fmla="*/ 399646 w 407330"/>
              <a:gd name="connsiteY13" fmla="*/ 199978 h 315723"/>
              <a:gd name="connsiteX14" fmla="*/ 407330 w 407330"/>
              <a:gd name="connsiteY14" fmla="*/ 176926 h 315723"/>
              <a:gd name="connsiteX15" fmla="*/ 384277 w 407330"/>
              <a:gd name="connsiteY15" fmla="*/ 69349 h 315723"/>
              <a:gd name="connsiteX16" fmla="*/ 368909 w 407330"/>
              <a:gd name="connsiteY16" fmla="*/ 46297 h 315723"/>
              <a:gd name="connsiteX17" fmla="*/ 322805 w 407330"/>
              <a:gd name="connsiteY17" fmla="*/ 15561 h 315723"/>
              <a:gd name="connsiteX18" fmla="*/ 299753 w 407330"/>
              <a:gd name="connsiteY18" fmla="*/ 7877 h 315723"/>
              <a:gd name="connsiteX19" fmla="*/ 199861 w 407330"/>
              <a:gd name="connsiteY19" fmla="*/ 15561 h 31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7330" h="315723">
                <a:moveTo>
                  <a:pt x="199861" y="15561"/>
                </a:moveTo>
                <a:cubicBezTo>
                  <a:pt x="176809" y="14280"/>
                  <a:pt x="175207" y="1053"/>
                  <a:pt x="161440" y="193"/>
                </a:cubicBezTo>
                <a:cubicBezTo>
                  <a:pt x="145735" y="-789"/>
                  <a:pt x="81743" y="1622"/>
                  <a:pt x="53864" y="15561"/>
                </a:cubicBezTo>
                <a:cubicBezTo>
                  <a:pt x="45604" y="19691"/>
                  <a:pt x="38496" y="25806"/>
                  <a:pt x="30812" y="30929"/>
                </a:cubicBezTo>
                <a:cubicBezTo>
                  <a:pt x="20567" y="46297"/>
                  <a:pt x="-1458" y="58627"/>
                  <a:pt x="76" y="77033"/>
                </a:cubicBezTo>
                <a:cubicBezTo>
                  <a:pt x="12338" y="224184"/>
                  <a:pt x="-3019" y="127673"/>
                  <a:pt x="15444" y="192294"/>
                </a:cubicBezTo>
                <a:cubicBezTo>
                  <a:pt x="18345" y="202448"/>
                  <a:pt x="18405" y="213584"/>
                  <a:pt x="23128" y="223030"/>
                </a:cubicBezTo>
                <a:cubicBezTo>
                  <a:pt x="31388" y="239550"/>
                  <a:pt x="38496" y="258889"/>
                  <a:pt x="53864" y="269134"/>
                </a:cubicBezTo>
                <a:cubicBezTo>
                  <a:pt x="83655" y="288995"/>
                  <a:pt x="68155" y="281582"/>
                  <a:pt x="99968" y="292186"/>
                </a:cubicBezTo>
                <a:cubicBezTo>
                  <a:pt x="105091" y="297309"/>
                  <a:pt x="108553" y="305011"/>
                  <a:pt x="115336" y="307555"/>
                </a:cubicBezTo>
                <a:cubicBezTo>
                  <a:pt x="162638" y="325294"/>
                  <a:pt x="277325" y="308801"/>
                  <a:pt x="299753" y="307555"/>
                </a:cubicBezTo>
                <a:cubicBezTo>
                  <a:pt x="344295" y="292707"/>
                  <a:pt x="342366" y="300986"/>
                  <a:pt x="368909" y="269134"/>
                </a:cubicBezTo>
                <a:cubicBezTo>
                  <a:pt x="374821" y="262039"/>
                  <a:pt x="380526" y="254521"/>
                  <a:pt x="384277" y="246082"/>
                </a:cubicBezTo>
                <a:cubicBezTo>
                  <a:pt x="390856" y="231279"/>
                  <a:pt x="394523" y="215346"/>
                  <a:pt x="399646" y="199978"/>
                </a:cubicBezTo>
                <a:lnTo>
                  <a:pt x="407330" y="176926"/>
                </a:lnTo>
                <a:cubicBezTo>
                  <a:pt x="404078" y="150911"/>
                  <a:pt x="401123" y="94618"/>
                  <a:pt x="384277" y="69349"/>
                </a:cubicBezTo>
                <a:cubicBezTo>
                  <a:pt x="379154" y="61665"/>
                  <a:pt x="375859" y="52378"/>
                  <a:pt x="368909" y="46297"/>
                </a:cubicBezTo>
                <a:cubicBezTo>
                  <a:pt x="355009" y="34134"/>
                  <a:pt x="340327" y="21402"/>
                  <a:pt x="322805" y="15561"/>
                </a:cubicBezTo>
                <a:cubicBezTo>
                  <a:pt x="315121" y="13000"/>
                  <a:pt x="307837" y="8382"/>
                  <a:pt x="299753" y="7877"/>
                </a:cubicBezTo>
                <a:cubicBezTo>
                  <a:pt x="266521" y="5800"/>
                  <a:pt x="222913" y="16842"/>
                  <a:pt x="199861" y="15561"/>
                </a:cubicBezTo>
                <a:close/>
              </a:path>
            </a:pathLst>
          </a:cu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Volný tvar 3"/>
          <p:cNvSpPr/>
          <p:nvPr/>
        </p:nvSpPr>
        <p:spPr>
          <a:xfrm>
            <a:off x="2635624" y="2558783"/>
            <a:ext cx="476410" cy="284309"/>
          </a:xfrm>
          <a:custGeom>
            <a:avLst/>
            <a:gdLst>
              <a:gd name="connsiteX0" fmla="*/ 299677 w 476410"/>
              <a:gd name="connsiteY0" fmla="*/ 23052 h 284309"/>
              <a:gd name="connsiteX1" fmla="*/ 261257 w 476410"/>
              <a:gd name="connsiteY1" fmla="*/ 7684 h 284309"/>
              <a:gd name="connsiteX2" fmla="*/ 238205 w 476410"/>
              <a:gd name="connsiteY2" fmla="*/ 0 h 284309"/>
              <a:gd name="connsiteX3" fmla="*/ 138312 w 476410"/>
              <a:gd name="connsiteY3" fmla="*/ 7684 h 284309"/>
              <a:gd name="connsiteX4" fmla="*/ 115260 w 476410"/>
              <a:gd name="connsiteY4" fmla="*/ 15368 h 284309"/>
              <a:gd name="connsiteX5" fmla="*/ 61472 w 476410"/>
              <a:gd name="connsiteY5" fmla="*/ 30736 h 284309"/>
              <a:gd name="connsiteX6" fmla="*/ 38420 w 476410"/>
              <a:gd name="connsiteY6" fmla="*/ 46104 h 284309"/>
              <a:gd name="connsiteX7" fmla="*/ 23052 w 476410"/>
              <a:gd name="connsiteY7" fmla="*/ 69156 h 284309"/>
              <a:gd name="connsiteX8" fmla="*/ 7684 w 476410"/>
              <a:gd name="connsiteY8" fmla="*/ 84525 h 284309"/>
              <a:gd name="connsiteX9" fmla="*/ 0 w 476410"/>
              <a:gd name="connsiteY9" fmla="*/ 107577 h 284309"/>
              <a:gd name="connsiteX10" fmla="*/ 7684 w 476410"/>
              <a:gd name="connsiteY10" fmla="*/ 176733 h 284309"/>
              <a:gd name="connsiteX11" fmla="*/ 15368 w 476410"/>
              <a:gd name="connsiteY11" fmla="*/ 199785 h 284309"/>
              <a:gd name="connsiteX12" fmla="*/ 84524 w 476410"/>
              <a:gd name="connsiteY12" fmla="*/ 261257 h 284309"/>
              <a:gd name="connsiteX13" fmla="*/ 169048 w 476410"/>
              <a:gd name="connsiteY13" fmla="*/ 284309 h 284309"/>
              <a:gd name="connsiteX14" fmla="*/ 368833 w 476410"/>
              <a:gd name="connsiteY14" fmla="*/ 276625 h 284309"/>
              <a:gd name="connsiteX15" fmla="*/ 407253 w 476410"/>
              <a:gd name="connsiteY15" fmla="*/ 268941 h 284309"/>
              <a:gd name="connsiteX16" fmla="*/ 430305 w 476410"/>
              <a:gd name="connsiteY16" fmla="*/ 253573 h 284309"/>
              <a:gd name="connsiteX17" fmla="*/ 437989 w 476410"/>
              <a:gd name="connsiteY17" fmla="*/ 230521 h 284309"/>
              <a:gd name="connsiteX18" fmla="*/ 453358 w 476410"/>
              <a:gd name="connsiteY18" fmla="*/ 215153 h 284309"/>
              <a:gd name="connsiteX19" fmla="*/ 468726 w 476410"/>
              <a:gd name="connsiteY19" fmla="*/ 169049 h 284309"/>
              <a:gd name="connsiteX20" fmla="*/ 476410 w 476410"/>
              <a:gd name="connsiteY20" fmla="*/ 145997 h 284309"/>
              <a:gd name="connsiteX21" fmla="*/ 468726 w 476410"/>
              <a:gd name="connsiteY21" fmla="*/ 122945 h 284309"/>
              <a:gd name="connsiteX22" fmla="*/ 422621 w 476410"/>
              <a:gd name="connsiteY22" fmla="*/ 69156 h 284309"/>
              <a:gd name="connsiteX23" fmla="*/ 376517 w 476410"/>
              <a:gd name="connsiteY23" fmla="*/ 38420 h 284309"/>
              <a:gd name="connsiteX24" fmla="*/ 299677 w 476410"/>
              <a:gd name="connsiteY24" fmla="*/ 23052 h 28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6410" h="284309">
                <a:moveTo>
                  <a:pt x="299677" y="23052"/>
                </a:moveTo>
                <a:cubicBezTo>
                  <a:pt x="280467" y="17929"/>
                  <a:pt x="274172" y="12527"/>
                  <a:pt x="261257" y="7684"/>
                </a:cubicBezTo>
                <a:cubicBezTo>
                  <a:pt x="253673" y="4840"/>
                  <a:pt x="246305" y="0"/>
                  <a:pt x="238205" y="0"/>
                </a:cubicBezTo>
                <a:cubicBezTo>
                  <a:pt x="204809" y="0"/>
                  <a:pt x="171610" y="5123"/>
                  <a:pt x="138312" y="7684"/>
                </a:cubicBezTo>
                <a:cubicBezTo>
                  <a:pt x="130628" y="10245"/>
                  <a:pt x="123048" y="13143"/>
                  <a:pt x="115260" y="15368"/>
                </a:cubicBezTo>
                <a:cubicBezTo>
                  <a:pt x="103771" y="18651"/>
                  <a:pt x="73754" y="24595"/>
                  <a:pt x="61472" y="30736"/>
                </a:cubicBezTo>
                <a:cubicBezTo>
                  <a:pt x="53212" y="34866"/>
                  <a:pt x="46104" y="40981"/>
                  <a:pt x="38420" y="46104"/>
                </a:cubicBezTo>
                <a:cubicBezTo>
                  <a:pt x="33297" y="53788"/>
                  <a:pt x="28821" y="61945"/>
                  <a:pt x="23052" y="69156"/>
                </a:cubicBezTo>
                <a:cubicBezTo>
                  <a:pt x="18526" y="74813"/>
                  <a:pt x="11411" y="78313"/>
                  <a:pt x="7684" y="84525"/>
                </a:cubicBezTo>
                <a:cubicBezTo>
                  <a:pt x="3517" y="91470"/>
                  <a:pt x="2561" y="99893"/>
                  <a:pt x="0" y="107577"/>
                </a:cubicBezTo>
                <a:cubicBezTo>
                  <a:pt x="2561" y="130629"/>
                  <a:pt x="3871" y="153855"/>
                  <a:pt x="7684" y="176733"/>
                </a:cubicBezTo>
                <a:cubicBezTo>
                  <a:pt x="9016" y="184722"/>
                  <a:pt x="10395" y="193392"/>
                  <a:pt x="15368" y="199785"/>
                </a:cubicBezTo>
                <a:cubicBezTo>
                  <a:pt x="24554" y="211596"/>
                  <a:pt x="61850" y="251180"/>
                  <a:pt x="84524" y="261257"/>
                </a:cubicBezTo>
                <a:cubicBezTo>
                  <a:pt x="116430" y="275437"/>
                  <a:pt x="136179" y="277735"/>
                  <a:pt x="169048" y="284309"/>
                </a:cubicBezTo>
                <a:cubicBezTo>
                  <a:pt x="235643" y="281748"/>
                  <a:pt x="302327" y="280916"/>
                  <a:pt x="368833" y="276625"/>
                </a:cubicBezTo>
                <a:cubicBezTo>
                  <a:pt x="381866" y="275784"/>
                  <a:pt x="395024" y="273527"/>
                  <a:pt x="407253" y="268941"/>
                </a:cubicBezTo>
                <a:cubicBezTo>
                  <a:pt x="415900" y="265698"/>
                  <a:pt x="422621" y="258696"/>
                  <a:pt x="430305" y="253573"/>
                </a:cubicBezTo>
                <a:cubicBezTo>
                  <a:pt x="432866" y="245889"/>
                  <a:pt x="433822" y="237466"/>
                  <a:pt x="437989" y="230521"/>
                </a:cubicBezTo>
                <a:cubicBezTo>
                  <a:pt x="441717" y="224309"/>
                  <a:pt x="450118" y="221633"/>
                  <a:pt x="453358" y="215153"/>
                </a:cubicBezTo>
                <a:cubicBezTo>
                  <a:pt x="460603" y="200664"/>
                  <a:pt x="463603" y="184417"/>
                  <a:pt x="468726" y="169049"/>
                </a:cubicBezTo>
                <a:lnTo>
                  <a:pt x="476410" y="145997"/>
                </a:lnTo>
                <a:cubicBezTo>
                  <a:pt x="473849" y="138313"/>
                  <a:pt x="472348" y="130190"/>
                  <a:pt x="468726" y="122945"/>
                </a:cubicBezTo>
                <a:cubicBezTo>
                  <a:pt x="460036" y="105565"/>
                  <a:pt x="436800" y="78609"/>
                  <a:pt x="422621" y="69156"/>
                </a:cubicBezTo>
                <a:cubicBezTo>
                  <a:pt x="407253" y="58911"/>
                  <a:pt x="394436" y="42900"/>
                  <a:pt x="376517" y="38420"/>
                </a:cubicBezTo>
                <a:cubicBezTo>
                  <a:pt x="333357" y="27630"/>
                  <a:pt x="318887" y="28175"/>
                  <a:pt x="299677" y="23052"/>
                </a:cubicBezTo>
                <a:close/>
              </a:path>
            </a:pathLst>
          </a:cu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dk1"/>
              </a:solidFill>
            </a:endParaRPr>
          </a:p>
        </p:txBody>
      </p:sp>
      <p:sp>
        <p:nvSpPr>
          <p:cNvPr id="11" name="Volný tvar 10"/>
          <p:cNvSpPr/>
          <p:nvPr/>
        </p:nvSpPr>
        <p:spPr>
          <a:xfrm>
            <a:off x="2612571" y="1713539"/>
            <a:ext cx="806824" cy="960505"/>
          </a:xfrm>
          <a:custGeom>
            <a:avLst/>
            <a:gdLst>
              <a:gd name="connsiteX0" fmla="*/ 491779 w 806824"/>
              <a:gd name="connsiteY0" fmla="*/ 960505 h 960505"/>
              <a:gd name="connsiteX1" fmla="*/ 568619 w 806824"/>
              <a:gd name="connsiteY1" fmla="*/ 899032 h 960505"/>
              <a:gd name="connsiteX2" fmla="*/ 614723 w 806824"/>
              <a:gd name="connsiteY2" fmla="*/ 868296 h 960505"/>
              <a:gd name="connsiteX3" fmla="*/ 660827 w 806824"/>
              <a:gd name="connsiteY3" fmla="*/ 845244 h 960505"/>
              <a:gd name="connsiteX4" fmla="*/ 676195 w 806824"/>
              <a:gd name="connsiteY4" fmla="*/ 822192 h 960505"/>
              <a:gd name="connsiteX5" fmla="*/ 699247 w 806824"/>
              <a:gd name="connsiteY5" fmla="*/ 814508 h 960505"/>
              <a:gd name="connsiteX6" fmla="*/ 737668 w 806824"/>
              <a:gd name="connsiteY6" fmla="*/ 745352 h 960505"/>
              <a:gd name="connsiteX7" fmla="*/ 753036 w 806824"/>
              <a:gd name="connsiteY7" fmla="*/ 722300 h 960505"/>
              <a:gd name="connsiteX8" fmla="*/ 768404 w 806824"/>
              <a:gd name="connsiteY8" fmla="*/ 676195 h 960505"/>
              <a:gd name="connsiteX9" fmla="*/ 783772 w 806824"/>
              <a:gd name="connsiteY9" fmla="*/ 622407 h 960505"/>
              <a:gd name="connsiteX10" fmla="*/ 791456 w 806824"/>
              <a:gd name="connsiteY10" fmla="*/ 576303 h 960505"/>
              <a:gd name="connsiteX11" fmla="*/ 799140 w 806824"/>
              <a:gd name="connsiteY11" fmla="*/ 376518 h 960505"/>
              <a:gd name="connsiteX12" fmla="*/ 806824 w 806824"/>
              <a:gd name="connsiteY12" fmla="*/ 315046 h 960505"/>
              <a:gd name="connsiteX13" fmla="*/ 799140 w 806824"/>
              <a:gd name="connsiteY13" fmla="*/ 107577 h 960505"/>
              <a:gd name="connsiteX14" fmla="*/ 760720 w 806824"/>
              <a:gd name="connsiteY14" fmla="*/ 38421 h 960505"/>
              <a:gd name="connsiteX15" fmla="*/ 737668 w 806824"/>
              <a:gd name="connsiteY15" fmla="*/ 23053 h 960505"/>
              <a:gd name="connsiteX16" fmla="*/ 706932 w 806824"/>
              <a:gd name="connsiteY16" fmla="*/ 15369 h 960505"/>
              <a:gd name="connsiteX17" fmla="*/ 683879 w 806824"/>
              <a:gd name="connsiteY17" fmla="*/ 7685 h 960505"/>
              <a:gd name="connsiteX18" fmla="*/ 499463 w 806824"/>
              <a:gd name="connsiteY18" fmla="*/ 23053 h 960505"/>
              <a:gd name="connsiteX19" fmla="*/ 414938 w 806824"/>
              <a:gd name="connsiteY19" fmla="*/ 38421 h 960505"/>
              <a:gd name="connsiteX20" fmla="*/ 345782 w 806824"/>
              <a:gd name="connsiteY20" fmla="*/ 61473 h 960505"/>
              <a:gd name="connsiteX21" fmla="*/ 322730 w 806824"/>
              <a:gd name="connsiteY21" fmla="*/ 69157 h 960505"/>
              <a:gd name="connsiteX22" fmla="*/ 299678 w 806824"/>
              <a:gd name="connsiteY22" fmla="*/ 76841 h 960505"/>
              <a:gd name="connsiteX23" fmla="*/ 145997 w 806824"/>
              <a:gd name="connsiteY23" fmla="*/ 61473 h 960505"/>
              <a:gd name="connsiteX24" fmla="*/ 92209 w 806824"/>
              <a:gd name="connsiteY24" fmla="*/ 46105 h 960505"/>
              <a:gd name="connsiteX25" fmla="*/ 46105 w 806824"/>
              <a:gd name="connsiteY25" fmla="*/ 15369 h 960505"/>
              <a:gd name="connsiteX26" fmla="*/ 0 w 806824"/>
              <a:gd name="connsiteY26" fmla="*/ 0 h 96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06824" h="960505">
                <a:moveTo>
                  <a:pt x="491779" y="960505"/>
                </a:moveTo>
                <a:cubicBezTo>
                  <a:pt x="551294" y="900989"/>
                  <a:pt x="521512" y="914734"/>
                  <a:pt x="568619" y="899032"/>
                </a:cubicBezTo>
                <a:cubicBezTo>
                  <a:pt x="612318" y="855333"/>
                  <a:pt x="570241" y="890537"/>
                  <a:pt x="614723" y="868296"/>
                </a:cubicBezTo>
                <a:cubicBezTo>
                  <a:pt x="674306" y="838505"/>
                  <a:pt x="602885" y="864558"/>
                  <a:pt x="660827" y="845244"/>
                </a:cubicBezTo>
                <a:cubicBezTo>
                  <a:pt x="665950" y="837560"/>
                  <a:pt x="668984" y="827961"/>
                  <a:pt x="676195" y="822192"/>
                </a:cubicBezTo>
                <a:cubicBezTo>
                  <a:pt x="682520" y="817132"/>
                  <a:pt x="693520" y="820235"/>
                  <a:pt x="699247" y="814508"/>
                </a:cubicBezTo>
                <a:cubicBezTo>
                  <a:pt x="747704" y="766052"/>
                  <a:pt x="718343" y="784003"/>
                  <a:pt x="737668" y="745352"/>
                </a:cubicBezTo>
                <a:cubicBezTo>
                  <a:pt x="741798" y="737092"/>
                  <a:pt x="749285" y="730739"/>
                  <a:pt x="753036" y="722300"/>
                </a:cubicBezTo>
                <a:cubicBezTo>
                  <a:pt x="759615" y="707497"/>
                  <a:pt x="763281" y="691563"/>
                  <a:pt x="768404" y="676195"/>
                </a:cubicBezTo>
                <a:cubicBezTo>
                  <a:pt x="775728" y="654224"/>
                  <a:pt x="778948" y="646529"/>
                  <a:pt x="783772" y="622407"/>
                </a:cubicBezTo>
                <a:cubicBezTo>
                  <a:pt x="786827" y="607130"/>
                  <a:pt x="788895" y="591671"/>
                  <a:pt x="791456" y="576303"/>
                </a:cubicBezTo>
                <a:cubicBezTo>
                  <a:pt x="794017" y="509708"/>
                  <a:pt x="795227" y="443047"/>
                  <a:pt x="799140" y="376518"/>
                </a:cubicBezTo>
                <a:cubicBezTo>
                  <a:pt x="800353" y="355904"/>
                  <a:pt x="806824" y="335696"/>
                  <a:pt x="806824" y="315046"/>
                </a:cubicBezTo>
                <a:cubicBezTo>
                  <a:pt x="806824" y="245842"/>
                  <a:pt x="805405" y="176497"/>
                  <a:pt x="799140" y="107577"/>
                </a:cubicBezTo>
                <a:cubicBezTo>
                  <a:pt x="795976" y="72771"/>
                  <a:pt x="784735" y="58433"/>
                  <a:pt x="760720" y="38421"/>
                </a:cubicBezTo>
                <a:cubicBezTo>
                  <a:pt x="753625" y="32509"/>
                  <a:pt x="746156" y="26691"/>
                  <a:pt x="737668" y="23053"/>
                </a:cubicBezTo>
                <a:cubicBezTo>
                  <a:pt x="727961" y="18893"/>
                  <a:pt x="717086" y="18270"/>
                  <a:pt x="706932" y="15369"/>
                </a:cubicBezTo>
                <a:cubicBezTo>
                  <a:pt x="699144" y="13144"/>
                  <a:pt x="691563" y="10246"/>
                  <a:pt x="683879" y="7685"/>
                </a:cubicBezTo>
                <a:cubicBezTo>
                  <a:pt x="494576" y="18202"/>
                  <a:pt x="603070" y="7114"/>
                  <a:pt x="499463" y="23053"/>
                </a:cubicBezTo>
                <a:cubicBezTo>
                  <a:pt x="458731" y="29319"/>
                  <a:pt x="449536" y="28042"/>
                  <a:pt x="414938" y="38421"/>
                </a:cubicBezTo>
                <a:cubicBezTo>
                  <a:pt x="391664" y="45403"/>
                  <a:pt x="368834" y="53789"/>
                  <a:pt x="345782" y="61473"/>
                </a:cubicBezTo>
                <a:lnTo>
                  <a:pt x="322730" y="69157"/>
                </a:lnTo>
                <a:lnTo>
                  <a:pt x="299678" y="76841"/>
                </a:lnTo>
                <a:cubicBezTo>
                  <a:pt x="203471" y="70427"/>
                  <a:pt x="211292" y="75983"/>
                  <a:pt x="145997" y="61473"/>
                </a:cubicBezTo>
                <a:cubicBezTo>
                  <a:pt x="139365" y="59999"/>
                  <a:pt x="100766" y="50859"/>
                  <a:pt x="92209" y="46105"/>
                </a:cubicBezTo>
                <a:cubicBezTo>
                  <a:pt x="76063" y="37135"/>
                  <a:pt x="63627" y="21210"/>
                  <a:pt x="46105" y="15369"/>
                </a:cubicBezTo>
                <a:lnTo>
                  <a:pt x="0" y="0"/>
                </a:lnTo>
              </a:path>
            </a:pathLst>
          </a:custGeom>
          <a:ln>
            <a:tailEnd type="arrow" w="med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3" name="Volný tvar 12"/>
          <p:cNvSpPr/>
          <p:nvPr/>
        </p:nvSpPr>
        <p:spPr>
          <a:xfrm>
            <a:off x="1828800" y="1328948"/>
            <a:ext cx="507146" cy="1229835"/>
          </a:xfrm>
          <a:custGeom>
            <a:avLst/>
            <a:gdLst>
              <a:gd name="connsiteX0" fmla="*/ 507146 w 507146"/>
              <a:gd name="connsiteY0" fmla="*/ 1222151 h 1229835"/>
              <a:gd name="connsiteX1" fmla="*/ 453358 w 507146"/>
              <a:gd name="connsiteY1" fmla="*/ 1168363 h 1229835"/>
              <a:gd name="connsiteX2" fmla="*/ 407254 w 507146"/>
              <a:gd name="connsiteY2" fmla="*/ 1152995 h 1229835"/>
              <a:gd name="connsiteX3" fmla="*/ 299677 w 507146"/>
              <a:gd name="connsiteY3" fmla="*/ 1160679 h 1229835"/>
              <a:gd name="connsiteX4" fmla="*/ 253573 w 507146"/>
              <a:gd name="connsiteY4" fmla="*/ 1183731 h 1229835"/>
              <a:gd name="connsiteX5" fmla="*/ 230521 w 507146"/>
              <a:gd name="connsiteY5" fmla="*/ 1191415 h 1229835"/>
              <a:gd name="connsiteX6" fmla="*/ 161365 w 507146"/>
              <a:gd name="connsiteY6" fmla="*/ 1222151 h 1229835"/>
              <a:gd name="connsiteX7" fmla="*/ 138313 w 507146"/>
              <a:gd name="connsiteY7" fmla="*/ 1229835 h 1229835"/>
              <a:gd name="connsiteX8" fmla="*/ 76840 w 507146"/>
              <a:gd name="connsiteY8" fmla="*/ 1214467 h 1229835"/>
              <a:gd name="connsiteX9" fmla="*/ 53788 w 507146"/>
              <a:gd name="connsiteY9" fmla="*/ 1191415 h 1229835"/>
              <a:gd name="connsiteX10" fmla="*/ 23052 w 507146"/>
              <a:gd name="connsiteY10" fmla="*/ 1145311 h 1229835"/>
              <a:gd name="connsiteX11" fmla="*/ 7684 w 507146"/>
              <a:gd name="connsiteY11" fmla="*/ 1068470 h 1229835"/>
              <a:gd name="connsiteX12" fmla="*/ 0 w 507146"/>
              <a:gd name="connsiteY12" fmla="*/ 930158 h 1229835"/>
              <a:gd name="connsiteX13" fmla="*/ 7684 w 507146"/>
              <a:gd name="connsiteY13" fmla="*/ 461432 h 1229835"/>
              <a:gd name="connsiteX14" fmla="*/ 7684 w 507146"/>
              <a:gd name="connsiteY14" fmla="*/ 315435 h 1229835"/>
              <a:gd name="connsiteX15" fmla="*/ 15368 w 507146"/>
              <a:gd name="connsiteY15" fmla="*/ 223227 h 1229835"/>
              <a:gd name="connsiteX16" fmla="*/ 30736 w 507146"/>
              <a:gd name="connsiteY16" fmla="*/ 177123 h 1229835"/>
              <a:gd name="connsiteX17" fmla="*/ 61472 w 507146"/>
              <a:gd name="connsiteY17" fmla="*/ 131018 h 1229835"/>
              <a:gd name="connsiteX18" fmla="*/ 107576 w 507146"/>
              <a:gd name="connsiteY18" fmla="*/ 100282 h 1229835"/>
              <a:gd name="connsiteX19" fmla="*/ 215153 w 507146"/>
              <a:gd name="connsiteY19" fmla="*/ 77230 h 1229835"/>
              <a:gd name="connsiteX20" fmla="*/ 299677 w 507146"/>
              <a:gd name="connsiteY20" fmla="*/ 54178 h 1229835"/>
              <a:gd name="connsiteX21" fmla="*/ 330413 w 507146"/>
              <a:gd name="connsiteY21" fmla="*/ 46494 h 1229835"/>
              <a:gd name="connsiteX22" fmla="*/ 399570 w 507146"/>
              <a:gd name="connsiteY22" fmla="*/ 23442 h 1229835"/>
              <a:gd name="connsiteX23" fmla="*/ 422622 w 507146"/>
              <a:gd name="connsiteY23" fmla="*/ 15758 h 1229835"/>
              <a:gd name="connsiteX24" fmla="*/ 468726 w 507146"/>
              <a:gd name="connsiteY24" fmla="*/ 390 h 122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7146" h="1229835">
                <a:moveTo>
                  <a:pt x="507146" y="1222151"/>
                </a:moveTo>
                <a:cubicBezTo>
                  <a:pt x="488620" y="1198993"/>
                  <a:pt x="479932" y="1180174"/>
                  <a:pt x="453358" y="1168363"/>
                </a:cubicBezTo>
                <a:cubicBezTo>
                  <a:pt x="438555" y="1161784"/>
                  <a:pt x="407254" y="1152995"/>
                  <a:pt x="407254" y="1152995"/>
                </a:cubicBezTo>
                <a:cubicBezTo>
                  <a:pt x="371395" y="1155556"/>
                  <a:pt x="335381" y="1156479"/>
                  <a:pt x="299677" y="1160679"/>
                </a:cubicBezTo>
                <a:cubicBezTo>
                  <a:pt x="274420" y="1163650"/>
                  <a:pt x="275889" y="1172573"/>
                  <a:pt x="253573" y="1183731"/>
                </a:cubicBezTo>
                <a:cubicBezTo>
                  <a:pt x="246328" y="1187353"/>
                  <a:pt x="237766" y="1187793"/>
                  <a:pt x="230521" y="1191415"/>
                </a:cubicBezTo>
                <a:cubicBezTo>
                  <a:pt x="157460" y="1227946"/>
                  <a:pt x="280309" y="1182503"/>
                  <a:pt x="161365" y="1222151"/>
                </a:cubicBezTo>
                <a:lnTo>
                  <a:pt x="138313" y="1229835"/>
                </a:lnTo>
                <a:cubicBezTo>
                  <a:pt x="132771" y="1228727"/>
                  <a:pt x="86967" y="1221218"/>
                  <a:pt x="76840" y="1214467"/>
                </a:cubicBezTo>
                <a:cubicBezTo>
                  <a:pt x="67798" y="1208439"/>
                  <a:pt x="60460" y="1199993"/>
                  <a:pt x="53788" y="1191415"/>
                </a:cubicBezTo>
                <a:cubicBezTo>
                  <a:pt x="42448" y="1176836"/>
                  <a:pt x="23052" y="1145311"/>
                  <a:pt x="23052" y="1145311"/>
                </a:cubicBezTo>
                <a:cubicBezTo>
                  <a:pt x="16378" y="1118615"/>
                  <a:pt x="10039" y="1096732"/>
                  <a:pt x="7684" y="1068470"/>
                </a:cubicBezTo>
                <a:cubicBezTo>
                  <a:pt x="3849" y="1022454"/>
                  <a:pt x="2561" y="976262"/>
                  <a:pt x="0" y="930158"/>
                </a:cubicBezTo>
                <a:cubicBezTo>
                  <a:pt x="2561" y="773916"/>
                  <a:pt x="3022" y="617625"/>
                  <a:pt x="7684" y="461432"/>
                </a:cubicBezTo>
                <a:cubicBezTo>
                  <a:pt x="13067" y="281099"/>
                  <a:pt x="33264" y="647973"/>
                  <a:pt x="7684" y="315435"/>
                </a:cubicBezTo>
                <a:cubicBezTo>
                  <a:pt x="10245" y="284699"/>
                  <a:pt x="10298" y="253650"/>
                  <a:pt x="15368" y="223227"/>
                </a:cubicBezTo>
                <a:cubicBezTo>
                  <a:pt x="18031" y="207248"/>
                  <a:pt x="21750" y="190602"/>
                  <a:pt x="30736" y="177123"/>
                </a:cubicBezTo>
                <a:cubicBezTo>
                  <a:pt x="40981" y="161755"/>
                  <a:pt x="46104" y="141263"/>
                  <a:pt x="61472" y="131018"/>
                </a:cubicBezTo>
                <a:cubicBezTo>
                  <a:pt x="76840" y="120773"/>
                  <a:pt x="90054" y="106123"/>
                  <a:pt x="107576" y="100282"/>
                </a:cubicBezTo>
                <a:cubicBezTo>
                  <a:pt x="183049" y="75125"/>
                  <a:pt x="125143" y="91078"/>
                  <a:pt x="215153" y="77230"/>
                </a:cubicBezTo>
                <a:cubicBezTo>
                  <a:pt x="284263" y="66598"/>
                  <a:pt x="222819" y="73392"/>
                  <a:pt x="299677" y="54178"/>
                </a:cubicBezTo>
                <a:cubicBezTo>
                  <a:pt x="309922" y="51617"/>
                  <a:pt x="320298" y="49529"/>
                  <a:pt x="330413" y="46494"/>
                </a:cubicBezTo>
                <a:cubicBezTo>
                  <a:pt x="330425" y="46491"/>
                  <a:pt x="388038" y="27286"/>
                  <a:pt x="399570" y="23442"/>
                </a:cubicBezTo>
                <a:cubicBezTo>
                  <a:pt x="407254" y="20881"/>
                  <a:pt x="415883" y="20251"/>
                  <a:pt x="422622" y="15758"/>
                </a:cubicBezTo>
                <a:cubicBezTo>
                  <a:pt x="452067" y="-3872"/>
                  <a:pt x="436439" y="390"/>
                  <a:pt x="468726" y="390"/>
                </a:cubicBezTo>
              </a:path>
            </a:pathLst>
          </a:custGeom>
          <a:ln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4" name="Šipka doleva 13"/>
          <p:cNvSpPr/>
          <p:nvPr/>
        </p:nvSpPr>
        <p:spPr>
          <a:xfrm>
            <a:off x="3203848" y="2899040"/>
            <a:ext cx="4536504" cy="322908"/>
          </a:xfrm>
          <a:prstGeom prst="leftArrow">
            <a:avLst>
              <a:gd name="adj1" fmla="val 8421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 different variants implies additional 2 different OPCODEs for LDY!</a:t>
            </a:r>
            <a:endParaRPr lang="cs-CZ" sz="1200" dirty="0"/>
          </a:p>
        </p:txBody>
      </p:sp>
      <p:sp>
        <p:nvSpPr>
          <p:cNvPr id="15" name="Šipka doleva 14"/>
          <p:cNvSpPr/>
          <p:nvPr/>
        </p:nvSpPr>
        <p:spPr>
          <a:xfrm>
            <a:off x="3202500" y="2520798"/>
            <a:ext cx="4537852" cy="322908"/>
          </a:xfrm>
          <a:prstGeom prst="leftArrow">
            <a:avLst>
              <a:gd name="adj1" fmla="val 8421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 different variants implies 2 different OPCODEs for LDX!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386140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 Store Value From Register</a:t>
            </a:r>
            <a:endParaRPr lang="cs-CZ" dirty="0"/>
          </a:p>
        </p:txBody>
      </p:sp>
      <p:sp>
        <p:nvSpPr>
          <p:cNvPr id="5" name="Zaoblený obdélník 4"/>
          <p:cNvSpPr/>
          <p:nvPr/>
        </p:nvSpPr>
        <p:spPr>
          <a:xfrm>
            <a:off x="179512" y="1052736"/>
            <a:ext cx="1359768" cy="4104456"/>
          </a:xfrm>
          <a:prstGeom prst="roundRect">
            <a:avLst>
              <a:gd name="adj" fmla="val 62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LDA #$xx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LDA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xxxx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LDX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LDY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STA $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xxxx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STX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STY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aoblený obdélník 5"/>
          <p:cNvSpPr/>
          <p:nvPr/>
        </p:nvSpPr>
        <p:spPr>
          <a:xfrm>
            <a:off x="1763688" y="1052736"/>
            <a:ext cx="1728192" cy="4104456"/>
          </a:xfrm>
          <a:prstGeom prst="roundRect">
            <a:avLst>
              <a:gd name="adj" fmla="val 62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:= xx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:= ($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xxxx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)^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X :=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 :=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xxxx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)^ := A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cs-CZ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cs-CZ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)^ := X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cs-CZ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cs-CZ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)^ := Y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7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Copy</a:t>
            </a:r>
            <a:r>
              <a:rPr lang="en-US" dirty="0"/>
              <a:t> (Transfer) Value Between Registers</a:t>
            </a:r>
            <a:endParaRPr lang="cs-CZ" dirty="0"/>
          </a:p>
        </p:txBody>
      </p:sp>
      <p:sp>
        <p:nvSpPr>
          <p:cNvPr id="7" name="Zaoblený obdélník 6"/>
          <p:cNvSpPr/>
          <p:nvPr/>
        </p:nvSpPr>
        <p:spPr>
          <a:xfrm>
            <a:off x="5652120" y="1052736"/>
            <a:ext cx="1359768" cy="2232248"/>
          </a:xfrm>
          <a:prstGeom prst="roundRect">
            <a:avLst>
              <a:gd name="adj" fmla="val 62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TAX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TXA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TAY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TYA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TSX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TXS</a:t>
            </a:r>
          </a:p>
        </p:txBody>
      </p:sp>
      <p:sp>
        <p:nvSpPr>
          <p:cNvPr id="8" name="Zaoblený obdélník 7"/>
          <p:cNvSpPr/>
          <p:nvPr/>
        </p:nvSpPr>
        <p:spPr>
          <a:xfrm>
            <a:off x="7236296" y="1052736"/>
            <a:ext cx="1728192" cy="2232248"/>
          </a:xfrm>
          <a:prstGeom prst="roundRect">
            <a:avLst>
              <a:gd name="adj" fmla="val 62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X := A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 := X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Y := A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 := Y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X := S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S := X</a:t>
            </a:r>
          </a:p>
        </p:txBody>
      </p:sp>
      <p:sp>
        <p:nvSpPr>
          <p:cNvPr id="9" name="Zaoblený obdélník 4">
            <a:extLst>
              <a:ext uri="{FF2B5EF4-FFF2-40B4-BE49-F238E27FC236}">
                <a16:creationId xmlns:a16="http://schemas.microsoft.com/office/drawing/2014/main" id="{504D13C3-7764-4CBD-A551-29F0A42925EB}"/>
              </a:ext>
            </a:extLst>
          </p:cNvPr>
          <p:cNvSpPr/>
          <p:nvPr/>
        </p:nvSpPr>
        <p:spPr>
          <a:xfrm>
            <a:off x="179512" y="1052736"/>
            <a:ext cx="1359768" cy="4104456"/>
          </a:xfrm>
          <a:prstGeom prst="roundRect">
            <a:avLst>
              <a:gd name="adj" fmla="val 62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LDA #$xx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LDA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xxxx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LDX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LDY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xxxx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STX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STY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Zaoblený obdélník 5">
            <a:extLst>
              <a:ext uri="{FF2B5EF4-FFF2-40B4-BE49-F238E27FC236}">
                <a16:creationId xmlns:a16="http://schemas.microsoft.com/office/drawing/2014/main" id="{9A691695-4FEF-46BC-B77D-68852B1766DE}"/>
              </a:ext>
            </a:extLst>
          </p:cNvPr>
          <p:cNvSpPr/>
          <p:nvPr/>
        </p:nvSpPr>
        <p:spPr>
          <a:xfrm>
            <a:off x="1763688" y="1052736"/>
            <a:ext cx="1728192" cy="4104456"/>
          </a:xfrm>
          <a:prstGeom prst="roundRect">
            <a:avLst>
              <a:gd name="adj" fmla="val 62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:= xx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:= ($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xxxx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)^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X :=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 :=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xxxx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)^ := A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cs-CZ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)^ := X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cs-CZ" sz="1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cs-CZ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)^ := Y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4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cs-CZ" dirty="0"/>
          </a:p>
        </p:txBody>
      </p:sp>
      <p:sp>
        <p:nvSpPr>
          <p:cNvPr id="5" name="Zaoblený obdélník 4"/>
          <p:cNvSpPr/>
          <p:nvPr/>
        </p:nvSpPr>
        <p:spPr>
          <a:xfrm>
            <a:off x="323528" y="1124744"/>
            <a:ext cx="13681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UNIVAC</a:t>
            </a:r>
          </a:p>
          <a:p>
            <a:pPr algn="ctr"/>
            <a:r>
              <a:rPr lang="en-US" dirty="0"/>
              <a:t>(1951)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5" idx="3"/>
          </p:cNvCxnSpPr>
          <p:nvPr/>
        </p:nvCxnSpPr>
        <p:spPr>
          <a:xfrm>
            <a:off x="1691680" y="148478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aoblený obdélník 7"/>
          <p:cNvSpPr/>
          <p:nvPr/>
        </p:nvSpPr>
        <p:spPr>
          <a:xfrm>
            <a:off x="755576" y="2036222"/>
            <a:ext cx="129614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Altair 8800</a:t>
            </a:r>
          </a:p>
          <a:p>
            <a:pPr algn="ctr"/>
            <a:r>
              <a:rPr lang="en-US" dirty="0"/>
              <a:t>(1974)</a:t>
            </a:r>
            <a:endParaRPr lang="cs-CZ" dirty="0"/>
          </a:p>
        </p:txBody>
      </p:sp>
      <p:cxnSp>
        <p:nvCxnSpPr>
          <p:cNvPr id="38" name="Přímá spojnice 37"/>
          <p:cNvCxnSpPr/>
          <p:nvPr/>
        </p:nvCxnSpPr>
        <p:spPr>
          <a:xfrm>
            <a:off x="251520" y="1916832"/>
            <a:ext cx="82809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aoblený obdélník 12"/>
          <p:cNvSpPr/>
          <p:nvPr/>
        </p:nvSpPr>
        <p:spPr>
          <a:xfrm>
            <a:off x="1835695" y="2492896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8080</a:t>
            </a:r>
            <a:endParaRPr lang="cs-CZ" dirty="0"/>
          </a:p>
        </p:txBody>
      </p:sp>
      <p:sp>
        <p:nvSpPr>
          <p:cNvPr id="9" name="Mrak 8"/>
          <p:cNvSpPr/>
          <p:nvPr/>
        </p:nvSpPr>
        <p:spPr>
          <a:xfrm>
            <a:off x="1401512" y="800708"/>
            <a:ext cx="1730328" cy="648072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150.000 – 1.500.000 USD</a:t>
            </a:r>
            <a:endParaRPr lang="cs-CZ" sz="1200" dirty="0"/>
          </a:p>
        </p:txBody>
      </p:sp>
      <p:sp>
        <p:nvSpPr>
          <p:cNvPr id="11" name="Šipka doleva 10"/>
          <p:cNvSpPr/>
          <p:nvPr/>
        </p:nvSpPr>
        <p:spPr>
          <a:xfrm rot="20197094">
            <a:off x="1900979" y="1842718"/>
            <a:ext cx="1525619" cy="360040"/>
          </a:xfrm>
          <a:prstGeom prst="leftArrow">
            <a:avLst>
              <a:gd name="adj1" fmla="val 100000"/>
              <a:gd name="adj2" fmla="val 558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Bill Gates/Paul Allen</a:t>
            </a:r>
          </a:p>
          <a:p>
            <a:pPr algn="ctr"/>
            <a:r>
              <a:rPr lang="en-US" sz="1050" b="1" dirty="0"/>
              <a:t>Microsoft BASIC</a:t>
            </a:r>
            <a:endParaRPr lang="cs-CZ" sz="1050" b="1" dirty="0"/>
          </a:p>
        </p:txBody>
      </p:sp>
    </p:spTree>
    <p:extLst>
      <p:ext uri="{BB962C8B-B14F-4D97-AF65-F5344CB8AC3E}">
        <p14:creationId xmlns:p14="http://schemas.microsoft.com/office/powerpoint/2010/main" val="69490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cs-CZ" dirty="0"/>
          </a:p>
        </p:txBody>
      </p:sp>
      <p:sp>
        <p:nvSpPr>
          <p:cNvPr id="5" name="Zaoblený obdélník 4"/>
          <p:cNvSpPr/>
          <p:nvPr/>
        </p:nvSpPr>
        <p:spPr>
          <a:xfrm>
            <a:off x="323528" y="1124744"/>
            <a:ext cx="13681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UNIVAC</a:t>
            </a:r>
          </a:p>
          <a:p>
            <a:pPr algn="ctr"/>
            <a:r>
              <a:rPr lang="en-US" dirty="0"/>
              <a:t>(1951)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5" idx="3"/>
          </p:cNvCxnSpPr>
          <p:nvPr/>
        </p:nvCxnSpPr>
        <p:spPr>
          <a:xfrm>
            <a:off x="1691680" y="148478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aoblený obdélník 7"/>
          <p:cNvSpPr/>
          <p:nvPr/>
        </p:nvSpPr>
        <p:spPr>
          <a:xfrm>
            <a:off x="755576" y="2036222"/>
            <a:ext cx="129614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Altair 8800</a:t>
            </a:r>
          </a:p>
          <a:p>
            <a:pPr algn="ctr"/>
            <a:r>
              <a:rPr lang="en-US" dirty="0"/>
              <a:t>(1974)</a:t>
            </a:r>
            <a:endParaRPr lang="cs-CZ" dirty="0"/>
          </a:p>
        </p:txBody>
      </p:sp>
      <p:sp>
        <p:nvSpPr>
          <p:cNvPr id="11" name="Zaoblený obdélník 10"/>
          <p:cNvSpPr/>
          <p:nvPr/>
        </p:nvSpPr>
        <p:spPr>
          <a:xfrm>
            <a:off x="1115616" y="2996952"/>
            <a:ext cx="1203761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Apple I</a:t>
            </a:r>
          </a:p>
          <a:p>
            <a:pPr algn="ctr"/>
            <a:r>
              <a:rPr lang="en-US" dirty="0"/>
              <a:t>(1976)</a:t>
            </a:r>
            <a:endParaRPr lang="cs-CZ" dirty="0"/>
          </a:p>
        </p:txBody>
      </p:sp>
      <p:cxnSp>
        <p:nvCxnSpPr>
          <p:cNvPr id="12" name="Přímá spojnice se šipkou 11"/>
          <p:cNvCxnSpPr>
            <a:stCxn id="11" idx="3"/>
          </p:cNvCxnSpPr>
          <p:nvPr/>
        </p:nvCxnSpPr>
        <p:spPr>
          <a:xfrm>
            <a:off x="2319377" y="335699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>
            <a:off x="251520" y="1916832"/>
            <a:ext cx="82809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aoblený obdélník 13"/>
          <p:cNvSpPr/>
          <p:nvPr/>
        </p:nvSpPr>
        <p:spPr>
          <a:xfrm>
            <a:off x="1835695" y="2492896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8080</a:t>
            </a:r>
            <a:endParaRPr lang="cs-CZ" dirty="0"/>
          </a:p>
        </p:txBody>
      </p:sp>
      <p:sp>
        <p:nvSpPr>
          <p:cNvPr id="15" name="Zaoblený obdélník 14"/>
          <p:cNvSpPr/>
          <p:nvPr/>
        </p:nvSpPr>
        <p:spPr>
          <a:xfrm>
            <a:off x="2051720" y="3501008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 6502</a:t>
            </a:r>
            <a:endParaRPr lang="cs-CZ" dirty="0"/>
          </a:p>
        </p:txBody>
      </p:sp>
      <p:sp>
        <p:nvSpPr>
          <p:cNvPr id="13" name="Mrak 12"/>
          <p:cNvSpPr/>
          <p:nvPr/>
        </p:nvSpPr>
        <p:spPr>
          <a:xfrm>
            <a:off x="1401512" y="800708"/>
            <a:ext cx="1730328" cy="648072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150.000 – 1.500.000 USD</a:t>
            </a:r>
            <a:endParaRPr lang="cs-CZ" sz="1200" dirty="0"/>
          </a:p>
        </p:txBody>
      </p:sp>
      <p:sp>
        <p:nvSpPr>
          <p:cNvPr id="17" name="Šipka doleva 16"/>
          <p:cNvSpPr/>
          <p:nvPr/>
        </p:nvSpPr>
        <p:spPr>
          <a:xfrm rot="20197094">
            <a:off x="1900979" y="1842718"/>
            <a:ext cx="1525619" cy="360040"/>
          </a:xfrm>
          <a:prstGeom prst="leftArrow">
            <a:avLst>
              <a:gd name="adj1" fmla="val 100000"/>
              <a:gd name="adj2" fmla="val 558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Bill Gates/Paul Allen</a:t>
            </a:r>
          </a:p>
          <a:p>
            <a:pPr algn="ctr"/>
            <a:r>
              <a:rPr lang="en-US" sz="1050" b="1" dirty="0"/>
              <a:t>Microsoft BASIC</a:t>
            </a:r>
            <a:endParaRPr lang="cs-CZ" sz="1050" b="1" dirty="0"/>
          </a:p>
        </p:txBody>
      </p:sp>
      <p:sp>
        <p:nvSpPr>
          <p:cNvPr id="19" name="Šipka doprava 18"/>
          <p:cNvSpPr/>
          <p:nvPr/>
        </p:nvSpPr>
        <p:spPr>
          <a:xfrm rot="20780721">
            <a:off x="207425" y="3376248"/>
            <a:ext cx="1080120" cy="365798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Steve Wozniak</a:t>
            </a:r>
            <a:endParaRPr lang="cs-CZ" sz="1050" b="1" dirty="0"/>
          </a:p>
        </p:txBody>
      </p:sp>
    </p:spTree>
    <p:extLst>
      <p:ext uri="{BB962C8B-B14F-4D97-AF65-F5344CB8AC3E}">
        <p14:creationId xmlns:p14="http://schemas.microsoft.com/office/powerpoint/2010/main" val="285175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cs-CZ" dirty="0"/>
          </a:p>
        </p:txBody>
      </p:sp>
      <p:sp>
        <p:nvSpPr>
          <p:cNvPr id="5" name="Zaoblený obdélník 4"/>
          <p:cNvSpPr/>
          <p:nvPr/>
        </p:nvSpPr>
        <p:spPr>
          <a:xfrm>
            <a:off x="323528" y="1124744"/>
            <a:ext cx="13681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UNIVAC</a:t>
            </a:r>
          </a:p>
          <a:p>
            <a:pPr algn="ctr"/>
            <a:r>
              <a:rPr lang="en-US" dirty="0"/>
              <a:t>(1951)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5" idx="3"/>
          </p:cNvCxnSpPr>
          <p:nvPr/>
        </p:nvCxnSpPr>
        <p:spPr>
          <a:xfrm>
            <a:off x="1691680" y="148478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aoblený obdélník 7"/>
          <p:cNvSpPr/>
          <p:nvPr/>
        </p:nvSpPr>
        <p:spPr>
          <a:xfrm>
            <a:off x="755576" y="2036222"/>
            <a:ext cx="129614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Altair 8800</a:t>
            </a:r>
          </a:p>
          <a:p>
            <a:pPr algn="ctr"/>
            <a:r>
              <a:rPr lang="en-US" dirty="0"/>
              <a:t>(1974)</a:t>
            </a:r>
            <a:endParaRPr lang="cs-CZ" dirty="0"/>
          </a:p>
        </p:txBody>
      </p:sp>
      <p:sp>
        <p:nvSpPr>
          <p:cNvPr id="11" name="Zaoblený obdélník 10"/>
          <p:cNvSpPr/>
          <p:nvPr/>
        </p:nvSpPr>
        <p:spPr>
          <a:xfrm>
            <a:off x="1115616" y="2996952"/>
            <a:ext cx="1203761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Apple I</a:t>
            </a:r>
          </a:p>
          <a:p>
            <a:pPr algn="ctr"/>
            <a:r>
              <a:rPr lang="en-US" dirty="0"/>
              <a:t>(1976)</a:t>
            </a:r>
            <a:endParaRPr lang="cs-CZ" dirty="0"/>
          </a:p>
        </p:txBody>
      </p:sp>
      <p:cxnSp>
        <p:nvCxnSpPr>
          <p:cNvPr id="12" name="Přímá spojnice se šipkou 11"/>
          <p:cNvCxnSpPr>
            <a:stCxn id="11" idx="3"/>
          </p:cNvCxnSpPr>
          <p:nvPr/>
        </p:nvCxnSpPr>
        <p:spPr>
          <a:xfrm>
            <a:off x="2319377" y="335699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>
            <a:off x="251520" y="1916832"/>
            <a:ext cx="82809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aoblený obdélník 13"/>
          <p:cNvSpPr/>
          <p:nvPr/>
        </p:nvSpPr>
        <p:spPr>
          <a:xfrm>
            <a:off x="1835695" y="2492896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8080</a:t>
            </a:r>
            <a:endParaRPr lang="cs-CZ" dirty="0"/>
          </a:p>
        </p:txBody>
      </p:sp>
      <p:sp>
        <p:nvSpPr>
          <p:cNvPr id="15" name="Zaoblený obdélník 14"/>
          <p:cNvSpPr/>
          <p:nvPr/>
        </p:nvSpPr>
        <p:spPr>
          <a:xfrm>
            <a:off x="2051720" y="3501008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 6502</a:t>
            </a:r>
            <a:endParaRPr lang="cs-CZ" dirty="0"/>
          </a:p>
        </p:txBody>
      </p:sp>
      <p:sp>
        <p:nvSpPr>
          <p:cNvPr id="13" name="Mrak 12"/>
          <p:cNvSpPr/>
          <p:nvPr/>
        </p:nvSpPr>
        <p:spPr>
          <a:xfrm>
            <a:off x="1401512" y="800708"/>
            <a:ext cx="1730328" cy="648072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150.000 – 1.500.000 USD</a:t>
            </a:r>
            <a:endParaRPr lang="cs-CZ" sz="1200" dirty="0"/>
          </a:p>
        </p:txBody>
      </p:sp>
      <p:sp>
        <p:nvSpPr>
          <p:cNvPr id="16" name="Mrak 15"/>
          <p:cNvSpPr/>
          <p:nvPr/>
        </p:nvSpPr>
        <p:spPr>
          <a:xfrm>
            <a:off x="1303450" y="3630784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666 USD</a:t>
            </a:r>
            <a:endParaRPr lang="cs-CZ" sz="1200" dirty="0"/>
          </a:p>
        </p:txBody>
      </p:sp>
      <p:sp>
        <p:nvSpPr>
          <p:cNvPr id="17" name="Šipka doleva 16"/>
          <p:cNvSpPr/>
          <p:nvPr/>
        </p:nvSpPr>
        <p:spPr>
          <a:xfrm rot="20197094">
            <a:off x="1900979" y="1842718"/>
            <a:ext cx="1525619" cy="360040"/>
          </a:xfrm>
          <a:prstGeom prst="leftArrow">
            <a:avLst>
              <a:gd name="adj1" fmla="val 100000"/>
              <a:gd name="adj2" fmla="val 558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Bill Gates/Paul Allen</a:t>
            </a:r>
          </a:p>
          <a:p>
            <a:pPr algn="ctr"/>
            <a:r>
              <a:rPr lang="en-US" sz="1050" b="1" dirty="0"/>
              <a:t>Microsoft BASIC</a:t>
            </a:r>
            <a:endParaRPr lang="cs-CZ" sz="1050" b="1" dirty="0"/>
          </a:p>
        </p:txBody>
      </p:sp>
      <p:sp>
        <p:nvSpPr>
          <p:cNvPr id="18" name="Šipka doleva 17"/>
          <p:cNvSpPr/>
          <p:nvPr/>
        </p:nvSpPr>
        <p:spPr>
          <a:xfrm rot="2637884">
            <a:off x="1701756" y="4208662"/>
            <a:ext cx="755269" cy="212021"/>
          </a:xfrm>
          <a:prstGeom prst="leftArrow">
            <a:avLst>
              <a:gd name="adj1" fmla="val 100000"/>
              <a:gd name="adj2" fmla="val 558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Steve Jobs</a:t>
            </a:r>
            <a:endParaRPr lang="cs-CZ" sz="800" dirty="0"/>
          </a:p>
        </p:txBody>
      </p:sp>
      <p:sp>
        <p:nvSpPr>
          <p:cNvPr id="19" name="Šipka doprava 18"/>
          <p:cNvSpPr/>
          <p:nvPr/>
        </p:nvSpPr>
        <p:spPr>
          <a:xfrm rot="20780721">
            <a:off x="207425" y="3376248"/>
            <a:ext cx="1080120" cy="365798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Steve Wozniak</a:t>
            </a:r>
            <a:endParaRPr lang="cs-CZ" sz="1050" b="1" dirty="0"/>
          </a:p>
        </p:txBody>
      </p:sp>
    </p:spTree>
    <p:extLst>
      <p:ext uri="{BB962C8B-B14F-4D97-AF65-F5344CB8AC3E}">
        <p14:creationId xmlns:p14="http://schemas.microsoft.com/office/powerpoint/2010/main" val="184863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cs-CZ" dirty="0"/>
          </a:p>
        </p:txBody>
      </p:sp>
      <p:sp>
        <p:nvSpPr>
          <p:cNvPr id="5" name="Zaoblený obdélník 4"/>
          <p:cNvSpPr/>
          <p:nvPr/>
        </p:nvSpPr>
        <p:spPr>
          <a:xfrm>
            <a:off x="323528" y="1124744"/>
            <a:ext cx="13681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UNIVAC</a:t>
            </a:r>
          </a:p>
          <a:p>
            <a:pPr algn="ctr"/>
            <a:r>
              <a:rPr lang="en-US" dirty="0"/>
              <a:t>(1951)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5" idx="3"/>
          </p:cNvCxnSpPr>
          <p:nvPr/>
        </p:nvCxnSpPr>
        <p:spPr>
          <a:xfrm>
            <a:off x="1691680" y="148478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aoblený obdélník 7"/>
          <p:cNvSpPr/>
          <p:nvPr/>
        </p:nvSpPr>
        <p:spPr>
          <a:xfrm>
            <a:off x="755576" y="2036222"/>
            <a:ext cx="129614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Altair 8800</a:t>
            </a:r>
          </a:p>
          <a:p>
            <a:pPr algn="ctr"/>
            <a:r>
              <a:rPr lang="en-US" dirty="0"/>
              <a:t>(1974)</a:t>
            </a:r>
            <a:endParaRPr lang="cs-CZ" dirty="0"/>
          </a:p>
        </p:txBody>
      </p:sp>
      <p:sp>
        <p:nvSpPr>
          <p:cNvPr id="11" name="Zaoblený obdélník 10"/>
          <p:cNvSpPr/>
          <p:nvPr/>
        </p:nvSpPr>
        <p:spPr>
          <a:xfrm>
            <a:off x="1115616" y="2996952"/>
            <a:ext cx="1203761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Apple I</a:t>
            </a:r>
          </a:p>
          <a:p>
            <a:pPr algn="ctr"/>
            <a:r>
              <a:rPr lang="en-US" dirty="0"/>
              <a:t>(1976)</a:t>
            </a:r>
            <a:endParaRPr lang="cs-CZ" dirty="0"/>
          </a:p>
        </p:txBody>
      </p:sp>
      <p:cxnSp>
        <p:nvCxnSpPr>
          <p:cNvPr id="12" name="Přímá spojnice se šipkou 11"/>
          <p:cNvCxnSpPr>
            <a:stCxn id="11" idx="3"/>
          </p:cNvCxnSpPr>
          <p:nvPr/>
        </p:nvCxnSpPr>
        <p:spPr>
          <a:xfrm>
            <a:off x="2319377" y="335699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aoblený obdélník 12"/>
          <p:cNvSpPr/>
          <p:nvPr/>
        </p:nvSpPr>
        <p:spPr>
          <a:xfrm>
            <a:off x="2967449" y="2996952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Apple II</a:t>
            </a:r>
          </a:p>
          <a:p>
            <a:pPr algn="ctr"/>
            <a:r>
              <a:rPr lang="en-US" dirty="0"/>
              <a:t>(1977)</a:t>
            </a:r>
            <a:endParaRPr lang="cs-CZ" dirty="0"/>
          </a:p>
        </p:txBody>
      </p:sp>
      <p:cxnSp>
        <p:nvCxnSpPr>
          <p:cNvPr id="31" name="Přímá spojnice se šipkou 30"/>
          <p:cNvCxnSpPr/>
          <p:nvPr/>
        </p:nvCxnSpPr>
        <p:spPr>
          <a:xfrm>
            <a:off x="4305933" y="3357692"/>
            <a:ext cx="3620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>
            <a:off x="251520" y="1916832"/>
            <a:ext cx="82809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aoblený obdélník 16"/>
          <p:cNvSpPr/>
          <p:nvPr/>
        </p:nvSpPr>
        <p:spPr>
          <a:xfrm>
            <a:off x="1835695" y="2492896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8080</a:t>
            </a:r>
            <a:endParaRPr lang="cs-CZ" dirty="0"/>
          </a:p>
        </p:txBody>
      </p:sp>
      <p:sp>
        <p:nvSpPr>
          <p:cNvPr id="18" name="Zaoblený obdélník 17"/>
          <p:cNvSpPr/>
          <p:nvPr/>
        </p:nvSpPr>
        <p:spPr>
          <a:xfrm>
            <a:off x="2051720" y="3501008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 6502</a:t>
            </a:r>
            <a:endParaRPr lang="cs-CZ" dirty="0"/>
          </a:p>
        </p:txBody>
      </p:sp>
      <p:sp>
        <p:nvSpPr>
          <p:cNvPr id="14" name="Mrak 13"/>
          <p:cNvSpPr/>
          <p:nvPr/>
        </p:nvSpPr>
        <p:spPr>
          <a:xfrm>
            <a:off x="1401512" y="800708"/>
            <a:ext cx="1730328" cy="648072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150.000 – 1.500.000 USD</a:t>
            </a:r>
            <a:endParaRPr lang="cs-CZ" sz="1200" dirty="0"/>
          </a:p>
        </p:txBody>
      </p:sp>
      <p:sp>
        <p:nvSpPr>
          <p:cNvPr id="15" name="Mrak 14"/>
          <p:cNvSpPr/>
          <p:nvPr/>
        </p:nvSpPr>
        <p:spPr>
          <a:xfrm>
            <a:off x="1303450" y="3630784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666 USD</a:t>
            </a:r>
            <a:endParaRPr lang="cs-CZ" sz="1200" dirty="0"/>
          </a:p>
        </p:txBody>
      </p:sp>
      <p:sp>
        <p:nvSpPr>
          <p:cNvPr id="16" name="Šipka doleva 15"/>
          <p:cNvSpPr/>
          <p:nvPr/>
        </p:nvSpPr>
        <p:spPr>
          <a:xfrm rot="20197094">
            <a:off x="1900979" y="1842718"/>
            <a:ext cx="1525619" cy="360040"/>
          </a:xfrm>
          <a:prstGeom prst="leftArrow">
            <a:avLst>
              <a:gd name="adj1" fmla="val 100000"/>
              <a:gd name="adj2" fmla="val 558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Bill Gates/Paul Allen</a:t>
            </a:r>
          </a:p>
          <a:p>
            <a:pPr algn="ctr"/>
            <a:r>
              <a:rPr lang="en-US" sz="1050" b="1" dirty="0"/>
              <a:t>Microsoft BASIC</a:t>
            </a:r>
            <a:endParaRPr lang="cs-CZ" sz="1050" b="1" dirty="0"/>
          </a:p>
        </p:txBody>
      </p:sp>
      <p:sp>
        <p:nvSpPr>
          <p:cNvPr id="19" name="Šipka doleva 18"/>
          <p:cNvSpPr/>
          <p:nvPr/>
        </p:nvSpPr>
        <p:spPr>
          <a:xfrm rot="2637884">
            <a:off x="1701756" y="4208662"/>
            <a:ext cx="755269" cy="212021"/>
          </a:xfrm>
          <a:prstGeom prst="leftArrow">
            <a:avLst>
              <a:gd name="adj1" fmla="val 100000"/>
              <a:gd name="adj2" fmla="val 558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Steve Jobs</a:t>
            </a:r>
            <a:endParaRPr lang="cs-CZ" sz="800" dirty="0"/>
          </a:p>
        </p:txBody>
      </p:sp>
      <p:sp>
        <p:nvSpPr>
          <p:cNvPr id="20" name="Šipka doprava 19"/>
          <p:cNvSpPr/>
          <p:nvPr/>
        </p:nvSpPr>
        <p:spPr>
          <a:xfrm rot="20780721">
            <a:off x="207425" y="3376248"/>
            <a:ext cx="1080120" cy="365798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Steve Wozniak</a:t>
            </a:r>
            <a:endParaRPr lang="cs-CZ" sz="1050" b="1" dirty="0"/>
          </a:p>
        </p:txBody>
      </p:sp>
      <p:sp>
        <p:nvSpPr>
          <p:cNvPr id="21" name="Mrak 20"/>
          <p:cNvSpPr/>
          <p:nvPr/>
        </p:nvSpPr>
        <p:spPr>
          <a:xfrm>
            <a:off x="3743909" y="2648160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1.200 USD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88789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cs-CZ" dirty="0"/>
          </a:p>
        </p:txBody>
      </p:sp>
      <p:sp>
        <p:nvSpPr>
          <p:cNvPr id="5" name="Zaoblený obdélník 4"/>
          <p:cNvSpPr/>
          <p:nvPr/>
        </p:nvSpPr>
        <p:spPr>
          <a:xfrm>
            <a:off x="323528" y="1124744"/>
            <a:ext cx="13681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UNIVAC</a:t>
            </a:r>
          </a:p>
          <a:p>
            <a:pPr algn="ctr"/>
            <a:r>
              <a:rPr lang="en-US" dirty="0"/>
              <a:t>(1951)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5" idx="3"/>
          </p:cNvCxnSpPr>
          <p:nvPr/>
        </p:nvCxnSpPr>
        <p:spPr>
          <a:xfrm>
            <a:off x="1691680" y="148478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aoblený obdélník 7"/>
          <p:cNvSpPr/>
          <p:nvPr/>
        </p:nvSpPr>
        <p:spPr>
          <a:xfrm>
            <a:off x="755576" y="2036222"/>
            <a:ext cx="129614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Altair 8800</a:t>
            </a:r>
          </a:p>
          <a:p>
            <a:pPr algn="ctr"/>
            <a:r>
              <a:rPr lang="en-US" dirty="0"/>
              <a:t>(1974)</a:t>
            </a:r>
            <a:endParaRPr lang="cs-CZ" dirty="0"/>
          </a:p>
        </p:txBody>
      </p:sp>
      <p:sp>
        <p:nvSpPr>
          <p:cNvPr id="11" name="Zaoblený obdélník 10"/>
          <p:cNvSpPr/>
          <p:nvPr/>
        </p:nvSpPr>
        <p:spPr>
          <a:xfrm>
            <a:off x="1115616" y="2996952"/>
            <a:ext cx="1203761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Apple I</a:t>
            </a:r>
          </a:p>
          <a:p>
            <a:pPr algn="ctr"/>
            <a:r>
              <a:rPr lang="en-US" dirty="0"/>
              <a:t>(1976)</a:t>
            </a:r>
            <a:endParaRPr lang="cs-CZ" dirty="0"/>
          </a:p>
        </p:txBody>
      </p:sp>
      <p:cxnSp>
        <p:nvCxnSpPr>
          <p:cNvPr id="12" name="Přímá spojnice se šipkou 11"/>
          <p:cNvCxnSpPr>
            <a:stCxn id="11" idx="3"/>
          </p:cNvCxnSpPr>
          <p:nvPr/>
        </p:nvCxnSpPr>
        <p:spPr>
          <a:xfrm>
            <a:off x="2319377" y="335699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aoblený obdélník 12"/>
          <p:cNvSpPr/>
          <p:nvPr/>
        </p:nvSpPr>
        <p:spPr>
          <a:xfrm>
            <a:off x="2967449" y="2996952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Apple II</a:t>
            </a:r>
          </a:p>
          <a:p>
            <a:pPr algn="ctr"/>
            <a:r>
              <a:rPr lang="en-US" dirty="0"/>
              <a:t>(1977)</a:t>
            </a:r>
            <a:endParaRPr lang="cs-CZ" dirty="0"/>
          </a:p>
        </p:txBody>
      </p:sp>
      <p:cxnSp>
        <p:nvCxnSpPr>
          <p:cNvPr id="14" name="Přímá spojnice se šipkou 13"/>
          <p:cNvCxnSpPr/>
          <p:nvPr/>
        </p:nvCxnSpPr>
        <p:spPr>
          <a:xfrm>
            <a:off x="4312803" y="4149080"/>
            <a:ext cx="302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Zaoblený obdélník 24"/>
          <p:cNvSpPr/>
          <p:nvPr/>
        </p:nvSpPr>
        <p:spPr>
          <a:xfrm>
            <a:off x="2967449" y="3789040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Atari 2600</a:t>
            </a:r>
          </a:p>
          <a:p>
            <a:pPr algn="ctr"/>
            <a:r>
              <a:rPr lang="en-US" dirty="0"/>
              <a:t>(1977)</a:t>
            </a:r>
            <a:endParaRPr lang="cs-CZ" dirty="0"/>
          </a:p>
        </p:txBody>
      </p:sp>
      <p:sp>
        <p:nvSpPr>
          <p:cNvPr id="26" name="Zaoblený obdélník 25"/>
          <p:cNvSpPr/>
          <p:nvPr/>
        </p:nvSpPr>
        <p:spPr>
          <a:xfrm>
            <a:off x="4644008" y="3770663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Atari 800</a:t>
            </a:r>
          </a:p>
          <a:p>
            <a:pPr algn="ctr"/>
            <a:r>
              <a:rPr lang="en-US" dirty="0"/>
              <a:t>(1979)</a:t>
            </a:r>
            <a:endParaRPr lang="cs-CZ" dirty="0"/>
          </a:p>
        </p:txBody>
      </p:sp>
      <p:cxnSp>
        <p:nvCxnSpPr>
          <p:cNvPr id="28" name="Přímá spojnice se šipkou 27"/>
          <p:cNvCxnSpPr/>
          <p:nvPr/>
        </p:nvCxnSpPr>
        <p:spPr>
          <a:xfrm>
            <a:off x="5982492" y="4149080"/>
            <a:ext cx="302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Přímá spojnice se šipkou 30"/>
          <p:cNvCxnSpPr/>
          <p:nvPr/>
        </p:nvCxnSpPr>
        <p:spPr>
          <a:xfrm>
            <a:off x="4305933" y="3357692"/>
            <a:ext cx="3620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>
            <a:off x="251520" y="1916832"/>
            <a:ext cx="82809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aoblený obdélník 19"/>
          <p:cNvSpPr/>
          <p:nvPr/>
        </p:nvSpPr>
        <p:spPr>
          <a:xfrm>
            <a:off x="1835695" y="2492896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8080</a:t>
            </a:r>
            <a:endParaRPr lang="cs-CZ" dirty="0"/>
          </a:p>
        </p:txBody>
      </p:sp>
      <p:sp>
        <p:nvSpPr>
          <p:cNvPr id="21" name="Zaoblený obdélník 20"/>
          <p:cNvSpPr/>
          <p:nvPr/>
        </p:nvSpPr>
        <p:spPr>
          <a:xfrm>
            <a:off x="2051720" y="3501008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 6502</a:t>
            </a:r>
            <a:endParaRPr lang="cs-CZ" dirty="0"/>
          </a:p>
        </p:txBody>
      </p:sp>
      <p:sp>
        <p:nvSpPr>
          <p:cNvPr id="22" name="Zaoblený obdélník 21"/>
          <p:cNvSpPr/>
          <p:nvPr/>
        </p:nvSpPr>
        <p:spPr>
          <a:xfrm>
            <a:off x="5504251" y="3437384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 6502</a:t>
            </a:r>
            <a:endParaRPr lang="cs-CZ" dirty="0"/>
          </a:p>
        </p:txBody>
      </p:sp>
      <p:sp>
        <p:nvSpPr>
          <p:cNvPr id="18" name="Mrak 17"/>
          <p:cNvSpPr/>
          <p:nvPr/>
        </p:nvSpPr>
        <p:spPr>
          <a:xfrm>
            <a:off x="1401512" y="800708"/>
            <a:ext cx="1730328" cy="648072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150.000 – 1.500.000 USD</a:t>
            </a:r>
            <a:endParaRPr lang="cs-CZ" sz="1200" dirty="0"/>
          </a:p>
        </p:txBody>
      </p:sp>
      <p:sp>
        <p:nvSpPr>
          <p:cNvPr id="19" name="Mrak 18"/>
          <p:cNvSpPr/>
          <p:nvPr/>
        </p:nvSpPr>
        <p:spPr>
          <a:xfrm>
            <a:off x="1303450" y="3630784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666 USD</a:t>
            </a:r>
            <a:endParaRPr lang="cs-CZ" sz="1200" dirty="0"/>
          </a:p>
        </p:txBody>
      </p:sp>
      <p:sp>
        <p:nvSpPr>
          <p:cNvPr id="23" name="Šipka doleva 22"/>
          <p:cNvSpPr/>
          <p:nvPr/>
        </p:nvSpPr>
        <p:spPr>
          <a:xfrm rot="20197094">
            <a:off x="1900979" y="1842718"/>
            <a:ext cx="1525619" cy="360040"/>
          </a:xfrm>
          <a:prstGeom prst="leftArrow">
            <a:avLst>
              <a:gd name="adj1" fmla="val 100000"/>
              <a:gd name="adj2" fmla="val 558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Bill Gates/Paul Allen</a:t>
            </a:r>
          </a:p>
          <a:p>
            <a:pPr algn="ctr"/>
            <a:r>
              <a:rPr lang="en-US" sz="1050" b="1" dirty="0"/>
              <a:t>Microsoft BASIC</a:t>
            </a:r>
            <a:endParaRPr lang="cs-CZ" sz="1050" b="1" dirty="0"/>
          </a:p>
        </p:txBody>
      </p:sp>
      <p:sp>
        <p:nvSpPr>
          <p:cNvPr id="24" name="Šipka doleva 23"/>
          <p:cNvSpPr/>
          <p:nvPr/>
        </p:nvSpPr>
        <p:spPr>
          <a:xfrm rot="2637884">
            <a:off x="1701756" y="4208662"/>
            <a:ext cx="755269" cy="212021"/>
          </a:xfrm>
          <a:prstGeom prst="leftArrow">
            <a:avLst>
              <a:gd name="adj1" fmla="val 100000"/>
              <a:gd name="adj2" fmla="val 558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Steve Jobs</a:t>
            </a:r>
            <a:endParaRPr lang="cs-CZ" sz="800" dirty="0"/>
          </a:p>
        </p:txBody>
      </p:sp>
      <p:sp>
        <p:nvSpPr>
          <p:cNvPr id="27" name="Šipka doprava 26"/>
          <p:cNvSpPr/>
          <p:nvPr/>
        </p:nvSpPr>
        <p:spPr>
          <a:xfrm rot="20780721">
            <a:off x="207425" y="3376248"/>
            <a:ext cx="1080120" cy="365798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Steve Wozniak</a:t>
            </a:r>
            <a:endParaRPr lang="cs-CZ" sz="1050" b="1" dirty="0"/>
          </a:p>
        </p:txBody>
      </p:sp>
      <p:sp>
        <p:nvSpPr>
          <p:cNvPr id="29" name="Mrak 28"/>
          <p:cNvSpPr/>
          <p:nvPr/>
        </p:nvSpPr>
        <p:spPr>
          <a:xfrm>
            <a:off x="3743909" y="2648160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1.200 USD</a:t>
            </a:r>
            <a:endParaRPr lang="cs-CZ" sz="1200" dirty="0"/>
          </a:p>
        </p:txBody>
      </p:sp>
      <p:sp>
        <p:nvSpPr>
          <p:cNvPr id="30" name="Mrak 29"/>
          <p:cNvSpPr/>
          <p:nvPr/>
        </p:nvSpPr>
        <p:spPr>
          <a:xfrm>
            <a:off x="4576049" y="3437384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495 USD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58810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cs-CZ" dirty="0"/>
          </a:p>
        </p:txBody>
      </p:sp>
      <p:sp>
        <p:nvSpPr>
          <p:cNvPr id="5" name="Zaoblený obdélník 4"/>
          <p:cNvSpPr/>
          <p:nvPr/>
        </p:nvSpPr>
        <p:spPr>
          <a:xfrm>
            <a:off x="323528" y="1124744"/>
            <a:ext cx="13681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UNIVAC</a:t>
            </a:r>
          </a:p>
          <a:p>
            <a:pPr algn="ctr"/>
            <a:r>
              <a:rPr lang="en-US" dirty="0"/>
              <a:t>(1951)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5" idx="3"/>
          </p:cNvCxnSpPr>
          <p:nvPr/>
        </p:nvCxnSpPr>
        <p:spPr>
          <a:xfrm>
            <a:off x="1691680" y="148478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aoblený obdélník 7"/>
          <p:cNvSpPr/>
          <p:nvPr/>
        </p:nvSpPr>
        <p:spPr>
          <a:xfrm>
            <a:off x="755576" y="2036222"/>
            <a:ext cx="129614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Altair 8800</a:t>
            </a:r>
          </a:p>
          <a:p>
            <a:pPr algn="ctr"/>
            <a:r>
              <a:rPr lang="en-US" dirty="0"/>
              <a:t>(1974)</a:t>
            </a:r>
            <a:endParaRPr lang="cs-CZ" dirty="0"/>
          </a:p>
        </p:txBody>
      </p:sp>
      <p:sp>
        <p:nvSpPr>
          <p:cNvPr id="11" name="Zaoblený obdélník 10"/>
          <p:cNvSpPr/>
          <p:nvPr/>
        </p:nvSpPr>
        <p:spPr>
          <a:xfrm>
            <a:off x="1115616" y="2996952"/>
            <a:ext cx="1203761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Apple I</a:t>
            </a:r>
          </a:p>
          <a:p>
            <a:pPr algn="ctr"/>
            <a:r>
              <a:rPr lang="en-US" dirty="0"/>
              <a:t>(1976)</a:t>
            </a:r>
            <a:endParaRPr lang="cs-CZ" dirty="0"/>
          </a:p>
        </p:txBody>
      </p:sp>
      <p:cxnSp>
        <p:nvCxnSpPr>
          <p:cNvPr id="12" name="Přímá spojnice se šipkou 11"/>
          <p:cNvCxnSpPr>
            <a:stCxn id="11" idx="3"/>
          </p:cNvCxnSpPr>
          <p:nvPr/>
        </p:nvCxnSpPr>
        <p:spPr>
          <a:xfrm>
            <a:off x="2319377" y="335699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aoblený obdélník 12"/>
          <p:cNvSpPr/>
          <p:nvPr/>
        </p:nvSpPr>
        <p:spPr>
          <a:xfrm>
            <a:off x="2967449" y="2996952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Apple II</a:t>
            </a:r>
          </a:p>
          <a:p>
            <a:pPr algn="ctr"/>
            <a:r>
              <a:rPr lang="en-US" dirty="0"/>
              <a:t>(1977)</a:t>
            </a:r>
            <a:endParaRPr lang="cs-CZ" dirty="0"/>
          </a:p>
        </p:txBody>
      </p:sp>
      <p:cxnSp>
        <p:nvCxnSpPr>
          <p:cNvPr id="14" name="Přímá spojnice se šipkou 13"/>
          <p:cNvCxnSpPr/>
          <p:nvPr/>
        </p:nvCxnSpPr>
        <p:spPr>
          <a:xfrm>
            <a:off x="4312803" y="4149080"/>
            <a:ext cx="302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Zaoblený obdélník 24"/>
          <p:cNvSpPr/>
          <p:nvPr/>
        </p:nvSpPr>
        <p:spPr>
          <a:xfrm>
            <a:off x="2967449" y="3789040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Atari 2600</a:t>
            </a:r>
          </a:p>
          <a:p>
            <a:pPr algn="ctr"/>
            <a:r>
              <a:rPr lang="en-US" dirty="0"/>
              <a:t>(1977)</a:t>
            </a:r>
            <a:endParaRPr lang="cs-CZ" dirty="0"/>
          </a:p>
        </p:txBody>
      </p:sp>
      <p:sp>
        <p:nvSpPr>
          <p:cNvPr id="26" name="Zaoblený obdélník 25"/>
          <p:cNvSpPr/>
          <p:nvPr/>
        </p:nvSpPr>
        <p:spPr>
          <a:xfrm>
            <a:off x="4644008" y="3770663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Atari 800</a:t>
            </a:r>
          </a:p>
          <a:p>
            <a:pPr algn="ctr"/>
            <a:r>
              <a:rPr lang="en-US" dirty="0"/>
              <a:t>(1979)</a:t>
            </a:r>
            <a:endParaRPr lang="cs-CZ" dirty="0"/>
          </a:p>
        </p:txBody>
      </p:sp>
      <p:cxnSp>
        <p:nvCxnSpPr>
          <p:cNvPr id="28" name="Přímá spojnice se šipkou 27"/>
          <p:cNvCxnSpPr/>
          <p:nvPr/>
        </p:nvCxnSpPr>
        <p:spPr>
          <a:xfrm>
            <a:off x="5982492" y="4149080"/>
            <a:ext cx="302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Zaoblený obdélník 28"/>
          <p:cNvSpPr/>
          <p:nvPr/>
        </p:nvSpPr>
        <p:spPr>
          <a:xfrm>
            <a:off x="6285358" y="3789040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Atari 800XE</a:t>
            </a:r>
          </a:p>
          <a:p>
            <a:pPr algn="ctr"/>
            <a:r>
              <a:rPr lang="en-US" dirty="0"/>
              <a:t>(1985)</a:t>
            </a:r>
            <a:endParaRPr lang="cs-CZ" dirty="0"/>
          </a:p>
        </p:txBody>
      </p:sp>
      <p:cxnSp>
        <p:nvCxnSpPr>
          <p:cNvPr id="30" name="Přímá spojnice se šipkou 29"/>
          <p:cNvCxnSpPr/>
          <p:nvPr/>
        </p:nvCxnSpPr>
        <p:spPr>
          <a:xfrm>
            <a:off x="7623842" y="4149080"/>
            <a:ext cx="302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Přímá spojnice se šipkou 30"/>
          <p:cNvCxnSpPr/>
          <p:nvPr/>
        </p:nvCxnSpPr>
        <p:spPr>
          <a:xfrm>
            <a:off x="4305933" y="3357692"/>
            <a:ext cx="3620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>
            <a:off x="251520" y="1916832"/>
            <a:ext cx="82809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Zaoblený obdélník 34"/>
          <p:cNvSpPr/>
          <p:nvPr/>
        </p:nvSpPr>
        <p:spPr>
          <a:xfrm>
            <a:off x="1835695" y="2492896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8080</a:t>
            </a:r>
            <a:endParaRPr lang="cs-CZ" dirty="0"/>
          </a:p>
        </p:txBody>
      </p:sp>
      <p:sp>
        <p:nvSpPr>
          <p:cNvPr id="36" name="Zaoblený obdélník 35"/>
          <p:cNvSpPr/>
          <p:nvPr/>
        </p:nvSpPr>
        <p:spPr>
          <a:xfrm>
            <a:off x="2051720" y="3501008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 6502</a:t>
            </a:r>
            <a:endParaRPr lang="cs-CZ" dirty="0"/>
          </a:p>
        </p:txBody>
      </p:sp>
      <p:sp>
        <p:nvSpPr>
          <p:cNvPr id="37" name="Zaoblený obdélník 36"/>
          <p:cNvSpPr/>
          <p:nvPr/>
        </p:nvSpPr>
        <p:spPr>
          <a:xfrm>
            <a:off x="5504251" y="3437384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 6502</a:t>
            </a:r>
            <a:endParaRPr lang="cs-CZ" dirty="0"/>
          </a:p>
        </p:txBody>
      </p:sp>
      <p:sp>
        <p:nvSpPr>
          <p:cNvPr id="20" name="Mrak 19"/>
          <p:cNvSpPr/>
          <p:nvPr/>
        </p:nvSpPr>
        <p:spPr>
          <a:xfrm>
            <a:off x="1401512" y="800708"/>
            <a:ext cx="1730328" cy="648072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150.000 – 1.500.000 USD</a:t>
            </a:r>
            <a:endParaRPr lang="cs-CZ" sz="1200" dirty="0"/>
          </a:p>
        </p:txBody>
      </p:sp>
      <p:sp>
        <p:nvSpPr>
          <p:cNvPr id="21" name="Mrak 20"/>
          <p:cNvSpPr/>
          <p:nvPr/>
        </p:nvSpPr>
        <p:spPr>
          <a:xfrm>
            <a:off x="1303450" y="3630784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666 USD</a:t>
            </a:r>
            <a:endParaRPr lang="cs-CZ" sz="1200" dirty="0"/>
          </a:p>
        </p:txBody>
      </p:sp>
      <p:sp>
        <p:nvSpPr>
          <p:cNvPr id="22" name="Šipka doleva 21"/>
          <p:cNvSpPr/>
          <p:nvPr/>
        </p:nvSpPr>
        <p:spPr>
          <a:xfrm rot="20197094">
            <a:off x="1900979" y="1842718"/>
            <a:ext cx="1525619" cy="360040"/>
          </a:xfrm>
          <a:prstGeom prst="leftArrow">
            <a:avLst>
              <a:gd name="adj1" fmla="val 100000"/>
              <a:gd name="adj2" fmla="val 558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Bill Gates/Paul Allen</a:t>
            </a:r>
          </a:p>
          <a:p>
            <a:pPr algn="ctr"/>
            <a:r>
              <a:rPr lang="en-US" sz="1050" b="1" dirty="0"/>
              <a:t>Microsoft BASIC</a:t>
            </a:r>
            <a:endParaRPr lang="cs-CZ" sz="1050" b="1" dirty="0"/>
          </a:p>
        </p:txBody>
      </p:sp>
      <p:sp>
        <p:nvSpPr>
          <p:cNvPr id="23" name="Šipka doleva 22"/>
          <p:cNvSpPr/>
          <p:nvPr/>
        </p:nvSpPr>
        <p:spPr>
          <a:xfrm rot="2637884">
            <a:off x="1701756" y="4208662"/>
            <a:ext cx="755269" cy="212021"/>
          </a:xfrm>
          <a:prstGeom prst="leftArrow">
            <a:avLst>
              <a:gd name="adj1" fmla="val 100000"/>
              <a:gd name="adj2" fmla="val 558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Steve Jobs</a:t>
            </a:r>
            <a:endParaRPr lang="cs-CZ" sz="800" dirty="0"/>
          </a:p>
        </p:txBody>
      </p:sp>
      <p:sp>
        <p:nvSpPr>
          <p:cNvPr id="24" name="Šipka doprava 23"/>
          <p:cNvSpPr/>
          <p:nvPr/>
        </p:nvSpPr>
        <p:spPr>
          <a:xfrm rot="20780721">
            <a:off x="207425" y="3376248"/>
            <a:ext cx="1080120" cy="365798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Steve Wozniak</a:t>
            </a:r>
            <a:endParaRPr lang="cs-CZ" sz="1050" b="1" dirty="0"/>
          </a:p>
        </p:txBody>
      </p:sp>
      <p:sp>
        <p:nvSpPr>
          <p:cNvPr id="27" name="Mrak 26"/>
          <p:cNvSpPr/>
          <p:nvPr/>
        </p:nvSpPr>
        <p:spPr>
          <a:xfrm>
            <a:off x="3743909" y="2648160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1.200 USD</a:t>
            </a:r>
            <a:endParaRPr lang="cs-CZ" sz="1200" dirty="0"/>
          </a:p>
        </p:txBody>
      </p:sp>
      <p:sp>
        <p:nvSpPr>
          <p:cNvPr id="32" name="Mrak 31"/>
          <p:cNvSpPr/>
          <p:nvPr/>
        </p:nvSpPr>
        <p:spPr>
          <a:xfrm>
            <a:off x="4576049" y="3437384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495 USD</a:t>
            </a:r>
            <a:endParaRPr lang="cs-CZ" sz="1200" dirty="0"/>
          </a:p>
        </p:txBody>
      </p:sp>
      <p:sp>
        <p:nvSpPr>
          <p:cNvPr id="33" name="Mrak 32"/>
          <p:cNvSpPr/>
          <p:nvPr/>
        </p:nvSpPr>
        <p:spPr>
          <a:xfrm>
            <a:off x="7020119" y="3437383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120 USD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71179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cs-CZ" dirty="0"/>
          </a:p>
        </p:txBody>
      </p:sp>
      <p:sp>
        <p:nvSpPr>
          <p:cNvPr id="5" name="Zaoblený obdélník 4"/>
          <p:cNvSpPr/>
          <p:nvPr/>
        </p:nvSpPr>
        <p:spPr>
          <a:xfrm>
            <a:off x="323528" y="1124744"/>
            <a:ext cx="13681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UNIVAC</a:t>
            </a:r>
          </a:p>
          <a:p>
            <a:pPr algn="ctr"/>
            <a:r>
              <a:rPr lang="en-US" dirty="0"/>
              <a:t>(1951)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5" idx="3"/>
          </p:cNvCxnSpPr>
          <p:nvPr/>
        </p:nvCxnSpPr>
        <p:spPr>
          <a:xfrm>
            <a:off x="1691680" y="148478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aoblený obdélník 7"/>
          <p:cNvSpPr/>
          <p:nvPr/>
        </p:nvSpPr>
        <p:spPr>
          <a:xfrm>
            <a:off x="755576" y="2036222"/>
            <a:ext cx="129614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Altair 8800</a:t>
            </a:r>
          </a:p>
          <a:p>
            <a:pPr algn="ctr"/>
            <a:r>
              <a:rPr lang="en-US" dirty="0"/>
              <a:t>(1974)</a:t>
            </a:r>
            <a:endParaRPr lang="cs-CZ" dirty="0"/>
          </a:p>
        </p:txBody>
      </p:sp>
      <p:sp>
        <p:nvSpPr>
          <p:cNvPr id="11" name="Zaoblený obdélník 10"/>
          <p:cNvSpPr/>
          <p:nvPr/>
        </p:nvSpPr>
        <p:spPr>
          <a:xfrm>
            <a:off x="1115616" y="2996952"/>
            <a:ext cx="1203761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Apple I</a:t>
            </a:r>
          </a:p>
          <a:p>
            <a:pPr algn="ctr"/>
            <a:r>
              <a:rPr lang="en-US" dirty="0"/>
              <a:t>(1976)</a:t>
            </a:r>
            <a:endParaRPr lang="cs-CZ" dirty="0"/>
          </a:p>
        </p:txBody>
      </p:sp>
      <p:cxnSp>
        <p:nvCxnSpPr>
          <p:cNvPr id="12" name="Přímá spojnice se šipkou 11"/>
          <p:cNvCxnSpPr>
            <a:stCxn id="11" idx="3"/>
          </p:cNvCxnSpPr>
          <p:nvPr/>
        </p:nvCxnSpPr>
        <p:spPr>
          <a:xfrm>
            <a:off x="2319377" y="335699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aoblený obdélník 12"/>
          <p:cNvSpPr/>
          <p:nvPr/>
        </p:nvSpPr>
        <p:spPr>
          <a:xfrm>
            <a:off x="2967449" y="2996952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Apple II</a:t>
            </a:r>
          </a:p>
          <a:p>
            <a:pPr algn="ctr"/>
            <a:r>
              <a:rPr lang="en-US" dirty="0"/>
              <a:t>(1977)</a:t>
            </a:r>
            <a:endParaRPr lang="cs-CZ" dirty="0"/>
          </a:p>
        </p:txBody>
      </p:sp>
      <p:cxnSp>
        <p:nvCxnSpPr>
          <p:cNvPr id="14" name="Přímá spojnice se šipkou 13"/>
          <p:cNvCxnSpPr/>
          <p:nvPr/>
        </p:nvCxnSpPr>
        <p:spPr>
          <a:xfrm>
            <a:off x="4312803" y="4149080"/>
            <a:ext cx="302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Zaoblený obdélník 24"/>
          <p:cNvSpPr/>
          <p:nvPr/>
        </p:nvSpPr>
        <p:spPr>
          <a:xfrm>
            <a:off x="2967449" y="3789040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Atari 2600</a:t>
            </a:r>
          </a:p>
          <a:p>
            <a:pPr algn="ctr"/>
            <a:r>
              <a:rPr lang="en-US" dirty="0"/>
              <a:t>(1977)</a:t>
            </a:r>
            <a:endParaRPr lang="cs-CZ" dirty="0"/>
          </a:p>
        </p:txBody>
      </p:sp>
      <p:sp>
        <p:nvSpPr>
          <p:cNvPr id="26" name="Zaoblený obdélník 25"/>
          <p:cNvSpPr/>
          <p:nvPr/>
        </p:nvSpPr>
        <p:spPr>
          <a:xfrm>
            <a:off x="4644008" y="3770663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Atari 800</a:t>
            </a:r>
          </a:p>
          <a:p>
            <a:pPr algn="ctr"/>
            <a:r>
              <a:rPr lang="en-US" dirty="0"/>
              <a:t>(1979)</a:t>
            </a:r>
            <a:endParaRPr lang="cs-CZ" dirty="0"/>
          </a:p>
        </p:txBody>
      </p:sp>
      <p:cxnSp>
        <p:nvCxnSpPr>
          <p:cNvPr id="28" name="Přímá spojnice se šipkou 27"/>
          <p:cNvCxnSpPr/>
          <p:nvPr/>
        </p:nvCxnSpPr>
        <p:spPr>
          <a:xfrm>
            <a:off x="5982492" y="4149080"/>
            <a:ext cx="302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Přímá spojnice se šipkou 30"/>
          <p:cNvCxnSpPr/>
          <p:nvPr/>
        </p:nvCxnSpPr>
        <p:spPr>
          <a:xfrm>
            <a:off x="4305933" y="3357692"/>
            <a:ext cx="3620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>
            <a:off x="251520" y="1916832"/>
            <a:ext cx="82809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aoblený obdélník 26"/>
          <p:cNvSpPr/>
          <p:nvPr/>
        </p:nvSpPr>
        <p:spPr>
          <a:xfrm>
            <a:off x="4572000" y="2060848"/>
            <a:ext cx="1472311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Commodore</a:t>
            </a:r>
            <a:endParaRPr lang="cs-CZ" dirty="0"/>
          </a:p>
        </p:txBody>
      </p:sp>
      <p:sp>
        <p:nvSpPr>
          <p:cNvPr id="32" name="Zaoblený obdélník 31"/>
          <p:cNvSpPr/>
          <p:nvPr/>
        </p:nvSpPr>
        <p:spPr>
          <a:xfrm>
            <a:off x="4752901" y="2412395"/>
            <a:ext cx="1472311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ZX Spectrum</a:t>
            </a:r>
            <a:endParaRPr lang="cs-CZ" dirty="0"/>
          </a:p>
        </p:txBody>
      </p:sp>
      <p:sp>
        <p:nvSpPr>
          <p:cNvPr id="33" name="Zaoblený obdélník 32"/>
          <p:cNvSpPr/>
          <p:nvPr/>
        </p:nvSpPr>
        <p:spPr>
          <a:xfrm>
            <a:off x="4990095" y="2772435"/>
            <a:ext cx="1472311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Tesla PMD 85</a:t>
            </a:r>
            <a:endParaRPr lang="cs-CZ" dirty="0"/>
          </a:p>
        </p:txBody>
      </p:sp>
      <p:sp>
        <p:nvSpPr>
          <p:cNvPr id="22" name="Zaoblený obdélník 21"/>
          <p:cNvSpPr/>
          <p:nvPr/>
        </p:nvSpPr>
        <p:spPr>
          <a:xfrm>
            <a:off x="1835695" y="2492896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8080</a:t>
            </a:r>
            <a:endParaRPr lang="cs-CZ" dirty="0"/>
          </a:p>
        </p:txBody>
      </p:sp>
      <p:sp>
        <p:nvSpPr>
          <p:cNvPr id="23" name="Zaoblený obdélník 22"/>
          <p:cNvSpPr/>
          <p:nvPr/>
        </p:nvSpPr>
        <p:spPr>
          <a:xfrm>
            <a:off x="2051720" y="3501008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 6502</a:t>
            </a:r>
            <a:endParaRPr lang="cs-CZ" dirty="0"/>
          </a:p>
        </p:txBody>
      </p:sp>
      <p:sp>
        <p:nvSpPr>
          <p:cNvPr id="34" name="Zaoblený obdélník 33"/>
          <p:cNvSpPr/>
          <p:nvPr/>
        </p:nvSpPr>
        <p:spPr>
          <a:xfrm>
            <a:off x="6012160" y="2060848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6502</a:t>
            </a:r>
            <a:endParaRPr lang="cs-CZ" dirty="0"/>
          </a:p>
        </p:txBody>
      </p:sp>
      <p:sp>
        <p:nvSpPr>
          <p:cNvPr id="35" name="Zaoblený obdélník 34"/>
          <p:cNvSpPr/>
          <p:nvPr/>
        </p:nvSpPr>
        <p:spPr>
          <a:xfrm>
            <a:off x="6228184" y="2420888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Zilog</a:t>
            </a:r>
            <a:r>
              <a:rPr lang="en-US" dirty="0"/>
              <a:t> Z80</a:t>
            </a:r>
            <a:endParaRPr lang="cs-CZ" dirty="0"/>
          </a:p>
        </p:txBody>
      </p:sp>
      <p:sp>
        <p:nvSpPr>
          <p:cNvPr id="36" name="Zaoblený obdélník 35"/>
          <p:cNvSpPr/>
          <p:nvPr/>
        </p:nvSpPr>
        <p:spPr>
          <a:xfrm>
            <a:off x="6444207" y="2772435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8080</a:t>
            </a:r>
            <a:endParaRPr lang="cs-CZ" dirty="0"/>
          </a:p>
        </p:txBody>
      </p:sp>
      <p:sp>
        <p:nvSpPr>
          <p:cNvPr id="41" name="Zaoblený obdélník 40"/>
          <p:cNvSpPr/>
          <p:nvPr/>
        </p:nvSpPr>
        <p:spPr>
          <a:xfrm>
            <a:off x="6285358" y="3789040"/>
            <a:ext cx="133848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Atari 800XE</a:t>
            </a:r>
          </a:p>
          <a:p>
            <a:pPr algn="ctr"/>
            <a:r>
              <a:rPr lang="en-US" dirty="0"/>
              <a:t>(1985)</a:t>
            </a:r>
            <a:endParaRPr lang="cs-CZ" dirty="0"/>
          </a:p>
        </p:txBody>
      </p:sp>
      <p:cxnSp>
        <p:nvCxnSpPr>
          <p:cNvPr id="42" name="Přímá spojnice se šipkou 41"/>
          <p:cNvCxnSpPr/>
          <p:nvPr/>
        </p:nvCxnSpPr>
        <p:spPr>
          <a:xfrm>
            <a:off x="7623842" y="4149080"/>
            <a:ext cx="302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Zaoblený obdélník 23"/>
          <p:cNvSpPr/>
          <p:nvPr/>
        </p:nvSpPr>
        <p:spPr>
          <a:xfrm>
            <a:off x="5504251" y="3437384"/>
            <a:ext cx="1224137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 6502</a:t>
            </a:r>
            <a:endParaRPr lang="cs-CZ" dirty="0"/>
          </a:p>
        </p:txBody>
      </p:sp>
      <p:sp>
        <p:nvSpPr>
          <p:cNvPr id="29" name="Mrak 28"/>
          <p:cNvSpPr/>
          <p:nvPr/>
        </p:nvSpPr>
        <p:spPr>
          <a:xfrm>
            <a:off x="1401512" y="800708"/>
            <a:ext cx="1730328" cy="648072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150.000 – 1.500.000 USD</a:t>
            </a:r>
            <a:endParaRPr lang="cs-CZ" sz="1200" dirty="0"/>
          </a:p>
        </p:txBody>
      </p:sp>
      <p:sp>
        <p:nvSpPr>
          <p:cNvPr id="30" name="Mrak 29"/>
          <p:cNvSpPr/>
          <p:nvPr/>
        </p:nvSpPr>
        <p:spPr>
          <a:xfrm>
            <a:off x="1303450" y="3630784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666 USD</a:t>
            </a:r>
            <a:endParaRPr lang="cs-CZ" sz="1200" dirty="0"/>
          </a:p>
        </p:txBody>
      </p:sp>
      <p:sp>
        <p:nvSpPr>
          <p:cNvPr id="37" name="Šipka doleva 36"/>
          <p:cNvSpPr/>
          <p:nvPr/>
        </p:nvSpPr>
        <p:spPr>
          <a:xfrm rot="20197094">
            <a:off x="1900979" y="1842718"/>
            <a:ext cx="1525619" cy="360040"/>
          </a:xfrm>
          <a:prstGeom prst="leftArrow">
            <a:avLst>
              <a:gd name="adj1" fmla="val 100000"/>
              <a:gd name="adj2" fmla="val 558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Bill Gates/Paul Allen</a:t>
            </a:r>
          </a:p>
          <a:p>
            <a:pPr algn="ctr"/>
            <a:r>
              <a:rPr lang="en-US" sz="1050" b="1" dirty="0"/>
              <a:t>Microsoft BASIC</a:t>
            </a:r>
            <a:endParaRPr lang="cs-CZ" sz="1050" b="1" dirty="0"/>
          </a:p>
        </p:txBody>
      </p:sp>
      <p:sp>
        <p:nvSpPr>
          <p:cNvPr id="39" name="Šipka doleva 38"/>
          <p:cNvSpPr/>
          <p:nvPr/>
        </p:nvSpPr>
        <p:spPr>
          <a:xfrm rot="2637884">
            <a:off x="1701756" y="4208662"/>
            <a:ext cx="755269" cy="212021"/>
          </a:xfrm>
          <a:prstGeom prst="leftArrow">
            <a:avLst>
              <a:gd name="adj1" fmla="val 100000"/>
              <a:gd name="adj2" fmla="val 558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Steve Jobs</a:t>
            </a:r>
            <a:endParaRPr lang="cs-CZ" sz="800" dirty="0"/>
          </a:p>
        </p:txBody>
      </p:sp>
      <p:sp>
        <p:nvSpPr>
          <p:cNvPr id="40" name="Šipka doprava 39"/>
          <p:cNvSpPr/>
          <p:nvPr/>
        </p:nvSpPr>
        <p:spPr>
          <a:xfrm rot="20780721">
            <a:off x="207425" y="3376248"/>
            <a:ext cx="1080120" cy="365798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Steve Wozniak</a:t>
            </a:r>
            <a:endParaRPr lang="cs-CZ" sz="1050" b="1" dirty="0"/>
          </a:p>
        </p:txBody>
      </p:sp>
      <p:sp>
        <p:nvSpPr>
          <p:cNvPr id="43" name="Mrak 42"/>
          <p:cNvSpPr/>
          <p:nvPr/>
        </p:nvSpPr>
        <p:spPr>
          <a:xfrm>
            <a:off x="3743909" y="2648160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1.200 USD</a:t>
            </a:r>
            <a:endParaRPr lang="cs-CZ" sz="1200" dirty="0"/>
          </a:p>
        </p:txBody>
      </p:sp>
      <p:sp>
        <p:nvSpPr>
          <p:cNvPr id="44" name="Mrak 43"/>
          <p:cNvSpPr/>
          <p:nvPr/>
        </p:nvSpPr>
        <p:spPr>
          <a:xfrm>
            <a:off x="4576049" y="3437384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495 USD</a:t>
            </a:r>
            <a:endParaRPr lang="cs-CZ" sz="1200" dirty="0"/>
          </a:p>
        </p:txBody>
      </p:sp>
      <p:sp>
        <p:nvSpPr>
          <p:cNvPr id="45" name="Mrak 44"/>
          <p:cNvSpPr/>
          <p:nvPr/>
        </p:nvSpPr>
        <p:spPr>
          <a:xfrm>
            <a:off x="7020119" y="3437383"/>
            <a:ext cx="828091" cy="47729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120 USD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309937976"/>
      </p:ext>
    </p:extLst>
  </p:cSld>
  <p:clrMapOvr>
    <a:masterClrMapping/>
  </p:clrMapOvr>
</p:sld>
</file>

<file path=ppt/theme/theme1.xml><?xml version="1.0" encoding="utf-8"?>
<a:theme xmlns:a="http://schemas.openxmlformats.org/drawingml/2006/main" name="D3S template">
  <a:themeElements>
    <a:clrScheme name="D3S slides color scheme">
      <a:dk1>
        <a:sysClr val="windowText" lastClr="000000"/>
      </a:dk1>
      <a:lt1>
        <a:srgbClr val="FFFFFF"/>
      </a:lt1>
      <a:dk2>
        <a:srgbClr val="7F7F7F"/>
      </a:dk2>
      <a:lt2>
        <a:srgbClr val="F2F2F2"/>
      </a:lt2>
      <a:accent1>
        <a:srgbClr val="00B0F0"/>
      </a:accent1>
      <a:accent2>
        <a:srgbClr val="F79646"/>
      </a:accent2>
      <a:accent3>
        <a:srgbClr val="4BACC6"/>
      </a:accent3>
      <a:accent4>
        <a:srgbClr val="9BBB59"/>
      </a:accent4>
      <a:accent5>
        <a:srgbClr val="C0504D"/>
      </a:accent5>
      <a:accent6>
        <a:srgbClr val="800080"/>
      </a:accent6>
      <a:hlink>
        <a:srgbClr val="00B0F0"/>
      </a:hlink>
      <a:folHlink>
        <a:srgbClr val="4F81BD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D3S template</Template>
  <TotalTime>42052</TotalTime>
  <Words>2193</Words>
  <Application>Microsoft Office PowerPoint</Application>
  <PresentationFormat>Předvádění na obrazovce (4:3)</PresentationFormat>
  <Paragraphs>703</Paragraphs>
  <Slides>28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Times New Roman</vt:lpstr>
      <vt:lpstr>Verdana</vt:lpstr>
      <vt:lpstr>D3S template</vt:lpstr>
      <vt:lpstr>Principles of Computers 7th Lecture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Basic Instructions (6502 vs. x86)</vt:lpstr>
      <vt:lpstr>Basic Instructions (6502 vs. x86)</vt:lpstr>
      <vt:lpstr>Basic Instructions (6502 vs. x86)</vt:lpstr>
      <vt:lpstr>Basic Instructions (6502 vs. x86)</vt:lpstr>
      <vt:lpstr>Basic Instructions (6502 vs. x86)</vt:lpstr>
      <vt:lpstr>Basic Instructions (6502 vs. x86)</vt:lpstr>
      <vt:lpstr>Basic Instructions (6502 vs. x86)</vt:lpstr>
      <vt:lpstr>Basic Instructions (6502 vs. x86)</vt:lpstr>
      <vt:lpstr>Basic Instructions (6502 vs. x86)</vt:lpstr>
      <vt:lpstr>Typical ISA Arithmetic Instructions</vt:lpstr>
      <vt:lpstr>6502 Registers (Accumulator Architecture)</vt:lpstr>
      <vt:lpstr>Load Instructions (6502)</vt:lpstr>
      <vt:lpstr>Load Instructions (6502)</vt:lpstr>
      <vt:lpstr>Load Instructions (6502)</vt:lpstr>
      <vt:lpstr>Load Value Into Register</vt:lpstr>
      <vt:lpstr>&amp; Store Value From Register</vt:lpstr>
      <vt:lpstr>Copy (Transfer) Value Between Registers</vt:lpstr>
    </vt:vector>
  </TitlesOfParts>
  <Company>Sharewood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Pavel Ježek</dc:creator>
  <cp:lastModifiedBy>Sonic</cp:lastModifiedBy>
  <cp:revision>242</cp:revision>
  <dcterms:created xsi:type="dcterms:W3CDTF">2006-10-10T18:27:24Z</dcterms:created>
  <dcterms:modified xsi:type="dcterms:W3CDTF">2019-11-19T17:47:01Z</dcterms:modified>
</cp:coreProperties>
</file>