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0"/>
    <p:restoredTop sz="87414"/>
  </p:normalViewPr>
  <p:slideViewPr>
    <p:cSldViewPr snapToGrid="0" snapToObjects="1">
      <p:cViewPr>
        <p:scale>
          <a:sx n="94" d="100"/>
          <a:sy n="94" d="100"/>
        </p:scale>
        <p:origin x="56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1B110-39FE-2840-9704-274F98A88308}" type="datetimeFigureOut">
              <a:rPr lang="en-US" smtClean="0"/>
              <a:t>6/11/19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EEFCE-4386-A640-92BF-6243EE9C2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67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ecision_(information_retrieval)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Recall_(information_retrieval)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deeplearning/ref/nnet.cnn.layer.bilstmlayer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instance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useful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EEFCE-4386-A640-92BF-6243EE9C2A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11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resource</a:t>
            </a:r>
          </a:p>
          <a:p>
            <a:endParaRPr lang="en-US" dirty="0"/>
          </a:p>
          <a:p>
            <a:r>
              <a:rPr lang="en-US" altLang="zh-CN" dirty="0"/>
              <a:t>Easy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policy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resource</a:t>
            </a:r>
            <a:r>
              <a:rPr lang="zh-CN" altLang="en-US" dirty="0"/>
              <a:t> </a:t>
            </a:r>
            <a:r>
              <a:rPr lang="en-US" altLang="zh-CN" dirty="0"/>
              <a:t>language</a:t>
            </a:r>
          </a:p>
          <a:p>
            <a:endParaRPr lang="en-US" dirty="0"/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cross-lingual</a:t>
            </a:r>
            <a:r>
              <a:rPr lang="zh-CN" altLang="en-US" dirty="0"/>
              <a:t> </a:t>
            </a:r>
            <a:r>
              <a:rPr lang="en-US" altLang="zh-CN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embeddings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compatible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 err="1"/>
              <a:t>epresentation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languages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EEFCE-4386-A640-92BF-6243EE9C2A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39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 illustrating sequential active learning as a Markov Decision process.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arrives sequentially, and at each time the active learning policy, 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π,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must decide whether it should be labelled or not, based on the state which includes a predictive model parameterized by 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φ,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an unlabeled data instance x. The process continues until termination, e.g., when the annotation budget is exhausted. The solid green path shows the maximum scoring decision sequence.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EEFCE-4386-A640-92BF-6243EE9C2A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71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conditional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fields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EEFCE-4386-A640-92BF-6243EE9C2A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88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en-US" sz="1200" b="1" i="0" u="none" strike="noStrike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score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(also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F-score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F-measure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 measure of a test's accuracy. It considers both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recision (information retrieval)"/>
              </a:rPr>
              <a:t>precision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Recall (information retrieval)"/>
              </a:rPr>
              <a:t>recall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test to compute the score: 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number of correct positive results divided by the number of all positive results returned by the classifier, and 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number of correct positive results divided by the number of all relevant samples (all samples that should have been identified as positive).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EEFCE-4386-A640-92BF-6243EE9C2A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04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Firstly, Algorithm 2 makes only one pass over the data, rather than several passes, as befits an application to a low-resource language where oracle labelling is costly. Secondly, the algorithm also assumes an initial policy, 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π,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is fine tuned during the episode based on held-out performance such that the policy can adapt to the test scenario.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Limitation: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requirement for held-out evaluation data and the embedding of the oracle annotator in- side the learning loop.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 only one chance to request labels for the target data, and, having no held-out data, do not allow policy up- dates. The agent needs to select a batch of unlabeled target instances for annotations, but cannot use these resulting annotations or any other feed- back to refine the selection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EEFCE-4386-A640-92BF-6243EE9C2A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14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BiLSTM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Bidirectional long short-term memory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BiLSTM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means bidirectional LSTM, which means the signal propagates backward as well as forward in time.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EEFCE-4386-A640-92BF-6243EE9C2A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94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ngf1/PAL" TargetMode="External"/><Relationship Id="rId2" Type="http://schemas.openxmlformats.org/officeDocument/2006/relationships/hyperlink" Target="https://www.aclweb.org/anthology/D17-106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meo.com/23823400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F1_scor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FD9B-4681-1641-A4E2-71FCB8B4A1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Active</a:t>
            </a:r>
            <a:r>
              <a:rPr lang="zh-CN" altLang="en-US" dirty="0"/>
              <a:t> </a:t>
            </a:r>
            <a:r>
              <a:rPr lang="en-US" altLang="zh-CN" dirty="0"/>
              <a:t>learning-NLP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B9657-3E4F-054E-80A8-113BDE27FF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Learning how to Active Learn:</a:t>
            </a:r>
            <a:br>
              <a:rPr lang="en-US" dirty="0"/>
            </a:br>
            <a:r>
              <a:rPr lang="en-US" dirty="0"/>
              <a:t>A Deep Reinforcement Learning Approach </a:t>
            </a:r>
          </a:p>
          <a:p>
            <a:r>
              <a:rPr lang="en-US" altLang="zh-CN" dirty="0"/>
              <a:t>-Y</a:t>
            </a:r>
            <a:r>
              <a:rPr lang="en-US" dirty="0"/>
              <a:t>unong</a:t>
            </a:r>
          </a:p>
        </p:txBody>
      </p:sp>
    </p:spTree>
    <p:extLst>
      <p:ext uri="{BB962C8B-B14F-4D97-AF65-F5344CB8AC3E}">
        <p14:creationId xmlns:p14="http://schemas.microsoft.com/office/powerpoint/2010/main" val="117131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80C5-E0B4-9546-8F50-7114F836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policy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language: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C2EF6-D247-264A-BCD5-A3C2AC6ED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2666"/>
            <a:ext cx="8596668" cy="5222850"/>
          </a:xfrm>
        </p:spPr>
        <p:txBody>
          <a:bodyPr>
            <a:normAutofit/>
          </a:bodyPr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cross-lingual</a:t>
            </a:r>
            <a:r>
              <a:rPr lang="zh-CN" altLang="en-US" dirty="0"/>
              <a:t> </a:t>
            </a:r>
            <a:r>
              <a:rPr lang="en-US" altLang="zh-CN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embeddings</a:t>
            </a:r>
          </a:p>
          <a:p>
            <a:pPr lvl="1"/>
            <a:r>
              <a:rPr lang="en-US" altLang="zh-CN" dirty="0"/>
              <a:t>A</a:t>
            </a:r>
            <a:r>
              <a:rPr lang="en-US" dirty="0"/>
              <a:t> cross-lingual application of the same task (NER), where we train a policy on a source language (e.g., English), and then transfer the learned policy to a different target language </a:t>
            </a:r>
          </a:p>
          <a:p>
            <a:pPr lvl="1"/>
            <a:r>
              <a:rPr lang="en-US" dirty="0"/>
              <a:t>Cross-lingual word embeddings provide a common shared representation to facilitate application of the policy to other languages. </a:t>
            </a:r>
          </a:p>
          <a:p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setting:</a:t>
            </a:r>
          </a:p>
          <a:p>
            <a:pPr lvl="1"/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episode</a:t>
            </a:r>
          </a:p>
          <a:p>
            <a:pPr lvl="1"/>
            <a:r>
              <a:rPr lang="en-US" altLang="zh-CN" dirty="0"/>
              <a:t>Allow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updates</a:t>
            </a:r>
          </a:p>
          <a:p>
            <a:pPr lvl="1"/>
            <a:r>
              <a:rPr lang="en-US" altLang="zh-CN" dirty="0"/>
              <a:t>Allow</a:t>
            </a:r>
            <a:r>
              <a:rPr lang="zh-CN" altLang="en-US" dirty="0"/>
              <a:t> </a:t>
            </a:r>
            <a:r>
              <a:rPr lang="en-US" altLang="zh-CN" dirty="0"/>
              <a:t>policy</a:t>
            </a:r>
            <a:r>
              <a:rPr lang="zh-CN" altLang="en-US" dirty="0"/>
              <a:t> </a:t>
            </a:r>
            <a:r>
              <a:rPr lang="en-US" altLang="zh-CN" dirty="0"/>
              <a:t>updates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held-out</a:t>
            </a:r>
            <a:endParaRPr lang="en-US" dirty="0"/>
          </a:p>
          <a:p>
            <a:r>
              <a:rPr lang="en-US" altLang="zh-CN" dirty="0"/>
              <a:t>Cold-start</a:t>
            </a:r>
            <a:r>
              <a:rPr lang="zh-CN" altLang="en-US" dirty="0"/>
              <a:t> </a:t>
            </a:r>
            <a:r>
              <a:rPr lang="en-US" altLang="zh-CN" dirty="0"/>
              <a:t>setting:</a:t>
            </a:r>
          </a:p>
          <a:p>
            <a:pPr lvl="1"/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episode</a:t>
            </a:r>
          </a:p>
          <a:p>
            <a:pPr lvl="1"/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updates</a:t>
            </a:r>
          </a:p>
          <a:p>
            <a:pPr lvl="1"/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policy</a:t>
            </a:r>
            <a:r>
              <a:rPr lang="zh-CN" altLang="en-US" dirty="0"/>
              <a:t> </a:t>
            </a:r>
            <a:r>
              <a:rPr lang="en-US" altLang="zh-CN" dirty="0"/>
              <a:t>updates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9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5053-E64A-4F41-828F-A9292B9E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8AD46-EA89-DD4A-92D6-DD8223487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14CE5F-2C32-9A42-9C96-945ED0DCD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99" y="0"/>
            <a:ext cx="4559558" cy="5575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DF3A8F-8FF7-1D4F-96E0-B9EFA59BF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669" y="52826"/>
            <a:ext cx="4864100" cy="5575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2B4790-C65F-E043-BF42-85C7DAC490C4}"/>
              </a:ext>
            </a:extLst>
          </p:cNvPr>
          <p:cNvSpPr txBox="1"/>
          <p:nvPr/>
        </p:nvSpPr>
        <p:spPr>
          <a:xfrm>
            <a:off x="1241946" y="5691116"/>
            <a:ext cx="776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model, </a:t>
            </a:r>
            <a:r>
              <a:rPr lang="el-GR" dirty="0"/>
              <a:t>φ, </a:t>
            </a:r>
            <a:r>
              <a:rPr lang="en-US" dirty="0"/>
              <a:t>is trained on one source language, and the policy is learned on a different source language.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060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96E9-EB26-444E-9168-1EB01A827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30B8D-CE0B-B046-A440-7E91DA6BE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Data:</a:t>
            </a:r>
            <a:r>
              <a:rPr lang="zh-CN" altLang="en-US" dirty="0"/>
              <a:t> </a:t>
            </a:r>
            <a:r>
              <a:rPr lang="en-US" dirty="0"/>
              <a:t>NER corpora from CoNLL2002/2003 shared tasks </a:t>
            </a:r>
          </a:p>
          <a:p>
            <a:pPr lvl="1"/>
            <a:r>
              <a:rPr lang="en-US" dirty="0"/>
              <a:t>comprise NER annotated text in English (</a:t>
            </a:r>
            <a:r>
              <a:rPr lang="en-US" dirty="0" err="1"/>
              <a:t>en</a:t>
            </a:r>
            <a:r>
              <a:rPr lang="en-US" dirty="0"/>
              <a:t>), German (de), Spanish (es), and Dutch (</a:t>
            </a:r>
            <a:r>
              <a:rPr lang="en-US" dirty="0" err="1"/>
              <a:t>nl</a:t>
            </a:r>
            <a:r>
              <a:rPr lang="en-US" dirty="0"/>
              <a:t>) </a:t>
            </a:r>
          </a:p>
          <a:p>
            <a:r>
              <a:rPr lang="en-US" altLang="zh-CN" dirty="0"/>
              <a:t>Embeddings:</a:t>
            </a:r>
          </a:p>
          <a:p>
            <a:pPr lvl="1"/>
            <a:r>
              <a:rPr lang="en-US" altLang="zh-CN" dirty="0" err="1"/>
              <a:t>MultiCCA</a:t>
            </a:r>
            <a:r>
              <a:rPr lang="zh-CN" altLang="en-US" dirty="0"/>
              <a:t> </a:t>
            </a:r>
            <a:r>
              <a:rPr lang="en-US" altLang="zh-CN" dirty="0"/>
              <a:t>cross-lingual</a:t>
            </a:r>
            <a:r>
              <a:rPr lang="zh-CN" altLang="en-US" dirty="0"/>
              <a:t> </a:t>
            </a:r>
            <a:r>
              <a:rPr lang="en-US" altLang="zh-CN" dirty="0"/>
              <a:t>embeddings</a:t>
            </a:r>
            <a:r>
              <a:rPr lang="zh-CN" altLang="en-US" dirty="0"/>
              <a:t> </a:t>
            </a:r>
            <a:r>
              <a:rPr lang="en-US" dirty="0"/>
              <a:t>(Ammar et al., </a:t>
            </a:r>
            <a:r>
              <a:rPr lang="en-US" altLang="zh-CN" dirty="0"/>
              <a:t>2016)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71BE2F-F189-B24F-906A-06E61F319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374" y="2977226"/>
            <a:ext cx="4710625" cy="388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81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06B6-EF94-404F-ACFA-EBE984CD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active</a:t>
            </a:r>
            <a:r>
              <a:rPr lang="zh-CN" altLang="en-US" dirty="0"/>
              <a:t> </a:t>
            </a:r>
            <a:r>
              <a:rPr lang="en-US" altLang="zh-CN" dirty="0"/>
              <a:t>learning: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BA66B-167E-F146-B00D-905AF10C4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1D8B9-8FB7-0149-B86F-DE4D04B9B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78" y="1520162"/>
            <a:ext cx="103759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08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13DF-3ED2-374C-B756-2874EE74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Cold</a:t>
            </a:r>
            <a:r>
              <a:rPr lang="zh-CN" altLang="en-US" dirty="0"/>
              <a:t> </a:t>
            </a:r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active</a:t>
            </a:r>
            <a:r>
              <a:rPr lang="zh-CN" altLang="en-US" dirty="0"/>
              <a:t> </a:t>
            </a:r>
            <a:r>
              <a:rPr lang="en-US" altLang="zh-CN" dirty="0"/>
              <a:t>learning: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C4B671-19A0-A644-AD02-AEC4B716B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6980" y="1488281"/>
            <a:ext cx="10057670" cy="476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71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EBE19-2142-024A-9442-F9781CC3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DF7CE-2230-BF4A-886B-0D66EF871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Reference:</a:t>
            </a:r>
          </a:p>
          <a:p>
            <a:pPr lvl="1"/>
            <a:r>
              <a:rPr lang="en-US" altLang="zh-CN" dirty="0">
                <a:hlinkClick r:id="rId2"/>
              </a:rPr>
              <a:t>https://www.aclweb.org/anthology/D17-1063</a:t>
            </a:r>
            <a:endParaRPr lang="en-US" altLang="zh-CN" dirty="0"/>
          </a:p>
          <a:p>
            <a:pPr lvl="1"/>
            <a:r>
              <a:rPr lang="en-US" dirty="0">
                <a:hlinkClick r:id="rId3"/>
              </a:rPr>
              <a:t>https://github.com/mengf1/PAL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https://vimeo.com/238234005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8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4CD5-673F-2944-A7A1-21AB35940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Short-comings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active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br>
              <a:rPr lang="en-US" altLang="zh-CN" dirty="0"/>
            </a:b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improvement</a:t>
            </a:r>
            <a:r>
              <a:rPr lang="zh-CN" altLang="en-US" dirty="0"/>
              <a:t> </a:t>
            </a:r>
            <a:r>
              <a:rPr lang="en-US" altLang="zh-CN" dirty="0"/>
              <a:t>(from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paper):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E20C5-FA4F-7A4B-A109-CF68E6CD4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Heuristics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myopic</a:t>
            </a:r>
          </a:p>
          <a:p>
            <a:pPr lvl="1"/>
            <a:r>
              <a:rPr lang="en-US" altLang="zh-CN" dirty="0"/>
              <a:t>Learned</a:t>
            </a:r>
            <a:r>
              <a:rPr lang="zh-CN" altLang="en-US" dirty="0"/>
              <a:t> </a:t>
            </a:r>
            <a:r>
              <a:rPr lang="en-US" altLang="zh-CN" dirty="0"/>
              <a:t>selection,</a:t>
            </a:r>
            <a:r>
              <a:rPr lang="zh-CN" altLang="en-US" dirty="0"/>
              <a:t> </a:t>
            </a:r>
            <a:r>
              <a:rPr lang="en-US" altLang="zh-CN" dirty="0"/>
              <a:t>globally</a:t>
            </a:r>
            <a:r>
              <a:rPr lang="zh-CN" altLang="en-US" dirty="0"/>
              <a:t> </a:t>
            </a:r>
            <a:r>
              <a:rPr lang="en-US" altLang="zh-CN" dirty="0"/>
              <a:t>optimized</a:t>
            </a:r>
          </a:p>
          <a:p>
            <a:r>
              <a:rPr lang="en-US" altLang="zh-CN" dirty="0"/>
              <a:t>Inflexible,</a:t>
            </a:r>
            <a:r>
              <a:rPr lang="zh-CN" altLang="en-US" dirty="0"/>
              <a:t> </a:t>
            </a:r>
            <a:r>
              <a:rPr lang="en-US" altLang="zh-CN" dirty="0"/>
              <a:t>one-size-fits-all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</a:p>
          <a:p>
            <a:pPr lvl="1"/>
            <a:r>
              <a:rPr lang="en-US" altLang="zh-CN" dirty="0"/>
              <a:t>Deep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</a:p>
          <a:p>
            <a:r>
              <a:rPr lang="en-US" altLang="zh-CN" dirty="0"/>
              <a:t>Degenerate</a:t>
            </a:r>
            <a:r>
              <a:rPr lang="zh-CN" altLang="en-US" dirty="0"/>
              <a:t> </a:t>
            </a:r>
            <a:r>
              <a:rPr lang="en-US" altLang="zh-CN" dirty="0"/>
              <a:t>behaviors</a:t>
            </a:r>
          </a:p>
          <a:p>
            <a:pPr lvl="1"/>
            <a:r>
              <a:rPr lang="en-US" altLang="zh-CN" dirty="0"/>
              <a:t>Richer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representation,</a:t>
            </a:r>
            <a:r>
              <a:rPr lang="zh-CN" altLang="en-US" dirty="0"/>
              <a:t> </a:t>
            </a:r>
            <a:r>
              <a:rPr lang="en-US" altLang="zh-CN" dirty="0"/>
              <a:t>including</a:t>
            </a:r>
            <a:r>
              <a:rPr lang="zh-CN" altLang="en-US" dirty="0"/>
              <a:t> </a:t>
            </a:r>
            <a:r>
              <a:rPr lang="en-US" altLang="zh-CN" dirty="0"/>
              <a:t>instance</a:t>
            </a:r>
            <a:r>
              <a:rPr lang="zh-CN" altLang="en-US" dirty="0"/>
              <a:t> </a:t>
            </a:r>
            <a:r>
              <a:rPr lang="en-US" altLang="zh-CN" dirty="0"/>
              <a:t>itself</a:t>
            </a:r>
          </a:p>
          <a:p>
            <a:r>
              <a:rPr lang="en-US" altLang="zh-CN" dirty="0"/>
              <a:t>Seed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requirement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started</a:t>
            </a:r>
          </a:p>
          <a:p>
            <a:pPr lvl="1"/>
            <a:r>
              <a:rPr lang="en-US" altLang="zh-CN" dirty="0"/>
              <a:t>Flexible</a:t>
            </a:r>
            <a:r>
              <a:rPr lang="zh-CN" altLang="en-US" dirty="0"/>
              <a:t> </a:t>
            </a:r>
            <a:r>
              <a:rPr lang="en-US" altLang="zh-CN" dirty="0"/>
              <a:t>framework,</a:t>
            </a:r>
            <a:r>
              <a:rPr lang="zh-CN" altLang="en-US" dirty="0"/>
              <a:t> </a:t>
            </a:r>
            <a:r>
              <a:rPr lang="en-US" altLang="zh-CN" dirty="0"/>
              <a:t>allows</a:t>
            </a:r>
            <a:r>
              <a:rPr lang="zh-CN" altLang="en-US" dirty="0"/>
              <a:t> </a:t>
            </a:r>
            <a:r>
              <a:rPr lang="en-US" altLang="zh-CN" dirty="0"/>
              <a:t>starting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scratch,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initialization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2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B3A5F-D823-724C-9277-2639C806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novel</a:t>
            </a:r>
            <a:r>
              <a:rPr lang="zh-CN" altLang="en-US" dirty="0"/>
              <a:t> </a:t>
            </a:r>
            <a:r>
              <a:rPr lang="en-US" altLang="zh-CN" dirty="0"/>
              <a:t>formulation:</a:t>
            </a:r>
            <a:br>
              <a:rPr lang="en-US" altLang="zh-CN" dirty="0"/>
            </a:br>
            <a:r>
              <a:rPr lang="en-US" altLang="zh-CN" dirty="0"/>
              <a:t>PAL:</a:t>
            </a:r>
            <a:r>
              <a:rPr lang="zh-CN" altLang="en-US" dirty="0"/>
              <a:t> </a:t>
            </a:r>
            <a:r>
              <a:rPr lang="en-US" altLang="zh-CN" dirty="0"/>
              <a:t>policy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active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ECC57-0890-AC44-9F23-32BAC8B0E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Deep</a:t>
            </a:r>
            <a:r>
              <a:rPr lang="zh-CN" altLang="en-US" dirty="0"/>
              <a:t> </a:t>
            </a:r>
            <a:r>
              <a:rPr lang="en-US" altLang="zh-CN" dirty="0"/>
              <a:t>reinforcement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transfer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</a:p>
          <a:p>
            <a:r>
              <a:rPr lang="en-US" altLang="zh-CN" dirty="0"/>
              <a:t>Reframing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active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reinforcement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explicitly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r>
              <a:rPr lang="zh-CN" altLang="en-US" dirty="0"/>
              <a:t> </a:t>
            </a:r>
            <a:r>
              <a:rPr lang="en-US" altLang="zh-CN" dirty="0"/>
              <a:t>policy,</a:t>
            </a:r>
            <a:r>
              <a:rPr lang="zh-CN" altLang="en-US" dirty="0"/>
              <a:t> </a:t>
            </a:r>
            <a:r>
              <a:rPr lang="en-US" dirty="0"/>
              <a:t>where the policy takes the role of the active learning heuristic </a:t>
            </a:r>
          </a:p>
          <a:p>
            <a:r>
              <a:rPr lang="en-US" dirty="0"/>
              <a:t>Importantly, </a:t>
            </a:r>
            <a:r>
              <a:rPr lang="en-US" altLang="zh-CN" dirty="0"/>
              <a:t>the</a:t>
            </a:r>
            <a:r>
              <a:rPr lang="en-US" dirty="0"/>
              <a:t> method allows the selection policy learned using simulation on one language to be transferred to other languages. </a:t>
            </a:r>
          </a:p>
          <a:p>
            <a:r>
              <a:rPr lang="en-US" altLang="zh-CN" dirty="0"/>
              <a:t>U</a:t>
            </a:r>
            <a:r>
              <a:rPr lang="en-US" dirty="0"/>
              <a:t>sing cross-lingual named entity recognition, observing uniform improvements over traditional active learning.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87BBFE-8AB1-5948-A827-D616099A1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568" y="4521576"/>
            <a:ext cx="5210431" cy="233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7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D1A2B0-1149-D248-B811-D3110925D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626" y="999054"/>
            <a:ext cx="8596668" cy="3880773"/>
          </a:xfrm>
        </p:spPr>
        <p:txBody>
          <a:bodyPr/>
          <a:lstStyle/>
          <a:p>
            <a:r>
              <a:rPr lang="en-US" dirty="0"/>
              <a:t>Represent the MDP framework as a tuple ⟨S, A, </a:t>
            </a:r>
            <a:r>
              <a:rPr lang="en-US" dirty="0" err="1"/>
              <a:t>Pr</a:t>
            </a:r>
            <a:r>
              <a:rPr lang="en-US" dirty="0"/>
              <a:t>(si+1|si, a), R⟩, where S = {s} is the space of all possible states, A = {0, 1} is the set of actions, R(s, a) is the reward function, and </a:t>
            </a:r>
            <a:r>
              <a:rPr lang="en-US" dirty="0" err="1"/>
              <a:t>Pr</a:t>
            </a:r>
            <a:r>
              <a:rPr lang="en-US" dirty="0"/>
              <a:t>(si+1|si, a) is the transition function. 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8CF5106-B8C0-7741-A606-F1B9C346B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99905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Active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formalized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process:</a:t>
            </a:r>
            <a:br>
              <a:rPr lang="en-US" dirty="0"/>
            </a:b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A1393D-9E06-E041-B691-4C1D4F70F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98108"/>
            <a:ext cx="4953000" cy="23829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9CDB47-B61E-CA4E-B202-ECF3CB052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5764" y="1998108"/>
            <a:ext cx="6701808" cy="485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4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C76E-6295-E146-B5BE-A916A67C5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representation: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CEE92-D6C4-8645-85BD-E12EE885A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2114"/>
            <a:ext cx="8596668" cy="3880773"/>
          </a:xfrm>
        </p:spPr>
        <p:txBody>
          <a:bodyPr/>
          <a:lstStyle/>
          <a:p>
            <a:r>
              <a:rPr lang="en-US" altLang="zh-CN" dirty="0"/>
              <a:t>Represent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continuous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</a:p>
          <a:p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contents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marginals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confidence</a:t>
            </a:r>
          </a:p>
          <a:p>
            <a:r>
              <a:rPr lang="en-US" altLang="zh-CN" dirty="0"/>
              <a:t>Contents: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representation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xi</a:t>
            </a:r>
          </a:p>
          <a:p>
            <a:pPr lvl="1"/>
            <a:r>
              <a:rPr lang="en-US" altLang="zh-CN" dirty="0"/>
              <a:t>cross-lingual</a:t>
            </a:r>
            <a:r>
              <a:rPr lang="zh-CN" altLang="en-US" dirty="0"/>
              <a:t> </a:t>
            </a:r>
            <a:r>
              <a:rPr lang="en-US" altLang="zh-CN" dirty="0"/>
              <a:t>embeddings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CNNs</a:t>
            </a:r>
          </a:p>
          <a:p>
            <a:r>
              <a:rPr lang="en-US" altLang="zh-CN" dirty="0"/>
              <a:t>Marginals: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distribution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base</a:t>
            </a:r>
            <a:r>
              <a:rPr lang="zh-CN" altLang="en-US" dirty="0"/>
              <a:t> </a:t>
            </a:r>
            <a:r>
              <a:rPr lang="en-US" altLang="zh-CN" dirty="0"/>
              <a:t>CRF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CNN</a:t>
            </a:r>
          </a:p>
          <a:p>
            <a:r>
              <a:rPr lang="en-US" altLang="zh-CN" dirty="0"/>
              <a:t>Confidence:</a:t>
            </a:r>
            <a:r>
              <a:rPr lang="zh-CN" altLang="en-US" dirty="0"/>
              <a:t> </a:t>
            </a:r>
            <a:r>
              <a:rPr lang="en-US" altLang="zh-CN" dirty="0"/>
              <a:t>Viterbi</a:t>
            </a:r>
            <a:r>
              <a:rPr lang="zh-CN" altLang="en-US" dirty="0"/>
              <a:t> </a:t>
            </a:r>
            <a:r>
              <a:rPr lang="en-US" altLang="zh-CN" dirty="0"/>
              <a:t>scores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CRF</a:t>
            </a:r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dirty="0"/>
              <a:t>where n = |xi| is the length of the sentence. </a:t>
            </a:r>
          </a:p>
          <a:p>
            <a:pPr lvl="1"/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27A9FC-66BF-0A40-8748-EE8098F01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053" y="0"/>
            <a:ext cx="4877947" cy="44545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123294-4B3E-8644-91C9-7C7B5E1604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661"/>
          <a:stretch/>
        </p:blipFill>
        <p:spPr>
          <a:xfrm>
            <a:off x="1772458" y="3737610"/>
            <a:ext cx="2291080" cy="45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5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96FD-0C82-B142-87F3-B928B87F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Action</a:t>
            </a:r>
            <a:r>
              <a:rPr lang="zh-CN" altLang="en-US" dirty="0"/>
              <a:t> </a:t>
            </a:r>
            <a:r>
              <a:rPr lang="en-US" altLang="zh-CN" dirty="0"/>
              <a:t>space: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B4D8C-B11D-074C-B38F-7A9991A70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30691" cy="3880773"/>
          </a:xfrm>
        </p:spPr>
        <p:txBody>
          <a:bodyPr/>
          <a:lstStyle/>
          <a:p>
            <a:r>
              <a:rPr lang="en-US" altLang="zh-CN" dirty="0"/>
              <a:t>Action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</a:p>
          <a:p>
            <a:r>
              <a:rPr lang="en-US" dirty="0"/>
              <a:t>The agent selects either to annotate xi, in which case ai = 1, or not, with ai = 0. </a:t>
            </a:r>
          </a:p>
          <a:p>
            <a:r>
              <a:rPr lang="en-US" dirty="0"/>
              <a:t>When ai = 1 is chosen, an oracle is requested to annotate the sentence, and the newly annotated sentence is added to the training data, and </a:t>
            </a:r>
            <a:r>
              <a:rPr lang="el-GR" dirty="0"/>
              <a:t>φ </a:t>
            </a:r>
            <a:r>
              <a:rPr lang="en-US" dirty="0"/>
              <a:t>updated accordingly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classifier</a:t>
            </a:r>
            <a:endParaRPr lang="en-US" dirty="0"/>
          </a:p>
          <a:p>
            <a:r>
              <a:rPr lang="en-US" dirty="0"/>
              <a:t>A special ‘terminate’ option applies when no further data remains or the annotation budget is exhausted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42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C0D2-CB74-8D49-8F9D-5B8774A3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Reward</a:t>
            </a:r>
            <a:r>
              <a:rPr lang="zh-CN" altLang="en-US" dirty="0"/>
              <a:t> </a:t>
            </a:r>
            <a:r>
              <a:rPr lang="en-US" altLang="zh-CN" dirty="0"/>
              <a:t>signal: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8BE0B-F9A2-7D42-94D5-F18C5C409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Reward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difference</a:t>
            </a:r>
          </a:p>
          <a:p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improvement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held-out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</a:p>
          <a:p>
            <a:endParaRPr lang="en-US" dirty="0"/>
          </a:p>
          <a:p>
            <a:r>
              <a:rPr lang="en-US" dirty="0"/>
              <a:t>Acc denotes predictive accuracy (here F1 score), and </a:t>
            </a:r>
            <a:r>
              <a:rPr lang="el-GR" dirty="0"/>
              <a:t>φ</a:t>
            </a:r>
            <a:r>
              <a:rPr lang="en-US" dirty="0" err="1"/>
              <a:t>i</a:t>
            </a:r>
            <a:r>
              <a:rPr lang="en-US" dirty="0"/>
              <a:t> is the trained model after action a has take place. </a:t>
            </a:r>
          </a:p>
          <a:p>
            <a:r>
              <a:rPr lang="en-US" altLang="zh-CN" dirty="0"/>
              <a:t>T</a:t>
            </a:r>
            <a:r>
              <a:rPr lang="en-US" dirty="0"/>
              <a:t>he value of R(s, a) can be positive or negative, indicating a beneficial or detrimental effect on the performance.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162794-E84C-7F49-8E89-802049760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302" y="2918536"/>
            <a:ext cx="4906998" cy="4149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5319D1-FB4C-9440-8722-0A8BC1D14BDF}"/>
              </a:ext>
            </a:extLst>
          </p:cNvPr>
          <p:cNvSpPr txBox="1"/>
          <p:nvPr/>
        </p:nvSpPr>
        <p:spPr>
          <a:xfrm>
            <a:off x="9853684" y="5834241"/>
            <a:ext cx="22109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https://en.wikipedia.org/wiki/F1_score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0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3051-6D99-9B47-A88C-23315D66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via</a:t>
            </a:r>
            <a:r>
              <a:rPr lang="zh-CN" altLang="en-US" dirty="0"/>
              <a:t> </a:t>
            </a:r>
            <a:r>
              <a:rPr lang="en-US" altLang="zh-CN" dirty="0"/>
              <a:t>Q-learning: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4C9B5-E3A6-FE4B-88B7-EA494F1F1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6382"/>
            <a:ext cx="8596668" cy="5251617"/>
          </a:xfrm>
        </p:spPr>
        <p:txBody>
          <a:bodyPr>
            <a:normAutofit/>
          </a:bodyPr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deep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compute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expected</a:t>
            </a:r>
            <a:r>
              <a:rPr lang="zh-CN" altLang="en-US" dirty="0"/>
              <a:t> </a:t>
            </a:r>
            <a:r>
              <a:rPr lang="en-US" altLang="zh-CN" dirty="0"/>
              <a:t>Q-value,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</a:p>
          <a:p>
            <a:r>
              <a:rPr lang="en-US" altLang="zh-CN" dirty="0"/>
              <a:t>Deep</a:t>
            </a:r>
            <a:r>
              <a:rPr lang="zh-CN" altLang="en-US" dirty="0"/>
              <a:t> </a:t>
            </a:r>
            <a:r>
              <a:rPr lang="en-US" altLang="zh-CN" dirty="0"/>
              <a:t>Q-learning:</a:t>
            </a:r>
          </a:p>
          <a:p>
            <a:pPr lvl="1"/>
            <a:r>
              <a:rPr lang="en-US" dirty="0"/>
              <a:t>The parameters in the DQN are learnt using stochastic gradient descent, based on a regression objective to match the Q-values predicted by the DQN and the expected Q-values from the Bellman equation </a:t>
            </a:r>
          </a:p>
          <a:p>
            <a:pPr lvl="1"/>
            <a:r>
              <a:rPr lang="en-US" altLang="zh-CN" dirty="0"/>
              <a:t>U</a:t>
            </a:r>
            <a:r>
              <a:rPr lang="en-US" dirty="0"/>
              <a:t>se an experience replay memory M to store each transition (s, a, r, s′) as it is used in an episode</a:t>
            </a:r>
          </a:p>
          <a:p>
            <a:pPr lvl="1"/>
            <a:r>
              <a:rPr lang="en-US" altLang="zh-CN" dirty="0"/>
              <a:t>S</a:t>
            </a:r>
            <a:r>
              <a:rPr lang="en-US" dirty="0"/>
              <a:t>ample a mini-batch of transitions from the memory and then minimize the loss function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lvl="1"/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q-value</a:t>
            </a:r>
            <a:r>
              <a:rPr lang="zh-CN" altLang="en-US" dirty="0"/>
              <a:t> </a:t>
            </a:r>
            <a:r>
              <a:rPr lang="en-US" altLang="zh-CN" dirty="0"/>
              <a:t>(bellman</a:t>
            </a:r>
            <a:r>
              <a:rPr lang="zh-CN" altLang="en-US" dirty="0"/>
              <a:t> </a:t>
            </a:r>
            <a:r>
              <a:rPr lang="en-US" altLang="zh-CN" dirty="0"/>
              <a:t>equation):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via</a:t>
            </a:r>
            <a:r>
              <a:rPr lang="zh-CN" altLang="en-US" dirty="0"/>
              <a:t> </a:t>
            </a:r>
            <a:r>
              <a:rPr lang="en-US" altLang="zh-CN" dirty="0"/>
              <a:t>backpropagation</a:t>
            </a:r>
            <a:r>
              <a:rPr lang="zh-CN" altLang="en-US" dirty="0"/>
              <a:t> 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A1E443-B125-D44B-B511-C2960E65CF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124" b="15736"/>
          <a:stretch/>
        </p:blipFill>
        <p:spPr>
          <a:xfrm>
            <a:off x="2543538" y="4678055"/>
            <a:ext cx="4610100" cy="4990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B81D83-8CA1-FD42-8C86-897F3B7BB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988" y="5446072"/>
            <a:ext cx="4267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2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68965-D35B-9440-BE70-38DFD7AF2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16306-C34B-4741-974B-94F2B2A72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D4B55C-84D6-9646-8D39-58BB970DB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82" y="-1"/>
            <a:ext cx="4071699" cy="69997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14E97C-FC38-7746-8EB6-5F89B86D1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102" y="1270000"/>
            <a:ext cx="3644900" cy="571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71B7D3-D304-8542-8735-4606895F31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900"/>
          <a:stretch/>
        </p:blipFill>
        <p:spPr>
          <a:xfrm>
            <a:off x="5629102" y="2151410"/>
            <a:ext cx="2019300" cy="3847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755FFC-06A6-2A4A-8259-2E67A8AA7199}"/>
              </a:ext>
            </a:extLst>
          </p:cNvPr>
          <p:cNvSpPr txBox="1"/>
          <p:nvPr/>
        </p:nvSpPr>
        <p:spPr>
          <a:xfrm>
            <a:off x="5629102" y="2693928"/>
            <a:ext cx="47568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Ri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dirty="0"/>
              <a:t>the discounted future reward and </a:t>
            </a:r>
            <a:r>
              <a:rPr lang="el-GR" dirty="0"/>
              <a:t>γ ∈ [0, 1] </a:t>
            </a:r>
            <a:r>
              <a:rPr lang="en-US" dirty="0"/>
              <a:t>is a factor discounting the value of future rewards and the expectation is taken over all transitions involving state s and action a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3169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1719</TotalTime>
  <Words>1054</Words>
  <Application>Microsoft Macintosh PowerPoint</Application>
  <PresentationFormat>Widescreen</PresentationFormat>
  <Paragraphs>107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Active learning-NLP</vt:lpstr>
      <vt:lpstr>Short-comings of active learning and improvement (from the paper):</vt:lpstr>
      <vt:lpstr>A novel formulation: PAL: policy based active learning</vt:lpstr>
      <vt:lpstr>Active learning formalized as a decision process:  </vt:lpstr>
      <vt:lpstr>State representation:</vt:lpstr>
      <vt:lpstr>Action space:</vt:lpstr>
      <vt:lpstr>Reward signal:</vt:lpstr>
      <vt:lpstr>Policy learning via Q-learning:</vt:lpstr>
      <vt:lpstr>PowerPoint Presentation</vt:lpstr>
      <vt:lpstr>Transfer the policy to another language:</vt:lpstr>
      <vt:lpstr>PowerPoint Presentation</vt:lpstr>
      <vt:lpstr>Experiment:</vt:lpstr>
      <vt:lpstr>Standard active learning:</vt:lpstr>
      <vt:lpstr>Cold start active learning: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learning-NLP</dc:title>
  <dc:creator>HYN</dc:creator>
  <cp:lastModifiedBy>HYN</cp:lastModifiedBy>
  <cp:revision>23</cp:revision>
  <dcterms:created xsi:type="dcterms:W3CDTF">2019-06-12T00:34:32Z</dcterms:created>
  <dcterms:modified xsi:type="dcterms:W3CDTF">2019-06-13T05:13:48Z</dcterms:modified>
</cp:coreProperties>
</file>